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jpeg" ContentType="image/jpeg"/>
  <Override PartName="/ppt/media/image7.png" ContentType="image/png"/>
  <Override PartName="/ppt/media/image6.png" ContentType="image/png"/>
  <Override PartName="/ppt/media/image8.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E72C2A0-905E-4E9A-9FDF-53DD5B03F3F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E164180-2A4E-4ACF-B989-E396FA72E01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361873C-5846-4975-828D-FCB85C8F99C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6927075-64A6-4F35-AE3A-10F9555B440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33CC991-29E3-458C-8A93-B83FA65817C1}"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0AB87B1-8CD8-4ED1-A416-582B0C34EB7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38DF13E-641A-496E-BB58-7146028EE16B}"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27FCC9D-BB80-4C8B-83CB-5B66C6F4E29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4940DED-75B2-447D-9C93-817E278BBB5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1680A04-8359-4CE6-89FA-17B96C86BA1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59273FF-49EE-4E33-8418-7A7739D9906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F0214EA-60B9-4830-B490-AC159A5E856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36EA6DB-E5CD-4A0E-943E-96BE694D3A2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79B59DB-E1BF-4802-A2C3-212BF4A89AA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D5FA81E-1777-4038-AFAF-91EE9C757BA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2753F28-6651-4305-9C69-7196B82F2332}"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967B8B3-A81E-4053-964B-7E3AA21EFF5B}"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AB0C7A-C94D-48F7-B52B-B3604F480FD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C9EF1DD-67AC-4F73-9DA1-45C1FC26678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B70CDF2-131B-4D3A-BED6-C890CE1303B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CC326B5-50EE-4B46-AD58-1159156AC1D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01E1DB8-CFB9-4190-B6F0-C969FA7B229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F764D3-5657-4B1A-87CE-A864D36A0B4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D75A65-8046-43A4-AC96-EEB47D35899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07240" cy="35748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1" name="PlaceHolder 2"/>
          <p:cNvSpPr>
            <a:spLocks noGrp="1"/>
          </p:cNvSpPr>
          <p:nvPr>
            <p:ph type="sldNum" idx="2"/>
          </p:nvPr>
        </p:nvSpPr>
        <p:spPr>
          <a:xfrm>
            <a:off x="8610480" y="6356520"/>
            <a:ext cx="2735640" cy="35748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26AA8C0F-1844-4C9B-A1E7-B2AFB1A61BD3}" type="slidenum">
              <a:rPr b="0" lang="en-IN" sz="1200" spc="-1" strike="noStrike">
                <a:solidFill>
                  <a:srgbClr val="787878"/>
                </a:solidFill>
                <a:latin typeface="Aptos"/>
              </a:rPr>
              <a:t>1</a:t>
            </a:fld>
            <a:endParaRPr b="0" lang="en-IN" sz="1200" spc="-1" strike="noStrike">
              <a:latin typeface="Times New Roman"/>
            </a:endParaRPr>
          </a:p>
        </p:txBody>
      </p:sp>
      <p:sp>
        <p:nvSpPr>
          <p:cNvPr id="2" name="PlaceHolder 3"/>
          <p:cNvSpPr>
            <a:spLocks noGrp="1"/>
          </p:cNvSpPr>
          <p:nvPr>
            <p:ph type="dt" idx="3"/>
          </p:nvPr>
        </p:nvSpPr>
        <p:spPr>
          <a:xfrm>
            <a:off x="838080" y="6356520"/>
            <a:ext cx="2735640" cy="35748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07240" cy="35748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35640" cy="357480"/>
          </a:xfrm>
          <a:prstGeom prst="rect">
            <a:avLst/>
          </a:prstGeom>
          <a:noFill/>
          <a:ln w="0">
            <a:noFill/>
          </a:ln>
        </p:spPr>
        <p:txBody>
          <a:bodyPr lIns="90000" rIns="90000" tIns="45000" bIns="45000" anchor="ctr">
            <a:noAutofit/>
          </a:bodyPr>
          <a:lstStyle>
            <a:lvl1pPr algn="r">
              <a:lnSpc>
                <a:spcPct val="100000"/>
              </a:lnSpc>
              <a:buNone/>
              <a:defRPr b="0" lang="en-IN" sz="1200" spc="-1" strike="noStrike">
                <a:solidFill>
                  <a:srgbClr val="787878"/>
                </a:solidFill>
                <a:latin typeface="Aptos"/>
              </a:defRPr>
            </a:lvl1pPr>
          </a:lstStyle>
          <a:p>
            <a:pPr algn="r">
              <a:lnSpc>
                <a:spcPct val="100000"/>
              </a:lnSpc>
              <a:buNone/>
            </a:pPr>
            <a:fld id="{40D8C6AE-9C85-49B7-B089-380A7891B5D3}" type="slidenum">
              <a:rPr b="0" lang="en-IN" sz="1200" spc="-1" strike="noStrike">
                <a:solidFill>
                  <a:srgbClr val="787878"/>
                </a:solidFill>
                <a:latin typeface="Aptos"/>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35640" cy="35748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2887200" y="3092040"/>
            <a:ext cx="7548840" cy="759600"/>
          </a:xfrm>
          <a:prstGeom prst="rect">
            <a:avLst/>
          </a:prstGeom>
          <a:noFill/>
          <a:ln w="0">
            <a:noFill/>
          </a:ln>
        </p:spPr>
        <p:style>
          <a:lnRef idx="0"/>
          <a:fillRef idx="0"/>
          <a:effectRef idx="0"/>
          <a:fontRef idx="minor"/>
        </p:style>
      </p:sp>
      <p:sp>
        <p:nvSpPr>
          <p:cNvPr id="83" name="Title 21"/>
          <p:cNvSpPr/>
          <p:nvPr/>
        </p:nvSpPr>
        <p:spPr>
          <a:xfrm>
            <a:off x="1440000" y="900000"/>
            <a:ext cx="9358920" cy="514188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endParaRPr b="0" lang="en-IN" sz="4800" spc="-1" strike="noStrike">
              <a:latin typeface="Arial"/>
            </a:endParaRPr>
          </a:p>
          <a:p>
            <a:pPr algn="ctr">
              <a:lnSpc>
                <a:spcPct val="100000"/>
              </a:lnSpc>
              <a:buNone/>
            </a:pPr>
            <a:endParaRPr b="0" lang="en-IN" sz="4800" spc="-1" strike="noStrike">
              <a:latin typeface="Arial"/>
            </a:endParaRPr>
          </a:p>
          <a:p>
            <a:pPr algn="ctr">
              <a:lnSpc>
                <a:spcPct val="100000"/>
              </a:lnSpc>
              <a:buNone/>
            </a:pPr>
            <a:r>
              <a:rPr b="0" lang="en-IN" sz="4800" spc="-1" strike="noStrike">
                <a:solidFill>
                  <a:srgbClr val="000000"/>
                </a:solidFill>
                <a:latin typeface="Times New Roman"/>
                <a:ea typeface="DejaVu Sans"/>
              </a:rPr>
              <a:t>Showroom3D_Web(React)</a:t>
            </a:r>
            <a:endParaRPr b="0" lang="en-IN" sz="4800" spc="-1" strike="noStrike">
              <a:latin typeface="Arial"/>
            </a:endParaRPr>
          </a:p>
          <a:p>
            <a:pPr algn="ctr">
              <a:lnSpc>
                <a:spcPct val="100000"/>
              </a:lnSpc>
              <a:buNone/>
            </a:pPr>
            <a:endParaRPr b="0" lang="en-IN" sz="4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Microsoft YaHei"/>
              </a:rPr>
              <a:t>           </a:t>
            </a:r>
            <a:r>
              <a:rPr b="0" lang="en-IN" sz="1800" spc="-1" strike="noStrike">
                <a:solidFill>
                  <a:srgbClr val="000000"/>
                </a:solidFill>
                <a:latin typeface="Times New Roman"/>
                <a:ea typeface="DejaVu Sans"/>
              </a:rPr>
              <a:t>Archana</a:t>
            </a:r>
            <a:r>
              <a:rPr b="0"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buNone/>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13 July,2024</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2340000" y="2160000"/>
            <a:ext cx="8636040" cy="3956040"/>
          </a:xfrm>
          <a:custGeom>
            <a:avLst/>
            <a:gdLst/>
            <a:ahLst/>
            <a:rect l="l" t="t" r="r" b="b"/>
            <a:pathLst>
              <a:path w="47125" h="21600">
                <a:moveTo>
                  <a:pt x="3600" y="0"/>
                </a:moveTo>
                <a:arcTo wR="3600" hR="3600" stAng="16200000" swAng="-5400000"/>
                <a:lnTo>
                  <a:pt x="0" y="18000"/>
                </a:lnTo>
                <a:arcTo wR="3600" hR="3600" stAng="10800000" swAng="-5400000"/>
                <a:lnTo>
                  <a:pt x="43525" y="21600"/>
                </a:lnTo>
                <a:arcTo wR="21925" hR="3600" stAng="5400000" swAng="5400000"/>
                <a:lnTo>
                  <a:pt x="21600" y="3600"/>
                </a:lnTo>
                <a:arcTo wR="21925"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06" name=""/>
          <p:cNvSpPr/>
          <p:nvPr/>
        </p:nvSpPr>
        <p:spPr>
          <a:xfrm>
            <a:off x="2880000" y="3600000"/>
            <a:ext cx="3236040" cy="15703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Static Typing</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JavaScript Compatibility</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Improved Code Readability</a:t>
            </a:r>
            <a:endParaRPr b="0" lang="en-IN" sz="1600" spc="-1" strike="noStrike">
              <a:latin typeface="Arial"/>
            </a:endParaRPr>
          </a:p>
          <a:p>
            <a:pPr>
              <a:lnSpc>
                <a:spcPct val="100000"/>
              </a:lnSpc>
              <a:spcAft>
                <a:spcPts val="1054"/>
              </a:spcAft>
              <a:buNone/>
              <a:tabLst>
                <a:tab algn="l" pos="0"/>
              </a:tabLst>
            </a:pPr>
            <a:endParaRPr b="0" lang="en-IN" sz="1600" spc="-1" strike="noStrike">
              <a:latin typeface="Arial"/>
            </a:endParaRPr>
          </a:p>
        </p:txBody>
      </p:sp>
      <p:pic>
        <p:nvPicPr>
          <p:cNvPr id="107" name="" descr=""/>
          <p:cNvPicPr/>
          <p:nvPr/>
        </p:nvPicPr>
        <p:blipFill>
          <a:blip r:embed="rId1"/>
          <a:stretch/>
        </p:blipFill>
        <p:spPr>
          <a:xfrm>
            <a:off x="5745600" y="2589840"/>
            <a:ext cx="4870440" cy="3346200"/>
          </a:xfrm>
          <a:prstGeom prst="rect">
            <a:avLst/>
          </a:prstGeom>
          <a:ln w="0">
            <a:noFill/>
          </a:ln>
        </p:spPr>
      </p:pic>
      <p:sp>
        <p:nvSpPr>
          <p:cNvPr id="108" name="Title 9"/>
          <p:cNvSpPr/>
          <p:nvPr/>
        </p:nvSpPr>
        <p:spPr>
          <a:xfrm>
            <a:off x="3420000" y="540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TypeScript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0"/>
          <p:cNvSpPr/>
          <p:nvPr/>
        </p:nvSpPr>
        <p:spPr>
          <a:xfrm>
            <a:off x="3240000" y="351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a:t>
            </a:r>
            <a:endParaRPr b="0" lang="en-IN" sz="3600" spc="-1" strike="noStrike">
              <a:latin typeface="Arial"/>
            </a:endParaRPr>
          </a:p>
        </p:txBody>
      </p:sp>
      <p:sp>
        <p:nvSpPr>
          <p:cNvPr id="110" name="Title 19"/>
          <p:cNvSpPr/>
          <p:nvPr/>
        </p:nvSpPr>
        <p:spPr>
          <a:xfrm>
            <a:off x="1440000" y="1620000"/>
            <a:ext cx="9898200" cy="485820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fontScale="96000"/>
          </a:bodyPr>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Modular and Reusable</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 </a:t>
            </a:r>
            <a:r>
              <a:rPr b="0" lang="en-IN" sz="1500" spc="-1" strike="noStrike">
                <a:solidFill>
                  <a:srgbClr val="000000"/>
                </a:solidFill>
                <a:latin typeface="Times New Roman"/>
                <a:ea typeface="DejaVu Sans"/>
              </a:rPr>
              <a:t>By breaking down the UI into smaller, manageable components, React promotes modularity and we can reuse these components across the app</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Virtual DOM</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When the state of an object changes, React updates the virtual DOM first, which then compares it with the real DOM and makes only the necessary updates. This results in faster and more efficient rendering.</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JSX – JavaScript Syntax Extension</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With jsx, we can write html code inside js file, so that we can write reusable UI components as well</a:t>
            </a:r>
            <a:endParaRPr b="0" lang="en-IN" sz="1500" spc="-1" strike="noStrike">
              <a:latin typeface="Arial"/>
            </a:endParaRPr>
          </a:p>
          <a:p>
            <a:pPr marL="216000" indent="-216000">
              <a:lnSpc>
                <a:spcPct val="100000"/>
              </a:lnSpc>
              <a:spcAft>
                <a:spcPts val="845"/>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Dynamic Content</a:t>
            </a:r>
            <a:endParaRPr b="0" lang="en-IN" sz="1600" spc="-1" strike="noStrike">
              <a:latin typeface="Arial"/>
            </a:endParaRPr>
          </a:p>
          <a:p>
            <a:pPr lvl="1" marL="432000" indent="-216000">
              <a:lnSpc>
                <a:spcPct val="100000"/>
              </a:lnSpc>
              <a:spcAft>
                <a:spcPts val="845"/>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We can dynamically update content of dynamics,material variants etc when we add object</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Predictable State Management</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By using redux or react context, values will be explicitly updated in the state </a:t>
            </a:r>
            <a:endParaRPr b="0" lang="en-IN" sz="15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1" lang="en-IN" sz="1600" spc="-1" strike="noStrike">
                <a:solidFill>
                  <a:srgbClr val="000000"/>
                </a:solidFill>
                <a:latin typeface="Times New Roman"/>
                <a:ea typeface="DejaVu Sans"/>
              </a:rPr>
              <a:t>Scalability</a:t>
            </a:r>
            <a:endParaRPr b="0" lang="en-IN" sz="1600" spc="-1" strike="noStrike">
              <a:latin typeface="Arial"/>
            </a:endParaRPr>
          </a:p>
          <a:p>
            <a:pPr lvl="1" marL="432000" indent="-216000">
              <a:lnSpc>
                <a:spcPct val="100000"/>
              </a:lnSpc>
              <a:spcAft>
                <a:spcPts val="1054"/>
              </a:spcAft>
              <a:buClr>
                <a:srgbClr val="000000"/>
              </a:buClr>
              <a:buSzPct val="45000"/>
              <a:buFont typeface="Wingdings" charset="2"/>
              <a:buChar char=""/>
              <a:tabLst>
                <a:tab algn="l" pos="0"/>
              </a:tabLst>
            </a:pPr>
            <a:r>
              <a:rPr b="0" lang="en-IN" sz="1500" spc="-1" strike="noStrike">
                <a:solidFill>
                  <a:srgbClr val="000000"/>
                </a:solidFill>
                <a:latin typeface="Times New Roman"/>
                <a:ea typeface="DejaVu Sans"/>
              </a:rPr>
              <a:t>The ability to break down the UI into reusable components and manage state efficiently helps in scaling applications as they grow</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5"/>
          <p:cNvSpPr/>
          <p:nvPr/>
        </p:nvSpPr>
        <p:spPr>
          <a:xfrm>
            <a:off x="3656160" y="531000"/>
            <a:ext cx="487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 Architecture</a:t>
            </a:r>
            <a:endParaRPr b="0" lang="en-IN" sz="3600" spc="-1" strike="noStrike">
              <a:latin typeface="Arial"/>
            </a:endParaRPr>
          </a:p>
        </p:txBody>
      </p:sp>
      <p:pic>
        <p:nvPicPr>
          <p:cNvPr id="112" name="" descr=""/>
          <p:cNvPicPr/>
          <p:nvPr/>
        </p:nvPicPr>
        <p:blipFill>
          <a:blip r:embed="rId1"/>
          <a:stretch/>
        </p:blipFill>
        <p:spPr>
          <a:xfrm>
            <a:off x="2520000" y="2021760"/>
            <a:ext cx="7140960" cy="4276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642960" y="1679040"/>
            <a:ext cx="10921320" cy="4835160"/>
          </a:xfrm>
          <a:custGeom>
            <a:avLst/>
            <a:gdLst/>
            <a:ahLst/>
            <a:rect l="l" t="t" r="r" b="b"/>
            <a:pathLst>
              <a:path w="48764" h="21600">
                <a:moveTo>
                  <a:pt x="3600" y="0"/>
                </a:moveTo>
                <a:arcTo wR="3600" hR="3600" stAng="16200000" swAng="-5400000"/>
                <a:lnTo>
                  <a:pt x="0" y="18000"/>
                </a:lnTo>
                <a:arcTo wR="3600" hR="3600" stAng="10800000" swAng="-5400000"/>
                <a:lnTo>
                  <a:pt x="45164" y="21600"/>
                </a:lnTo>
                <a:arcTo wR="23564" hR="3600" stAng="5400000" swAng="5400000"/>
                <a:lnTo>
                  <a:pt x="21600" y="3600"/>
                </a:lnTo>
                <a:arcTo wR="23564"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14" name=""/>
          <p:cNvSpPr/>
          <p:nvPr/>
        </p:nvSpPr>
        <p:spPr>
          <a:xfrm>
            <a:off x="1088640" y="3273480"/>
            <a:ext cx="3236040" cy="15703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Ease of Use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Improved Performance</a:t>
            </a:r>
            <a:endParaRPr b="0" lang="en-IN" sz="18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Global State Management</a:t>
            </a:r>
            <a:endParaRPr b="0" lang="en-IN" sz="1800" spc="-1" strike="noStrike">
              <a:latin typeface="Arial"/>
            </a:endParaRPr>
          </a:p>
        </p:txBody>
      </p:sp>
      <p:pic>
        <p:nvPicPr>
          <p:cNvPr id="115" name="" descr=""/>
          <p:cNvPicPr/>
          <p:nvPr/>
        </p:nvPicPr>
        <p:blipFill>
          <a:blip r:embed="rId1"/>
          <a:stretch/>
        </p:blipFill>
        <p:spPr>
          <a:xfrm>
            <a:off x="4886640" y="2035800"/>
            <a:ext cx="5896800" cy="4155480"/>
          </a:xfrm>
          <a:prstGeom prst="rect">
            <a:avLst/>
          </a:prstGeom>
          <a:ln w="0">
            <a:noFill/>
          </a:ln>
        </p:spPr>
      </p:pic>
      <p:sp>
        <p:nvSpPr>
          <p:cNvPr id="116" name="Title 11"/>
          <p:cNvSpPr/>
          <p:nvPr/>
        </p:nvSpPr>
        <p:spPr>
          <a:xfrm>
            <a:off x="3060000" y="360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React Context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
          <p:cNvSpPr/>
          <p:nvPr/>
        </p:nvSpPr>
        <p:spPr>
          <a:xfrm>
            <a:off x="642960" y="1679040"/>
            <a:ext cx="10921320" cy="4835160"/>
          </a:xfrm>
          <a:custGeom>
            <a:avLst/>
            <a:gdLst/>
            <a:ahLst/>
            <a:rect l="l" t="t" r="r" b="b"/>
            <a:pathLst>
              <a:path w="48764" h="21600">
                <a:moveTo>
                  <a:pt x="3600" y="0"/>
                </a:moveTo>
                <a:arcTo wR="3600" hR="3600" stAng="16200000" swAng="-5400000"/>
                <a:lnTo>
                  <a:pt x="0" y="18000"/>
                </a:lnTo>
                <a:arcTo wR="3600" hR="3600" stAng="10800000" swAng="-5400000"/>
                <a:lnTo>
                  <a:pt x="45164" y="21600"/>
                </a:lnTo>
                <a:arcTo wR="23564" hR="3600" stAng="5400000" swAng="5400000"/>
                <a:lnTo>
                  <a:pt x="21600" y="3600"/>
                </a:lnTo>
                <a:arcTo wR="23564"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sp>
        <p:nvSpPr>
          <p:cNvPr id="118" name=""/>
          <p:cNvSpPr/>
          <p:nvPr/>
        </p:nvSpPr>
        <p:spPr>
          <a:xfrm>
            <a:off x="920520" y="2929320"/>
            <a:ext cx="3618000" cy="21794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Centralized State Management</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Predictable State Changes</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Improved Maintainability</a:t>
            </a:r>
            <a:endParaRPr b="0" lang="en-IN" sz="20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2000" spc="-1" strike="noStrike">
                <a:solidFill>
                  <a:srgbClr val="000000"/>
                </a:solidFill>
                <a:latin typeface="Times New Roman"/>
                <a:ea typeface="DejaVu Sans"/>
              </a:rPr>
              <a:t>Easier Debugging and Testing</a:t>
            </a:r>
            <a:endParaRPr b="0" lang="en-IN" sz="2000" spc="-1" strike="noStrike">
              <a:latin typeface="Arial"/>
            </a:endParaRPr>
          </a:p>
        </p:txBody>
      </p:sp>
      <p:pic>
        <p:nvPicPr>
          <p:cNvPr id="119" name="" descr=""/>
          <p:cNvPicPr/>
          <p:nvPr/>
        </p:nvPicPr>
        <p:blipFill>
          <a:blip r:embed="rId1"/>
          <a:stretch/>
        </p:blipFill>
        <p:spPr>
          <a:xfrm>
            <a:off x="4511880" y="1950480"/>
            <a:ext cx="6833880" cy="4313880"/>
          </a:xfrm>
          <a:prstGeom prst="rect">
            <a:avLst/>
          </a:prstGeom>
          <a:ln w="0">
            <a:noFill/>
          </a:ln>
        </p:spPr>
      </p:pic>
      <p:sp>
        <p:nvSpPr>
          <p:cNvPr id="120" name="Title 12"/>
          <p:cNvSpPr/>
          <p:nvPr/>
        </p:nvSpPr>
        <p:spPr>
          <a:xfrm>
            <a:off x="3060000" y="360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Redux</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1" name=""/>
          <p:cNvGraphicFramePr/>
          <p:nvPr/>
        </p:nvGraphicFramePr>
        <p:xfrm>
          <a:off x="1504800" y="1811160"/>
          <a:ext cx="9400680" cy="4499640"/>
        </p:xfrm>
        <a:graphic>
          <a:graphicData uri="http://schemas.openxmlformats.org/drawingml/2006/table">
            <a:tbl>
              <a:tblPr/>
              <a:tblGrid>
                <a:gridCol w="4851360"/>
                <a:gridCol w="4549680"/>
              </a:tblGrid>
              <a:tr h="749520">
                <a:tc>
                  <a:txBody>
                    <a:bodyPr lIns="90000" rIns="90000" anchor="t">
                      <a:noAutofit/>
                    </a:bodyPr>
                    <a:p>
                      <a:pPr>
                        <a:lnSpc>
                          <a:spcPct val="100000"/>
                        </a:lnSpc>
                        <a:buNone/>
                      </a:pPr>
                      <a:endParaRPr b="0" lang="en-IN" sz="1800" spc="-1" strike="noStrike">
                        <a:latin typeface="Arial"/>
                      </a:endParaRPr>
                    </a:p>
                    <a:p>
                      <a:pPr>
                        <a:lnSpc>
                          <a:spcPct val="100000"/>
                        </a:lnSpc>
                        <a:buNone/>
                      </a:pPr>
                      <a:r>
                        <a:rPr b="1" lang="en-IN" sz="1800" spc="-1" strike="noStrike">
                          <a:latin typeface="Times New Roman"/>
                        </a:rPr>
                        <a:t>                             </a:t>
                      </a:r>
                      <a:r>
                        <a:rPr b="1" lang="en-IN" sz="1800" spc="-1" strike="noStrike">
                          <a:latin typeface="Times New Roman"/>
                        </a:rPr>
                        <a:t>Context API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c>
                  <a:txBody>
                    <a:bodyPr lIns="90000" rIns="90000" anchor="t">
                      <a:noAutofit/>
                    </a:bodyPr>
                    <a:p>
                      <a:pPr>
                        <a:lnSpc>
                          <a:spcPct val="100000"/>
                        </a:lnSpc>
                        <a:buNone/>
                      </a:pPr>
                      <a:r>
                        <a:rPr b="1" lang="en-IN" sz="1800" spc="-1" strike="noStrike">
                          <a:latin typeface="Times New Roman"/>
                        </a:rPr>
                        <a:t>                         </a:t>
                      </a:r>
                      <a:endParaRPr b="0" lang="en-IN" sz="1800" spc="-1" strike="noStrike">
                        <a:latin typeface="Arial"/>
                      </a:endParaRPr>
                    </a:p>
                    <a:p>
                      <a:pPr>
                        <a:lnSpc>
                          <a:spcPct val="100000"/>
                        </a:lnSpc>
                        <a:buNone/>
                      </a:pPr>
                      <a:r>
                        <a:rPr b="1" lang="en-IN" sz="1800" spc="-1" strike="noStrike">
                          <a:latin typeface="Times New Roman"/>
                          <a:ea typeface="Microsoft YaHei"/>
                        </a:rPr>
                        <a:t>                                </a:t>
                      </a:r>
                      <a:r>
                        <a:rPr b="1" lang="en-IN" sz="1800" spc="-1" strike="noStrike">
                          <a:latin typeface="Times New Roman"/>
                          <a:ea typeface="Microsoft YaHei"/>
                        </a:rPr>
                        <a:t>Redux</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d7d7"/>
                    </a:solidFill>
                  </a:tcPr>
                </a:tc>
              </a:tr>
              <a:tr h="749520">
                <a:tc>
                  <a:txBody>
                    <a:bodyPr lIns="90000" rIns="90000" anchor="t">
                      <a:noAutofit/>
                    </a:bodyPr>
                    <a:p>
                      <a:pPr>
                        <a:lnSpc>
                          <a:spcPct val="100000"/>
                        </a:lnSpc>
                        <a:buNone/>
                      </a:pPr>
                      <a:r>
                        <a:rPr b="0" lang="en-IN" sz="1600" spc="-1" strike="noStrike">
                          <a:latin typeface="Times New Roman"/>
                        </a:rPr>
                        <a:t>Requires minimal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Requires extensive setup to integrate it with a React Application</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Specifically designed for static data, that is not often refreshed or updated</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Works like a charm with both static and dynamic data</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Adding new contexts requires creation from scratch</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Easily extendible due to the ease of adding new data/actions after the initial setup</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49520">
                <a:tc>
                  <a:txBody>
                    <a:bodyPr lIns="90000" rIns="90000" anchor="t">
                      <a:noAutofit/>
                    </a:bodyPr>
                    <a:p>
                      <a:pPr>
                        <a:lnSpc>
                          <a:spcPct val="100000"/>
                        </a:lnSpc>
                        <a:buNone/>
                      </a:pPr>
                      <a:r>
                        <a:rPr b="0" lang="en-IN" sz="1600" spc="-1" strike="noStrike">
                          <a:latin typeface="Times New Roman"/>
                        </a:rPr>
                        <a:t>Debugging can be hard in highly nested React Component Structure even with Dev Tool</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Incredibly powerful Redux Dev Tools to ease debugging</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52400">
                <a:tc>
                  <a:txBody>
                    <a:bodyPr lIns="90000" rIns="90000" anchor="t">
                      <a:noAutofit/>
                    </a:bodyPr>
                    <a:p>
                      <a:pPr>
                        <a:lnSpc>
                          <a:spcPct val="100000"/>
                        </a:lnSpc>
                        <a:buNone/>
                      </a:pPr>
                      <a:r>
                        <a:rPr b="0" lang="en-IN" sz="1600" spc="-1" strike="noStrike">
                          <a:latin typeface="Times New Roman"/>
                        </a:rPr>
                        <a:t>UI logic and State Management Logic are in the same component</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Better code organization with separate UI logic and State Management Logic</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22" name="Title 13"/>
          <p:cNvSpPr/>
          <p:nvPr/>
        </p:nvSpPr>
        <p:spPr>
          <a:xfrm>
            <a:off x="3060000" y="531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Microsoft YaHei"/>
              </a:rPr>
              <a:t>Context API Vs Redux</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20"/>
          <p:cNvSpPr/>
          <p:nvPr/>
        </p:nvSpPr>
        <p:spPr>
          <a:xfrm>
            <a:off x="2539080" y="2331360"/>
            <a:ext cx="6658560" cy="377856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sp>
      <p:sp>
        <p:nvSpPr>
          <p:cNvPr id="124" name=""/>
          <p:cNvSpPr/>
          <p:nvPr/>
        </p:nvSpPr>
        <p:spPr>
          <a:xfrm>
            <a:off x="4068720" y="2916000"/>
            <a:ext cx="5289840" cy="2344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Material Design</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Pre-built Components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Performance</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Accessibility</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Responsive Design</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Customization and Theming</a:t>
            </a:r>
            <a:endParaRPr b="0" lang="en-IN" sz="1600" spc="-1" strike="noStrike">
              <a:latin typeface="Arial"/>
            </a:endParaRPr>
          </a:p>
          <a:p>
            <a:pPr marL="216000" indent="-216000">
              <a:lnSpc>
                <a:spcPct val="100000"/>
              </a:lnSpc>
              <a:buClr>
                <a:srgbClr val="000000"/>
              </a:buClr>
              <a:buSzPct val="45000"/>
              <a:buFont typeface="Wingdings" charset="2"/>
              <a:buChar char=""/>
            </a:pPr>
            <a:r>
              <a:rPr b="1" lang="en-IN" sz="1600" spc="-1" strike="noStrike">
                <a:solidFill>
                  <a:srgbClr val="000000"/>
                </a:solidFill>
                <a:latin typeface="Times New Roman"/>
                <a:ea typeface="DejaVu Sans"/>
              </a:rPr>
              <a:t>Drawbacks</a:t>
            </a:r>
            <a:r>
              <a:rPr b="0" lang="en-IN" sz="1600" spc="-1" strike="noStrike">
                <a:solidFill>
                  <a:srgbClr val="000000"/>
                </a:solidFill>
                <a:latin typeface="Times New Roman"/>
                <a:ea typeface="DejaVu Sans"/>
              </a:rPr>
              <a:t>:</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Some components, such as carousel and color picker, are not available in MUI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IN" sz="1600" spc="-1" strike="noStrike">
                <a:solidFill>
                  <a:srgbClr val="000000"/>
                </a:solidFill>
                <a:latin typeface="Times New Roman"/>
                <a:ea typeface="DejaVu Sans"/>
              </a:rPr>
              <a:t>Bundle Size</a:t>
            </a:r>
            <a:endParaRPr b="0" lang="en-IN" sz="1600" spc="-1" strike="noStrike">
              <a:latin typeface="Arial"/>
            </a:endParaRPr>
          </a:p>
        </p:txBody>
      </p:sp>
      <p:sp>
        <p:nvSpPr>
          <p:cNvPr id="125" name="Title 14"/>
          <p:cNvSpPr/>
          <p:nvPr/>
        </p:nvSpPr>
        <p:spPr>
          <a:xfrm>
            <a:off x="3060000" y="540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MUI</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6" name=""/>
          <p:cNvGraphicFramePr/>
          <p:nvPr/>
        </p:nvGraphicFramePr>
        <p:xfrm>
          <a:off x="1190160" y="2011680"/>
          <a:ext cx="9846360" cy="4319280"/>
        </p:xfrm>
        <a:graphic>
          <a:graphicData uri="http://schemas.openxmlformats.org/drawingml/2006/table">
            <a:tbl>
              <a:tblPr/>
              <a:tblGrid>
                <a:gridCol w="4903920"/>
                <a:gridCol w="4942800"/>
              </a:tblGrid>
              <a:tr h="791640">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Bootstrap</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c>
                  <a:txBody>
                    <a:bodyPr lIns="90000" rIns="90000" anchor="t">
                      <a:noAutofit/>
                    </a:bodyPr>
                    <a:p>
                      <a:pPr algn="ctr">
                        <a:lnSpc>
                          <a:spcPct val="100000"/>
                        </a:lnSpc>
                        <a:buNone/>
                      </a:pPr>
                      <a:endParaRPr b="0" lang="en-IN" sz="1800" spc="-1" strike="noStrike">
                        <a:latin typeface="Arial"/>
                      </a:endParaRPr>
                    </a:p>
                    <a:p>
                      <a:pPr algn="ctr">
                        <a:lnSpc>
                          <a:spcPct val="100000"/>
                        </a:lnSpc>
                        <a:buNone/>
                      </a:pPr>
                      <a:r>
                        <a:rPr b="1" lang="en-IN" sz="1800" spc="-1" strike="noStrike">
                          <a:latin typeface="Times New Roman"/>
                          <a:ea typeface="DejaVu Sans"/>
                        </a:rPr>
                        <a:t>MUI</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7d1d5"/>
                    </a:solidFill>
                  </a:tcPr>
                </a:tc>
              </a:tr>
              <a:tr h="1174320">
                <a:tc>
                  <a:txBody>
                    <a:bodyPr lIns="90000" rIns="90000" anchor="t">
                      <a:noAutofit/>
                    </a:bodyPr>
                    <a:p>
                      <a:pPr>
                        <a:lnSpc>
                          <a:spcPct val="100000"/>
                        </a:lnSpc>
                        <a:buNone/>
                      </a:pPr>
                      <a:r>
                        <a:rPr b="0" lang="en-IN" sz="1600" spc="-1" strike="noStrike">
                          <a:latin typeface="Times New Roman"/>
                        </a:rPr>
                        <a:t>Unnecessary JS, jQuery scripts, and large class definitions might make that application heavy</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It works on React JS components,doesn’t require any library to work </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4320">
                <a:tc>
                  <a:txBody>
                    <a:bodyPr lIns="90000" rIns="90000" anchor="t">
                      <a:noAutofit/>
                    </a:bodyPr>
                    <a:p>
                      <a:pPr>
                        <a:lnSpc>
                          <a:spcPct val="100000"/>
                        </a:lnSpc>
                        <a:buNone/>
                      </a:pPr>
                      <a:r>
                        <a:rPr b="0" lang="en-IN" sz="1600" spc="-1" strike="noStrike">
                          <a:latin typeface="Times New Roman"/>
                        </a:rPr>
                        <a:t>comparatively less customizable than Material UI.</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Material UI is highly customizable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179360">
                <a:tc>
                  <a:txBody>
                    <a:bodyPr lIns="90000" rIns="90000" anchor="t">
                      <a:noAutofit/>
                    </a:bodyPr>
                    <a:p>
                      <a:pPr>
                        <a:lnSpc>
                          <a:spcPct val="100000"/>
                        </a:lnSpc>
                        <a:buNone/>
                      </a:pPr>
                      <a:r>
                        <a:rPr b="0" lang="en-IN" sz="1600" spc="-1" strike="noStrike">
                          <a:latin typeface="Times New Roman"/>
                        </a:rPr>
                        <a:t>High speed of development because of reusable code</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t">
                      <a:noAutofit/>
                    </a:bodyPr>
                    <a:p>
                      <a:pPr>
                        <a:lnSpc>
                          <a:spcPct val="100000"/>
                        </a:lnSpc>
                        <a:buNone/>
                      </a:pPr>
                      <a:r>
                        <a:rPr b="0" lang="en-IN" sz="1600" spc="-1" strike="noStrike">
                          <a:latin typeface="Times New Roman"/>
                        </a:rPr>
                        <a:t>Speed of development is lesser than compared to bootstrap but can be increased by extensive use of reusable components and templates.</a:t>
                      </a:r>
                      <a:endParaRPr b="0" lang="en-IN"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
        <p:nvSpPr>
          <p:cNvPr id="127" name="Title 1"/>
          <p:cNvSpPr/>
          <p:nvPr/>
        </p:nvSpPr>
        <p:spPr>
          <a:xfrm>
            <a:off x="3420000" y="531000"/>
            <a:ext cx="510948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Bootstrap Vs MUI</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4816800" y="2967120"/>
            <a:ext cx="1976040" cy="763560"/>
          </a:xfrm>
          <a:prstGeom prst="rect">
            <a:avLst/>
          </a:prstGeom>
          <a:noFill/>
          <a:ln w="0">
            <a:noFill/>
          </a:ln>
        </p:spPr>
        <p:style>
          <a:lnRef idx="0"/>
          <a:fillRef idx="0"/>
          <a:effectRef idx="0"/>
          <a:fontRef idx="minor"/>
        </p:style>
      </p:sp>
      <p:sp>
        <p:nvSpPr>
          <p:cNvPr id="85" name="Title 2"/>
          <p:cNvSpPr/>
          <p:nvPr/>
        </p:nvSpPr>
        <p:spPr>
          <a:xfrm>
            <a:off x="3600000" y="891000"/>
            <a:ext cx="487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Requirements</a:t>
            </a:r>
            <a:endParaRPr b="0" lang="en-IN" sz="3600" spc="-1" strike="noStrike">
              <a:latin typeface="Arial"/>
            </a:endParaRPr>
          </a:p>
        </p:txBody>
      </p:sp>
      <p:sp>
        <p:nvSpPr>
          <p:cNvPr id="86" name="Title 15"/>
          <p:cNvSpPr/>
          <p:nvPr/>
        </p:nvSpPr>
        <p:spPr>
          <a:xfrm>
            <a:off x="3584160" y="2880000"/>
            <a:ext cx="4874040" cy="215820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marL="216000" indent="-216000" algn="ctr">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State management</a:t>
            </a:r>
            <a:endParaRPr b="0" lang="en-IN" sz="1600" spc="-1" strike="noStrike">
              <a:latin typeface="Arial"/>
            </a:endParaRPr>
          </a:p>
          <a:p>
            <a:pPr marL="216000" indent="-216000" algn="ctr">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Modularization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3241800" y="2965680"/>
            <a:ext cx="5936040" cy="1892160"/>
          </a:xfrm>
          <a:prstGeom prst="rect">
            <a:avLst/>
          </a:prstGeom>
          <a:noFill/>
          <a:ln w="0">
            <a:noFill/>
          </a:ln>
        </p:spPr>
        <p:style>
          <a:lnRef idx="0"/>
          <a:fillRef idx="0"/>
          <a:effectRef idx="0"/>
          <a:fontRef idx="minor"/>
        </p:style>
      </p:sp>
      <p:sp>
        <p:nvSpPr>
          <p:cNvPr id="88" name="Title 3"/>
          <p:cNvSpPr/>
          <p:nvPr/>
        </p:nvSpPr>
        <p:spPr>
          <a:xfrm>
            <a:off x="3420000" y="720000"/>
            <a:ext cx="487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US" sz="3600" spc="-1" strike="noStrike">
                <a:solidFill>
                  <a:srgbClr val="000000"/>
                </a:solidFill>
                <a:latin typeface="Times New Roman"/>
                <a:ea typeface="DejaVu Sans"/>
              </a:rPr>
              <a:t>State management</a:t>
            </a:r>
            <a:endParaRPr b="0" lang="en-IN" sz="3600" spc="-1" strike="noStrike">
              <a:latin typeface="Arial"/>
            </a:endParaRPr>
          </a:p>
        </p:txBody>
      </p:sp>
      <p:sp>
        <p:nvSpPr>
          <p:cNvPr id="89" name="Title 16"/>
          <p:cNvSpPr/>
          <p:nvPr/>
        </p:nvSpPr>
        <p:spPr>
          <a:xfrm>
            <a:off x="2700000" y="2520000"/>
            <a:ext cx="6299280" cy="300312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sp>
      <p:sp>
        <p:nvSpPr>
          <p:cNvPr id="90" name=""/>
          <p:cNvSpPr/>
          <p:nvPr/>
        </p:nvSpPr>
        <p:spPr>
          <a:xfrm>
            <a:off x="3060000" y="3060000"/>
            <a:ext cx="5638320" cy="1668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Light controls in the scene to reflect on the UI and vice versa</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Update animations,material variants values based on the object added / selected</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Modes (arrangement,measurements,camera,collaboration)</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Update light control values based on Day/Night toggle</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Add objects to Physics world when new object added into the scene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2520000" y="2880000"/>
            <a:ext cx="6476040" cy="2156040"/>
          </a:xfrm>
          <a:custGeom>
            <a:avLst/>
            <a:gdLst/>
            <a:ahLst/>
            <a:rect l="l" t="t" r="r" b="b"/>
            <a:pathLst>
              <a:path w="64793" h="21600">
                <a:moveTo>
                  <a:pt x="3600" y="0"/>
                </a:moveTo>
                <a:arcTo wR="3600" hR="3600" stAng="16200000" swAng="-5400000"/>
                <a:lnTo>
                  <a:pt x="0" y="18000"/>
                </a:lnTo>
                <a:arcTo wR="3600" hR="3600" stAng="10800000" swAng="-5400000"/>
                <a:lnTo>
                  <a:pt x="61193" y="21600"/>
                </a:lnTo>
                <a:arcTo wR="39593" hR="3600" stAng="5400000" swAng="5400000"/>
                <a:lnTo>
                  <a:pt x="21600" y="3600"/>
                </a:lnTo>
                <a:arcTo wR="39593" hR="3600" stAng="10800000" swAng="5400000"/>
                <a:close/>
              </a:path>
            </a:pathLst>
          </a:custGeom>
          <a:gradFill rotWithShape="0">
            <a:gsLst>
              <a:gs pos="0">
                <a:srgbClr val="ffd7d7"/>
              </a:gs>
              <a:gs pos="100000">
                <a:srgbClr val="ffffff"/>
              </a:gs>
            </a:gsLst>
            <a:lin ang="3600000"/>
          </a:gradFill>
          <a:ln w="0">
            <a:noFill/>
          </a:ln>
        </p:spPr>
        <p:style>
          <a:lnRef idx="0"/>
          <a:fillRef idx="0"/>
          <a:effectRef idx="0"/>
          <a:fontRef idx="minor"/>
        </p:style>
      </p:sp>
      <p:pic>
        <p:nvPicPr>
          <p:cNvPr id="92" name="" descr=""/>
          <p:cNvPicPr/>
          <p:nvPr/>
        </p:nvPicPr>
        <p:blipFill>
          <a:blip r:embed="rId1"/>
          <a:stretch/>
        </p:blipFill>
        <p:spPr>
          <a:xfrm>
            <a:off x="2484000" y="1632960"/>
            <a:ext cx="7150680" cy="4879800"/>
          </a:xfrm>
          <a:prstGeom prst="rect">
            <a:avLst/>
          </a:prstGeom>
          <a:ln w="0">
            <a:noFill/>
          </a:ln>
        </p:spPr>
      </p:pic>
      <p:sp>
        <p:nvSpPr>
          <p:cNvPr id="93" name="Title 4"/>
          <p:cNvSpPr/>
          <p:nvPr/>
        </p:nvSpPr>
        <p:spPr>
          <a:xfrm>
            <a:off x="3763800" y="540000"/>
            <a:ext cx="487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US" sz="3600" spc="-1" strike="noStrike">
                <a:solidFill>
                  <a:srgbClr val="000000"/>
                </a:solidFill>
                <a:latin typeface="Times New Roman"/>
                <a:ea typeface="DejaVu Sans"/>
              </a:rPr>
              <a:t>Modularization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1080000" y="5394600"/>
            <a:ext cx="7016040" cy="2343600"/>
          </a:xfrm>
          <a:prstGeom prst="rect">
            <a:avLst/>
          </a:prstGeom>
          <a:noFill/>
          <a:ln w="0">
            <a:noFill/>
          </a:ln>
        </p:spPr>
        <p:style>
          <a:lnRef idx="0"/>
          <a:fillRef idx="0"/>
          <a:effectRef idx="0"/>
          <a:fontRef idx="minor"/>
        </p:style>
      </p:sp>
      <p:sp>
        <p:nvSpPr>
          <p:cNvPr id="95" name="Title 6"/>
          <p:cNvSpPr/>
          <p:nvPr/>
        </p:nvSpPr>
        <p:spPr>
          <a:xfrm>
            <a:off x="3403800" y="720000"/>
            <a:ext cx="559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nSpc>
                <a:spcPct val="100000"/>
              </a:lnSpc>
              <a:buNone/>
            </a:pPr>
            <a:r>
              <a:rPr b="0" lang="en-IN" sz="3600" spc="-1" strike="noStrike">
                <a:solidFill>
                  <a:srgbClr val="000000"/>
                </a:solidFill>
                <a:latin typeface="Times New Roman"/>
                <a:ea typeface="DejaVu Sans"/>
              </a:rPr>
              <a:t>Steps to move demo to react</a:t>
            </a:r>
            <a:endParaRPr b="0" lang="en-IN" sz="3600" spc="-1" strike="noStrike">
              <a:latin typeface="Arial"/>
            </a:endParaRPr>
          </a:p>
        </p:txBody>
      </p:sp>
      <p:sp>
        <p:nvSpPr>
          <p:cNvPr id="96" name="Title 17"/>
          <p:cNvSpPr/>
          <p:nvPr/>
        </p:nvSpPr>
        <p:spPr>
          <a:xfrm>
            <a:off x="2340000" y="2160000"/>
            <a:ext cx="7918200" cy="414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Create basic UI components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basic threejs scene and setup postprocessing effects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enable camera controls,viewpoints and themes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different furniture types and its related dynamics,variants and etc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Load different light types and show related light controls by maintaining state to reflect accurately on the UI</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arrangement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measurements features</a:t>
            </a:r>
            <a:endParaRPr b="0" lang="en-IN"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solidFill>
                  <a:srgbClr val="000000"/>
                </a:solidFill>
                <a:latin typeface="Times New Roman"/>
                <a:ea typeface="DejaVu Sans"/>
              </a:rPr>
              <a:t>Implement HD Render feature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1880280" y="1434960"/>
            <a:ext cx="8595720" cy="5310000"/>
          </a:xfrm>
          <a:prstGeom prst="rect">
            <a:avLst/>
          </a:prstGeom>
          <a:ln w="0">
            <a:noFill/>
          </a:ln>
        </p:spPr>
      </p:pic>
      <p:sp>
        <p:nvSpPr>
          <p:cNvPr id="98" name="Title 7"/>
          <p:cNvSpPr/>
          <p:nvPr/>
        </p:nvSpPr>
        <p:spPr>
          <a:xfrm>
            <a:off x="2880000" y="531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Showroom3D system diagram</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2092320" y="-9720"/>
            <a:ext cx="8030520" cy="685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18"/>
          <p:cNvSpPr/>
          <p:nvPr/>
        </p:nvSpPr>
        <p:spPr>
          <a:xfrm>
            <a:off x="3240000" y="2472480"/>
            <a:ext cx="5208840" cy="328572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nSpc>
                <a:spcPct val="100000"/>
              </a:lnSpc>
              <a:spcAft>
                <a:spcPts val="1054"/>
              </a:spcAft>
              <a:buNone/>
              <a:tabLst>
                <a:tab algn="l" pos="0"/>
              </a:tabLst>
            </a:pPr>
            <a:endParaRPr b="0" lang="en-IN" sz="1600" spc="-1" strike="noStrike">
              <a:latin typeface="Arial"/>
            </a:endParaRPr>
          </a:p>
          <a:p>
            <a:pPr algn="ctr">
              <a:lnSpc>
                <a:spcPct val="100000"/>
              </a:lnSpc>
              <a:buNone/>
              <a:tabLst>
                <a:tab algn="l" pos="0"/>
              </a:tabLst>
            </a:pPr>
            <a:endParaRPr b="0" lang="en-IN" sz="3200" spc="-1" strike="noStrike">
              <a:latin typeface="Arial"/>
            </a:endParaRPr>
          </a:p>
        </p:txBody>
      </p:sp>
      <p:sp>
        <p:nvSpPr>
          <p:cNvPr id="101" name=""/>
          <p:cNvSpPr/>
          <p:nvPr/>
        </p:nvSpPr>
        <p:spPr>
          <a:xfrm>
            <a:off x="4821120" y="3058200"/>
            <a:ext cx="1796040" cy="21103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Threejs</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Typescript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React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React Context</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Redux</a:t>
            </a:r>
            <a:endParaRPr b="0" lang="en-IN" sz="1600" spc="-1" strike="noStrike">
              <a:latin typeface="Arial"/>
            </a:endParaRPr>
          </a:p>
          <a:p>
            <a:pPr marL="216000" indent="-216000">
              <a:lnSpc>
                <a:spcPct val="100000"/>
              </a:lnSpc>
              <a:spcAft>
                <a:spcPts val="1054"/>
              </a:spcAft>
              <a:buClr>
                <a:srgbClr val="000000"/>
              </a:buClr>
              <a:buSzPct val="45000"/>
              <a:buFont typeface="Wingdings" charset="2"/>
              <a:buChar char=""/>
              <a:tabLst>
                <a:tab algn="l" pos="0"/>
              </a:tabLst>
            </a:pPr>
            <a:r>
              <a:rPr b="0" lang="en-IN" sz="1600" spc="-1" strike="noStrike">
                <a:solidFill>
                  <a:srgbClr val="000000"/>
                </a:solidFill>
                <a:latin typeface="Times New Roman"/>
                <a:ea typeface="DejaVu Sans"/>
              </a:rPr>
              <a:t>MUI</a:t>
            </a:r>
            <a:endParaRPr b="0" lang="en-IN" sz="1600" spc="-1" strike="noStrike">
              <a:latin typeface="Arial"/>
            </a:endParaRPr>
          </a:p>
        </p:txBody>
      </p:sp>
      <p:sp>
        <p:nvSpPr>
          <p:cNvPr id="102" name="Title 8"/>
          <p:cNvSpPr/>
          <p:nvPr/>
        </p:nvSpPr>
        <p:spPr>
          <a:xfrm>
            <a:off x="3240000" y="711000"/>
            <a:ext cx="61178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200" spc="-1" strike="noStrike">
                <a:solidFill>
                  <a:srgbClr val="000000"/>
                </a:solidFill>
                <a:latin typeface="Times New Roman"/>
                <a:ea typeface="DejaVu Sans"/>
              </a:rPr>
              <a:t>Major Technologies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3149640" y="2007360"/>
            <a:ext cx="5488200" cy="4110480"/>
          </a:xfrm>
          <a:prstGeom prst="rect">
            <a:avLst/>
          </a:prstGeom>
          <a:ln w="0">
            <a:noFill/>
          </a:ln>
        </p:spPr>
      </p:pic>
      <p:sp>
        <p:nvSpPr>
          <p:cNvPr id="104" name="Title 1"/>
          <p:cNvSpPr/>
          <p:nvPr/>
        </p:nvSpPr>
        <p:spPr>
          <a:xfrm>
            <a:off x="3512520" y="531000"/>
            <a:ext cx="4874040" cy="906840"/>
          </a:xfrm>
          <a:prstGeom prst="roundRect">
            <a:avLst>
              <a:gd name="adj" fmla="val 16667"/>
            </a:avLst>
          </a:prstGeom>
          <a:gradFill rotWithShape="0">
            <a:gsLst>
              <a:gs pos="0">
                <a:srgbClr val="ffffff"/>
              </a:gs>
              <a:gs pos="100000">
                <a:srgbClr val="ffd7d7"/>
              </a:gs>
            </a:gsLst>
            <a:lin ang="13500000"/>
          </a:gradFill>
          <a:ln w="0">
            <a:noFill/>
          </a:ln>
        </p:spPr>
        <p:style>
          <a:lnRef idx="0"/>
          <a:fillRef idx="0"/>
          <a:effectRef idx="0"/>
          <a:fontRef idx="minor"/>
        </p:style>
        <p:txBody>
          <a:bodyPr lIns="90000" rIns="90000" tIns="45000" bIns="45000" anchor="ctr">
            <a:normAutofit/>
          </a:bodyPr>
          <a:p>
            <a:pPr algn="ctr">
              <a:lnSpc>
                <a:spcPct val="100000"/>
              </a:lnSpc>
              <a:buNone/>
            </a:pPr>
            <a:r>
              <a:rPr b="0" lang="en-IN" sz="3600" spc="-1" strike="noStrike">
                <a:solidFill>
                  <a:srgbClr val="000000"/>
                </a:solidFill>
                <a:latin typeface="Times New Roman"/>
                <a:ea typeface="DejaVu Sans"/>
              </a:rPr>
              <a:t>Threejs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1155</TotalTime>
  <Application>LibreOffice/7.3.4.2$Windows_X86_64 LibreOffice_project/728fec16bd5f605073805c3c9e7c4212a0120dc5</Application>
  <AppVersion>15.0000</AppVersion>
  <Words>280</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2024-04-23T12:33:41Z</dcterms:created>
  <dc:creator>rk tumuluri</dc:creator>
  <dc:description/>
  <dc:language>en-IN</dc:language>
  <cp:lastModifiedBy/>
  <dcterms:modified xsi:type="dcterms:W3CDTF">2024-07-16T10:59:23Z</dcterms:modified>
  <cp:revision>67</cp:revision>
  <dc:subject/>
  <dc:title>Showroom3D  Features List WebGPU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