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4.jpeg" ContentType="image/jpeg"/>
  <Override PartName="/ppt/media/image3.jpeg" ContentType="image/jpeg"/>
  <Override PartName="/ppt/media/image5.png" ContentType="image/png"/>
  <Override PartName="/ppt/media/image6.png" ContentType="image/png"/>
  <Override PartName="/ppt/media/image7.gif" ContentType="image/gif"/>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235C2D3C-4AA9-4AC5-8B8B-37C89C014E00}"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06F6E73-38BC-47E5-8EBE-C09F25EA4EA2}"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0F6D988E-3E39-490C-9CB5-9FC5C3D78914}"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286BD419-FF0D-4554-90E1-E72853A04476}"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F5F238ED-093D-43D8-9507-CDBC81BCF1F3}"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63403032-C0DC-4B9E-B59F-3FFCA5C7C2A0}"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455B00FA-9895-4CE1-A99F-C88BA9486BE8}"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4828141B-8575-4732-A2EF-C618C3B1408B}"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BBD243C9-6F8F-42F8-A180-01DD3DD3D563}"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A51533A-D223-44B0-B676-B4ED5F79D495}"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CAE1D39-7148-4200-8A54-B454E1C0EA34}"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ACCE4F7-3EE0-4CAF-9AB8-37DF7AB730FE}"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1AA4C54-220E-4525-9932-3990B7AEB644}"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5272CDC6-0D63-4629-8C38-EA54C9DF133D}"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D479BE87-7985-46F1-9884-1CDC79FFD77D}"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209C6482-8A60-442B-BC0D-433ADBA78B71}"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9BA4D5F6-3D61-4A67-B2C7-A31B56ECFF75}"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F605CDC-CA51-4EF8-82A8-22344C46E376}"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573EC97-D27A-492B-9DCD-DA46178D4067}"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135581C-103A-40B8-90C5-1E8CE3EC80E5}"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1E19944-A94B-448C-AE13-D2AE928E0499}"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F2D1AFA-8300-4F4F-9AD2-BF8BE8CCBB57}"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A6EBF5E-5F8B-41D9-A88C-8E441908CD5E}"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8ED64FF-BE25-4FC5-8872-417CD5BCD48C}"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4038480" y="6356520"/>
            <a:ext cx="4111920" cy="362160"/>
          </a:xfrm>
          <a:prstGeom prst="rect">
            <a:avLst/>
          </a:prstGeom>
          <a:noFill/>
          <a:ln w="0">
            <a:noFill/>
          </a:ln>
        </p:spPr>
        <p:txBody>
          <a:bodyPr lIns="90000" rIns="90000" tIns="45000" bIns="450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1" name="PlaceHolder 2"/>
          <p:cNvSpPr>
            <a:spLocks noGrp="1"/>
          </p:cNvSpPr>
          <p:nvPr>
            <p:ph type="sldNum" idx="2"/>
          </p:nvPr>
        </p:nvSpPr>
        <p:spPr>
          <a:xfrm>
            <a:off x="8610480" y="6356520"/>
            <a:ext cx="2740320" cy="362160"/>
          </a:xfrm>
          <a:prstGeom prst="rect">
            <a:avLst/>
          </a:prstGeom>
          <a:noFill/>
          <a:ln w="0">
            <a:noFill/>
          </a:ln>
        </p:spPr>
        <p:txBody>
          <a:bodyPr lIns="90000" rIns="90000" tIns="45000" bIns="45000" anchor="ctr">
            <a:noAutofit/>
          </a:bodyPr>
          <a:lstStyle>
            <a:lvl1pPr algn="r">
              <a:lnSpc>
                <a:spcPct val="100000"/>
              </a:lnSpc>
              <a:buNone/>
              <a:defRPr b="0" lang="en-IN" sz="1200" spc="-1" strike="noStrike">
                <a:solidFill>
                  <a:srgbClr val="787878"/>
                </a:solidFill>
                <a:latin typeface="Aptos"/>
              </a:defRPr>
            </a:lvl1pPr>
          </a:lstStyle>
          <a:p>
            <a:pPr algn="r">
              <a:lnSpc>
                <a:spcPct val="100000"/>
              </a:lnSpc>
              <a:buNone/>
            </a:pPr>
            <a:fld id="{221CDF66-1C51-4694-87AE-89B4EDBACC5D}" type="slidenum">
              <a:rPr b="0" lang="en-IN" sz="1200" spc="-1" strike="noStrike">
                <a:solidFill>
                  <a:srgbClr val="787878"/>
                </a:solidFill>
                <a:latin typeface="Aptos"/>
              </a:rPr>
              <a:t>&lt;number&gt;</a:t>
            </a:fld>
            <a:endParaRPr b="0" lang="en-IN" sz="1200" spc="-1" strike="noStrike">
              <a:latin typeface="Times New Roman"/>
            </a:endParaRPr>
          </a:p>
        </p:txBody>
      </p:sp>
      <p:sp>
        <p:nvSpPr>
          <p:cNvPr id="2" name="PlaceHolder 3"/>
          <p:cNvSpPr>
            <a:spLocks noGrp="1"/>
          </p:cNvSpPr>
          <p:nvPr>
            <p:ph type="dt" idx="3"/>
          </p:nvPr>
        </p:nvSpPr>
        <p:spPr>
          <a:xfrm>
            <a:off x="838080" y="6356520"/>
            <a:ext cx="2740320" cy="36216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1920" cy="362160"/>
          </a:xfrm>
          <a:prstGeom prst="rect">
            <a:avLst/>
          </a:prstGeom>
          <a:noFill/>
          <a:ln w="0">
            <a:noFill/>
          </a:ln>
        </p:spPr>
        <p:txBody>
          <a:bodyPr lIns="90000" rIns="90000" tIns="45000" bIns="450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42" name="PlaceHolder 2"/>
          <p:cNvSpPr>
            <a:spLocks noGrp="1"/>
          </p:cNvSpPr>
          <p:nvPr>
            <p:ph type="sldNum" idx="5"/>
          </p:nvPr>
        </p:nvSpPr>
        <p:spPr>
          <a:xfrm>
            <a:off x="8610480" y="6356520"/>
            <a:ext cx="2740320" cy="362160"/>
          </a:xfrm>
          <a:prstGeom prst="rect">
            <a:avLst/>
          </a:prstGeom>
          <a:noFill/>
          <a:ln w="0">
            <a:noFill/>
          </a:ln>
        </p:spPr>
        <p:txBody>
          <a:bodyPr lIns="90000" rIns="90000" tIns="45000" bIns="45000" anchor="ctr">
            <a:noAutofit/>
          </a:bodyPr>
          <a:lstStyle>
            <a:lvl1pPr algn="r">
              <a:lnSpc>
                <a:spcPct val="100000"/>
              </a:lnSpc>
              <a:buNone/>
              <a:defRPr b="0" lang="en-IN" sz="1200" spc="-1" strike="noStrike">
                <a:solidFill>
                  <a:srgbClr val="787878"/>
                </a:solidFill>
                <a:latin typeface="Aptos"/>
              </a:defRPr>
            </a:lvl1pPr>
          </a:lstStyle>
          <a:p>
            <a:pPr algn="r">
              <a:lnSpc>
                <a:spcPct val="100000"/>
              </a:lnSpc>
              <a:buNone/>
            </a:pPr>
            <a:fld id="{10E2A712-A7DF-47EE-8C02-12A70808F6A2}" type="slidenum">
              <a:rPr b="0" lang="en-IN" sz="1200" spc="-1" strike="noStrike">
                <a:solidFill>
                  <a:srgbClr val="787878"/>
                </a:solidFill>
                <a:latin typeface="Aptos"/>
              </a:rPr>
              <a:t>&lt;number&gt;</a:t>
            </a:fld>
            <a:endParaRPr b="0" lang="en-IN" sz="1200" spc="-1" strike="noStrike">
              <a:latin typeface="Times New Roman"/>
            </a:endParaRPr>
          </a:p>
        </p:txBody>
      </p:sp>
      <p:sp>
        <p:nvSpPr>
          <p:cNvPr id="43" name="PlaceHolder 3"/>
          <p:cNvSpPr>
            <a:spLocks noGrp="1"/>
          </p:cNvSpPr>
          <p:nvPr>
            <p:ph type="dt" idx="6"/>
          </p:nvPr>
        </p:nvSpPr>
        <p:spPr>
          <a:xfrm>
            <a:off x="838080" y="6356520"/>
            <a:ext cx="2740320" cy="36216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7.gif"/><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ubTitle"/>
          </p:nvPr>
        </p:nvSpPr>
        <p:spPr>
          <a:xfrm>
            <a:off x="1523880" y="4782240"/>
            <a:ext cx="9141120" cy="472680"/>
          </a:xfrm>
          <a:prstGeom prst="rect">
            <a:avLst/>
          </a:prstGeom>
          <a:noFill/>
          <a:ln w="0">
            <a:noFill/>
          </a:ln>
        </p:spPr>
        <p:txBody>
          <a:bodyPr lIns="0" rIns="0" tIns="0" bIns="0" anchor="t">
            <a:noAutofit/>
          </a:bodyPr>
          <a:p>
            <a:pPr algn="ctr">
              <a:buNone/>
            </a:pPr>
            <a:endParaRPr b="0" lang="en-IN" sz="3200" spc="-1" strike="noStrike">
              <a:latin typeface="Arial"/>
            </a:endParaRPr>
          </a:p>
        </p:txBody>
      </p:sp>
      <p:sp>
        <p:nvSpPr>
          <p:cNvPr id="83" name="PlaceHolder 2"/>
          <p:cNvSpPr>
            <a:spLocks noGrp="1"/>
          </p:cNvSpPr>
          <p:nvPr>
            <p:ph type="title"/>
          </p:nvPr>
        </p:nvSpPr>
        <p:spPr>
          <a:xfrm>
            <a:off x="1523880" y="1800000"/>
            <a:ext cx="9141120" cy="3960000"/>
          </a:xfrm>
          <a:prstGeom prst="rect">
            <a:avLst/>
          </a:prstGeom>
          <a:gradFill rotWithShape="0">
            <a:gsLst>
              <a:gs pos="0">
                <a:srgbClr val="ffffff"/>
              </a:gs>
              <a:gs pos="100000">
                <a:srgbClr val="fbe3d6"/>
              </a:gs>
            </a:gsLst>
            <a:lin ang="13500000"/>
          </a:gradFill>
          <a:ln w="0">
            <a:noFill/>
          </a:ln>
        </p:spPr>
        <p:txBody>
          <a:bodyPr lIns="0" rIns="0" tIns="0" bIns="0" anchor="b">
            <a:normAutofit/>
          </a:bodyPr>
          <a:p>
            <a:pPr algn="ctr">
              <a:buNone/>
            </a:pPr>
            <a:endParaRPr b="0" lang="en-IN" sz="4400" spc="-1" strike="noStrike">
              <a:latin typeface="Arial"/>
            </a:endParaRPr>
          </a:p>
        </p:txBody>
      </p:sp>
      <p:sp>
        <p:nvSpPr>
          <p:cNvPr id="84" name=""/>
          <p:cNvSpPr/>
          <p:nvPr/>
        </p:nvSpPr>
        <p:spPr>
          <a:xfrm>
            <a:off x="2887200" y="3092040"/>
            <a:ext cx="6538680" cy="764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4800" spc="-1" strike="noStrike">
                <a:solidFill>
                  <a:srgbClr val="000000"/>
                </a:solidFill>
                <a:latin typeface="Times New Roman"/>
                <a:ea typeface="DejaVu Sans"/>
              </a:rPr>
              <a:t>Showroom3D Web React </a:t>
            </a:r>
            <a:endParaRPr b="0" lang="en-IN" sz="4800" spc="-1" strike="noStrike">
              <a:latin typeface="Arial"/>
            </a:endParaRPr>
          </a:p>
          <a:p>
            <a:pPr>
              <a:lnSpc>
                <a:spcPct val="100000"/>
              </a:lnSpc>
              <a:buNone/>
            </a:pPr>
            <a:r>
              <a:rPr b="0" lang="en-US" sz="4800" spc="-1" strike="noStrike">
                <a:solidFill>
                  <a:srgbClr val="000000"/>
                </a:solidFill>
                <a:latin typeface="Times New Roman"/>
                <a:ea typeface="DejaVu Sans"/>
              </a:rPr>
              <a:t>	</a:t>
            </a:r>
            <a:r>
              <a:rPr b="0" lang="en-US" sz="4800" spc="-1" strike="noStrike">
                <a:solidFill>
                  <a:srgbClr val="000000"/>
                </a:solidFill>
                <a:latin typeface="Times New Roman"/>
                <a:ea typeface="DejaVu Sans"/>
              </a:rPr>
              <a:t>	</a:t>
            </a:r>
            <a:r>
              <a:rPr b="0" lang="en-US" sz="4800" spc="-1" strike="noStrike">
                <a:solidFill>
                  <a:srgbClr val="000000"/>
                </a:solidFill>
                <a:latin typeface="Times New Roman"/>
                <a:ea typeface="DejaVu Sans"/>
              </a:rPr>
              <a:t>	</a:t>
            </a:r>
            <a:endParaRPr b="0" lang="en-IN" sz="4800" spc="-1" strike="noStrike">
              <a:latin typeface="Arial"/>
            </a:endParaRPr>
          </a:p>
          <a:p>
            <a:pPr>
              <a:lnSpc>
                <a:spcPct val="100000"/>
              </a:lnSpc>
              <a:buNone/>
            </a:pPr>
            <a:r>
              <a:rPr b="0" lang="en-US" sz="4800" spc="-1" strike="noStrike">
                <a:solidFill>
                  <a:srgbClr val="000000"/>
                </a:solidFill>
                <a:latin typeface="Times New Roman"/>
                <a:ea typeface="DejaVu Sans"/>
              </a:rPr>
              <a:t>	</a:t>
            </a:r>
            <a:r>
              <a:rPr b="0" lang="en-US" sz="4800" spc="-1" strike="noStrike">
                <a:solidFill>
                  <a:srgbClr val="000000"/>
                </a:solidFill>
                <a:latin typeface="Times New Roman"/>
                <a:ea typeface="DejaVu Sans"/>
              </a:rPr>
              <a:t>	</a:t>
            </a:r>
            <a:r>
              <a:rPr b="0" lang="en-US" sz="4800" spc="-1" strike="noStrike">
                <a:solidFill>
                  <a:srgbClr val="000000"/>
                </a:solidFill>
                <a:latin typeface="Times New Roman"/>
                <a:ea typeface="DejaVu Sans"/>
              </a:rPr>
              <a:t>	</a:t>
            </a:r>
            <a:r>
              <a:rPr b="0" lang="en-US" sz="4800" spc="-1" strike="noStrike">
                <a:solidFill>
                  <a:srgbClr val="000000"/>
                </a:solidFill>
                <a:latin typeface="Times New Roman"/>
                <a:ea typeface="DejaVu Sans"/>
              </a:rPr>
              <a:t>	</a:t>
            </a:r>
            <a:r>
              <a:rPr b="0" lang="en-US" sz="48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Archana</a:t>
            </a:r>
            <a:endParaRPr b="0" lang="en-IN" sz="2000" spc="-1" strike="noStrike">
              <a:latin typeface="Arial"/>
            </a:endParaRPr>
          </a:p>
          <a:p>
            <a:pPr>
              <a:lnSpc>
                <a:spcPct val="100000"/>
              </a:lnSpc>
              <a:buNone/>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04 July, 2024</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6"/>
          <p:cNvSpPr/>
          <p:nvPr/>
        </p:nvSpPr>
        <p:spPr>
          <a:xfrm>
            <a:off x="2700000" y="1620000"/>
            <a:ext cx="7558560" cy="4678560"/>
          </a:xfrm>
          <a:prstGeom prst="rect">
            <a:avLst/>
          </a:prstGeom>
          <a:solidFill>
            <a:srgbClr val="fbe3d6"/>
          </a:solidFill>
          <a:ln w="0">
            <a:noFill/>
          </a:ln>
        </p:spPr>
        <p:style>
          <a:lnRef idx="0"/>
          <a:fillRef idx="0"/>
          <a:effectRef idx="0"/>
          <a:fontRef idx="minor"/>
        </p:style>
        <p:txBody>
          <a:bodyPr lIns="90000" rIns="90000" tIns="45000" bIns="45000" anchor="t">
            <a:noAutofit/>
          </a:bodyPr>
          <a:p>
            <a:pPr>
              <a:lnSpc>
                <a:spcPct val="100000"/>
              </a:lnSpc>
              <a:spcAft>
                <a:spcPts val="1054"/>
              </a:spcAft>
              <a:buNone/>
              <a:tabLst>
                <a:tab algn="l" pos="0"/>
              </a:tabLst>
            </a:pPr>
            <a:endParaRPr b="0" lang="en-IN" sz="1600" spc="-1" strike="noStrike">
              <a:latin typeface="Arial"/>
            </a:endParaRPr>
          </a:p>
          <a:p>
            <a:pPr>
              <a:lnSpc>
                <a:spcPct val="100000"/>
              </a:lnSpc>
              <a:spcBef>
                <a:spcPts val="1417"/>
              </a:spcBef>
              <a:buNone/>
              <a:tabLst>
                <a:tab algn="l" pos="0"/>
              </a:tabLst>
            </a:pPr>
            <a:endParaRPr b="0" lang="en-IN" sz="1600" spc="-1" strike="noStrike">
              <a:latin typeface="Arial"/>
            </a:endParaRPr>
          </a:p>
        </p:txBody>
      </p:sp>
      <p:sp>
        <p:nvSpPr>
          <p:cNvPr id="101" name="Title 5"/>
          <p:cNvSpPr/>
          <p:nvPr/>
        </p:nvSpPr>
        <p:spPr>
          <a:xfrm>
            <a:off x="3656160" y="133920"/>
            <a:ext cx="4878720" cy="911520"/>
          </a:xfrm>
          <a:prstGeom prst="roundRect">
            <a:avLst>
              <a:gd name="adj" fmla="val 16667"/>
            </a:avLst>
          </a:prstGeom>
          <a:gradFill rotWithShape="0">
            <a:gsLst>
              <a:gs pos="0">
                <a:srgbClr val="ffffff"/>
              </a:gs>
              <a:gs pos="100000">
                <a:srgbClr val="fbe3d6"/>
              </a:gs>
            </a:gsLst>
            <a:lin ang="13500000"/>
          </a:gradFill>
          <a:ln w="0">
            <a:noFill/>
          </a:ln>
        </p:spPr>
        <p:style>
          <a:lnRef idx="0"/>
          <a:fillRef idx="0"/>
          <a:effectRef idx="0"/>
          <a:fontRef idx="minor"/>
        </p:style>
        <p:txBody>
          <a:bodyPr lIns="90000" rIns="90000" tIns="45000" bIns="45000" anchor="ctr">
            <a:normAutofit/>
          </a:bodyPr>
          <a:p>
            <a:pPr algn="ctr">
              <a:lnSpc>
                <a:spcPct val="100000"/>
              </a:lnSpc>
              <a:buNone/>
            </a:pPr>
            <a:r>
              <a:rPr b="0" lang="en-IN" sz="4000" spc="-1" strike="noStrike">
                <a:solidFill>
                  <a:srgbClr val="000000"/>
                </a:solidFill>
                <a:latin typeface="Times New Roman"/>
                <a:ea typeface="DejaVu Sans"/>
              </a:rPr>
              <a:t>React Architecture</a:t>
            </a:r>
            <a:endParaRPr b="0" lang="en-IN" sz="4000" spc="-1" strike="noStrike">
              <a:latin typeface="Arial"/>
            </a:endParaRPr>
          </a:p>
        </p:txBody>
      </p:sp>
      <p:pic>
        <p:nvPicPr>
          <p:cNvPr id="102" name="" descr=""/>
          <p:cNvPicPr/>
          <p:nvPr/>
        </p:nvPicPr>
        <p:blipFill>
          <a:blip r:embed="rId1"/>
          <a:stretch/>
        </p:blipFill>
        <p:spPr>
          <a:xfrm>
            <a:off x="2880000" y="1800000"/>
            <a:ext cx="7145640" cy="42807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7"/>
          <p:cNvSpPr/>
          <p:nvPr/>
        </p:nvSpPr>
        <p:spPr>
          <a:xfrm>
            <a:off x="865440" y="1528560"/>
            <a:ext cx="10833120" cy="4770000"/>
          </a:xfrm>
          <a:prstGeom prst="rect">
            <a:avLst/>
          </a:prstGeom>
          <a:solidFill>
            <a:srgbClr val="fbe3d6"/>
          </a:solidFill>
          <a:ln w="0">
            <a:noFill/>
          </a:ln>
        </p:spPr>
        <p:style>
          <a:lnRef idx="0"/>
          <a:fillRef idx="0"/>
          <a:effectRef idx="0"/>
          <a:fontRef idx="minor"/>
        </p:style>
        <p:txBody>
          <a:bodyPr lIns="90000" rIns="90000" tIns="45000" bIns="45000" anchor="t">
            <a:noAutofit/>
          </a:bodyPr>
          <a:p>
            <a:pPr marL="216000" indent="-216000">
              <a:lnSpc>
                <a:spcPct val="100000"/>
              </a:lnSpc>
              <a:spcAft>
                <a:spcPts val="1054"/>
              </a:spcAft>
              <a:buClr>
                <a:srgbClr val="000000"/>
              </a:buClr>
              <a:buSzPct val="45000"/>
              <a:buFont typeface="Wingdings" charset="2"/>
              <a:buChar char=""/>
              <a:tabLst>
                <a:tab algn="l" pos="0"/>
              </a:tabLst>
            </a:pPr>
            <a:r>
              <a:rPr b="0" lang="en-IN" sz="1800" spc="-1" strike="noStrike">
                <a:solidFill>
                  <a:srgbClr val="000000"/>
                </a:solidFill>
                <a:latin typeface="Times New Roman"/>
                <a:ea typeface="DejaVu Sans"/>
              </a:rPr>
              <a:t>Ease of Use</a:t>
            </a:r>
            <a:endParaRPr b="0" lang="en-IN" sz="18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0" lang="en-IN" sz="1800" spc="-1" strike="noStrike">
                <a:solidFill>
                  <a:srgbClr val="000000"/>
                </a:solidFill>
                <a:latin typeface="Times New Roman"/>
                <a:ea typeface="DejaVu Sans"/>
              </a:rPr>
              <a:t>Improved Performance</a:t>
            </a:r>
            <a:endParaRPr b="0" lang="en-IN" sz="18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0" lang="en-IN" sz="1800" spc="-1" strike="noStrike">
                <a:solidFill>
                  <a:srgbClr val="000000"/>
                </a:solidFill>
                <a:latin typeface="Times New Roman"/>
                <a:ea typeface="DejaVu Sans"/>
              </a:rPr>
              <a:t>Global State Management</a:t>
            </a:r>
            <a:endParaRPr b="0" lang="en-IN" sz="1800" spc="-1" strike="noStrike">
              <a:latin typeface="Arial"/>
            </a:endParaRPr>
          </a:p>
        </p:txBody>
      </p:sp>
      <p:sp>
        <p:nvSpPr>
          <p:cNvPr id="104" name="Title 6"/>
          <p:cNvSpPr/>
          <p:nvPr/>
        </p:nvSpPr>
        <p:spPr>
          <a:xfrm>
            <a:off x="3656160" y="133560"/>
            <a:ext cx="4878720" cy="911520"/>
          </a:xfrm>
          <a:prstGeom prst="roundRect">
            <a:avLst>
              <a:gd name="adj" fmla="val 16667"/>
            </a:avLst>
          </a:prstGeom>
          <a:gradFill rotWithShape="0">
            <a:gsLst>
              <a:gs pos="0">
                <a:srgbClr val="ffffff"/>
              </a:gs>
              <a:gs pos="100000">
                <a:srgbClr val="fbe3d6"/>
              </a:gs>
            </a:gsLst>
            <a:lin ang="13500000"/>
          </a:gradFill>
          <a:ln w="0">
            <a:noFill/>
          </a:ln>
        </p:spPr>
        <p:style>
          <a:lnRef idx="0"/>
          <a:fillRef idx="0"/>
          <a:effectRef idx="0"/>
          <a:fontRef idx="minor"/>
        </p:style>
        <p:txBody>
          <a:bodyPr lIns="90000" rIns="90000" tIns="45000" bIns="45000" anchor="ctr">
            <a:normAutofit/>
          </a:bodyPr>
          <a:p>
            <a:pPr algn="ctr">
              <a:lnSpc>
                <a:spcPct val="100000"/>
              </a:lnSpc>
              <a:buNone/>
            </a:pPr>
            <a:r>
              <a:rPr b="0" lang="en-IN" sz="3600" spc="-1" strike="noStrike">
                <a:solidFill>
                  <a:srgbClr val="000000"/>
                </a:solidFill>
                <a:latin typeface="Times New Roman"/>
                <a:ea typeface="DejaVu Sans"/>
              </a:rPr>
              <a:t>React Context</a:t>
            </a:r>
            <a:endParaRPr b="0" lang="en-IN" sz="3600" spc="-1" strike="noStrike">
              <a:latin typeface="Arial"/>
            </a:endParaRPr>
          </a:p>
        </p:txBody>
      </p:sp>
      <p:pic>
        <p:nvPicPr>
          <p:cNvPr id="105" name="" descr=""/>
          <p:cNvPicPr/>
          <p:nvPr/>
        </p:nvPicPr>
        <p:blipFill>
          <a:blip r:embed="rId1"/>
          <a:stretch/>
        </p:blipFill>
        <p:spPr>
          <a:xfrm>
            <a:off x="4500000" y="1620000"/>
            <a:ext cx="6838560" cy="449856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5"/>
          <p:cNvSpPr/>
          <p:nvPr/>
        </p:nvSpPr>
        <p:spPr>
          <a:xfrm>
            <a:off x="360000" y="1620000"/>
            <a:ext cx="11338560" cy="5038560"/>
          </a:xfrm>
          <a:prstGeom prst="rect">
            <a:avLst/>
          </a:prstGeom>
          <a:solidFill>
            <a:srgbClr val="fbe3d6"/>
          </a:solidFill>
          <a:ln w="0">
            <a:noFill/>
          </a:ln>
        </p:spPr>
        <p:style>
          <a:lnRef idx="0"/>
          <a:fillRef idx="0"/>
          <a:effectRef idx="0"/>
          <a:fontRef idx="minor"/>
        </p:style>
        <p:txBody>
          <a:bodyPr lIns="90000" rIns="90000" tIns="45000" bIns="45000" anchor="t">
            <a:noAutofit/>
          </a:bodyPr>
          <a:p>
            <a:pPr marL="216000" indent="-216000">
              <a:lnSpc>
                <a:spcPct val="100000"/>
              </a:lnSpc>
              <a:spcAft>
                <a:spcPts val="1054"/>
              </a:spcAft>
              <a:buClr>
                <a:srgbClr val="000000"/>
              </a:buClr>
              <a:buSzPct val="45000"/>
              <a:buFont typeface="Wingdings" charset="2"/>
              <a:buChar char=""/>
              <a:tabLst>
                <a:tab algn="l" pos="0"/>
              </a:tabLst>
            </a:pPr>
            <a:r>
              <a:rPr b="0" lang="en-IN" sz="2000" spc="-1" strike="noStrike">
                <a:solidFill>
                  <a:srgbClr val="000000"/>
                </a:solidFill>
                <a:latin typeface="Times New Roman"/>
                <a:ea typeface="DejaVu Sans"/>
              </a:rPr>
              <a:t>Centralized State Management</a:t>
            </a:r>
            <a:endParaRPr b="0" lang="en-IN" sz="20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0" lang="en-IN" sz="2000" spc="-1" strike="noStrike">
                <a:solidFill>
                  <a:srgbClr val="000000"/>
                </a:solidFill>
                <a:latin typeface="Times New Roman"/>
                <a:ea typeface="DejaVu Sans"/>
              </a:rPr>
              <a:t>Predictable State Changes</a:t>
            </a:r>
            <a:endParaRPr b="0" lang="en-IN" sz="20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0" lang="en-IN" sz="2000" spc="-1" strike="noStrike">
                <a:solidFill>
                  <a:srgbClr val="000000"/>
                </a:solidFill>
                <a:latin typeface="Times New Roman"/>
                <a:ea typeface="DejaVu Sans"/>
              </a:rPr>
              <a:t>Improved Maintainability</a:t>
            </a:r>
            <a:endParaRPr b="0" lang="en-IN" sz="20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0" lang="en-IN" sz="2000" spc="-1" strike="noStrike">
                <a:solidFill>
                  <a:srgbClr val="000000"/>
                </a:solidFill>
                <a:latin typeface="Times New Roman"/>
                <a:ea typeface="DejaVu Sans"/>
              </a:rPr>
              <a:t>Easier Debugging and Testing</a:t>
            </a:r>
            <a:endParaRPr b="0" lang="en-IN" sz="2000" spc="-1" strike="noStrike">
              <a:latin typeface="Arial"/>
            </a:endParaRPr>
          </a:p>
        </p:txBody>
      </p:sp>
      <p:sp>
        <p:nvSpPr>
          <p:cNvPr id="107" name="Title 4"/>
          <p:cNvSpPr/>
          <p:nvPr/>
        </p:nvSpPr>
        <p:spPr>
          <a:xfrm>
            <a:off x="3656160" y="133920"/>
            <a:ext cx="4878720" cy="911520"/>
          </a:xfrm>
          <a:prstGeom prst="roundRect">
            <a:avLst>
              <a:gd name="adj" fmla="val 16667"/>
            </a:avLst>
          </a:prstGeom>
          <a:gradFill rotWithShape="0">
            <a:gsLst>
              <a:gs pos="0">
                <a:srgbClr val="ffffff"/>
              </a:gs>
              <a:gs pos="100000">
                <a:srgbClr val="fbe3d6"/>
              </a:gs>
            </a:gsLst>
            <a:lin ang="13500000"/>
          </a:gradFill>
          <a:ln w="0">
            <a:noFill/>
          </a:ln>
        </p:spPr>
        <p:style>
          <a:lnRef idx="0"/>
          <a:fillRef idx="0"/>
          <a:effectRef idx="0"/>
          <a:fontRef idx="minor"/>
        </p:style>
        <p:txBody>
          <a:bodyPr lIns="90000" rIns="90000" tIns="45000" bIns="45000" anchor="ctr">
            <a:normAutofit/>
          </a:bodyPr>
          <a:p>
            <a:pPr algn="ctr">
              <a:lnSpc>
                <a:spcPct val="100000"/>
              </a:lnSpc>
              <a:buNone/>
            </a:pPr>
            <a:r>
              <a:rPr b="0" lang="en-IN" sz="3600" spc="-1" strike="noStrike">
                <a:solidFill>
                  <a:srgbClr val="000000"/>
                </a:solidFill>
                <a:latin typeface="Times New Roman"/>
                <a:ea typeface="DejaVu Sans"/>
              </a:rPr>
              <a:t>Redux</a:t>
            </a:r>
            <a:endParaRPr b="0" lang="en-IN" sz="3600" spc="-1" strike="noStrike">
              <a:latin typeface="Arial"/>
            </a:endParaRPr>
          </a:p>
        </p:txBody>
      </p:sp>
      <p:pic>
        <p:nvPicPr>
          <p:cNvPr id="108" name="" descr=""/>
          <p:cNvPicPr/>
          <p:nvPr/>
        </p:nvPicPr>
        <p:blipFill>
          <a:blip r:embed="rId1"/>
          <a:stretch/>
        </p:blipFill>
        <p:spPr>
          <a:xfrm>
            <a:off x="4145400" y="1980000"/>
            <a:ext cx="6838560" cy="431856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09" name=""/>
          <p:cNvGraphicFramePr/>
          <p:nvPr/>
        </p:nvGraphicFramePr>
        <p:xfrm>
          <a:off x="700920" y="1764000"/>
          <a:ext cx="11126520" cy="4499640"/>
        </p:xfrm>
        <a:graphic>
          <a:graphicData uri="http://schemas.openxmlformats.org/drawingml/2006/table">
            <a:tbl>
              <a:tblPr/>
              <a:tblGrid>
                <a:gridCol w="5741280"/>
                <a:gridCol w="5385600"/>
              </a:tblGrid>
              <a:tr h="749520">
                <a:tc>
                  <a:txBody>
                    <a:bodyPr lIns="90000" rIns="90000" anchor="t">
                      <a:noAutofit/>
                    </a:bodyPr>
                    <a:p>
                      <a:pPr>
                        <a:lnSpc>
                          <a:spcPct val="100000"/>
                        </a:lnSpc>
                        <a:buNone/>
                      </a:pPr>
                      <a:endParaRPr b="0" lang="en-IN" sz="1800" spc="-1" strike="noStrike">
                        <a:latin typeface="Arial"/>
                      </a:endParaRPr>
                    </a:p>
                    <a:p>
                      <a:pPr>
                        <a:lnSpc>
                          <a:spcPct val="100000"/>
                        </a:lnSpc>
                        <a:buNone/>
                      </a:pPr>
                      <a:r>
                        <a:rPr b="1" lang="en-IN" sz="1800" spc="-1" strike="noStrike">
                          <a:latin typeface="Times New Roman"/>
                        </a:rPr>
                        <a:t>                             </a:t>
                      </a:r>
                      <a:r>
                        <a:rPr b="1" lang="en-IN" sz="1800" spc="-1" strike="noStrike">
                          <a:latin typeface="Times New Roman"/>
                        </a:rPr>
                        <a:t>Context API</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d7d7"/>
                    </a:solidFill>
                  </a:tcPr>
                </a:tc>
                <a:tc>
                  <a:txBody>
                    <a:bodyPr lIns="90000" rIns="90000" anchor="t">
                      <a:noAutofit/>
                    </a:bodyPr>
                    <a:p>
                      <a:pPr>
                        <a:lnSpc>
                          <a:spcPct val="100000"/>
                        </a:lnSpc>
                        <a:buNone/>
                      </a:pPr>
                      <a:r>
                        <a:rPr b="1" lang="en-IN" sz="1800" spc="-1" strike="noStrike">
                          <a:latin typeface="Times New Roman"/>
                        </a:rPr>
                        <a:t>                         </a:t>
                      </a:r>
                      <a:endParaRPr b="0" lang="en-IN" sz="1800" spc="-1" strike="noStrike">
                        <a:latin typeface="Arial"/>
                      </a:endParaRPr>
                    </a:p>
                    <a:p>
                      <a:pPr>
                        <a:lnSpc>
                          <a:spcPct val="100000"/>
                        </a:lnSpc>
                        <a:buNone/>
                      </a:pPr>
                      <a:r>
                        <a:rPr b="1" lang="en-IN" sz="1800" spc="-1" strike="noStrike">
                          <a:latin typeface="Times New Roman"/>
                          <a:ea typeface="Microsoft YaHei"/>
                        </a:rPr>
                        <a:t>                                </a:t>
                      </a:r>
                      <a:r>
                        <a:rPr b="1" lang="en-IN" sz="1800" spc="-1" strike="noStrike">
                          <a:latin typeface="Times New Roman"/>
                          <a:ea typeface="Microsoft YaHei"/>
                        </a:rPr>
                        <a:t>Redux</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d7d7"/>
                    </a:solidFill>
                  </a:tcPr>
                </a:tc>
              </a:tr>
              <a:tr h="749520">
                <a:tc>
                  <a:txBody>
                    <a:bodyPr lIns="90000" rIns="90000" anchor="t">
                      <a:noAutofit/>
                    </a:bodyPr>
                    <a:p>
                      <a:pPr>
                        <a:lnSpc>
                          <a:spcPct val="100000"/>
                        </a:lnSpc>
                        <a:buNone/>
                      </a:pPr>
                      <a:r>
                        <a:rPr b="0" lang="en-IN" sz="1600" spc="-1" strike="noStrike">
                          <a:latin typeface="Times New Roman"/>
                        </a:rPr>
                        <a:t>Requires minimal Setup</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anchor="t">
                      <a:noAutofit/>
                    </a:bodyPr>
                    <a:p>
                      <a:pPr>
                        <a:lnSpc>
                          <a:spcPct val="100000"/>
                        </a:lnSpc>
                        <a:buNone/>
                      </a:pPr>
                      <a:r>
                        <a:rPr b="0" lang="en-IN" sz="1600" spc="-1" strike="noStrike">
                          <a:latin typeface="Times New Roman"/>
                        </a:rPr>
                        <a:t>Requires extensive setup to integrate it with a React Application</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r>
              <a:tr h="749520">
                <a:tc>
                  <a:txBody>
                    <a:bodyPr lIns="90000" rIns="90000" anchor="t">
                      <a:noAutofit/>
                    </a:bodyPr>
                    <a:p>
                      <a:pPr>
                        <a:lnSpc>
                          <a:spcPct val="100000"/>
                        </a:lnSpc>
                        <a:buNone/>
                      </a:pPr>
                      <a:r>
                        <a:rPr b="0" lang="en-IN" sz="1600" spc="-1" strike="noStrike">
                          <a:latin typeface="Times New Roman"/>
                        </a:rPr>
                        <a:t>Specifically designed for static data, that is not often refreshed or updated</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anchor="t">
                      <a:noAutofit/>
                    </a:bodyPr>
                    <a:p>
                      <a:pPr>
                        <a:lnSpc>
                          <a:spcPct val="100000"/>
                        </a:lnSpc>
                        <a:buNone/>
                      </a:pPr>
                      <a:r>
                        <a:rPr b="0" lang="en-IN" sz="1600" spc="-1" strike="noStrike">
                          <a:latin typeface="Times New Roman"/>
                        </a:rPr>
                        <a:t>Works like a charm with both static and dynamic data</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r>
              <a:tr h="749520">
                <a:tc>
                  <a:txBody>
                    <a:bodyPr lIns="90000" rIns="90000" anchor="t">
                      <a:noAutofit/>
                    </a:bodyPr>
                    <a:p>
                      <a:pPr>
                        <a:lnSpc>
                          <a:spcPct val="100000"/>
                        </a:lnSpc>
                        <a:buNone/>
                      </a:pPr>
                      <a:r>
                        <a:rPr b="0" lang="en-IN" sz="1600" spc="-1" strike="noStrike">
                          <a:latin typeface="Times New Roman"/>
                        </a:rPr>
                        <a:t>Adding new contexts requires creation from scratch</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anchor="t">
                      <a:noAutofit/>
                    </a:bodyPr>
                    <a:p>
                      <a:pPr>
                        <a:lnSpc>
                          <a:spcPct val="100000"/>
                        </a:lnSpc>
                        <a:buNone/>
                      </a:pPr>
                      <a:r>
                        <a:rPr b="0" lang="en-IN" sz="1600" spc="-1" strike="noStrike">
                          <a:latin typeface="Times New Roman"/>
                        </a:rPr>
                        <a:t>Easily extendible due to the ease of adding new data/actions after the initial setup</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r>
              <a:tr h="749520">
                <a:tc>
                  <a:txBody>
                    <a:bodyPr lIns="90000" rIns="90000" anchor="t">
                      <a:noAutofit/>
                    </a:bodyPr>
                    <a:p>
                      <a:pPr>
                        <a:lnSpc>
                          <a:spcPct val="100000"/>
                        </a:lnSpc>
                        <a:buNone/>
                      </a:pPr>
                      <a:r>
                        <a:rPr b="0" lang="en-IN" sz="1600" spc="-1" strike="noStrike">
                          <a:latin typeface="Times New Roman"/>
                        </a:rPr>
                        <a:t>Debugging can be hard in highly nested React Component Structure even with Dev Tool</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anchor="t">
                      <a:noAutofit/>
                    </a:bodyPr>
                    <a:p>
                      <a:pPr>
                        <a:lnSpc>
                          <a:spcPct val="100000"/>
                        </a:lnSpc>
                        <a:buNone/>
                      </a:pPr>
                      <a:r>
                        <a:rPr b="0" lang="en-IN" sz="1600" spc="-1" strike="noStrike">
                          <a:latin typeface="Times New Roman"/>
                        </a:rPr>
                        <a:t>Incredibly powerful Redux Dev Tools to ease debugging</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r>
              <a:tr h="752400">
                <a:tc>
                  <a:txBody>
                    <a:bodyPr lIns="90000" rIns="90000" anchor="t">
                      <a:noAutofit/>
                    </a:bodyPr>
                    <a:p>
                      <a:pPr>
                        <a:lnSpc>
                          <a:spcPct val="100000"/>
                        </a:lnSpc>
                        <a:buNone/>
                      </a:pPr>
                      <a:r>
                        <a:rPr b="0" lang="en-IN" sz="1600" spc="-1" strike="noStrike">
                          <a:latin typeface="Times New Roman"/>
                        </a:rPr>
                        <a:t>UI logic and State Management Logic are in the same component</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anchor="t">
                      <a:noAutofit/>
                    </a:bodyPr>
                    <a:p>
                      <a:pPr>
                        <a:lnSpc>
                          <a:spcPct val="100000"/>
                        </a:lnSpc>
                        <a:buNone/>
                      </a:pPr>
                      <a:r>
                        <a:rPr b="0" lang="en-IN" sz="1600" spc="-1" strike="noStrike">
                          <a:latin typeface="Times New Roman"/>
                        </a:rPr>
                        <a:t>Better code organization with separate UI logic and State Management Logic</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r>
            </a:tbl>
          </a:graphicData>
        </a:graphic>
      </p:graphicFrame>
      <p:sp>
        <p:nvSpPr>
          <p:cNvPr id="110" name="Title 1"/>
          <p:cNvSpPr/>
          <p:nvPr/>
        </p:nvSpPr>
        <p:spPr>
          <a:xfrm>
            <a:off x="3655440" y="134640"/>
            <a:ext cx="4878720" cy="911520"/>
          </a:xfrm>
          <a:prstGeom prst="roundRect">
            <a:avLst>
              <a:gd name="adj" fmla="val 16667"/>
            </a:avLst>
          </a:prstGeom>
          <a:gradFill rotWithShape="0">
            <a:gsLst>
              <a:gs pos="0">
                <a:srgbClr val="ffffff"/>
              </a:gs>
              <a:gs pos="100000">
                <a:srgbClr val="fbe3d6"/>
              </a:gs>
            </a:gsLst>
            <a:lin ang="13500000"/>
          </a:gradFill>
          <a:ln w="0">
            <a:noFill/>
          </a:ln>
        </p:spPr>
        <p:style>
          <a:lnRef idx="0"/>
          <a:fillRef idx="0"/>
          <a:effectRef idx="0"/>
          <a:fontRef idx="minor"/>
        </p:style>
        <p:txBody>
          <a:bodyPr lIns="90000" rIns="90000" tIns="45000" bIns="45000" anchor="ctr">
            <a:normAutofit/>
          </a:bodyPr>
          <a:p>
            <a:pPr algn="ctr">
              <a:lnSpc>
                <a:spcPct val="100000"/>
              </a:lnSpc>
              <a:buNone/>
            </a:pPr>
            <a:r>
              <a:rPr b="0" lang="en-IN" sz="3600" spc="-1" strike="noStrike">
                <a:solidFill>
                  <a:srgbClr val="000000"/>
                </a:solidFill>
                <a:latin typeface="Times New Roman"/>
                <a:ea typeface="Microsoft YaHei"/>
              </a:rPr>
              <a:t>Context API Vs Redux</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p:nvPr>
        </p:nvSpPr>
        <p:spPr>
          <a:xfrm>
            <a:off x="2340000" y="2160000"/>
            <a:ext cx="7198560" cy="3238560"/>
          </a:xfrm>
          <a:prstGeom prst="rect">
            <a:avLst/>
          </a:prstGeom>
          <a:gradFill rotWithShape="0">
            <a:gsLst>
              <a:gs pos="0">
                <a:srgbClr val="ffffff"/>
              </a:gs>
              <a:gs pos="100000">
                <a:srgbClr val="fbe3d6"/>
              </a:gs>
            </a:gsLst>
            <a:lin ang="13500000"/>
          </a:gradFill>
          <a:ln w="0">
            <a:noFill/>
          </a:ln>
        </p:spPr>
        <p:txBody>
          <a:bodyPr lIns="90000" rIns="90000" tIns="45000" bIns="45000" anchor="t">
            <a:normAutofit fontScale="96000"/>
          </a:bodyPr>
          <a:p>
            <a:pPr marL="228600" indent="-228600">
              <a:lnSpc>
                <a:spcPct val="100000"/>
              </a:lnSpc>
              <a:spcAft>
                <a:spcPts val="1054"/>
              </a:spcAft>
              <a:buClr>
                <a:srgbClr val="000000"/>
              </a:buClr>
              <a:buFont typeface="Arial"/>
              <a:buChar char="•"/>
            </a:pPr>
            <a:r>
              <a:rPr b="0" lang="en-IN" sz="1600" spc="-1" strike="noStrike">
                <a:latin typeface="Times New Roman"/>
              </a:rPr>
              <a:t>Material Design</a:t>
            </a:r>
            <a:endParaRPr b="0" lang="en-IN" sz="1600" spc="-1" strike="noStrike">
              <a:latin typeface="Arial"/>
            </a:endParaRPr>
          </a:p>
          <a:p>
            <a:pPr marL="228600" indent="-228600">
              <a:lnSpc>
                <a:spcPct val="100000"/>
              </a:lnSpc>
              <a:spcAft>
                <a:spcPts val="1054"/>
              </a:spcAft>
              <a:buClr>
                <a:srgbClr val="000000"/>
              </a:buClr>
              <a:buFont typeface="Arial"/>
              <a:buChar char="•"/>
            </a:pPr>
            <a:r>
              <a:rPr b="0" lang="en-IN" sz="1600" spc="-1" strike="noStrike">
                <a:latin typeface="Times New Roman"/>
              </a:rPr>
              <a:t>Pre-built Components</a:t>
            </a:r>
            <a:endParaRPr b="0" lang="en-IN" sz="1600" spc="-1" strike="noStrike">
              <a:latin typeface="Arial"/>
            </a:endParaRPr>
          </a:p>
          <a:p>
            <a:pPr marL="228600" indent="-228600">
              <a:lnSpc>
                <a:spcPct val="100000"/>
              </a:lnSpc>
              <a:spcAft>
                <a:spcPts val="1054"/>
              </a:spcAft>
              <a:buClr>
                <a:srgbClr val="000000"/>
              </a:buClr>
              <a:buFont typeface="Arial"/>
              <a:buChar char="•"/>
            </a:pPr>
            <a:r>
              <a:rPr b="0" lang="en-IN" sz="1600" spc="-1" strike="noStrike">
                <a:latin typeface="Times New Roman"/>
              </a:rPr>
              <a:t>Performance</a:t>
            </a:r>
            <a:endParaRPr b="0" lang="en-IN" sz="1600" spc="-1" strike="noStrike">
              <a:latin typeface="Arial"/>
            </a:endParaRPr>
          </a:p>
          <a:p>
            <a:pPr marL="228600" indent="-228600">
              <a:lnSpc>
                <a:spcPct val="100000"/>
              </a:lnSpc>
              <a:spcAft>
                <a:spcPts val="1054"/>
              </a:spcAft>
              <a:buClr>
                <a:srgbClr val="000000"/>
              </a:buClr>
              <a:buFont typeface="Arial"/>
              <a:buChar char="•"/>
            </a:pPr>
            <a:r>
              <a:rPr b="0" lang="en-IN" sz="1600" spc="-1" strike="noStrike">
                <a:latin typeface="Times New Roman"/>
              </a:rPr>
              <a:t>Accessibility</a:t>
            </a:r>
            <a:endParaRPr b="0" lang="en-IN" sz="1600" spc="-1" strike="noStrike">
              <a:latin typeface="Arial"/>
            </a:endParaRPr>
          </a:p>
          <a:p>
            <a:pPr marL="228600" indent="-228600">
              <a:lnSpc>
                <a:spcPct val="100000"/>
              </a:lnSpc>
              <a:spcAft>
                <a:spcPts val="1054"/>
              </a:spcAft>
              <a:buClr>
                <a:srgbClr val="000000"/>
              </a:buClr>
              <a:buFont typeface="Arial"/>
              <a:buChar char="•"/>
            </a:pPr>
            <a:r>
              <a:rPr b="0" lang="en-IN" sz="1600" spc="-1" strike="noStrike">
                <a:latin typeface="Times New Roman"/>
              </a:rPr>
              <a:t>Responsive Design</a:t>
            </a:r>
            <a:endParaRPr b="0" lang="en-IN" sz="1600" spc="-1" strike="noStrike">
              <a:latin typeface="Arial"/>
            </a:endParaRPr>
          </a:p>
          <a:p>
            <a:pPr marL="228600" indent="-228600">
              <a:lnSpc>
                <a:spcPct val="100000"/>
              </a:lnSpc>
              <a:spcAft>
                <a:spcPts val="1054"/>
              </a:spcAft>
              <a:buClr>
                <a:srgbClr val="000000"/>
              </a:buClr>
              <a:buFont typeface="Arial"/>
              <a:buChar char="•"/>
            </a:pPr>
            <a:r>
              <a:rPr b="0" lang="en-IN" sz="1600" spc="-1" strike="noStrike">
                <a:latin typeface="Times New Roman"/>
              </a:rPr>
              <a:t>Customization and Theming</a:t>
            </a:r>
            <a:endParaRPr b="0" lang="en-IN" sz="1600" spc="-1" strike="noStrike">
              <a:latin typeface="Arial"/>
            </a:endParaRPr>
          </a:p>
          <a:p>
            <a:pPr>
              <a:lnSpc>
                <a:spcPct val="100000"/>
              </a:lnSpc>
              <a:spcAft>
                <a:spcPts val="1054"/>
              </a:spcAft>
              <a:buNone/>
            </a:pPr>
            <a:r>
              <a:rPr b="1" lang="en-IN" sz="1600" spc="-1" strike="noStrike">
                <a:latin typeface="Times New Roman"/>
              </a:rPr>
              <a:t>Drawbacks</a:t>
            </a:r>
            <a:r>
              <a:rPr b="0" lang="en-IN" sz="1600" spc="-1" strike="noStrike">
                <a:latin typeface="Times New Roman"/>
              </a:rPr>
              <a:t>:</a:t>
            </a:r>
            <a:endParaRPr b="0" lang="en-IN" sz="1600" spc="-1" strike="noStrike">
              <a:latin typeface="Arial"/>
            </a:endParaRPr>
          </a:p>
          <a:p>
            <a:pPr marL="228600" indent="-228600">
              <a:lnSpc>
                <a:spcPct val="100000"/>
              </a:lnSpc>
              <a:spcAft>
                <a:spcPts val="1054"/>
              </a:spcAft>
              <a:buClr>
                <a:srgbClr val="000000"/>
              </a:buClr>
              <a:buFont typeface="Arial"/>
              <a:buChar char="•"/>
            </a:pPr>
            <a:r>
              <a:rPr b="0" lang="en-IN" sz="1600" spc="-1" strike="noStrike">
                <a:latin typeface="Times New Roman"/>
              </a:rPr>
              <a:t>Some components, such as carousel and color picker, are not available in MUI</a:t>
            </a:r>
            <a:endParaRPr b="0" lang="en-IN" sz="1600" spc="-1" strike="noStrike">
              <a:latin typeface="Arial"/>
            </a:endParaRPr>
          </a:p>
          <a:p>
            <a:pPr marL="228600" indent="-228600">
              <a:lnSpc>
                <a:spcPct val="100000"/>
              </a:lnSpc>
              <a:spcAft>
                <a:spcPts val="1054"/>
              </a:spcAft>
              <a:buClr>
                <a:srgbClr val="000000"/>
              </a:buClr>
              <a:buFont typeface="Arial"/>
              <a:buChar char="•"/>
            </a:pPr>
            <a:r>
              <a:rPr b="0" lang="en-IN" sz="1600" spc="-1" strike="noStrike">
                <a:latin typeface="Times New Roman"/>
              </a:rPr>
              <a:t>Bundle Size</a:t>
            </a:r>
            <a:endParaRPr b="0" lang="en-IN" sz="1600" spc="-1" strike="noStrike">
              <a:latin typeface="Arial"/>
            </a:endParaRPr>
          </a:p>
          <a:p>
            <a:pPr>
              <a:lnSpc>
                <a:spcPct val="100000"/>
              </a:lnSpc>
              <a:spcAft>
                <a:spcPts val="1054"/>
              </a:spcAft>
              <a:buNone/>
            </a:pPr>
            <a:endParaRPr b="0" lang="en-IN" sz="1600" spc="-1" strike="noStrike">
              <a:latin typeface="Arial"/>
            </a:endParaRPr>
          </a:p>
        </p:txBody>
      </p:sp>
      <p:sp>
        <p:nvSpPr>
          <p:cNvPr id="112" name="Title 1"/>
          <p:cNvSpPr/>
          <p:nvPr/>
        </p:nvSpPr>
        <p:spPr>
          <a:xfrm>
            <a:off x="3655440" y="134640"/>
            <a:ext cx="4878720" cy="911520"/>
          </a:xfrm>
          <a:prstGeom prst="roundRect">
            <a:avLst>
              <a:gd name="adj" fmla="val 16667"/>
            </a:avLst>
          </a:prstGeom>
          <a:gradFill rotWithShape="0">
            <a:gsLst>
              <a:gs pos="0">
                <a:srgbClr val="ffffff"/>
              </a:gs>
              <a:gs pos="100000">
                <a:srgbClr val="fbe3d6"/>
              </a:gs>
            </a:gsLst>
            <a:lin ang="13500000"/>
          </a:gradFill>
          <a:ln w="0">
            <a:noFill/>
          </a:ln>
        </p:spPr>
        <p:style>
          <a:lnRef idx="0"/>
          <a:fillRef idx="0"/>
          <a:effectRef idx="0"/>
          <a:fontRef idx="minor"/>
        </p:style>
        <p:txBody>
          <a:bodyPr lIns="90000" rIns="90000" tIns="45000" bIns="45000" anchor="ctr">
            <a:normAutofit/>
          </a:bodyPr>
          <a:p>
            <a:pPr algn="ctr">
              <a:lnSpc>
                <a:spcPct val="100000"/>
              </a:lnSpc>
              <a:buNone/>
            </a:pPr>
            <a:r>
              <a:rPr b="0" lang="en-IN" sz="4400" spc="-1" strike="noStrike">
                <a:solidFill>
                  <a:srgbClr val="000000"/>
                </a:solidFill>
                <a:latin typeface="Times New Roman"/>
                <a:ea typeface="DejaVu Sans"/>
              </a:rPr>
              <a:t>MUI</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13" name=""/>
          <p:cNvGraphicFramePr/>
          <p:nvPr/>
        </p:nvGraphicFramePr>
        <p:xfrm>
          <a:off x="900000" y="1980000"/>
          <a:ext cx="10619280" cy="4319280"/>
        </p:xfrm>
        <a:graphic>
          <a:graphicData uri="http://schemas.openxmlformats.org/drawingml/2006/table">
            <a:tbl>
              <a:tblPr/>
              <a:tblGrid>
                <a:gridCol w="5288760"/>
                <a:gridCol w="5330880"/>
              </a:tblGrid>
              <a:tr h="791640">
                <a:tc>
                  <a:txBody>
                    <a:bodyPr lIns="90000" rIns="90000" anchor="t">
                      <a:noAutofit/>
                    </a:bodyPr>
                    <a:p>
                      <a:pPr algn="ctr">
                        <a:lnSpc>
                          <a:spcPct val="100000"/>
                        </a:lnSpc>
                        <a:buNone/>
                      </a:pPr>
                      <a:endParaRPr b="0" lang="en-IN" sz="1800" spc="-1" strike="noStrike">
                        <a:latin typeface="Arial"/>
                      </a:endParaRPr>
                    </a:p>
                    <a:p>
                      <a:pPr algn="ctr">
                        <a:lnSpc>
                          <a:spcPct val="100000"/>
                        </a:lnSpc>
                        <a:buNone/>
                      </a:pPr>
                      <a:r>
                        <a:rPr b="1" lang="en-IN" sz="1800" spc="-1" strike="noStrike">
                          <a:latin typeface="Times New Roman"/>
                          <a:ea typeface="DejaVu Sans"/>
                        </a:rPr>
                        <a:t>Bootstrap</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7d1d5"/>
                    </a:solidFill>
                  </a:tcPr>
                </a:tc>
                <a:tc>
                  <a:txBody>
                    <a:bodyPr lIns="90000" rIns="90000" anchor="t">
                      <a:noAutofit/>
                    </a:bodyPr>
                    <a:p>
                      <a:pPr algn="ctr">
                        <a:lnSpc>
                          <a:spcPct val="100000"/>
                        </a:lnSpc>
                        <a:buNone/>
                      </a:pPr>
                      <a:endParaRPr b="0" lang="en-IN" sz="1800" spc="-1" strike="noStrike">
                        <a:latin typeface="Arial"/>
                      </a:endParaRPr>
                    </a:p>
                    <a:p>
                      <a:pPr algn="ctr">
                        <a:lnSpc>
                          <a:spcPct val="100000"/>
                        </a:lnSpc>
                        <a:buNone/>
                      </a:pPr>
                      <a:r>
                        <a:rPr b="1" lang="en-IN" sz="1800" spc="-1" strike="noStrike">
                          <a:latin typeface="Times New Roman"/>
                          <a:ea typeface="DejaVu Sans"/>
                        </a:rPr>
                        <a:t>MUI</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7d1d5"/>
                    </a:solidFill>
                  </a:tcPr>
                </a:tc>
              </a:tr>
              <a:tr h="1174320">
                <a:tc>
                  <a:txBody>
                    <a:bodyPr lIns="90000" rIns="90000" anchor="t">
                      <a:noAutofit/>
                    </a:bodyPr>
                    <a:p>
                      <a:pPr>
                        <a:lnSpc>
                          <a:spcPct val="100000"/>
                        </a:lnSpc>
                        <a:buNone/>
                      </a:pPr>
                      <a:r>
                        <a:rPr b="0" lang="en-IN" sz="1600" spc="-1" strike="noStrike">
                          <a:latin typeface="Times New Roman"/>
                        </a:rPr>
                        <a:t>Unnecessary JS, jQuery scripts, and large class definitions might make that application heavy</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anchor="t">
                      <a:noAutofit/>
                    </a:bodyPr>
                    <a:p>
                      <a:pPr>
                        <a:lnSpc>
                          <a:spcPct val="100000"/>
                        </a:lnSpc>
                        <a:buNone/>
                      </a:pPr>
                      <a:r>
                        <a:rPr b="0" lang="en-IN" sz="1600" spc="-1" strike="noStrike">
                          <a:latin typeface="Times New Roman"/>
                        </a:rPr>
                        <a:t>It works on React JS components,doesn’t require any library to work </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r>
              <a:tr h="1174320">
                <a:tc>
                  <a:txBody>
                    <a:bodyPr lIns="90000" rIns="90000" anchor="t">
                      <a:noAutofit/>
                    </a:bodyPr>
                    <a:p>
                      <a:pPr>
                        <a:lnSpc>
                          <a:spcPct val="100000"/>
                        </a:lnSpc>
                        <a:buNone/>
                      </a:pPr>
                      <a:r>
                        <a:rPr b="0" lang="en-IN" sz="1600" spc="-1" strike="noStrike">
                          <a:latin typeface="Times New Roman"/>
                        </a:rPr>
                        <a:t>comparatively less customizable than Material UI.</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anchor="t">
                      <a:noAutofit/>
                    </a:bodyPr>
                    <a:p>
                      <a:pPr>
                        <a:lnSpc>
                          <a:spcPct val="100000"/>
                        </a:lnSpc>
                        <a:buNone/>
                      </a:pPr>
                      <a:r>
                        <a:rPr b="0" lang="en-IN" sz="1600" spc="-1" strike="noStrike">
                          <a:latin typeface="Times New Roman"/>
                        </a:rPr>
                        <a:t>Material UI is highly customizable</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r>
              <a:tr h="1179360">
                <a:tc>
                  <a:txBody>
                    <a:bodyPr lIns="90000" rIns="90000" anchor="t">
                      <a:noAutofit/>
                    </a:bodyPr>
                    <a:p>
                      <a:pPr>
                        <a:lnSpc>
                          <a:spcPct val="100000"/>
                        </a:lnSpc>
                        <a:buNone/>
                      </a:pPr>
                      <a:r>
                        <a:rPr b="0" lang="en-IN" sz="1600" spc="-1" strike="noStrike">
                          <a:latin typeface="Times New Roman"/>
                        </a:rPr>
                        <a:t>High speed of development because of reusable code</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anchor="t">
                      <a:noAutofit/>
                    </a:bodyPr>
                    <a:p>
                      <a:pPr>
                        <a:lnSpc>
                          <a:spcPct val="100000"/>
                        </a:lnSpc>
                        <a:buNone/>
                      </a:pPr>
                      <a:r>
                        <a:rPr b="0" lang="en-IN" sz="1600" spc="-1" strike="noStrike">
                          <a:latin typeface="Times New Roman"/>
                        </a:rPr>
                        <a:t>Speed of development is lesser than compared to bootstrap but can be increased by extensive use of reusable components and templates.</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r>
            </a:tbl>
          </a:graphicData>
        </a:graphic>
      </p:graphicFrame>
      <p:sp>
        <p:nvSpPr>
          <p:cNvPr id="114" name="Title 1"/>
          <p:cNvSpPr/>
          <p:nvPr/>
        </p:nvSpPr>
        <p:spPr>
          <a:xfrm>
            <a:off x="3655440" y="134640"/>
            <a:ext cx="4878720" cy="911520"/>
          </a:xfrm>
          <a:prstGeom prst="roundRect">
            <a:avLst>
              <a:gd name="adj" fmla="val 16667"/>
            </a:avLst>
          </a:prstGeom>
          <a:gradFill rotWithShape="0">
            <a:gsLst>
              <a:gs pos="0">
                <a:srgbClr val="ffffff"/>
              </a:gs>
              <a:gs pos="100000">
                <a:srgbClr val="fbe3d6"/>
              </a:gs>
            </a:gsLst>
            <a:lin ang="13500000"/>
          </a:gradFill>
          <a:ln w="0">
            <a:noFill/>
          </a:ln>
        </p:spPr>
        <p:style>
          <a:lnRef idx="0"/>
          <a:fillRef idx="0"/>
          <a:effectRef idx="0"/>
          <a:fontRef idx="minor"/>
        </p:style>
        <p:txBody>
          <a:bodyPr lIns="90000" rIns="90000" tIns="45000" bIns="45000" anchor="ctr">
            <a:normAutofit/>
          </a:bodyPr>
          <a:p>
            <a:pPr algn="ctr">
              <a:lnSpc>
                <a:spcPct val="100000"/>
              </a:lnSpc>
              <a:buNone/>
            </a:pPr>
            <a:r>
              <a:rPr b="0" lang="en-IN" sz="3600" spc="-1" strike="noStrike">
                <a:solidFill>
                  <a:srgbClr val="000000"/>
                </a:solidFill>
                <a:latin typeface="Times New Roman"/>
                <a:ea typeface="DejaVu Sans"/>
              </a:rPr>
              <a:t>Bootstrap Vs MUI</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3655440" y="134640"/>
            <a:ext cx="4878720" cy="911520"/>
          </a:xfrm>
          <a:prstGeom prst="rect">
            <a:avLst/>
          </a:prstGeom>
          <a:gradFill rotWithShape="0">
            <a:gsLst>
              <a:gs pos="0">
                <a:srgbClr val="ffffff"/>
              </a:gs>
              <a:gs pos="100000">
                <a:srgbClr val="fbe3d6"/>
              </a:gs>
            </a:gsLst>
            <a:lin ang="13500000"/>
          </a:gradFill>
          <a:ln w="0">
            <a:noFill/>
          </a:ln>
        </p:spPr>
        <p:txBody>
          <a:bodyPr lIns="90000" rIns="90000" tIns="45000" bIns="45000" anchor="ctr">
            <a:normAutofit fontScale="86000"/>
          </a:bodyPr>
          <a:p>
            <a:pPr>
              <a:lnSpc>
                <a:spcPct val="100000"/>
              </a:lnSpc>
              <a:buNone/>
            </a:pPr>
            <a:r>
              <a:rPr b="0" lang="en-IN" sz="3600" spc="-1" strike="noStrike">
                <a:solidFill>
                  <a:srgbClr val="000000"/>
                </a:solidFill>
                <a:latin typeface="Times New Roman"/>
                <a:ea typeface="DejaVu Sans"/>
              </a:rPr>
              <a:t>Steps to move demo to react</a:t>
            </a:r>
            <a:r>
              <a:rPr b="0" lang="en-IN" sz="1800" spc="-1" strike="noStrike">
                <a:solidFill>
                  <a:srgbClr val="000000"/>
                </a:solidFill>
                <a:latin typeface="Times New Roman"/>
                <a:ea typeface="DejaVu Sans"/>
              </a:rPr>
              <a:t> </a:t>
            </a:r>
            <a:endParaRPr b="0" lang="en-IN" sz="1800" spc="-1" strike="noStrike">
              <a:latin typeface="Arial"/>
            </a:endParaRPr>
          </a:p>
        </p:txBody>
      </p:sp>
      <p:sp>
        <p:nvSpPr>
          <p:cNvPr id="86" name="PlaceHolder 2"/>
          <p:cNvSpPr>
            <a:spLocks noGrp="1"/>
          </p:cNvSpPr>
          <p:nvPr>
            <p:ph/>
          </p:nvPr>
        </p:nvSpPr>
        <p:spPr>
          <a:xfrm>
            <a:off x="1260000" y="2340000"/>
            <a:ext cx="10258560" cy="2878560"/>
          </a:xfrm>
          <a:prstGeom prst="rect">
            <a:avLst/>
          </a:prstGeom>
          <a:gradFill rotWithShape="0">
            <a:gsLst>
              <a:gs pos="0">
                <a:srgbClr val="ffffff"/>
              </a:gs>
              <a:gs pos="100000">
                <a:srgbClr val="fbe3d6"/>
              </a:gs>
            </a:gsLst>
            <a:lin ang="13500000"/>
          </a:gradFill>
          <a:ln w="0">
            <a:noFill/>
          </a:ln>
        </p:spPr>
        <p:txBody>
          <a:bodyPr lIns="90000" rIns="90000" tIns="45000" bIns="45000" anchor="t">
            <a:normAutofit/>
          </a:bodyPr>
          <a:p>
            <a:pPr marL="216000" indent="-216000">
              <a:lnSpc>
                <a:spcPct val="100000"/>
              </a:lnSpc>
              <a:buClr>
                <a:srgbClr val="000000"/>
              </a:buClr>
              <a:buSzPct val="45000"/>
              <a:buFont typeface="Wingdings" charset="2"/>
              <a:buChar char=""/>
            </a:pPr>
            <a:r>
              <a:rPr b="0" lang="en-US" sz="1600" spc="-1" strike="noStrike">
                <a:solidFill>
                  <a:srgbClr val="000000"/>
                </a:solidFill>
                <a:latin typeface="Times New Roman"/>
              </a:rPr>
              <a:t>Create basic UI components</a:t>
            </a:r>
            <a:endParaRPr b="0" lang="en-IN"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Times New Roman"/>
              </a:rPr>
              <a:t>Load basic threejs scene and setup postprocessing effects</a:t>
            </a:r>
            <a:endParaRPr b="0" lang="en-IN"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Times New Roman"/>
              </a:rPr>
              <a:t>enable camera controls,viewpoints and themes</a:t>
            </a:r>
            <a:endParaRPr b="0" lang="en-IN"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Times New Roman"/>
              </a:rPr>
              <a:t>Load different furniture types and its related dynamics,variants and etc by maintaining state to reflect accurately on the UI</a:t>
            </a:r>
            <a:endParaRPr b="0" lang="en-IN"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Times New Roman"/>
              </a:rPr>
              <a:t>Load different light types and show related light controls by maintaining state to reflect accurately on the UI</a:t>
            </a:r>
            <a:endParaRPr b="0" lang="en-IN"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Times New Roman"/>
              </a:rPr>
              <a:t>Implement arrangement features</a:t>
            </a:r>
            <a:endParaRPr b="0" lang="en-IN"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Times New Roman"/>
              </a:rPr>
              <a:t>Implement measurements features</a:t>
            </a:r>
            <a:endParaRPr b="0" lang="en-IN"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Times New Roman"/>
              </a:rPr>
              <a:t>Implement HD Render feature</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3655440" y="134640"/>
            <a:ext cx="4878720" cy="911520"/>
          </a:xfrm>
          <a:prstGeom prst="rect">
            <a:avLst/>
          </a:prstGeom>
          <a:gradFill rotWithShape="0">
            <a:gsLst>
              <a:gs pos="0">
                <a:srgbClr val="ffffff"/>
              </a:gs>
              <a:gs pos="100000">
                <a:srgbClr val="fbe3d6"/>
              </a:gs>
            </a:gsLst>
            <a:lin ang="13500000"/>
          </a:gradFill>
          <a:ln w="0">
            <a:noFill/>
          </a:ln>
        </p:spPr>
        <p:txBody>
          <a:bodyPr lIns="90000" rIns="90000" tIns="45000" bIns="45000" anchor="ctr">
            <a:normAutofit/>
          </a:bodyPr>
          <a:p>
            <a:pPr>
              <a:lnSpc>
                <a:spcPct val="100000"/>
              </a:lnSpc>
              <a:buNone/>
            </a:pPr>
            <a:r>
              <a:rPr b="0" lang="en-IN" sz="2800" spc="-1" strike="noStrike">
                <a:solidFill>
                  <a:srgbClr val="000000"/>
                </a:solidFill>
                <a:latin typeface="Times New Roman"/>
                <a:ea typeface="DejaVu Sans"/>
              </a:rPr>
              <a:t>States in the demo</a:t>
            </a:r>
            <a:endParaRPr b="0" lang="en-IN" sz="2800" spc="-1" strike="noStrike">
              <a:latin typeface="Arial"/>
            </a:endParaRPr>
          </a:p>
        </p:txBody>
      </p:sp>
      <p:sp>
        <p:nvSpPr>
          <p:cNvPr id="88" name="PlaceHolder 2"/>
          <p:cNvSpPr>
            <a:spLocks noGrp="1"/>
          </p:cNvSpPr>
          <p:nvPr>
            <p:ph/>
          </p:nvPr>
        </p:nvSpPr>
        <p:spPr>
          <a:xfrm>
            <a:off x="2340000" y="2160000"/>
            <a:ext cx="7379640" cy="2339640"/>
          </a:xfrm>
          <a:prstGeom prst="rect">
            <a:avLst/>
          </a:prstGeom>
          <a:gradFill rotWithShape="0">
            <a:gsLst>
              <a:gs pos="0">
                <a:srgbClr val="ffffff"/>
              </a:gs>
              <a:gs pos="100000">
                <a:srgbClr val="fbe3d6"/>
              </a:gs>
            </a:gsLst>
            <a:lin ang="13500000"/>
          </a:gradFill>
          <a:ln w="0">
            <a:noFill/>
          </a:ln>
        </p:spPr>
        <p:txBody>
          <a:bodyPr lIns="90000" rIns="90000" tIns="45000" bIns="45000" anchor="t">
            <a:normAutofit/>
          </a:bodyPr>
          <a:p>
            <a:pPr>
              <a:lnSpc>
                <a:spcPct val="100000"/>
              </a:lnSpc>
              <a:buNone/>
            </a:pPr>
            <a:endParaRPr b="0" lang="en-IN"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Times New Roman"/>
              </a:rPr>
              <a:t>Light controls</a:t>
            </a:r>
            <a:endParaRPr b="0" lang="en-IN"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Times New Roman"/>
              </a:rPr>
              <a:t>Update animations,material variants values based on the object added / selected</a:t>
            </a:r>
            <a:endParaRPr b="0" lang="en-IN"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Times New Roman"/>
              </a:rPr>
              <a:t>Modes (arrangement,measurements,camera,collaboration)</a:t>
            </a:r>
            <a:endParaRPr b="0" lang="en-IN"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Times New Roman"/>
              </a:rPr>
              <a:t>Day/Night toggle</a:t>
            </a:r>
            <a:endParaRPr b="0" lang="en-IN"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Times New Roman"/>
              </a:rPr>
              <a:t>Physics world</a:t>
            </a:r>
            <a:endParaRPr b="0" lang="en-IN" sz="1600" spc="-1" strike="noStrike">
              <a:latin typeface="Arial"/>
            </a:endParaRPr>
          </a:p>
          <a:p>
            <a:pPr>
              <a:lnSpc>
                <a:spcPct val="100000"/>
              </a:lnSpc>
              <a:buNone/>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9" name="" descr=""/>
          <p:cNvPicPr/>
          <p:nvPr/>
        </p:nvPicPr>
        <p:blipFill>
          <a:blip r:embed="rId1"/>
          <a:stretch/>
        </p:blipFill>
        <p:spPr>
          <a:xfrm>
            <a:off x="540000" y="360"/>
            <a:ext cx="11102040" cy="68576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0" name="" descr=""/>
          <p:cNvPicPr/>
          <p:nvPr/>
        </p:nvPicPr>
        <p:blipFill>
          <a:blip r:embed="rId1"/>
          <a:stretch/>
        </p:blipFill>
        <p:spPr>
          <a:xfrm>
            <a:off x="2340000" y="0"/>
            <a:ext cx="8035200" cy="68576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p:nvPr>
        </p:nvSpPr>
        <p:spPr>
          <a:xfrm>
            <a:off x="3600000" y="1620000"/>
            <a:ext cx="4498560" cy="2698560"/>
          </a:xfrm>
          <a:prstGeom prst="rect">
            <a:avLst/>
          </a:prstGeom>
          <a:solidFill>
            <a:srgbClr val="fbe3d6"/>
          </a:solidFill>
          <a:ln w="0">
            <a:noFill/>
          </a:ln>
        </p:spPr>
        <p:txBody>
          <a:bodyPr lIns="90000" rIns="90000" tIns="45000" bIns="45000" anchor="t">
            <a:normAutofit/>
          </a:bodyPr>
          <a:p>
            <a:pPr marL="216000" indent="-216000">
              <a:lnSpc>
                <a:spcPct val="100000"/>
              </a:lnSpc>
              <a:spcAft>
                <a:spcPts val="1054"/>
              </a:spcAft>
              <a:buClr>
                <a:srgbClr val="000000"/>
              </a:buClr>
              <a:buSzPct val="45000"/>
              <a:buFont typeface="Wingdings" charset="2"/>
              <a:buChar char=""/>
              <a:tabLst>
                <a:tab algn="l" pos="0"/>
              </a:tabLst>
            </a:pPr>
            <a:r>
              <a:rPr b="0" lang="en-IN" sz="1600" spc="-1" strike="noStrike">
                <a:latin typeface="Times New Roman"/>
              </a:rPr>
              <a:t>Threejs</a:t>
            </a:r>
            <a:endParaRPr b="0" lang="en-IN" sz="16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0" lang="en-IN" sz="1600" spc="-1" strike="noStrike">
                <a:latin typeface="Times New Roman"/>
              </a:rPr>
              <a:t>Typescript</a:t>
            </a:r>
            <a:endParaRPr b="0" lang="en-IN" sz="16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0" lang="en-IN" sz="1600" spc="-1" strike="noStrike">
                <a:latin typeface="Times New Roman"/>
              </a:rPr>
              <a:t>React</a:t>
            </a:r>
            <a:endParaRPr b="0" lang="en-IN" sz="16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0" lang="en-IN" sz="1600" spc="-1" strike="noStrike">
                <a:latin typeface="Times New Roman"/>
              </a:rPr>
              <a:t>React Context</a:t>
            </a:r>
            <a:endParaRPr b="0" lang="en-IN" sz="16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0" lang="en-IN" sz="1600" spc="-1" strike="noStrike">
                <a:latin typeface="Times New Roman"/>
              </a:rPr>
              <a:t>Redux</a:t>
            </a:r>
            <a:endParaRPr b="0" lang="en-IN" sz="16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0" lang="en-IN" sz="1600" spc="-1" strike="noStrike">
                <a:latin typeface="Times New Roman"/>
              </a:rPr>
              <a:t>MUI</a:t>
            </a:r>
            <a:endParaRPr b="0" lang="en-IN" sz="1600" spc="-1" strike="noStrike">
              <a:latin typeface="Arial"/>
            </a:endParaRPr>
          </a:p>
        </p:txBody>
      </p:sp>
      <p:sp>
        <p:nvSpPr>
          <p:cNvPr id="92" name="Title 1"/>
          <p:cNvSpPr/>
          <p:nvPr/>
        </p:nvSpPr>
        <p:spPr>
          <a:xfrm>
            <a:off x="3655440" y="134640"/>
            <a:ext cx="5523120" cy="911520"/>
          </a:xfrm>
          <a:prstGeom prst="roundRect">
            <a:avLst>
              <a:gd name="adj" fmla="val 16667"/>
            </a:avLst>
          </a:prstGeom>
          <a:gradFill rotWithShape="0">
            <a:gsLst>
              <a:gs pos="0">
                <a:srgbClr val="ffffff"/>
              </a:gs>
              <a:gs pos="100000">
                <a:srgbClr val="fbe3d6"/>
              </a:gs>
            </a:gsLst>
            <a:lin ang="13500000"/>
          </a:gradFill>
          <a:ln w="0">
            <a:noFill/>
          </a:ln>
        </p:spPr>
        <p:style>
          <a:lnRef idx="0"/>
          <a:fillRef idx="0"/>
          <a:effectRef idx="0"/>
          <a:fontRef idx="minor"/>
        </p:style>
        <p:txBody>
          <a:bodyPr lIns="90000" rIns="90000" tIns="45000" bIns="45000" anchor="ctr">
            <a:normAutofit/>
          </a:bodyPr>
          <a:p>
            <a:pPr>
              <a:lnSpc>
                <a:spcPct val="100000"/>
              </a:lnSpc>
              <a:buNone/>
            </a:pPr>
            <a:r>
              <a:rPr b="0" lang="en-IN" sz="2700" spc="-1" strike="noStrike">
                <a:solidFill>
                  <a:srgbClr val="000000"/>
                </a:solidFill>
                <a:latin typeface="Times New Roman"/>
                <a:ea typeface="DejaVu Sans"/>
              </a:rPr>
              <a:t>	</a:t>
            </a:r>
            <a:r>
              <a:rPr b="0" lang="en-IN" sz="2700" spc="-1" strike="noStrike">
                <a:solidFill>
                  <a:srgbClr val="000000"/>
                </a:solidFill>
                <a:latin typeface="Times New Roman"/>
                <a:ea typeface="DejaVu Sans"/>
              </a:rPr>
              <a:t>	</a:t>
            </a:r>
            <a:r>
              <a:rPr b="0" lang="en-IN" sz="3200" spc="-1" strike="noStrike">
                <a:solidFill>
                  <a:srgbClr val="000000"/>
                </a:solidFill>
                <a:latin typeface="Times New Roman"/>
                <a:ea typeface="DejaVu Sans"/>
              </a:rPr>
              <a:t>Major Technologies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3" name="" descr=""/>
          <p:cNvPicPr/>
          <p:nvPr/>
        </p:nvPicPr>
        <p:blipFill>
          <a:blip r:embed="rId1"/>
          <a:stretch/>
        </p:blipFill>
        <p:spPr>
          <a:xfrm>
            <a:off x="3348000" y="1369800"/>
            <a:ext cx="5492880" cy="4115160"/>
          </a:xfrm>
          <a:prstGeom prst="rect">
            <a:avLst/>
          </a:prstGeom>
          <a:ln w="0">
            <a:noFill/>
          </a:ln>
        </p:spPr>
      </p:pic>
      <p:sp>
        <p:nvSpPr>
          <p:cNvPr id="94" name="Title 1"/>
          <p:cNvSpPr/>
          <p:nvPr/>
        </p:nvSpPr>
        <p:spPr>
          <a:xfrm>
            <a:off x="3655440" y="134640"/>
            <a:ext cx="4878720" cy="911520"/>
          </a:xfrm>
          <a:prstGeom prst="roundRect">
            <a:avLst>
              <a:gd name="adj" fmla="val 16667"/>
            </a:avLst>
          </a:prstGeom>
          <a:gradFill rotWithShape="0">
            <a:gsLst>
              <a:gs pos="0">
                <a:srgbClr val="ffffff"/>
              </a:gs>
              <a:gs pos="100000">
                <a:srgbClr val="fbe3d6"/>
              </a:gs>
            </a:gsLst>
            <a:lin ang="13500000"/>
          </a:gradFill>
          <a:ln w="0">
            <a:noFill/>
          </a:ln>
        </p:spPr>
        <p:style>
          <a:lnRef idx="0"/>
          <a:fillRef idx="0"/>
          <a:effectRef idx="0"/>
          <a:fontRef idx="minor"/>
        </p:style>
        <p:txBody>
          <a:bodyPr lIns="90000" rIns="90000" tIns="45000" bIns="45000" anchor="ctr">
            <a:normAutofit/>
          </a:bodyPr>
          <a:p>
            <a:pPr algn="ctr">
              <a:lnSpc>
                <a:spcPct val="100000"/>
              </a:lnSpc>
              <a:buNone/>
            </a:pPr>
            <a:r>
              <a:rPr b="0" lang="en-IN" sz="4000" spc="-1" strike="noStrike">
                <a:solidFill>
                  <a:srgbClr val="000000"/>
                </a:solidFill>
                <a:latin typeface="Arial"/>
                <a:ea typeface="DejaVu Sans"/>
              </a:rPr>
              <a:t>Threejs</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3"/>
          <p:cNvSpPr/>
          <p:nvPr/>
        </p:nvSpPr>
        <p:spPr>
          <a:xfrm>
            <a:off x="1980000" y="1729800"/>
            <a:ext cx="8098560" cy="3668760"/>
          </a:xfrm>
          <a:prstGeom prst="rect">
            <a:avLst/>
          </a:prstGeom>
          <a:solidFill>
            <a:srgbClr val="fbe3d6"/>
          </a:solidFill>
          <a:ln w="0">
            <a:noFill/>
          </a:ln>
        </p:spPr>
        <p:style>
          <a:lnRef idx="0"/>
          <a:fillRef idx="0"/>
          <a:effectRef idx="0"/>
          <a:fontRef idx="minor"/>
        </p:style>
        <p:txBody>
          <a:bodyPr lIns="90000" rIns="90000" tIns="45000" bIns="45000" anchor="t">
            <a:noAutofit/>
          </a:bodyPr>
          <a:p>
            <a:pPr marL="216000" indent="-216000">
              <a:lnSpc>
                <a:spcPct val="100000"/>
              </a:lnSpc>
              <a:spcAft>
                <a:spcPts val="1054"/>
              </a:spcAft>
              <a:buClr>
                <a:srgbClr val="000000"/>
              </a:buClr>
              <a:buSzPct val="45000"/>
              <a:buFont typeface="Wingdings" charset="2"/>
              <a:buChar char=""/>
              <a:tabLst>
                <a:tab algn="l" pos="0"/>
              </a:tabLst>
            </a:pPr>
            <a:r>
              <a:rPr b="0" lang="en-IN" sz="1600" spc="-1" strike="noStrike">
                <a:solidFill>
                  <a:srgbClr val="000000"/>
                </a:solidFill>
                <a:latin typeface="Times New Roman"/>
                <a:ea typeface="DejaVu Sans"/>
              </a:rPr>
              <a:t>Static Typing</a:t>
            </a:r>
            <a:endParaRPr b="0" lang="en-IN" sz="16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0" lang="en-IN" sz="1600" spc="-1" strike="noStrike">
                <a:solidFill>
                  <a:srgbClr val="000000"/>
                </a:solidFill>
                <a:latin typeface="Times New Roman"/>
                <a:ea typeface="DejaVu Sans"/>
              </a:rPr>
              <a:t>JavaScript Compatibility</a:t>
            </a:r>
            <a:endParaRPr b="0" lang="en-IN" sz="16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0" lang="en-IN" sz="1600" spc="-1" strike="noStrike">
                <a:solidFill>
                  <a:srgbClr val="000000"/>
                </a:solidFill>
                <a:latin typeface="Times New Roman"/>
                <a:ea typeface="DejaVu Sans"/>
              </a:rPr>
              <a:t>Improved Code Readability</a:t>
            </a:r>
            <a:endParaRPr b="0" lang="en-IN" sz="1600" spc="-1" strike="noStrike">
              <a:latin typeface="Arial"/>
            </a:endParaRPr>
          </a:p>
          <a:p>
            <a:pPr>
              <a:lnSpc>
                <a:spcPct val="100000"/>
              </a:lnSpc>
              <a:spcAft>
                <a:spcPts val="1054"/>
              </a:spcAft>
              <a:buNone/>
              <a:tabLst>
                <a:tab algn="l" pos="0"/>
              </a:tabLst>
            </a:pPr>
            <a:endParaRPr b="0" lang="en-IN" sz="1600" spc="-1" strike="noStrike">
              <a:latin typeface="Arial"/>
            </a:endParaRPr>
          </a:p>
        </p:txBody>
      </p:sp>
      <p:sp>
        <p:nvSpPr>
          <p:cNvPr id="96" name="Title 2"/>
          <p:cNvSpPr/>
          <p:nvPr/>
        </p:nvSpPr>
        <p:spPr>
          <a:xfrm>
            <a:off x="3655800" y="134280"/>
            <a:ext cx="4878720" cy="911520"/>
          </a:xfrm>
          <a:prstGeom prst="roundRect">
            <a:avLst>
              <a:gd name="adj" fmla="val 16667"/>
            </a:avLst>
          </a:prstGeom>
          <a:gradFill rotWithShape="0">
            <a:gsLst>
              <a:gs pos="0">
                <a:srgbClr val="ffffff"/>
              </a:gs>
              <a:gs pos="100000">
                <a:srgbClr val="fbe3d6"/>
              </a:gs>
            </a:gsLst>
            <a:lin ang="13500000"/>
          </a:gradFill>
          <a:ln w="0">
            <a:noFill/>
          </a:ln>
        </p:spPr>
        <p:style>
          <a:lnRef idx="0"/>
          <a:fillRef idx="0"/>
          <a:effectRef idx="0"/>
          <a:fontRef idx="minor"/>
        </p:style>
        <p:txBody>
          <a:bodyPr lIns="90000" rIns="90000" tIns="45000" bIns="45000" anchor="ctr">
            <a:normAutofit/>
          </a:bodyPr>
          <a:p>
            <a:pPr algn="ctr">
              <a:lnSpc>
                <a:spcPct val="100000"/>
              </a:lnSpc>
              <a:buNone/>
            </a:pPr>
            <a:r>
              <a:rPr b="0" lang="en-IN" sz="3600" spc="-1" strike="noStrike">
                <a:solidFill>
                  <a:srgbClr val="000000"/>
                </a:solidFill>
                <a:latin typeface="Times New Roman"/>
                <a:ea typeface="DejaVu Sans"/>
              </a:rPr>
              <a:t>TypeScript</a:t>
            </a:r>
            <a:endParaRPr b="0" lang="en-IN" sz="3600" spc="-1" strike="noStrike">
              <a:latin typeface="Arial"/>
            </a:endParaRPr>
          </a:p>
        </p:txBody>
      </p:sp>
      <p:pic>
        <p:nvPicPr>
          <p:cNvPr id="97" name="" descr=""/>
          <p:cNvPicPr/>
          <p:nvPr/>
        </p:nvPicPr>
        <p:blipFill>
          <a:blip r:embed="rId1"/>
          <a:stretch/>
        </p:blipFill>
        <p:spPr>
          <a:xfrm>
            <a:off x="5040000" y="1867680"/>
            <a:ext cx="4875120" cy="335088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4"/>
          <p:cNvSpPr/>
          <p:nvPr/>
        </p:nvSpPr>
        <p:spPr>
          <a:xfrm>
            <a:off x="360000" y="1440000"/>
            <a:ext cx="11699640" cy="5219640"/>
          </a:xfrm>
          <a:prstGeom prst="rect">
            <a:avLst/>
          </a:prstGeom>
          <a:solidFill>
            <a:srgbClr val="fbe3d6"/>
          </a:solidFill>
          <a:ln w="0">
            <a:noFill/>
          </a:ln>
        </p:spPr>
        <p:style>
          <a:lnRef idx="0"/>
          <a:fillRef idx="0"/>
          <a:effectRef idx="0"/>
          <a:fontRef idx="minor"/>
        </p:style>
        <p:txBody>
          <a:bodyPr lIns="90000" rIns="90000" tIns="45000" bIns="45000" anchor="t">
            <a:noAutofit/>
          </a:bodyPr>
          <a:p>
            <a:pPr marL="216000" indent="-216000">
              <a:lnSpc>
                <a:spcPct val="100000"/>
              </a:lnSpc>
              <a:spcAft>
                <a:spcPts val="1054"/>
              </a:spcAft>
              <a:buClr>
                <a:srgbClr val="000000"/>
              </a:buClr>
              <a:buSzPct val="45000"/>
              <a:buFont typeface="Wingdings" charset="2"/>
              <a:buChar char=""/>
              <a:tabLst>
                <a:tab algn="l" pos="0"/>
              </a:tabLst>
            </a:pPr>
            <a:r>
              <a:rPr b="1" lang="en-IN" sz="1600" spc="-1" strike="noStrike">
                <a:solidFill>
                  <a:srgbClr val="000000"/>
                </a:solidFill>
                <a:latin typeface="Times New Roman"/>
                <a:ea typeface="DejaVu Sans"/>
              </a:rPr>
              <a:t>Modular and Reusable</a:t>
            </a:r>
            <a:endParaRPr b="0" lang="en-IN" sz="1600" spc="-1" strike="noStrike">
              <a:latin typeface="Arial"/>
            </a:endParaRPr>
          </a:p>
          <a:p>
            <a:pPr lvl="1" marL="432000" indent="-216000">
              <a:lnSpc>
                <a:spcPct val="100000"/>
              </a:lnSpc>
              <a:spcAft>
                <a:spcPts val="1054"/>
              </a:spcAft>
              <a:buClr>
                <a:srgbClr val="000000"/>
              </a:buClr>
              <a:buSzPct val="45000"/>
              <a:buFont typeface="Wingdings" charset="2"/>
              <a:buChar char=""/>
              <a:tabLst>
                <a:tab algn="l" pos="0"/>
              </a:tabLst>
            </a:pPr>
            <a:r>
              <a:rPr b="0" lang="en-IN" sz="1600" spc="-1" strike="noStrike">
                <a:solidFill>
                  <a:srgbClr val="000000"/>
                </a:solidFill>
                <a:latin typeface="Times New Roman"/>
                <a:ea typeface="DejaVu Sans"/>
              </a:rPr>
              <a:t> </a:t>
            </a:r>
            <a:r>
              <a:rPr b="0" lang="en-IN" sz="1500" spc="-1" strike="noStrike">
                <a:solidFill>
                  <a:srgbClr val="000000"/>
                </a:solidFill>
                <a:latin typeface="Times New Roman"/>
                <a:ea typeface="DejaVu Sans"/>
              </a:rPr>
              <a:t>By breaking down the UI into smaller, manageable components, React promotes modularity and we can reuse these components across the app</a:t>
            </a:r>
            <a:endParaRPr b="0" lang="en-IN" sz="15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1" lang="en-IN" sz="1600" spc="-1" strike="noStrike">
                <a:solidFill>
                  <a:srgbClr val="000000"/>
                </a:solidFill>
                <a:latin typeface="Times New Roman"/>
                <a:ea typeface="DejaVu Sans"/>
              </a:rPr>
              <a:t>Virtual DOM</a:t>
            </a:r>
            <a:endParaRPr b="0" lang="en-IN" sz="1600" spc="-1" strike="noStrike">
              <a:latin typeface="Arial"/>
            </a:endParaRPr>
          </a:p>
          <a:p>
            <a:pPr lvl="1" marL="432000" indent="-216000">
              <a:lnSpc>
                <a:spcPct val="100000"/>
              </a:lnSpc>
              <a:spcAft>
                <a:spcPts val="1054"/>
              </a:spcAft>
              <a:buClr>
                <a:srgbClr val="000000"/>
              </a:buClr>
              <a:buSzPct val="45000"/>
              <a:buFont typeface="Wingdings" charset="2"/>
              <a:buChar char=""/>
              <a:tabLst>
                <a:tab algn="l" pos="0"/>
              </a:tabLst>
            </a:pPr>
            <a:r>
              <a:rPr b="0" lang="en-IN" sz="1500" spc="-1" strike="noStrike">
                <a:solidFill>
                  <a:srgbClr val="000000"/>
                </a:solidFill>
                <a:latin typeface="Times New Roman"/>
                <a:ea typeface="DejaVu Sans"/>
              </a:rPr>
              <a:t>When the state of an object changes, React updates the virtual DOM first, which then compares it with the real DOM and makes only the necessary updates. This results in faster and more efficient rendering.</a:t>
            </a:r>
            <a:endParaRPr b="0" lang="en-IN" sz="15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1" lang="en-IN" sz="1600" spc="-1" strike="noStrike">
                <a:solidFill>
                  <a:srgbClr val="000000"/>
                </a:solidFill>
                <a:latin typeface="Times New Roman"/>
                <a:ea typeface="DejaVu Sans"/>
              </a:rPr>
              <a:t>JSX – JavaScript Syntax Extension</a:t>
            </a:r>
            <a:endParaRPr b="0" lang="en-IN" sz="1600" spc="-1" strike="noStrike">
              <a:latin typeface="Arial"/>
            </a:endParaRPr>
          </a:p>
          <a:p>
            <a:pPr lvl="1" marL="432000" indent="-216000">
              <a:lnSpc>
                <a:spcPct val="100000"/>
              </a:lnSpc>
              <a:spcAft>
                <a:spcPts val="1054"/>
              </a:spcAft>
              <a:buClr>
                <a:srgbClr val="000000"/>
              </a:buClr>
              <a:buSzPct val="45000"/>
              <a:buFont typeface="Wingdings" charset="2"/>
              <a:buChar char=""/>
              <a:tabLst>
                <a:tab algn="l" pos="0"/>
              </a:tabLst>
            </a:pPr>
            <a:r>
              <a:rPr b="0" lang="en-IN" sz="1500" spc="-1" strike="noStrike">
                <a:solidFill>
                  <a:srgbClr val="000000"/>
                </a:solidFill>
                <a:latin typeface="Times New Roman"/>
                <a:ea typeface="DejaVu Sans"/>
              </a:rPr>
              <a:t>With jsx, we can write html code inside js file, so that we can write reusable UI components as well</a:t>
            </a:r>
            <a:endParaRPr b="0" lang="en-IN" sz="1500" spc="-1" strike="noStrike">
              <a:latin typeface="Arial"/>
            </a:endParaRPr>
          </a:p>
          <a:p>
            <a:pPr marL="216000" indent="-216000">
              <a:lnSpc>
                <a:spcPct val="100000"/>
              </a:lnSpc>
              <a:spcAft>
                <a:spcPts val="845"/>
              </a:spcAft>
              <a:buClr>
                <a:srgbClr val="000000"/>
              </a:buClr>
              <a:buSzPct val="45000"/>
              <a:buFont typeface="Wingdings" charset="2"/>
              <a:buChar char=""/>
              <a:tabLst>
                <a:tab algn="l" pos="0"/>
              </a:tabLst>
            </a:pPr>
            <a:r>
              <a:rPr b="1" lang="en-IN" sz="1600" spc="-1" strike="noStrike">
                <a:solidFill>
                  <a:srgbClr val="000000"/>
                </a:solidFill>
                <a:latin typeface="Times New Roman"/>
                <a:ea typeface="DejaVu Sans"/>
              </a:rPr>
              <a:t>Dynamic Content</a:t>
            </a:r>
            <a:endParaRPr b="0" lang="en-IN" sz="1600" spc="-1" strike="noStrike">
              <a:latin typeface="Arial"/>
            </a:endParaRPr>
          </a:p>
          <a:p>
            <a:pPr lvl="1" marL="432000" indent="-216000">
              <a:lnSpc>
                <a:spcPct val="100000"/>
              </a:lnSpc>
              <a:spcAft>
                <a:spcPts val="845"/>
              </a:spcAft>
              <a:buClr>
                <a:srgbClr val="000000"/>
              </a:buClr>
              <a:buSzPct val="45000"/>
              <a:buFont typeface="Wingdings" charset="2"/>
              <a:buChar char=""/>
              <a:tabLst>
                <a:tab algn="l" pos="0"/>
              </a:tabLst>
            </a:pPr>
            <a:r>
              <a:rPr b="0" lang="en-IN" sz="1500" spc="-1" strike="noStrike">
                <a:solidFill>
                  <a:srgbClr val="000000"/>
                </a:solidFill>
                <a:latin typeface="Times New Roman"/>
                <a:ea typeface="DejaVu Sans"/>
              </a:rPr>
              <a:t>We can dynamically update content of dynamics,material variants etc when we add object</a:t>
            </a:r>
            <a:endParaRPr b="0" lang="en-IN" sz="15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1" lang="en-IN" sz="1600" spc="-1" strike="noStrike">
                <a:solidFill>
                  <a:srgbClr val="000000"/>
                </a:solidFill>
                <a:latin typeface="Times New Roman"/>
                <a:ea typeface="DejaVu Sans"/>
              </a:rPr>
              <a:t>Predictable State Management</a:t>
            </a:r>
            <a:endParaRPr b="0" lang="en-IN" sz="1600" spc="-1" strike="noStrike">
              <a:latin typeface="Arial"/>
            </a:endParaRPr>
          </a:p>
          <a:p>
            <a:pPr lvl="1" marL="432000" indent="-216000">
              <a:lnSpc>
                <a:spcPct val="100000"/>
              </a:lnSpc>
              <a:spcAft>
                <a:spcPts val="1054"/>
              </a:spcAft>
              <a:buClr>
                <a:srgbClr val="000000"/>
              </a:buClr>
              <a:buSzPct val="45000"/>
              <a:buFont typeface="Wingdings" charset="2"/>
              <a:buChar char=""/>
              <a:tabLst>
                <a:tab algn="l" pos="0"/>
              </a:tabLst>
            </a:pPr>
            <a:r>
              <a:rPr b="0" lang="en-IN" sz="1500" spc="-1" strike="noStrike">
                <a:solidFill>
                  <a:srgbClr val="000000"/>
                </a:solidFill>
                <a:latin typeface="Times New Roman"/>
                <a:ea typeface="DejaVu Sans"/>
              </a:rPr>
              <a:t>By using redux or react context, values will be explicitly updated in the state </a:t>
            </a:r>
            <a:endParaRPr b="0" lang="en-IN" sz="15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1" lang="en-IN" sz="1600" spc="-1" strike="noStrike">
                <a:solidFill>
                  <a:srgbClr val="000000"/>
                </a:solidFill>
                <a:latin typeface="Times New Roman"/>
                <a:ea typeface="DejaVu Sans"/>
              </a:rPr>
              <a:t>Scalability</a:t>
            </a:r>
            <a:endParaRPr b="0" lang="en-IN" sz="1600" spc="-1" strike="noStrike">
              <a:latin typeface="Arial"/>
            </a:endParaRPr>
          </a:p>
          <a:p>
            <a:pPr lvl="1" marL="432000" indent="-216000">
              <a:lnSpc>
                <a:spcPct val="100000"/>
              </a:lnSpc>
              <a:spcAft>
                <a:spcPts val="1054"/>
              </a:spcAft>
              <a:buClr>
                <a:srgbClr val="000000"/>
              </a:buClr>
              <a:buSzPct val="45000"/>
              <a:buFont typeface="Wingdings" charset="2"/>
              <a:buChar char=""/>
              <a:tabLst>
                <a:tab algn="l" pos="0"/>
              </a:tabLst>
            </a:pPr>
            <a:r>
              <a:rPr b="0" lang="en-IN" sz="1500" spc="-1" strike="noStrike">
                <a:solidFill>
                  <a:srgbClr val="000000"/>
                </a:solidFill>
                <a:latin typeface="Times New Roman"/>
                <a:ea typeface="DejaVu Sans"/>
              </a:rPr>
              <a:t>The ability to break down the UI into reusable components and manage state efficiently helps in scaling applications as they grow</a:t>
            </a:r>
            <a:endParaRPr b="0" lang="en-IN" sz="1500" spc="-1" strike="noStrike">
              <a:latin typeface="Arial"/>
            </a:endParaRPr>
          </a:p>
          <a:p>
            <a:pPr>
              <a:lnSpc>
                <a:spcPct val="100000"/>
              </a:lnSpc>
              <a:spcAft>
                <a:spcPts val="1054"/>
              </a:spcAft>
              <a:buNone/>
              <a:tabLst>
                <a:tab algn="l" pos="0"/>
              </a:tabLst>
            </a:pPr>
            <a:endParaRPr b="0" lang="en-IN" sz="1500" spc="-1" strike="noStrike">
              <a:latin typeface="Arial"/>
            </a:endParaRPr>
          </a:p>
          <a:p>
            <a:pPr>
              <a:lnSpc>
                <a:spcPct val="100000"/>
              </a:lnSpc>
              <a:spcAft>
                <a:spcPts val="1054"/>
              </a:spcAft>
              <a:buNone/>
              <a:tabLst>
                <a:tab algn="l" pos="0"/>
              </a:tabLst>
            </a:pPr>
            <a:endParaRPr b="0" lang="en-IN" sz="1500" spc="-1" strike="noStrike">
              <a:latin typeface="Arial"/>
            </a:endParaRPr>
          </a:p>
          <a:p>
            <a:pPr>
              <a:lnSpc>
                <a:spcPct val="100000"/>
              </a:lnSpc>
              <a:spcBef>
                <a:spcPts val="1417"/>
              </a:spcBef>
              <a:buNone/>
              <a:tabLst>
                <a:tab algn="l" pos="0"/>
              </a:tabLst>
            </a:pPr>
            <a:endParaRPr b="0" lang="en-IN" sz="1600" spc="-1" strike="noStrike">
              <a:latin typeface="Arial"/>
            </a:endParaRPr>
          </a:p>
        </p:txBody>
      </p:sp>
      <p:sp>
        <p:nvSpPr>
          <p:cNvPr id="99" name="Title 3"/>
          <p:cNvSpPr/>
          <p:nvPr/>
        </p:nvSpPr>
        <p:spPr>
          <a:xfrm>
            <a:off x="3656160" y="133920"/>
            <a:ext cx="4878720" cy="911520"/>
          </a:xfrm>
          <a:prstGeom prst="roundRect">
            <a:avLst>
              <a:gd name="adj" fmla="val 16667"/>
            </a:avLst>
          </a:prstGeom>
          <a:gradFill rotWithShape="0">
            <a:gsLst>
              <a:gs pos="0">
                <a:srgbClr val="ffffff"/>
              </a:gs>
              <a:gs pos="100000">
                <a:srgbClr val="fbe3d6"/>
              </a:gs>
            </a:gsLst>
            <a:lin ang="13500000"/>
          </a:gradFill>
          <a:ln w="0">
            <a:noFill/>
          </a:ln>
        </p:spPr>
        <p:style>
          <a:lnRef idx="0"/>
          <a:fillRef idx="0"/>
          <a:effectRef idx="0"/>
          <a:fontRef idx="minor"/>
        </p:style>
        <p:txBody>
          <a:bodyPr lIns="90000" rIns="90000" tIns="45000" bIns="45000" anchor="ctr">
            <a:normAutofit/>
          </a:bodyPr>
          <a:p>
            <a:pPr algn="ctr">
              <a:lnSpc>
                <a:spcPct val="100000"/>
              </a:lnSpc>
              <a:buNone/>
            </a:pPr>
            <a:r>
              <a:rPr b="0" lang="en-IN" sz="4000" spc="-1" strike="noStrike">
                <a:solidFill>
                  <a:srgbClr val="000000"/>
                </a:solidFill>
                <a:latin typeface="Times New Roman"/>
                <a:ea typeface="DejaVu Sans"/>
              </a:rPr>
              <a:t>React</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262</TotalTime>
  <Application>LibreOffice/7.3.4.2$Windows_X86_64 LibreOffice_project/728fec16bd5f605073805c3c9e7c4212a0120dc5</Application>
  <AppVersion>15.0000</AppVersion>
  <Words>280</Words>
  <Paragraphs>63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2024-04-23T12:33:41Z</dcterms:created>
  <dc:creator>rk tumuluri</dc:creator>
  <dc:description/>
  <dc:language>en-IN</dc:language>
  <cp:lastModifiedBy/>
  <dcterms:modified xsi:type="dcterms:W3CDTF">2024-07-05T21:02:06Z</dcterms:modified>
  <cp:revision>35</cp:revision>
  <dc:subject/>
  <dc:title>Showroom3D  Features List WebGPU</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11</vt:i4>
  </property>
</Properties>
</file>