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8" r:id="rId9"/>
    <p:sldId id="262" r:id="rId10"/>
    <p:sldId id="269" r:id="rId11"/>
    <p:sldId id="263" r:id="rId12"/>
    <p:sldId id="270" r:id="rId13"/>
    <p:sldId id="264" r:id="rId14"/>
    <p:sldId id="271" r:id="rId15"/>
    <p:sldId id="265" r:id="rId16"/>
    <p:sldId id="272" r:id="rId17"/>
    <p:sldId id="266" r:id="rId18"/>
    <p:sldId id="274" r:id="rId19"/>
    <p:sldId id="275" r:id="rId20"/>
    <p:sldId id="276" r:id="rId21"/>
    <p:sldId id="282"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5" d="100"/>
          <a:sy n="55" d="100"/>
        </p:scale>
        <p:origin x="368"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rchana\internshala\sql\Data\batsman_strike_r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archana\internshala\sql\eda_ipl-main\batsman_strike_rate.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Striker Batsman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batsman_strike_rate!$B$1</c:f>
              <c:strCache>
                <c:ptCount val="1"/>
                <c:pt idx="0">
                  <c:v>Strike 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batsman_strike_rate!$A$2:$A$11</c:f>
              <c:strCache>
                <c:ptCount val="10"/>
                <c:pt idx="0">
                  <c:v>AD Russell</c:v>
                </c:pt>
                <c:pt idx="1">
                  <c:v>RR Pant</c:v>
                </c:pt>
                <c:pt idx="2">
                  <c:v>GJ Maxwell</c:v>
                </c:pt>
                <c:pt idx="3">
                  <c:v>HH Pandya</c:v>
                </c:pt>
                <c:pt idx="4">
                  <c:v>V Sehwag</c:v>
                </c:pt>
                <c:pt idx="5">
                  <c:v>JC Buttler</c:v>
                </c:pt>
                <c:pt idx="6">
                  <c:v>CH Gayle</c:v>
                </c:pt>
                <c:pt idx="7">
                  <c:v>AB de Villiers</c:v>
                </c:pt>
                <c:pt idx="8">
                  <c:v>KA Pollard</c:v>
                </c:pt>
                <c:pt idx="9">
                  <c:v>KH Pandya</c:v>
                </c:pt>
              </c:strCache>
            </c:strRef>
          </c:cat>
          <c:val>
            <c:numRef>
              <c:f>batsman_strike_rate!$B$2:$B$11</c:f>
              <c:numCache>
                <c:formatCode>General</c:formatCode>
                <c:ptCount val="10"/>
                <c:pt idx="0">
                  <c:v>187.67</c:v>
                </c:pt>
                <c:pt idx="1">
                  <c:v>164.99</c:v>
                </c:pt>
                <c:pt idx="2">
                  <c:v>161.41</c:v>
                </c:pt>
                <c:pt idx="3">
                  <c:v>156.94</c:v>
                </c:pt>
                <c:pt idx="4">
                  <c:v>155.44</c:v>
                </c:pt>
                <c:pt idx="5">
                  <c:v>152.71</c:v>
                </c:pt>
                <c:pt idx="6">
                  <c:v>152.06</c:v>
                </c:pt>
                <c:pt idx="7">
                  <c:v>151.69999999999999</c:v>
                </c:pt>
                <c:pt idx="8">
                  <c:v>147.37</c:v>
                </c:pt>
                <c:pt idx="9">
                  <c:v>147.21</c:v>
                </c:pt>
              </c:numCache>
            </c:numRef>
          </c:val>
          <c:extLst>
            <c:ext xmlns:c16="http://schemas.microsoft.com/office/drawing/2014/chart" uri="{C3380CC4-5D6E-409C-BE32-E72D297353CC}">
              <c16:uniqueId val="{00000000-1FB3-4895-B59B-16B69F96987D}"/>
            </c:ext>
          </c:extLst>
        </c:ser>
        <c:dLbls>
          <c:dLblPos val="outEnd"/>
          <c:showLegendKey val="0"/>
          <c:showVal val="1"/>
          <c:showCatName val="0"/>
          <c:showSerName val="0"/>
          <c:showPercent val="0"/>
          <c:showBubbleSize val="0"/>
        </c:dLbls>
        <c:gapWidth val="182"/>
        <c:axId val="1109111440"/>
        <c:axId val="1106430880"/>
      </c:barChart>
      <c:catAx>
        <c:axId val="1109111440"/>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Batsman</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6430880"/>
        <c:crosses val="autoZero"/>
        <c:auto val="1"/>
        <c:lblAlgn val="ctr"/>
        <c:lblOffset val="100"/>
        <c:noMultiLvlLbl val="0"/>
      </c:catAx>
      <c:valAx>
        <c:axId val="110643088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Strike Rate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111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Batsman with High Aaverage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177339121196932E-2"/>
          <c:y val="0.14383120968720092"/>
          <c:w val="0.92215178940842812"/>
          <c:h val="0.67394293723027154"/>
        </c:manualLayout>
      </c:layout>
      <c:barChart>
        <c:barDir val="col"/>
        <c:grouping val="clustered"/>
        <c:varyColors val="0"/>
        <c:ser>
          <c:idx val="1"/>
          <c:order val="0"/>
          <c:tx>
            <c:strRef>
              <c:f>batsman_strike_rate!$J$34</c:f>
              <c:strCache>
                <c:ptCount val="1"/>
                <c:pt idx="0">
                  <c:v>Average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batsman_strike_rate!$H$35:$H$44</c:f>
              <c:strCache>
                <c:ptCount val="10"/>
                <c:pt idx="0">
                  <c:v>HM Amla</c:v>
                </c:pt>
                <c:pt idx="1">
                  <c:v>Iqbal Abdulla</c:v>
                </c:pt>
                <c:pt idx="2">
                  <c:v>DA Warner</c:v>
                </c:pt>
                <c:pt idx="3">
                  <c:v>KL Rahul</c:v>
                </c:pt>
                <c:pt idx="4">
                  <c:v>MS Dhoni</c:v>
                </c:pt>
                <c:pt idx="5">
                  <c:v>CH Gayle</c:v>
                </c:pt>
                <c:pt idx="6">
                  <c:v>AB de Villiers</c:v>
                </c:pt>
                <c:pt idx="7">
                  <c:v>JP Duminy</c:v>
                </c:pt>
                <c:pt idx="8">
                  <c:v>LMP Simmons</c:v>
                </c:pt>
                <c:pt idx="9">
                  <c:v>SE Marsh</c:v>
                </c:pt>
              </c:strCache>
            </c:strRef>
          </c:cat>
          <c:val>
            <c:numRef>
              <c:f>batsman_strike_rate!$J$35:$J$44</c:f>
              <c:numCache>
                <c:formatCode>General</c:formatCode>
                <c:ptCount val="10"/>
                <c:pt idx="0">
                  <c:v>44.38</c:v>
                </c:pt>
                <c:pt idx="1">
                  <c:v>44</c:v>
                </c:pt>
                <c:pt idx="2">
                  <c:v>43.1</c:v>
                </c:pt>
                <c:pt idx="3">
                  <c:v>42.83</c:v>
                </c:pt>
                <c:pt idx="4">
                  <c:v>42.64</c:v>
                </c:pt>
                <c:pt idx="5">
                  <c:v>41.83</c:v>
                </c:pt>
                <c:pt idx="6">
                  <c:v>40.25</c:v>
                </c:pt>
                <c:pt idx="7">
                  <c:v>40.020000000000003</c:v>
                </c:pt>
                <c:pt idx="8">
                  <c:v>39.96</c:v>
                </c:pt>
                <c:pt idx="9">
                  <c:v>39.51</c:v>
                </c:pt>
              </c:numCache>
            </c:numRef>
          </c:val>
          <c:extLst>
            <c:ext xmlns:c16="http://schemas.microsoft.com/office/drawing/2014/chart" uri="{C3380CC4-5D6E-409C-BE32-E72D297353CC}">
              <c16:uniqueId val="{00000000-AA65-4CEE-8AFB-1BA8BBEBFFE2}"/>
            </c:ext>
          </c:extLst>
        </c:ser>
        <c:dLbls>
          <c:dLblPos val="outEnd"/>
          <c:showLegendKey val="0"/>
          <c:showVal val="1"/>
          <c:showCatName val="0"/>
          <c:showSerName val="0"/>
          <c:showPercent val="0"/>
          <c:showBubbleSize val="0"/>
        </c:dLbls>
        <c:gapWidth val="219"/>
        <c:overlap val="-27"/>
        <c:axId val="1064502192"/>
        <c:axId val="1079404592"/>
      </c:barChart>
      <c:catAx>
        <c:axId val="10645021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9404592"/>
        <c:crosses val="autoZero"/>
        <c:auto val="1"/>
        <c:lblAlgn val="ctr"/>
        <c:lblOffset val="100"/>
        <c:noMultiLvlLbl val="0"/>
      </c:catAx>
      <c:valAx>
        <c:axId val="107940459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450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Boundry Batsman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batsman_strike_rate!$A$21</c:f>
              <c:strCache>
                <c:ptCount val="1"/>
                <c:pt idx="0">
                  <c:v>CH Gayle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batsman_strike_rate!$B$21</c:f>
              <c:numCache>
                <c:formatCode>General</c:formatCode>
                <c:ptCount val="1"/>
                <c:pt idx="0">
                  <c:v>3466</c:v>
                </c:pt>
              </c:numCache>
            </c:numRef>
          </c:val>
          <c:extLst>
            <c:ext xmlns:c16="http://schemas.microsoft.com/office/drawing/2014/chart" uri="{C3380CC4-5D6E-409C-BE32-E72D297353CC}">
              <c16:uniqueId val="{00000000-0CEC-4686-B0FD-120C4BB71CA8}"/>
            </c:ext>
          </c:extLst>
        </c:ser>
        <c:ser>
          <c:idx val="1"/>
          <c:order val="1"/>
          <c:tx>
            <c:strRef>
              <c:f>batsman_strike_rate!$A$22</c:f>
              <c:strCache>
                <c:ptCount val="1"/>
                <c:pt idx="0">
                  <c:v>SK Raina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batsman_strike_rate!$B$22</c:f>
              <c:numCache>
                <c:formatCode>General</c:formatCode>
                <c:ptCount val="1"/>
                <c:pt idx="0">
                  <c:v>3155</c:v>
                </c:pt>
              </c:numCache>
            </c:numRef>
          </c:val>
          <c:extLst>
            <c:ext xmlns:c16="http://schemas.microsoft.com/office/drawing/2014/chart" uri="{C3380CC4-5D6E-409C-BE32-E72D297353CC}">
              <c16:uniqueId val="{00000001-0CEC-4686-B0FD-120C4BB71CA8}"/>
            </c:ext>
          </c:extLst>
        </c:ser>
        <c:ser>
          <c:idx val="2"/>
          <c:order val="2"/>
          <c:tx>
            <c:strRef>
              <c:f>batsman_strike_rate!$A$23</c:f>
              <c:strCache>
                <c:ptCount val="1"/>
                <c:pt idx="0">
                  <c:v>V Kohli</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batsman_strike_rate!$B$23</c:f>
              <c:numCache>
                <c:formatCode>General</c:formatCode>
                <c:ptCount val="1"/>
                <c:pt idx="0">
                  <c:v>3074</c:v>
                </c:pt>
              </c:numCache>
            </c:numRef>
          </c:val>
          <c:extLst>
            <c:ext xmlns:c16="http://schemas.microsoft.com/office/drawing/2014/chart" uri="{C3380CC4-5D6E-409C-BE32-E72D297353CC}">
              <c16:uniqueId val="{00000002-0CEC-4686-B0FD-120C4BB71CA8}"/>
            </c:ext>
          </c:extLst>
        </c:ser>
        <c:ser>
          <c:idx val="3"/>
          <c:order val="3"/>
          <c:tx>
            <c:strRef>
              <c:f>batsman_strike_rate!$A$24</c:f>
              <c:strCache>
                <c:ptCount val="1"/>
                <c:pt idx="0">
                  <c:v>DA Warner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batsman_strike_rate!$B$24</c:f>
              <c:numCache>
                <c:formatCode>General</c:formatCode>
                <c:ptCount val="1"/>
                <c:pt idx="0">
                  <c:v>2932</c:v>
                </c:pt>
              </c:numCache>
            </c:numRef>
          </c:val>
          <c:extLst>
            <c:ext xmlns:c16="http://schemas.microsoft.com/office/drawing/2014/chart" uri="{C3380CC4-5D6E-409C-BE32-E72D297353CC}">
              <c16:uniqueId val="{00000003-0CEC-4686-B0FD-120C4BB71CA8}"/>
            </c:ext>
          </c:extLst>
        </c:ser>
        <c:ser>
          <c:idx val="4"/>
          <c:order val="4"/>
          <c:tx>
            <c:strRef>
              <c:f>batsman_strike_rate!$A$25</c:f>
              <c:strCache>
                <c:ptCount val="1"/>
                <c:pt idx="0">
                  <c:v>RG Sharma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batsman_strike_rate!$B$25</c:f>
              <c:numCache>
                <c:formatCode>General</c:formatCode>
                <c:ptCount val="1"/>
                <c:pt idx="0">
                  <c:v>2900</c:v>
                </c:pt>
              </c:numCache>
            </c:numRef>
          </c:val>
          <c:extLst>
            <c:ext xmlns:c16="http://schemas.microsoft.com/office/drawing/2014/chart" uri="{C3380CC4-5D6E-409C-BE32-E72D297353CC}">
              <c16:uniqueId val="{00000004-0CEC-4686-B0FD-120C4BB71CA8}"/>
            </c:ext>
          </c:extLst>
        </c:ser>
        <c:ser>
          <c:idx val="5"/>
          <c:order val="5"/>
          <c:tx>
            <c:strRef>
              <c:f>batsman_strike_rate!$A$26</c:f>
              <c:strCache>
                <c:ptCount val="1"/>
                <c:pt idx="0">
                  <c:v>AB de Villiers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batsman_strike_rate!$B$26</c:f>
              <c:numCache>
                <c:formatCode>General</c:formatCode>
                <c:ptCount val="1"/>
                <c:pt idx="0">
                  <c:v>2712</c:v>
                </c:pt>
              </c:numCache>
            </c:numRef>
          </c:val>
          <c:extLst>
            <c:ext xmlns:c16="http://schemas.microsoft.com/office/drawing/2014/chart" uri="{C3380CC4-5D6E-409C-BE32-E72D297353CC}">
              <c16:uniqueId val="{00000005-0CEC-4686-B0FD-120C4BB71CA8}"/>
            </c:ext>
          </c:extLst>
        </c:ser>
        <c:ser>
          <c:idx val="6"/>
          <c:order val="6"/>
          <c:tx>
            <c:strRef>
              <c:f>batsman_strike_rate!$A$27</c:f>
              <c:strCache>
                <c:ptCount val="1"/>
                <c:pt idx="0">
                  <c:v>RV Uthappa</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batsman_strike_rate!$B$27</c:f>
              <c:numCache>
                <c:formatCode>General</c:formatCode>
                <c:ptCount val="1"/>
                <c:pt idx="0">
                  <c:v>2700</c:v>
                </c:pt>
              </c:numCache>
            </c:numRef>
          </c:val>
          <c:extLst>
            <c:ext xmlns:c16="http://schemas.microsoft.com/office/drawing/2014/chart" uri="{C3380CC4-5D6E-409C-BE32-E72D297353CC}">
              <c16:uniqueId val="{00000006-0CEC-4686-B0FD-120C4BB71CA8}"/>
            </c:ext>
          </c:extLst>
        </c:ser>
        <c:ser>
          <c:idx val="7"/>
          <c:order val="7"/>
          <c:tx>
            <c:strRef>
              <c:f>batsman_strike_rate!$A$28</c:f>
              <c:strCache>
                <c:ptCount val="1"/>
                <c:pt idx="0">
                  <c:v>S Dhawan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batsman_strike_rate!$B$28</c:f>
              <c:numCache>
                <c:formatCode>General</c:formatCode>
                <c:ptCount val="1"/>
                <c:pt idx="0">
                  <c:v>2695</c:v>
                </c:pt>
              </c:numCache>
            </c:numRef>
          </c:val>
          <c:extLst>
            <c:ext xmlns:c16="http://schemas.microsoft.com/office/drawing/2014/chart" uri="{C3380CC4-5D6E-409C-BE32-E72D297353CC}">
              <c16:uniqueId val="{00000007-0CEC-4686-B0FD-120C4BB71CA8}"/>
            </c:ext>
          </c:extLst>
        </c:ser>
        <c:ser>
          <c:idx val="8"/>
          <c:order val="8"/>
          <c:tx>
            <c:strRef>
              <c:f>batsman_strike_rate!$A$29</c:f>
              <c:strCache>
                <c:ptCount val="1"/>
                <c:pt idx="0">
                  <c:v>SR Watson</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batsman_strike_rate!$B$29</c:f>
              <c:numCache>
                <c:formatCode>General</c:formatCode>
                <c:ptCount val="1"/>
                <c:pt idx="0">
                  <c:v>2448</c:v>
                </c:pt>
              </c:numCache>
            </c:numRef>
          </c:val>
          <c:extLst>
            <c:ext xmlns:c16="http://schemas.microsoft.com/office/drawing/2014/chart" uri="{C3380CC4-5D6E-409C-BE32-E72D297353CC}">
              <c16:uniqueId val="{00000008-0CEC-4686-B0FD-120C4BB71CA8}"/>
            </c:ext>
          </c:extLst>
        </c:ser>
        <c:ser>
          <c:idx val="9"/>
          <c:order val="9"/>
          <c:tx>
            <c:strRef>
              <c:f>batsman_strike_rate!$A$30</c:f>
              <c:strCache>
                <c:ptCount val="1"/>
                <c:pt idx="0">
                  <c:v>MS Dhoni</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batsman_strike_rate!$B$20</c:f>
              <c:strCache>
                <c:ptCount val="1"/>
                <c:pt idx="0">
                  <c:v>Boundry</c:v>
                </c:pt>
              </c:strCache>
            </c:strRef>
          </c:cat>
          <c:val>
            <c:numRef>
              <c:f>batsman_strike_rate!$B$30</c:f>
              <c:numCache>
                <c:formatCode>General</c:formatCode>
                <c:ptCount val="1"/>
                <c:pt idx="0">
                  <c:v>2444</c:v>
                </c:pt>
              </c:numCache>
            </c:numRef>
          </c:val>
          <c:extLst>
            <c:ext xmlns:c16="http://schemas.microsoft.com/office/drawing/2014/chart" uri="{C3380CC4-5D6E-409C-BE32-E72D297353CC}">
              <c16:uniqueId val="{00000009-0CEC-4686-B0FD-120C4BB71CA8}"/>
            </c:ext>
          </c:extLst>
        </c:ser>
        <c:dLbls>
          <c:dLblPos val="outEnd"/>
          <c:showLegendKey val="0"/>
          <c:showVal val="1"/>
          <c:showCatName val="0"/>
          <c:showSerName val="0"/>
          <c:showPercent val="0"/>
          <c:showBubbleSize val="0"/>
        </c:dLbls>
        <c:gapWidth val="219"/>
        <c:overlap val="-27"/>
        <c:axId val="731441264"/>
        <c:axId val="1129033968"/>
      </c:barChart>
      <c:catAx>
        <c:axId val="73144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9033968"/>
        <c:crosses val="autoZero"/>
        <c:auto val="1"/>
        <c:lblAlgn val="ctr"/>
        <c:lblOffset val="100"/>
        <c:noMultiLvlLbl val="0"/>
      </c:catAx>
      <c:valAx>
        <c:axId val="1129033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1441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Economy_Bowler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793404976"/>
        <c:axId val="1061017136"/>
      </c:barChart>
      <c:catAx>
        <c:axId val="793404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Bowler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17136"/>
        <c:crosses val="autoZero"/>
        <c:auto val="1"/>
        <c:lblAlgn val="ctr"/>
        <c:lblOffset val="100"/>
        <c:noMultiLvlLbl val="0"/>
      </c:catAx>
      <c:valAx>
        <c:axId val="1061017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Economy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3404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Economy_Bowler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793404976"/>
        <c:axId val="1061017136"/>
      </c:barChart>
      <c:catAx>
        <c:axId val="793404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Bowler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17136"/>
        <c:crosses val="autoZero"/>
        <c:auto val="1"/>
        <c:lblAlgn val="ctr"/>
        <c:lblOffset val="100"/>
        <c:noMultiLvlLbl val="0"/>
      </c:catAx>
      <c:valAx>
        <c:axId val="1061017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Economy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3404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Economy_Bowler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batsman_strike_rate!$C$65</c:f>
              <c:strCache>
                <c:ptCount val="1"/>
                <c:pt idx="0">
                  <c:v>economy_rate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batsman_strike_rate!$B$66:$B$75</c:f>
              <c:strCache>
                <c:ptCount val="10"/>
                <c:pt idx="0">
                  <c:v>A Kumble</c:v>
                </c:pt>
                <c:pt idx="1">
                  <c:v>DW Steyn</c:v>
                </c:pt>
                <c:pt idx="2">
                  <c:v>J Botha</c:v>
                </c:pt>
                <c:pt idx="3">
                  <c:v>M Muralitharan</c:v>
                </c:pt>
                <c:pt idx="4">
                  <c:v>Rashid Khan</c:v>
                </c:pt>
                <c:pt idx="5">
                  <c:v>SP Narine</c:v>
                </c:pt>
                <c:pt idx="6">
                  <c:v>R Ashwin</c:v>
                </c:pt>
                <c:pt idx="7">
                  <c:v>DL Vettori</c:v>
                </c:pt>
                <c:pt idx="8">
                  <c:v>B Lee</c:v>
                </c:pt>
                <c:pt idx="9">
                  <c:v>A Mishra</c:v>
                </c:pt>
              </c:strCache>
            </c:strRef>
          </c:cat>
          <c:val>
            <c:numRef>
              <c:f>batsman_strike_rate!$C$66:$C$75</c:f>
              <c:numCache>
                <c:formatCode>General</c:formatCode>
                <c:ptCount val="10"/>
                <c:pt idx="0">
                  <c:v>0.18</c:v>
                </c:pt>
                <c:pt idx="1">
                  <c:v>0.19</c:v>
                </c:pt>
                <c:pt idx="2">
                  <c:v>0.19</c:v>
                </c:pt>
                <c:pt idx="3">
                  <c:v>0.19</c:v>
                </c:pt>
                <c:pt idx="4">
                  <c:v>0.19</c:v>
                </c:pt>
                <c:pt idx="5">
                  <c:v>0.19</c:v>
                </c:pt>
                <c:pt idx="6">
                  <c:v>0.19</c:v>
                </c:pt>
                <c:pt idx="7">
                  <c:v>0.19</c:v>
                </c:pt>
                <c:pt idx="8">
                  <c:v>0.2</c:v>
                </c:pt>
                <c:pt idx="9">
                  <c:v>0.2</c:v>
                </c:pt>
              </c:numCache>
            </c:numRef>
          </c:val>
          <c:extLst>
            <c:ext xmlns:c16="http://schemas.microsoft.com/office/drawing/2014/chart" uri="{C3380CC4-5D6E-409C-BE32-E72D297353CC}">
              <c16:uniqueId val="{00000000-59A7-4C37-A243-D6D5E64D8FF6}"/>
            </c:ext>
          </c:extLst>
        </c:ser>
        <c:dLbls>
          <c:dLblPos val="outEnd"/>
          <c:showLegendKey val="0"/>
          <c:showVal val="1"/>
          <c:showCatName val="0"/>
          <c:showSerName val="0"/>
          <c:showPercent val="0"/>
          <c:showBubbleSize val="0"/>
        </c:dLbls>
        <c:gapWidth val="219"/>
        <c:overlap val="-27"/>
        <c:axId val="793404976"/>
        <c:axId val="1061017136"/>
      </c:barChart>
      <c:catAx>
        <c:axId val="793404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Bowler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017136"/>
        <c:crosses val="autoZero"/>
        <c:auto val="1"/>
        <c:lblAlgn val="ctr"/>
        <c:lblOffset val="100"/>
        <c:noMultiLvlLbl val="0"/>
      </c:catAx>
      <c:valAx>
        <c:axId val="1061017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Economy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3404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Striker</a:t>
            </a:r>
            <a:r>
              <a:rPr lang="en-IN" b="1" baseline="0"/>
              <a:t> Bowler</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batsman_strike_rate!$C$82</c:f>
              <c:strCache>
                <c:ptCount val="1"/>
                <c:pt idx="0">
                  <c:v>strike_rate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batsman_strike_rate!$B$83:$B$92</c:f>
              <c:strCache>
                <c:ptCount val="10"/>
                <c:pt idx="0">
                  <c:v>DE Bollinger</c:v>
                </c:pt>
                <c:pt idx="1">
                  <c:v>AJ Tye</c:v>
                </c:pt>
                <c:pt idx="2">
                  <c:v>NM Coulter-Nile</c:v>
                </c:pt>
                <c:pt idx="3">
                  <c:v>S Gopal</c:v>
                </c:pt>
                <c:pt idx="4">
                  <c:v>Imran Tahir</c:v>
                </c:pt>
                <c:pt idx="5">
                  <c:v>MA Starc</c:v>
                </c:pt>
                <c:pt idx="6">
                  <c:v>SL Malinga</c:v>
                </c:pt>
                <c:pt idx="7">
                  <c:v>DJ Bravo</c:v>
                </c:pt>
                <c:pt idx="8">
                  <c:v>A Singh</c:v>
                </c:pt>
                <c:pt idx="9">
                  <c:v>A Nehra</c:v>
                </c:pt>
              </c:strCache>
            </c:strRef>
          </c:cat>
          <c:val>
            <c:numRef>
              <c:f>batsman_strike_rate!$C$83:$C$92</c:f>
              <c:numCache>
                <c:formatCode>General</c:formatCode>
                <c:ptCount val="10"/>
                <c:pt idx="0">
                  <c:v>13.95</c:v>
                </c:pt>
                <c:pt idx="1">
                  <c:v>14.37</c:v>
                </c:pt>
                <c:pt idx="2">
                  <c:v>15.03</c:v>
                </c:pt>
                <c:pt idx="3">
                  <c:v>15.21</c:v>
                </c:pt>
                <c:pt idx="4">
                  <c:v>15.23</c:v>
                </c:pt>
                <c:pt idx="5">
                  <c:v>15.69</c:v>
                </c:pt>
                <c:pt idx="6">
                  <c:v>15.82</c:v>
                </c:pt>
                <c:pt idx="7">
                  <c:v>16.14</c:v>
                </c:pt>
                <c:pt idx="8">
                  <c:v>16.21</c:v>
                </c:pt>
                <c:pt idx="9">
                  <c:v>16.309999999999999</c:v>
                </c:pt>
              </c:numCache>
            </c:numRef>
          </c:val>
          <c:extLst>
            <c:ext xmlns:c16="http://schemas.microsoft.com/office/drawing/2014/chart" uri="{C3380CC4-5D6E-409C-BE32-E72D297353CC}">
              <c16:uniqueId val="{00000000-EC82-4281-AF61-2278F21B3E69}"/>
            </c:ext>
          </c:extLst>
        </c:ser>
        <c:dLbls>
          <c:dLblPos val="outEnd"/>
          <c:showLegendKey val="0"/>
          <c:showVal val="1"/>
          <c:showCatName val="0"/>
          <c:showSerName val="0"/>
          <c:showPercent val="0"/>
          <c:showBubbleSize val="0"/>
        </c:dLbls>
        <c:gapWidth val="219"/>
        <c:overlap val="-27"/>
        <c:axId val="980131600"/>
        <c:axId val="1078387584"/>
      </c:barChart>
      <c:catAx>
        <c:axId val="98013160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Bowler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387584"/>
        <c:crosses val="autoZero"/>
        <c:auto val="1"/>
        <c:lblAlgn val="ctr"/>
        <c:lblOffset val="100"/>
        <c:noMultiLvlLbl val="0"/>
      </c:catAx>
      <c:valAx>
        <c:axId val="1078387584"/>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Strike</a:t>
                </a:r>
                <a:r>
                  <a:rPr lang="en-IN" b="1" baseline="0"/>
                  <a:t> Rate</a:t>
                </a:r>
                <a:endParaRPr lang="en-IN"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131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All Rounder Players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batsman_strike_rate!$C$95</c:f>
              <c:strCache>
                <c:ptCount val="1"/>
                <c:pt idx="0">
                  <c:v>Batting Strike Rate</c:v>
                </c:pt>
              </c:strCache>
            </c:strRef>
          </c:tx>
          <c:spPr>
            <a:solidFill>
              <a:schemeClr val="accent1"/>
            </a:solidFill>
            <a:ln>
              <a:noFill/>
            </a:ln>
            <a:effectLst/>
          </c:spPr>
          <c:invertIfNegative val="0"/>
          <c:dLbls>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7537878787878789E-2"/>
                      <c:h val="4.4592782150974744E-2"/>
                    </c:manualLayout>
                  </c15:layout>
                </c:ext>
                <c:ext xmlns:c16="http://schemas.microsoft.com/office/drawing/2014/chart" uri="{C3380CC4-5D6E-409C-BE32-E72D297353CC}">
                  <c16:uniqueId val="{00000000-579F-4980-A0B9-72836539FA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batsman_strike_rate!$B$96:$B$105</c:f>
              <c:strCache>
                <c:ptCount val="10"/>
                <c:pt idx="0">
                  <c:v>AD Russell</c:v>
                </c:pt>
                <c:pt idx="1">
                  <c:v>GJ Maxwell</c:v>
                </c:pt>
                <c:pt idx="2">
                  <c:v>HH Pandya</c:v>
                </c:pt>
                <c:pt idx="3">
                  <c:v>CH Gayle</c:v>
                </c:pt>
                <c:pt idx="4">
                  <c:v>KA Pollard</c:v>
                </c:pt>
                <c:pt idx="5">
                  <c:v>KH Pandya</c:v>
                </c:pt>
                <c:pt idx="6">
                  <c:v>ST Jayasuriya</c:v>
                </c:pt>
                <c:pt idx="7">
                  <c:v>YK Pathan</c:v>
                </c:pt>
                <c:pt idx="8">
                  <c:v>JA Morkel</c:v>
                </c:pt>
                <c:pt idx="9">
                  <c:v>SR Watson</c:v>
                </c:pt>
              </c:strCache>
            </c:strRef>
          </c:cat>
          <c:val>
            <c:numRef>
              <c:f>batsman_strike_rate!$C$96:$C$105</c:f>
              <c:numCache>
                <c:formatCode>General</c:formatCode>
                <c:ptCount val="10"/>
                <c:pt idx="0">
                  <c:v>187.67</c:v>
                </c:pt>
                <c:pt idx="1">
                  <c:v>161.41</c:v>
                </c:pt>
                <c:pt idx="2">
                  <c:v>156.94</c:v>
                </c:pt>
                <c:pt idx="3">
                  <c:v>152.06</c:v>
                </c:pt>
                <c:pt idx="4">
                  <c:v>147.37</c:v>
                </c:pt>
                <c:pt idx="5">
                  <c:v>147.21</c:v>
                </c:pt>
                <c:pt idx="6">
                  <c:v>144.36000000000001</c:v>
                </c:pt>
                <c:pt idx="7">
                  <c:v>143.79</c:v>
                </c:pt>
                <c:pt idx="8">
                  <c:v>141.91999999999999</c:v>
                </c:pt>
                <c:pt idx="9">
                  <c:v>139.84</c:v>
                </c:pt>
              </c:numCache>
            </c:numRef>
          </c:val>
          <c:extLst>
            <c:ext xmlns:c16="http://schemas.microsoft.com/office/drawing/2014/chart" uri="{C3380CC4-5D6E-409C-BE32-E72D297353CC}">
              <c16:uniqueId val="{00000001-579F-4980-A0B9-72836539FAC5}"/>
            </c:ext>
          </c:extLst>
        </c:ser>
        <c:ser>
          <c:idx val="1"/>
          <c:order val="1"/>
          <c:tx>
            <c:strRef>
              <c:f>batsman_strike_rate!$D$95</c:f>
              <c:strCache>
                <c:ptCount val="1"/>
                <c:pt idx="0">
                  <c:v>Bowling Strike Rate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batsman_strike_rate!$B$96:$B$105</c:f>
              <c:strCache>
                <c:ptCount val="10"/>
                <c:pt idx="0">
                  <c:v>AD Russell</c:v>
                </c:pt>
                <c:pt idx="1">
                  <c:v>GJ Maxwell</c:v>
                </c:pt>
                <c:pt idx="2">
                  <c:v>HH Pandya</c:v>
                </c:pt>
                <c:pt idx="3">
                  <c:v>CH Gayle</c:v>
                </c:pt>
                <c:pt idx="4">
                  <c:v>KA Pollard</c:v>
                </c:pt>
                <c:pt idx="5">
                  <c:v>KH Pandya</c:v>
                </c:pt>
                <c:pt idx="6">
                  <c:v>ST Jayasuriya</c:v>
                </c:pt>
                <c:pt idx="7">
                  <c:v>YK Pathan</c:v>
                </c:pt>
                <c:pt idx="8">
                  <c:v>JA Morkel</c:v>
                </c:pt>
                <c:pt idx="9">
                  <c:v>SR Watson</c:v>
                </c:pt>
              </c:strCache>
            </c:strRef>
          </c:cat>
          <c:val>
            <c:numRef>
              <c:f>batsman_strike_rate!$D$96:$D$105</c:f>
              <c:numCache>
                <c:formatCode>General</c:formatCode>
                <c:ptCount val="10"/>
                <c:pt idx="0">
                  <c:v>17.87</c:v>
                </c:pt>
                <c:pt idx="1">
                  <c:v>25.41</c:v>
                </c:pt>
                <c:pt idx="2">
                  <c:v>20.309999999999999</c:v>
                </c:pt>
                <c:pt idx="3">
                  <c:v>30.47</c:v>
                </c:pt>
                <c:pt idx="4">
                  <c:v>19.04</c:v>
                </c:pt>
                <c:pt idx="5">
                  <c:v>23.05</c:v>
                </c:pt>
                <c:pt idx="6">
                  <c:v>18.809999999999999</c:v>
                </c:pt>
                <c:pt idx="7">
                  <c:v>25.74</c:v>
                </c:pt>
                <c:pt idx="8">
                  <c:v>18.82</c:v>
                </c:pt>
                <c:pt idx="9">
                  <c:v>19.97</c:v>
                </c:pt>
              </c:numCache>
            </c:numRef>
          </c:val>
          <c:extLst>
            <c:ext xmlns:c16="http://schemas.microsoft.com/office/drawing/2014/chart" uri="{C3380CC4-5D6E-409C-BE32-E72D297353CC}">
              <c16:uniqueId val="{00000002-579F-4980-A0B9-72836539FAC5}"/>
            </c:ext>
          </c:extLst>
        </c:ser>
        <c:dLbls>
          <c:dLblPos val="inBase"/>
          <c:showLegendKey val="0"/>
          <c:showVal val="1"/>
          <c:showCatName val="0"/>
          <c:showSerName val="0"/>
          <c:showPercent val="0"/>
          <c:showBubbleSize val="0"/>
        </c:dLbls>
        <c:gapWidth val="150"/>
        <c:overlap val="100"/>
        <c:axId val="1061326336"/>
        <c:axId val="1078803760"/>
      </c:barChart>
      <c:catAx>
        <c:axId val="106132633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Player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803760"/>
        <c:crosses val="autoZero"/>
        <c:auto val="1"/>
        <c:lblAlgn val="ctr"/>
        <c:lblOffset val="100"/>
        <c:noMultiLvlLbl val="0"/>
      </c:catAx>
      <c:valAx>
        <c:axId val="1078803760"/>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Strike</a:t>
                </a:r>
                <a:r>
                  <a:rPr lang="en-IN" b="1" baseline="0"/>
                  <a:t> Rate</a:t>
                </a:r>
                <a:endParaRPr lang="en-IN"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3263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0.82809</cdr:x>
      <cdr:y>0.56749</cdr:y>
    </cdr:to>
    <cdr:pic>
      <cdr:nvPicPr>
        <cdr:cNvPr id="2" name="chart">
          <a:extLst xmlns:a="http://schemas.openxmlformats.org/drawingml/2006/main">
            <a:ext uri="{FF2B5EF4-FFF2-40B4-BE49-F238E27FC236}">
              <a16:creationId xmlns:a16="http://schemas.microsoft.com/office/drawing/2014/main" id="{D28EA0A3-1D20-AFED-080B-7943B04FFB5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585297" cy="1986279"/>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IPL</a:t>
            </a:r>
            <a:r>
              <a:rPr lang="en-US" sz="8000" dirty="0"/>
              <a:t> Auction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D3D3-6A02-3332-341A-44462632EF01}"/>
              </a:ext>
            </a:extLst>
          </p:cNvPr>
          <p:cNvSpPr>
            <a:spLocks noGrp="1"/>
          </p:cNvSpPr>
          <p:nvPr>
            <p:ph type="title"/>
          </p:nvPr>
        </p:nvSpPr>
        <p:spPr/>
        <p:txBody>
          <a:bodyPr/>
          <a:lstStyle/>
          <a:p>
            <a:r>
              <a:rPr lang="en-IN" dirty="0"/>
              <a:t>4.Economy Bowlers</a:t>
            </a:r>
          </a:p>
        </p:txBody>
      </p:sp>
      <p:sp>
        <p:nvSpPr>
          <p:cNvPr id="3" name="Content Placeholder 2">
            <a:extLst>
              <a:ext uri="{FF2B5EF4-FFF2-40B4-BE49-F238E27FC236}">
                <a16:creationId xmlns:a16="http://schemas.microsoft.com/office/drawing/2014/main" id="{2C4D5307-9DDE-B30D-B66C-0C73D2AB4C89}"/>
              </a:ext>
            </a:extLst>
          </p:cNvPr>
          <p:cNvSpPr>
            <a:spLocks noGrp="1"/>
          </p:cNvSpPr>
          <p:nvPr>
            <p:ph idx="1"/>
          </p:nvPr>
        </p:nvSpPr>
        <p:spPr>
          <a:xfrm>
            <a:off x="5740400" y="2108201"/>
            <a:ext cx="5415280" cy="4028439"/>
          </a:xfrm>
        </p:spPr>
        <p:txBody>
          <a:bodyPr/>
          <a:lstStyle/>
          <a:p>
            <a:r>
              <a:rPr lang="en-US" dirty="0"/>
              <a:t>select * ,round(</a:t>
            </a:r>
            <a:r>
              <a:rPr lang="en-US" dirty="0" err="1"/>
              <a:t>runs_given</a:t>
            </a:r>
            <a:r>
              <a:rPr lang="en-US" dirty="0"/>
              <a:t> * 1.0/</a:t>
            </a:r>
            <a:r>
              <a:rPr lang="en-US" dirty="0" err="1"/>
              <a:t>total_ball</a:t>
            </a:r>
            <a:r>
              <a:rPr lang="en-US" dirty="0"/>
              <a:t>/6,2) as </a:t>
            </a:r>
            <a:r>
              <a:rPr lang="en-US" dirty="0" err="1"/>
              <a:t>economy_rate</a:t>
            </a:r>
            <a:r>
              <a:rPr lang="en-US" dirty="0"/>
              <a:t> from (select bowler as </a:t>
            </a:r>
            <a:r>
              <a:rPr lang="en-US" dirty="0" err="1"/>
              <a:t>economy_bowler</a:t>
            </a:r>
            <a:r>
              <a:rPr lang="en-US" dirty="0"/>
              <a:t>,    sum(</a:t>
            </a:r>
            <a:r>
              <a:rPr lang="en-US" dirty="0" err="1"/>
              <a:t>total_runs</a:t>
            </a:r>
            <a:r>
              <a:rPr lang="en-US" dirty="0"/>
              <a:t>) as </a:t>
            </a:r>
            <a:r>
              <a:rPr lang="en-US" dirty="0" err="1"/>
              <a:t>runs_given,count</a:t>
            </a:r>
            <a:r>
              <a:rPr lang="en-US" dirty="0"/>
              <a:t>(*) as </a:t>
            </a:r>
            <a:r>
              <a:rPr lang="en-US" dirty="0" err="1"/>
              <a:t>total_ball</a:t>
            </a:r>
            <a:r>
              <a:rPr lang="en-US" dirty="0"/>
              <a:t> from deliveries group by bowler) where  </a:t>
            </a:r>
            <a:r>
              <a:rPr lang="en-US" dirty="0" err="1"/>
              <a:t>total_ball</a:t>
            </a:r>
            <a:r>
              <a:rPr lang="en-US" dirty="0"/>
              <a:t>&gt;=500 order by </a:t>
            </a:r>
            <a:r>
              <a:rPr lang="en-US" dirty="0" err="1"/>
              <a:t>economy_rate</a:t>
            </a:r>
            <a:r>
              <a:rPr lang="en-US" dirty="0"/>
              <a:t> </a:t>
            </a:r>
            <a:r>
              <a:rPr lang="en-US" dirty="0" err="1"/>
              <a:t>asc</a:t>
            </a:r>
            <a:r>
              <a:rPr lang="en-US" dirty="0"/>
              <a:t> limit 10</a:t>
            </a:r>
            <a:endParaRPr lang="en-IN" dirty="0"/>
          </a:p>
        </p:txBody>
      </p:sp>
      <p:graphicFrame>
        <p:nvGraphicFramePr>
          <p:cNvPr id="6" name="Chart 5">
            <a:extLst>
              <a:ext uri="{FF2B5EF4-FFF2-40B4-BE49-F238E27FC236}">
                <a16:creationId xmlns:a16="http://schemas.microsoft.com/office/drawing/2014/main" id="{863931EB-CF96-671A-90F6-9535461AA699}"/>
              </a:ext>
            </a:extLst>
          </p:cNvPr>
          <p:cNvGraphicFramePr>
            <a:graphicFrameLocks/>
          </p:cNvGraphicFramePr>
          <p:nvPr>
            <p:extLst>
              <p:ext uri="{D42A27DB-BD31-4B8C-83A1-F6EECF244321}">
                <p14:modId xmlns:p14="http://schemas.microsoft.com/office/powerpoint/2010/main" val="2105536"/>
              </p:ext>
            </p:extLst>
          </p:nvPr>
        </p:nvGraphicFramePr>
        <p:xfrm>
          <a:off x="1005841" y="237744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63931EB-CF96-671A-90F6-9535461AA699}"/>
              </a:ext>
            </a:extLst>
          </p:cNvPr>
          <p:cNvGraphicFramePr>
            <a:graphicFrameLocks/>
          </p:cNvGraphicFramePr>
          <p:nvPr>
            <p:extLst>
              <p:ext uri="{D42A27DB-BD31-4B8C-83A1-F6EECF244321}">
                <p14:modId xmlns:p14="http://schemas.microsoft.com/office/powerpoint/2010/main" val="3205111898"/>
              </p:ext>
            </p:extLst>
          </p:nvPr>
        </p:nvGraphicFramePr>
        <p:xfrm>
          <a:off x="1168400" y="2108201"/>
          <a:ext cx="5029200" cy="31953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72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EFD3-0200-B338-DE64-F6DAED3D9E7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B9E295A-5889-167B-6BF8-7E885496918B}"/>
              </a:ext>
            </a:extLst>
          </p:cNvPr>
          <p:cNvGraphicFramePr>
            <a:graphicFrameLocks noGrp="1"/>
          </p:cNvGraphicFramePr>
          <p:nvPr>
            <p:ph idx="1"/>
            <p:extLst>
              <p:ext uri="{D42A27DB-BD31-4B8C-83A1-F6EECF244321}">
                <p14:modId xmlns:p14="http://schemas.microsoft.com/office/powerpoint/2010/main" val="1166198082"/>
              </p:ext>
            </p:extLst>
          </p:nvPr>
        </p:nvGraphicFramePr>
        <p:xfrm>
          <a:off x="1096963" y="2590800"/>
          <a:ext cx="5232717" cy="327818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1D0A6AC-D3E0-5AD4-916D-6A7D2DE918E0}"/>
              </a:ext>
            </a:extLst>
          </p:cNvPr>
          <p:cNvPicPr>
            <a:picLocks noChangeAspect="1"/>
          </p:cNvPicPr>
          <p:nvPr/>
        </p:nvPicPr>
        <p:blipFill>
          <a:blip r:embed="rId3"/>
          <a:stretch>
            <a:fillRect/>
          </a:stretch>
        </p:blipFill>
        <p:spPr>
          <a:xfrm>
            <a:off x="6705600" y="2672661"/>
            <a:ext cx="4797514" cy="2742620"/>
          </a:xfrm>
          <a:prstGeom prst="rect">
            <a:avLst/>
          </a:prstGeom>
        </p:spPr>
      </p:pic>
    </p:spTree>
    <p:extLst>
      <p:ext uri="{BB962C8B-B14F-4D97-AF65-F5344CB8AC3E}">
        <p14:creationId xmlns:p14="http://schemas.microsoft.com/office/powerpoint/2010/main" val="327190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6CFE-9455-32D2-92FC-BE803C8ECF8D}"/>
              </a:ext>
            </a:extLst>
          </p:cNvPr>
          <p:cNvSpPr>
            <a:spLocks noGrp="1"/>
          </p:cNvSpPr>
          <p:nvPr>
            <p:ph type="title"/>
          </p:nvPr>
        </p:nvSpPr>
        <p:spPr/>
        <p:txBody>
          <a:bodyPr/>
          <a:lstStyle/>
          <a:p>
            <a:r>
              <a:rPr lang="en-IN" dirty="0"/>
              <a:t>5.Striker Bowler</a:t>
            </a:r>
          </a:p>
        </p:txBody>
      </p:sp>
      <p:sp>
        <p:nvSpPr>
          <p:cNvPr id="3" name="Content Placeholder 2">
            <a:extLst>
              <a:ext uri="{FF2B5EF4-FFF2-40B4-BE49-F238E27FC236}">
                <a16:creationId xmlns:a16="http://schemas.microsoft.com/office/drawing/2014/main" id="{685D6EA4-A596-5D81-4C09-7F4F0933B3E8}"/>
              </a:ext>
            </a:extLst>
          </p:cNvPr>
          <p:cNvSpPr>
            <a:spLocks noGrp="1"/>
          </p:cNvSpPr>
          <p:nvPr>
            <p:ph idx="1"/>
          </p:nvPr>
        </p:nvSpPr>
        <p:spPr>
          <a:xfrm>
            <a:off x="6807200" y="2159001"/>
            <a:ext cx="4348480" cy="3760891"/>
          </a:xfrm>
        </p:spPr>
        <p:txBody>
          <a:bodyPr/>
          <a:lstStyle/>
          <a:p>
            <a:r>
              <a:rPr lang="en-US" dirty="0"/>
              <a:t>select *,round(</a:t>
            </a:r>
            <a:r>
              <a:rPr lang="en-US" dirty="0" err="1"/>
              <a:t>total_bowl</a:t>
            </a:r>
            <a:r>
              <a:rPr lang="en-US" dirty="0"/>
              <a:t>*1.0/wicket,2) as </a:t>
            </a:r>
            <a:r>
              <a:rPr lang="en-US" dirty="0" err="1"/>
              <a:t>strike_rate</a:t>
            </a:r>
            <a:r>
              <a:rPr lang="en-US" dirty="0"/>
              <a:t> from (select bowler as </a:t>
            </a:r>
            <a:r>
              <a:rPr lang="en-US" dirty="0" err="1"/>
              <a:t>strike_bowler,count</a:t>
            </a:r>
            <a:r>
              <a:rPr lang="en-US" dirty="0"/>
              <a:t>(*)as </a:t>
            </a:r>
            <a:r>
              <a:rPr lang="en-US" dirty="0" err="1"/>
              <a:t>total_bowl</a:t>
            </a:r>
            <a:r>
              <a:rPr lang="en-US" dirty="0"/>
              <a:t>,</a:t>
            </a:r>
          </a:p>
          <a:p>
            <a:r>
              <a:rPr lang="en-US" dirty="0"/>
              <a:t>	count (case when </a:t>
            </a:r>
            <a:r>
              <a:rPr lang="en-US" dirty="0" err="1"/>
              <a:t>player_dismissed</a:t>
            </a:r>
            <a:r>
              <a:rPr lang="en-US" dirty="0"/>
              <a:t> is not null then 1 end) as wicket from deliveries group by bowler)</a:t>
            </a:r>
          </a:p>
          <a:p>
            <a:r>
              <a:rPr lang="en-US" dirty="0"/>
              <a:t>	where </a:t>
            </a:r>
            <a:r>
              <a:rPr lang="en-US" dirty="0" err="1"/>
              <a:t>total_bowl</a:t>
            </a:r>
            <a:r>
              <a:rPr lang="en-US" dirty="0"/>
              <a:t>&gt;=500 order by </a:t>
            </a:r>
            <a:r>
              <a:rPr lang="en-US" dirty="0" err="1"/>
              <a:t>strike_rate</a:t>
            </a:r>
            <a:r>
              <a:rPr lang="en-US" dirty="0"/>
              <a:t> </a:t>
            </a:r>
            <a:r>
              <a:rPr lang="en-US" dirty="0" err="1"/>
              <a:t>asc</a:t>
            </a:r>
            <a:r>
              <a:rPr lang="en-US" dirty="0"/>
              <a:t> limit 10;</a:t>
            </a:r>
          </a:p>
          <a:p>
            <a:endParaRPr lang="en-IN" dirty="0"/>
          </a:p>
        </p:txBody>
      </p:sp>
      <p:pic>
        <p:nvPicPr>
          <p:cNvPr id="6" name="Picture 5">
            <a:extLst>
              <a:ext uri="{FF2B5EF4-FFF2-40B4-BE49-F238E27FC236}">
                <a16:creationId xmlns:a16="http://schemas.microsoft.com/office/drawing/2014/main" id="{6D498D11-DD72-1DFB-EDAA-AA072CF3CDF4}"/>
              </a:ext>
            </a:extLst>
          </p:cNvPr>
          <p:cNvPicPr>
            <a:picLocks noChangeAspect="1"/>
          </p:cNvPicPr>
          <p:nvPr/>
        </p:nvPicPr>
        <p:blipFill>
          <a:blip r:embed="rId2"/>
          <a:stretch>
            <a:fillRect/>
          </a:stretch>
        </p:blipFill>
        <p:spPr>
          <a:xfrm>
            <a:off x="1097279" y="2159000"/>
            <a:ext cx="3863171" cy="1833879"/>
          </a:xfrm>
          <a:prstGeom prst="rect">
            <a:avLst/>
          </a:prstGeom>
        </p:spPr>
      </p:pic>
    </p:spTree>
    <p:extLst>
      <p:ext uri="{BB962C8B-B14F-4D97-AF65-F5344CB8AC3E}">
        <p14:creationId xmlns:p14="http://schemas.microsoft.com/office/powerpoint/2010/main" val="36063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8343-5830-99F1-4A23-6CF7CDEB728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4C92490F-B99F-75D2-8DEA-C5416686E039}"/>
              </a:ext>
            </a:extLst>
          </p:cNvPr>
          <p:cNvGraphicFramePr>
            <a:graphicFrameLocks noGrp="1"/>
          </p:cNvGraphicFramePr>
          <p:nvPr>
            <p:ph idx="1"/>
            <p:extLst>
              <p:ext uri="{D42A27DB-BD31-4B8C-83A1-F6EECF244321}">
                <p14:modId xmlns:p14="http://schemas.microsoft.com/office/powerpoint/2010/main" val="1256217304"/>
              </p:ext>
            </p:extLst>
          </p:nvPr>
        </p:nvGraphicFramePr>
        <p:xfrm>
          <a:off x="955041" y="2235200"/>
          <a:ext cx="6502400" cy="363378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46B071D2-3497-A83C-9A2A-1B17872E88E2}"/>
              </a:ext>
            </a:extLst>
          </p:cNvPr>
          <p:cNvPicPr>
            <a:picLocks noChangeAspect="1"/>
          </p:cNvPicPr>
          <p:nvPr/>
        </p:nvPicPr>
        <p:blipFill>
          <a:blip r:embed="rId3"/>
          <a:stretch>
            <a:fillRect/>
          </a:stretch>
        </p:blipFill>
        <p:spPr>
          <a:xfrm>
            <a:off x="7541069" y="2692400"/>
            <a:ext cx="4269596" cy="2428241"/>
          </a:xfrm>
          <a:prstGeom prst="rect">
            <a:avLst/>
          </a:prstGeom>
        </p:spPr>
      </p:pic>
    </p:spTree>
    <p:extLst>
      <p:ext uri="{BB962C8B-B14F-4D97-AF65-F5344CB8AC3E}">
        <p14:creationId xmlns:p14="http://schemas.microsoft.com/office/powerpoint/2010/main" val="230578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6F81-7C4A-C692-25FB-C9BF5357EAA9}"/>
              </a:ext>
            </a:extLst>
          </p:cNvPr>
          <p:cNvSpPr>
            <a:spLocks noGrp="1"/>
          </p:cNvSpPr>
          <p:nvPr>
            <p:ph type="title"/>
          </p:nvPr>
        </p:nvSpPr>
        <p:spPr/>
        <p:txBody>
          <a:bodyPr/>
          <a:lstStyle/>
          <a:p>
            <a:r>
              <a:rPr lang="en-IN" dirty="0"/>
              <a:t>6. All Rounders</a:t>
            </a:r>
          </a:p>
        </p:txBody>
      </p:sp>
      <p:sp>
        <p:nvSpPr>
          <p:cNvPr id="3" name="Content Placeholder 2">
            <a:extLst>
              <a:ext uri="{FF2B5EF4-FFF2-40B4-BE49-F238E27FC236}">
                <a16:creationId xmlns:a16="http://schemas.microsoft.com/office/drawing/2014/main" id="{3F0697C5-F4E4-40A1-4362-4C5E7469058A}"/>
              </a:ext>
            </a:extLst>
          </p:cNvPr>
          <p:cNvSpPr>
            <a:spLocks noGrp="1"/>
          </p:cNvSpPr>
          <p:nvPr>
            <p:ph idx="1"/>
          </p:nvPr>
        </p:nvSpPr>
        <p:spPr>
          <a:xfrm>
            <a:off x="1281270" y="3299540"/>
            <a:ext cx="9874410" cy="2569552"/>
          </a:xfrm>
        </p:spPr>
        <p:txBody>
          <a:bodyPr>
            <a:normAutofit/>
          </a:bodyPr>
          <a:lstStyle/>
          <a:p>
            <a:r>
              <a:rPr lang="en-US" dirty="0"/>
              <a:t>select a.*,b.* from (select *,round((</a:t>
            </a:r>
            <a:r>
              <a:rPr lang="en-US" dirty="0" err="1"/>
              <a:t>total_run_till_now</a:t>
            </a:r>
            <a:r>
              <a:rPr lang="en-US" dirty="0"/>
              <a:t> * 1.0/</a:t>
            </a:r>
            <a:r>
              <a:rPr lang="en-US" dirty="0" err="1"/>
              <a:t>balls_faced</a:t>
            </a:r>
            <a:r>
              <a:rPr lang="en-US" dirty="0"/>
              <a:t>)*100,2) as SR  from (select  </a:t>
            </a:r>
            <a:r>
              <a:rPr lang="en-US" dirty="0" err="1"/>
              <a:t>batsman,count</a:t>
            </a:r>
            <a:r>
              <a:rPr lang="en-US" dirty="0"/>
              <a:t>(*) as </a:t>
            </a:r>
            <a:r>
              <a:rPr lang="en-US" dirty="0" err="1"/>
              <a:t>balls_faced</a:t>
            </a:r>
            <a:r>
              <a:rPr lang="en-US" dirty="0"/>
              <a:t>, sum(</a:t>
            </a:r>
            <a:r>
              <a:rPr lang="en-US" dirty="0" err="1"/>
              <a:t>batsman_runs</a:t>
            </a:r>
            <a:r>
              <a:rPr lang="en-US" dirty="0"/>
              <a:t>) as </a:t>
            </a:r>
            <a:r>
              <a:rPr lang="en-US" dirty="0" err="1"/>
              <a:t>total_run_till_now</a:t>
            </a:r>
            <a:r>
              <a:rPr lang="en-US" dirty="0"/>
              <a:t>    from deliveries  where </a:t>
            </a:r>
            <a:r>
              <a:rPr lang="en-US" dirty="0" err="1"/>
              <a:t>wide_runs</a:t>
            </a:r>
            <a:r>
              <a:rPr lang="en-US" dirty="0"/>
              <a:t>=0  group by batsman  )  where </a:t>
            </a:r>
            <a:r>
              <a:rPr lang="en-US" dirty="0" err="1"/>
              <a:t>balls_faced</a:t>
            </a:r>
            <a:r>
              <a:rPr lang="en-US" dirty="0"/>
              <a:t>&gt;=500) as a inner join</a:t>
            </a:r>
          </a:p>
          <a:p>
            <a:r>
              <a:rPr lang="en-US" dirty="0"/>
              <a:t>	(select *,round(</a:t>
            </a:r>
            <a:r>
              <a:rPr lang="en-US" dirty="0" err="1"/>
              <a:t>total_bowl</a:t>
            </a:r>
            <a:r>
              <a:rPr lang="en-US" dirty="0"/>
              <a:t>*1.0/wicket,2) as </a:t>
            </a:r>
            <a:r>
              <a:rPr lang="en-US" dirty="0" err="1"/>
              <a:t>strike_rate</a:t>
            </a:r>
            <a:r>
              <a:rPr lang="en-US" dirty="0"/>
              <a:t> from (select bowler as </a:t>
            </a:r>
            <a:r>
              <a:rPr lang="en-US" dirty="0" err="1"/>
              <a:t>strike_bowler,count</a:t>
            </a:r>
            <a:r>
              <a:rPr lang="en-US" dirty="0"/>
              <a:t>(*)as </a:t>
            </a:r>
            <a:r>
              <a:rPr lang="en-US" dirty="0" err="1"/>
              <a:t>total_bowl</a:t>
            </a:r>
            <a:r>
              <a:rPr lang="en-US" dirty="0"/>
              <a:t>, count (case when </a:t>
            </a:r>
            <a:r>
              <a:rPr lang="en-US" dirty="0" err="1"/>
              <a:t>player_dismissed</a:t>
            </a:r>
            <a:r>
              <a:rPr lang="en-US" dirty="0"/>
              <a:t> is not null then 1 end) as wicket from deliveries group by bowler) where </a:t>
            </a:r>
            <a:r>
              <a:rPr lang="en-US" dirty="0" err="1"/>
              <a:t>total_bowl</a:t>
            </a:r>
            <a:r>
              <a:rPr lang="en-US" dirty="0"/>
              <a:t>&gt;=300) as b on </a:t>
            </a:r>
            <a:r>
              <a:rPr lang="en-US" dirty="0" err="1"/>
              <a:t>a.batsman</a:t>
            </a:r>
            <a:r>
              <a:rPr lang="en-US" dirty="0"/>
              <a:t>=</a:t>
            </a:r>
            <a:r>
              <a:rPr lang="en-US" dirty="0" err="1"/>
              <a:t>b.strike_bowler</a:t>
            </a:r>
            <a:r>
              <a:rPr lang="en-US" dirty="0"/>
              <a:t> order by SR desc , </a:t>
            </a:r>
            <a:r>
              <a:rPr lang="en-US" dirty="0" err="1"/>
              <a:t>strike_rate</a:t>
            </a:r>
            <a:r>
              <a:rPr lang="en-US" dirty="0"/>
              <a:t> desc limit 10;</a:t>
            </a:r>
          </a:p>
          <a:p>
            <a:endParaRPr lang="en-US" dirty="0"/>
          </a:p>
          <a:p>
            <a:endParaRPr lang="en-IN" dirty="0"/>
          </a:p>
        </p:txBody>
      </p:sp>
      <p:pic>
        <p:nvPicPr>
          <p:cNvPr id="6" name="Picture 5">
            <a:extLst>
              <a:ext uri="{FF2B5EF4-FFF2-40B4-BE49-F238E27FC236}">
                <a16:creationId xmlns:a16="http://schemas.microsoft.com/office/drawing/2014/main" id="{C7044B00-7CED-81A9-6EFD-92C785AE0EF9}"/>
              </a:ext>
            </a:extLst>
          </p:cNvPr>
          <p:cNvPicPr>
            <a:picLocks noChangeAspect="1"/>
          </p:cNvPicPr>
          <p:nvPr/>
        </p:nvPicPr>
        <p:blipFill>
          <a:blip r:embed="rId2"/>
          <a:stretch>
            <a:fillRect/>
          </a:stretch>
        </p:blipFill>
        <p:spPr>
          <a:xfrm>
            <a:off x="1281270" y="1737360"/>
            <a:ext cx="6236020" cy="1562180"/>
          </a:xfrm>
          <a:prstGeom prst="rect">
            <a:avLst/>
          </a:prstGeom>
        </p:spPr>
      </p:pic>
    </p:spTree>
    <p:extLst>
      <p:ext uri="{BB962C8B-B14F-4D97-AF65-F5344CB8AC3E}">
        <p14:creationId xmlns:p14="http://schemas.microsoft.com/office/powerpoint/2010/main" val="313499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D2E6-5D46-3C41-AF76-C155B30853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9988D1-997F-AAD2-C635-BB9E052D48AF}"/>
              </a:ext>
            </a:extLst>
          </p:cNvPr>
          <p:cNvSpPr>
            <a:spLocks noGrp="1"/>
          </p:cNvSpPr>
          <p:nvPr>
            <p:ph idx="1"/>
          </p:nvPr>
        </p:nvSpPr>
        <p:spPr/>
        <p:txBody>
          <a:bodyPr/>
          <a:lstStyle/>
          <a:p>
            <a:endParaRPr lang="en-IN"/>
          </a:p>
        </p:txBody>
      </p:sp>
      <p:graphicFrame>
        <p:nvGraphicFramePr>
          <p:cNvPr id="4" name="Content Placeholder 3">
            <a:extLst>
              <a:ext uri="{FF2B5EF4-FFF2-40B4-BE49-F238E27FC236}">
                <a16:creationId xmlns:a16="http://schemas.microsoft.com/office/drawing/2014/main" id="{1798B958-96F2-55A6-70AC-3283C6C56422}"/>
              </a:ext>
            </a:extLst>
          </p:cNvPr>
          <p:cNvGraphicFramePr>
            <a:graphicFrameLocks/>
          </p:cNvGraphicFramePr>
          <p:nvPr>
            <p:extLst>
              <p:ext uri="{D42A27DB-BD31-4B8C-83A1-F6EECF244321}">
                <p14:modId xmlns:p14="http://schemas.microsoft.com/office/powerpoint/2010/main" val="848886286"/>
              </p:ext>
            </p:extLst>
          </p:nvPr>
        </p:nvGraphicFramePr>
        <p:xfrm>
          <a:off x="1277074" y="2108201"/>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15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9632-2DE9-86A7-3D85-3D9B587752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C50D99-71D7-35E7-87ED-2914FE4553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9B6FC0-23F7-68F2-BCDF-A4C9EF7FBBEA}"/>
              </a:ext>
            </a:extLst>
          </p:cNvPr>
          <p:cNvPicPr>
            <a:picLocks noChangeAspect="1"/>
          </p:cNvPicPr>
          <p:nvPr/>
        </p:nvPicPr>
        <p:blipFill>
          <a:blip r:embed="rId2"/>
          <a:stretch>
            <a:fillRect/>
          </a:stretch>
        </p:blipFill>
        <p:spPr>
          <a:xfrm>
            <a:off x="1299699" y="2367342"/>
            <a:ext cx="9592602" cy="3575848"/>
          </a:xfrm>
          <a:prstGeom prst="rect">
            <a:avLst/>
          </a:prstGeom>
        </p:spPr>
      </p:pic>
    </p:spTree>
    <p:extLst>
      <p:ext uri="{BB962C8B-B14F-4D97-AF65-F5344CB8AC3E}">
        <p14:creationId xmlns:p14="http://schemas.microsoft.com/office/powerpoint/2010/main" val="107248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718-2E50-3362-E084-D476A0F684F4}"/>
              </a:ext>
            </a:extLst>
          </p:cNvPr>
          <p:cNvSpPr>
            <a:spLocks noGrp="1"/>
          </p:cNvSpPr>
          <p:nvPr>
            <p:ph type="title"/>
          </p:nvPr>
        </p:nvSpPr>
        <p:spPr/>
        <p:txBody>
          <a:bodyPr/>
          <a:lstStyle/>
          <a:p>
            <a:r>
              <a:rPr lang="en-IN" dirty="0"/>
              <a:t>7. Criterion for Wicketkeeper</a:t>
            </a:r>
          </a:p>
        </p:txBody>
      </p:sp>
      <p:sp>
        <p:nvSpPr>
          <p:cNvPr id="3" name="Content Placeholder 2">
            <a:extLst>
              <a:ext uri="{FF2B5EF4-FFF2-40B4-BE49-F238E27FC236}">
                <a16:creationId xmlns:a16="http://schemas.microsoft.com/office/drawing/2014/main" id="{51295E62-551A-197E-3DD5-46372D10A678}"/>
              </a:ext>
            </a:extLst>
          </p:cNvPr>
          <p:cNvSpPr>
            <a:spLocks noGrp="1"/>
          </p:cNvSpPr>
          <p:nvPr>
            <p:ph idx="1"/>
          </p:nvPr>
        </p:nvSpPr>
        <p:spPr/>
        <p:txBody>
          <a:bodyPr>
            <a:normAutofit lnSpcReduction="10000"/>
          </a:bodyPr>
          <a:lstStyle/>
          <a:p>
            <a:r>
              <a:rPr lang="en-IN" dirty="0"/>
              <a:t>1. Players must have caught the highest number of catches over all the matches played by him</a:t>
            </a:r>
          </a:p>
          <a:p>
            <a:r>
              <a:rPr lang="en-IN" dirty="0"/>
              <a:t>2. Average batting strike rate of all matches played by player should be higher (Here we need to calculate strike rate of each player for each match based on balls bowled to the player and runs scored by player and then take average of it)</a:t>
            </a:r>
          </a:p>
          <a:p>
            <a:r>
              <a:rPr lang="en-IN" dirty="0"/>
              <a:t>3. Average balling strike rate of all matches played by player should be higher (Here we need to calculate strike rate of each player for each match based on balls bowled to the player and runs scored by player and then take average of it)</a:t>
            </a:r>
          </a:p>
          <a:p>
            <a:pPr marL="0" indent="0">
              <a:buNone/>
            </a:pPr>
            <a:r>
              <a:rPr lang="en-IN" dirty="0"/>
              <a:t>By comparing players in the list with above three criterion best two wicket keepers can be identified. </a:t>
            </a:r>
          </a:p>
          <a:p>
            <a:pPr marL="0" indent="0">
              <a:buNone/>
            </a:pPr>
            <a:r>
              <a:rPr lang="en-IN" b="1" dirty="0"/>
              <a:t>Reasons are discussed in the next slide</a:t>
            </a:r>
          </a:p>
          <a:p>
            <a:endParaRPr lang="en-IN" dirty="0"/>
          </a:p>
          <a:p>
            <a:endParaRPr lang="en-IN" dirty="0"/>
          </a:p>
          <a:p>
            <a:endParaRPr lang="en-IN" dirty="0"/>
          </a:p>
        </p:txBody>
      </p:sp>
    </p:spTree>
    <p:extLst>
      <p:ext uri="{BB962C8B-B14F-4D97-AF65-F5344CB8AC3E}">
        <p14:creationId xmlns:p14="http://schemas.microsoft.com/office/powerpoint/2010/main" val="279011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5D88-5622-DA24-1C89-D0BE671D3F71}"/>
              </a:ext>
            </a:extLst>
          </p:cNvPr>
          <p:cNvSpPr>
            <a:spLocks noGrp="1"/>
          </p:cNvSpPr>
          <p:nvPr>
            <p:ph type="title"/>
          </p:nvPr>
        </p:nvSpPr>
        <p:spPr/>
        <p:txBody>
          <a:bodyPr/>
          <a:lstStyle/>
          <a:p>
            <a:r>
              <a:rPr lang="en-IN" dirty="0"/>
              <a:t>Reasons of Wicketkeeper Criterion</a:t>
            </a:r>
          </a:p>
        </p:txBody>
      </p:sp>
      <p:sp>
        <p:nvSpPr>
          <p:cNvPr id="3" name="Content Placeholder 2">
            <a:extLst>
              <a:ext uri="{FF2B5EF4-FFF2-40B4-BE49-F238E27FC236}">
                <a16:creationId xmlns:a16="http://schemas.microsoft.com/office/drawing/2014/main" id="{B6C891D5-AE13-7C5D-6F45-8E31699467F6}"/>
              </a:ext>
            </a:extLst>
          </p:cNvPr>
          <p:cNvSpPr>
            <a:spLocks noGrp="1"/>
          </p:cNvSpPr>
          <p:nvPr>
            <p:ph idx="1"/>
          </p:nvPr>
        </p:nvSpPr>
        <p:spPr/>
        <p:txBody>
          <a:bodyPr/>
          <a:lstStyle/>
          <a:p>
            <a:pPr marL="0" indent="0">
              <a:buNone/>
            </a:pPr>
            <a:r>
              <a:rPr lang="en-US" dirty="0"/>
              <a:t>wicketkeeper are responsible for catching and stumping the batsman </a:t>
            </a:r>
          </a:p>
          <a:p>
            <a:pPr lvl="1"/>
            <a:r>
              <a:rPr lang="en-US" dirty="0"/>
              <a:t>criterion 1 and 3 mentioned in the previous slide ensures above quality of the wicketkeeper</a:t>
            </a:r>
          </a:p>
          <a:p>
            <a:pPr marL="0" lvl="1" indent="0">
              <a:lnSpc>
                <a:spcPct val="110000"/>
              </a:lnSpc>
              <a:spcBef>
                <a:spcPts val="1200"/>
              </a:spcBef>
              <a:spcAft>
                <a:spcPts val="200"/>
              </a:spcAft>
              <a:buClr>
                <a:schemeClr val="accent1"/>
              </a:buClr>
              <a:buSzPct val="100000"/>
              <a:buNone/>
            </a:pPr>
            <a:r>
              <a:rPr lang="en-US" sz="1900" dirty="0"/>
              <a:t>wicketkeeper is often expected to contribute to the team's run total with aggressive batting.</a:t>
            </a:r>
          </a:p>
          <a:p>
            <a:pPr lvl="1">
              <a:buSzPct val="100000"/>
            </a:pPr>
            <a:r>
              <a:rPr lang="en-US" sz="1900" dirty="0"/>
              <a:t>	</a:t>
            </a:r>
            <a:r>
              <a:rPr lang="en-US" dirty="0"/>
              <a:t>criterion 2 mentioned in the previous slide ensures this quality in wicketkeeper</a:t>
            </a:r>
          </a:p>
          <a:p>
            <a:pPr marL="0" lvl="1" indent="0">
              <a:lnSpc>
                <a:spcPct val="110000"/>
              </a:lnSpc>
              <a:spcBef>
                <a:spcPts val="1200"/>
              </a:spcBef>
              <a:spcAft>
                <a:spcPts val="200"/>
              </a:spcAft>
              <a:buClr>
                <a:schemeClr val="accent1"/>
              </a:buClr>
              <a:buSzPct val="100000"/>
              <a:buNone/>
            </a:pPr>
            <a:r>
              <a:rPr lang="en-US" sz="2000" dirty="0"/>
              <a:t>They may also be called upon to bowl a few overs of spin or medium pace</a:t>
            </a:r>
            <a:endParaRPr lang="en-US" sz="1900" dirty="0"/>
          </a:p>
          <a:p>
            <a:pPr lvl="1">
              <a:buSzPct val="100000"/>
            </a:pPr>
            <a:r>
              <a:rPr lang="en-US" sz="1900" dirty="0"/>
              <a:t>	criterion 2 mentioned in the earlier slide ensures this quality in wicketkeeper</a:t>
            </a:r>
          </a:p>
          <a:p>
            <a:pPr marL="201168" lvl="1" indent="0">
              <a:buNone/>
            </a:pPr>
            <a:r>
              <a:rPr lang="en-US" dirty="0"/>
              <a:t>	</a:t>
            </a:r>
          </a:p>
          <a:p>
            <a:pPr lvl="1"/>
            <a:endParaRPr lang="en-IN" dirty="0"/>
          </a:p>
        </p:txBody>
      </p:sp>
    </p:spTree>
    <p:extLst>
      <p:ext uri="{BB962C8B-B14F-4D97-AF65-F5344CB8AC3E}">
        <p14:creationId xmlns:p14="http://schemas.microsoft.com/office/powerpoint/2010/main" val="298383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1F69-CABB-6DA3-0736-66BF4382D67D}"/>
              </a:ext>
            </a:extLst>
          </p:cNvPr>
          <p:cNvSpPr>
            <a:spLocks noGrp="1"/>
          </p:cNvSpPr>
          <p:nvPr>
            <p:ph type="title"/>
          </p:nvPr>
        </p:nvSpPr>
        <p:spPr/>
        <p:txBody>
          <a:bodyPr/>
          <a:lstStyle/>
          <a:p>
            <a:r>
              <a:rPr lang="en-IN" dirty="0"/>
              <a:t>Query 1&amp;2</a:t>
            </a:r>
          </a:p>
        </p:txBody>
      </p:sp>
      <p:sp>
        <p:nvSpPr>
          <p:cNvPr id="3" name="Content Placeholder 2">
            <a:extLst>
              <a:ext uri="{FF2B5EF4-FFF2-40B4-BE49-F238E27FC236}">
                <a16:creationId xmlns:a16="http://schemas.microsoft.com/office/drawing/2014/main" id="{BA905CFC-B764-A763-999A-5CB150ECFB25}"/>
              </a:ext>
            </a:extLst>
          </p:cNvPr>
          <p:cNvSpPr>
            <a:spLocks noGrp="1"/>
          </p:cNvSpPr>
          <p:nvPr>
            <p:ph idx="1"/>
          </p:nvPr>
        </p:nvSpPr>
        <p:spPr/>
        <p:txBody>
          <a:bodyPr>
            <a:normAutofit fontScale="92500" lnSpcReduction="20000"/>
          </a:bodyPr>
          <a:lstStyle/>
          <a:p>
            <a:r>
              <a:rPr lang="en-US" dirty="0"/>
              <a:t>/*1 Get the count of cities that have hosted an IPL match*/</a:t>
            </a:r>
          </a:p>
          <a:p>
            <a:r>
              <a:rPr lang="en-US" b="1" dirty="0"/>
              <a:t>select count(distinct  city) from matches as </a:t>
            </a:r>
            <a:r>
              <a:rPr lang="en-US" b="1" dirty="0" err="1"/>
              <a:t>Total_city</a:t>
            </a:r>
            <a:r>
              <a:rPr lang="en-US" b="1" dirty="0"/>
              <a:t>;</a:t>
            </a:r>
          </a:p>
          <a:p>
            <a:r>
              <a:rPr lang="en-US" dirty="0"/>
              <a:t>/*2 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US" dirty="0"/>
              <a:t> (boundary for &gt;= 4, dot for 0 and other for any other number)*/</a:t>
            </a:r>
          </a:p>
          <a:p>
            <a:r>
              <a:rPr lang="en-US" b="1" dirty="0"/>
              <a:t>create table deliveries_v02 as (select * ,case when </a:t>
            </a:r>
            <a:r>
              <a:rPr lang="en-US" b="1" dirty="0" err="1"/>
              <a:t>total_runs</a:t>
            </a:r>
            <a:r>
              <a:rPr lang="en-US" b="1" dirty="0"/>
              <a:t>&gt;=4 then '</a:t>
            </a:r>
            <a:r>
              <a:rPr lang="en-US" b="1" dirty="0" err="1"/>
              <a:t>boundry</a:t>
            </a:r>
            <a:r>
              <a:rPr lang="en-US" b="1" dirty="0"/>
              <a:t>'</a:t>
            </a:r>
          </a:p>
          <a:p>
            <a:r>
              <a:rPr lang="en-US" b="1" dirty="0"/>
              <a:t>				when </a:t>
            </a:r>
            <a:r>
              <a:rPr lang="en-US" b="1" dirty="0" err="1"/>
              <a:t>total_runs</a:t>
            </a:r>
            <a:r>
              <a:rPr lang="en-US" b="1" dirty="0"/>
              <a:t>=0 then 'dot'</a:t>
            </a:r>
          </a:p>
          <a:p>
            <a:r>
              <a:rPr lang="en-US" b="1" dirty="0"/>
              <a:t>				else 'other'</a:t>
            </a:r>
          </a:p>
          <a:p>
            <a:r>
              <a:rPr lang="en-US" b="1" dirty="0"/>
              <a:t>				end as </a:t>
            </a:r>
            <a:r>
              <a:rPr lang="en-US" b="1" dirty="0" err="1"/>
              <a:t>ball_result</a:t>
            </a:r>
            <a:r>
              <a:rPr lang="en-US" b="1" dirty="0"/>
              <a:t> from deliveries ) ;				</a:t>
            </a:r>
            <a:r>
              <a:rPr lang="en-US" dirty="0"/>
              <a:t>		</a:t>
            </a:r>
          </a:p>
        </p:txBody>
      </p:sp>
    </p:spTree>
    <p:extLst>
      <p:ext uri="{BB962C8B-B14F-4D97-AF65-F5344CB8AC3E}">
        <p14:creationId xmlns:p14="http://schemas.microsoft.com/office/powerpoint/2010/main" val="14665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5FBA-9932-87FE-3988-413BC167DA27}"/>
              </a:ext>
            </a:extLst>
          </p:cNvPr>
          <p:cNvSpPr>
            <a:spLocks noGrp="1"/>
          </p:cNvSpPr>
          <p:nvPr>
            <p:ph type="title"/>
          </p:nvPr>
        </p:nvSpPr>
        <p:spPr/>
        <p:txBody>
          <a:bodyPr/>
          <a:lstStyle/>
          <a:p>
            <a:r>
              <a:rPr lang="en-IN" dirty="0"/>
              <a:t>Create Tables</a:t>
            </a:r>
          </a:p>
        </p:txBody>
      </p:sp>
      <p:sp>
        <p:nvSpPr>
          <p:cNvPr id="3" name="Content Placeholder 2">
            <a:extLst>
              <a:ext uri="{FF2B5EF4-FFF2-40B4-BE49-F238E27FC236}">
                <a16:creationId xmlns:a16="http://schemas.microsoft.com/office/drawing/2014/main" id="{106A77CB-5458-8E8E-0727-12AC342754F8}"/>
              </a:ext>
            </a:extLst>
          </p:cNvPr>
          <p:cNvSpPr>
            <a:spLocks noGrp="1"/>
          </p:cNvSpPr>
          <p:nvPr>
            <p:ph idx="1"/>
          </p:nvPr>
        </p:nvSpPr>
        <p:spPr>
          <a:xfrm>
            <a:off x="1097280" y="1910080"/>
            <a:ext cx="10058400" cy="4480559"/>
          </a:xfrm>
        </p:spPr>
        <p:txBody>
          <a:bodyPr>
            <a:noAutofit/>
          </a:bodyPr>
          <a:lstStyle/>
          <a:p>
            <a:r>
              <a:rPr lang="en-IN" sz="1800" dirty="0"/>
              <a:t>create table matches(id	</a:t>
            </a:r>
            <a:r>
              <a:rPr lang="en-IN" sz="1800" dirty="0" err="1"/>
              <a:t>integer,season</a:t>
            </a:r>
            <a:r>
              <a:rPr lang="en-IN" sz="1800" dirty="0"/>
              <a:t>	integer, city </a:t>
            </a:r>
            <a:r>
              <a:rPr lang="en-IN" sz="1800" dirty="0" err="1"/>
              <a:t>varchar,date</a:t>
            </a:r>
            <a:r>
              <a:rPr lang="en-IN" sz="1800" dirty="0"/>
              <a:t>	date,	team1 varchar,	 team2 varchar,	</a:t>
            </a:r>
            <a:r>
              <a:rPr lang="en-IN" sz="1800" dirty="0" err="1"/>
              <a:t>toss_winner</a:t>
            </a:r>
            <a:r>
              <a:rPr lang="en-IN" sz="1800" dirty="0"/>
              <a:t> varchar,	</a:t>
            </a:r>
            <a:r>
              <a:rPr lang="en-IN" sz="1800" dirty="0" err="1"/>
              <a:t>toss_decision</a:t>
            </a:r>
            <a:r>
              <a:rPr lang="en-IN" sz="1800" dirty="0"/>
              <a:t> varchar,	result varchar,	 </a:t>
            </a:r>
            <a:r>
              <a:rPr lang="en-IN" sz="1800" dirty="0" err="1"/>
              <a:t>dl_applied</a:t>
            </a:r>
            <a:r>
              <a:rPr lang="en-IN" sz="1800" dirty="0"/>
              <a:t>	</a:t>
            </a:r>
            <a:r>
              <a:rPr lang="en-IN" sz="1800" dirty="0" err="1"/>
              <a:t>integer,winner</a:t>
            </a:r>
            <a:r>
              <a:rPr lang="en-IN" sz="1800" dirty="0"/>
              <a:t>	varchar, </a:t>
            </a:r>
            <a:r>
              <a:rPr lang="en-IN" sz="1800" dirty="0" err="1"/>
              <a:t>win_by_runs</a:t>
            </a:r>
            <a:r>
              <a:rPr lang="en-IN" sz="1800" dirty="0"/>
              <a:t> integer,	</a:t>
            </a:r>
            <a:r>
              <a:rPr lang="en-IN" sz="1800" dirty="0" err="1"/>
              <a:t>win_by_wickets</a:t>
            </a:r>
            <a:r>
              <a:rPr lang="en-IN" sz="1800" dirty="0"/>
              <a:t> integer,  </a:t>
            </a:r>
            <a:r>
              <a:rPr lang="en-IN" sz="1800" dirty="0" err="1"/>
              <a:t>player_of_match</a:t>
            </a:r>
            <a:r>
              <a:rPr lang="en-IN" sz="1800" dirty="0"/>
              <a:t> varchar,	venue varchar,	umpire1	varchar, umpire2 varchar,  umpire3 varchar);</a:t>
            </a:r>
          </a:p>
          <a:p>
            <a:r>
              <a:rPr lang="en-IN" sz="1800" dirty="0"/>
              <a:t>create table deliveries (</a:t>
            </a:r>
            <a:r>
              <a:rPr lang="en-IN" sz="1800" dirty="0" err="1"/>
              <a:t>match_id</a:t>
            </a:r>
            <a:r>
              <a:rPr lang="en-IN" sz="1800" dirty="0"/>
              <a:t> integer,	inning integer,	</a:t>
            </a:r>
            <a:r>
              <a:rPr lang="en-IN" sz="1800" dirty="0" err="1"/>
              <a:t>batting_team</a:t>
            </a:r>
            <a:r>
              <a:rPr lang="en-IN" sz="1800" dirty="0"/>
              <a:t> varchar,	</a:t>
            </a:r>
            <a:r>
              <a:rPr lang="en-IN" sz="1800" dirty="0" err="1"/>
              <a:t>bowling_team</a:t>
            </a:r>
            <a:r>
              <a:rPr lang="en-IN" sz="1800" dirty="0"/>
              <a:t> varchar,  over integer,	ball integer,	batsman	</a:t>
            </a:r>
            <a:r>
              <a:rPr lang="en-IN" sz="1800" dirty="0" err="1"/>
              <a:t>varchar,non_striker</a:t>
            </a:r>
            <a:r>
              <a:rPr lang="en-IN" sz="1800" dirty="0"/>
              <a:t>	varchar,  bowler	</a:t>
            </a:r>
            <a:r>
              <a:rPr lang="en-IN" sz="1800" dirty="0" err="1"/>
              <a:t>varchar,is_super_over</a:t>
            </a:r>
            <a:r>
              <a:rPr lang="en-IN" sz="1800" dirty="0"/>
              <a:t> integer,	</a:t>
            </a:r>
            <a:r>
              <a:rPr lang="en-IN" sz="1800" dirty="0" err="1"/>
              <a:t>wide_runs</a:t>
            </a:r>
            <a:r>
              <a:rPr lang="en-IN" sz="1800" dirty="0"/>
              <a:t> integer,	</a:t>
            </a:r>
            <a:r>
              <a:rPr lang="en-IN" sz="1800" dirty="0" err="1"/>
              <a:t>bye_runs</a:t>
            </a:r>
            <a:r>
              <a:rPr lang="en-IN" sz="1800" dirty="0"/>
              <a:t> integer,  </a:t>
            </a:r>
            <a:r>
              <a:rPr lang="en-IN" sz="1800" dirty="0" err="1"/>
              <a:t>legbye_runs</a:t>
            </a:r>
            <a:r>
              <a:rPr lang="en-IN" sz="1800" dirty="0"/>
              <a:t> integer,	</a:t>
            </a:r>
            <a:r>
              <a:rPr lang="en-IN" sz="1800" dirty="0" err="1"/>
              <a:t>noball_runs</a:t>
            </a:r>
            <a:r>
              <a:rPr lang="en-IN" sz="1800" dirty="0"/>
              <a:t>	</a:t>
            </a:r>
            <a:r>
              <a:rPr lang="en-IN" sz="1800" dirty="0" err="1"/>
              <a:t>integer,penalty_runs</a:t>
            </a:r>
            <a:r>
              <a:rPr lang="en-IN" sz="1800" dirty="0"/>
              <a:t> integer,  </a:t>
            </a:r>
            <a:r>
              <a:rPr lang="en-IN" sz="1800" dirty="0" err="1"/>
              <a:t>batsman_runs</a:t>
            </a:r>
            <a:r>
              <a:rPr lang="en-IN" sz="1800" dirty="0"/>
              <a:t> integer,	</a:t>
            </a:r>
            <a:r>
              <a:rPr lang="en-IN" sz="1800" dirty="0" err="1"/>
              <a:t>extra_runs</a:t>
            </a:r>
            <a:r>
              <a:rPr lang="en-IN" sz="1800" dirty="0"/>
              <a:t>	</a:t>
            </a:r>
            <a:r>
              <a:rPr lang="en-IN" sz="1800" dirty="0" err="1"/>
              <a:t>integer,total_runs</a:t>
            </a:r>
            <a:r>
              <a:rPr lang="en-IN" sz="1800" dirty="0"/>
              <a:t>	integer,  </a:t>
            </a:r>
            <a:r>
              <a:rPr lang="en-IN" sz="1800" dirty="0" err="1"/>
              <a:t>player_dismissed</a:t>
            </a:r>
            <a:r>
              <a:rPr lang="en-IN" sz="1800" dirty="0"/>
              <a:t> varchar,	</a:t>
            </a:r>
            <a:r>
              <a:rPr lang="en-IN" sz="1800" dirty="0" err="1"/>
              <a:t>dismissal_kind</a:t>
            </a:r>
            <a:r>
              <a:rPr lang="en-IN" sz="1800" dirty="0"/>
              <a:t>	</a:t>
            </a:r>
            <a:r>
              <a:rPr lang="en-IN" sz="1800" dirty="0" err="1"/>
              <a:t>varchar,fielder</a:t>
            </a:r>
            <a:r>
              <a:rPr lang="en-IN" sz="1800" dirty="0"/>
              <a:t> varchar);</a:t>
            </a:r>
          </a:p>
        </p:txBody>
      </p:sp>
    </p:spTree>
    <p:extLst>
      <p:ext uri="{BB962C8B-B14F-4D97-AF65-F5344CB8AC3E}">
        <p14:creationId xmlns:p14="http://schemas.microsoft.com/office/powerpoint/2010/main" val="1847940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B6D4-C837-89E3-CFD8-7924808C1756}"/>
              </a:ext>
            </a:extLst>
          </p:cNvPr>
          <p:cNvSpPr>
            <a:spLocks noGrp="1"/>
          </p:cNvSpPr>
          <p:nvPr>
            <p:ph type="title"/>
          </p:nvPr>
        </p:nvSpPr>
        <p:spPr/>
        <p:txBody>
          <a:bodyPr/>
          <a:lstStyle/>
          <a:p>
            <a:r>
              <a:rPr lang="en-IN" dirty="0"/>
              <a:t>Query 3&amp;4</a:t>
            </a:r>
          </a:p>
        </p:txBody>
      </p:sp>
      <p:sp>
        <p:nvSpPr>
          <p:cNvPr id="3" name="Content Placeholder 2">
            <a:extLst>
              <a:ext uri="{FF2B5EF4-FFF2-40B4-BE49-F238E27FC236}">
                <a16:creationId xmlns:a16="http://schemas.microsoft.com/office/drawing/2014/main" id="{F3F7E84B-E33A-4E63-AF81-05E423E7E16B}"/>
              </a:ext>
            </a:extLst>
          </p:cNvPr>
          <p:cNvSpPr>
            <a:spLocks noGrp="1"/>
          </p:cNvSpPr>
          <p:nvPr>
            <p:ph idx="1"/>
          </p:nvPr>
        </p:nvSpPr>
        <p:spPr/>
        <p:txBody>
          <a:bodyPr>
            <a:normAutofit/>
          </a:bodyPr>
          <a:lstStyle/>
          <a:p>
            <a:r>
              <a:rPr lang="en-US" dirty="0"/>
              <a:t>/*3.Write a query to fetch the total number of boundaries and dot balls from the deliveries_v02 table.*/</a:t>
            </a:r>
          </a:p>
          <a:p>
            <a:r>
              <a:rPr lang="en-US" b="1" dirty="0"/>
              <a:t>select * from (select count(*) as </a:t>
            </a:r>
            <a:r>
              <a:rPr lang="en-US" b="1" dirty="0" err="1"/>
              <a:t>boundry_balls</a:t>
            </a:r>
            <a:r>
              <a:rPr lang="en-US" b="1" dirty="0"/>
              <a:t> from deliveries_v02 where </a:t>
            </a:r>
            <a:r>
              <a:rPr lang="en-US" b="1" dirty="0" err="1"/>
              <a:t>ball_result</a:t>
            </a:r>
            <a:r>
              <a:rPr lang="en-US" b="1" dirty="0"/>
              <a:t> in ('</a:t>
            </a:r>
            <a:r>
              <a:rPr lang="en-US" b="1" dirty="0" err="1"/>
              <a:t>boundry</a:t>
            </a:r>
            <a:r>
              <a:rPr lang="en-US" b="1" dirty="0"/>
              <a:t>')) cross join (select count(*) as </a:t>
            </a:r>
            <a:r>
              <a:rPr lang="en-US" b="1" dirty="0" err="1"/>
              <a:t>boundry_balls</a:t>
            </a:r>
            <a:r>
              <a:rPr lang="en-US" b="1" dirty="0"/>
              <a:t> from deliveries_v02 where </a:t>
            </a:r>
            <a:r>
              <a:rPr lang="en-US" b="1" dirty="0" err="1"/>
              <a:t>ball_result</a:t>
            </a:r>
            <a:r>
              <a:rPr lang="en-US" b="1" dirty="0"/>
              <a:t> in ('dot’)) ;</a:t>
            </a:r>
          </a:p>
          <a:p>
            <a:r>
              <a:rPr lang="en-US" dirty="0"/>
              <a:t>/*4.Write a query to fetch the total number of boundaries scored by each team from the deliveries_v02 table and order it in descending order of the number of boundaries scored.*/</a:t>
            </a:r>
          </a:p>
          <a:p>
            <a:r>
              <a:rPr lang="en-US" b="1" dirty="0"/>
              <a:t>select </a:t>
            </a:r>
            <a:r>
              <a:rPr lang="en-US" b="1" dirty="0" err="1"/>
              <a:t>batting_team</a:t>
            </a:r>
            <a:r>
              <a:rPr lang="en-US" b="1" dirty="0"/>
              <a:t>, count(</a:t>
            </a:r>
            <a:r>
              <a:rPr lang="en-US" b="1" dirty="0" err="1"/>
              <a:t>ball_result</a:t>
            </a:r>
            <a:r>
              <a:rPr lang="en-US" b="1" dirty="0"/>
              <a:t>)as </a:t>
            </a:r>
            <a:r>
              <a:rPr lang="en-US" b="1" dirty="0" err="1"/>
              <a:t>Total_boundry</a:t>
            </a:r>
            <a:r>
              <a:rPr lang="en-US" b="1" dirty="0"/>
              <a:t> from deliveries_v02 where </a:t>
            </a:r>
            <a:r>
              <a:rPr lang="en-US" b="1" dirty="0" err="1"/>
              <a:t>ball_result</a:t>
            </a:r>
            <a:r>
              <a:rPr lang="en-US" b="1" dirty="0"/>
              <a:t> = '</a:t>
            </a:r>
            <a:r>
              <a:rPr lang="en-US" b="1" dirty="0" err="1"/>
              <a:t>boundry</a:t>
            </a:r>
            <a:r>
              <a:rPr lang="en-US" b="1" dirty="0"/>
              <a:t>’  group by </a:t>
            </a:r>
            <a:r>
              <a:rPr lang="en-US" b="1" dirty="0" err="1"/>
              <a:t>batting_team</a:t>
            </a:r>
            <a:r>
              <a:rPr lang="en-US" b="1" dirty="0"/>
              <a:t> order by </a:t>
            </a:r>
            <a:r>
              <a:rPr lang="en-US" b="1" dirty="0" err="1"/>
              <a:t>Total_boundry</a:t>
            </a:r>
            <a:r>
              <a:rPr lang="en-US" b="1" dirty="0"/>
              <a:t> desc;</a:t>
            </a:r>
            <a:endParaRPr lang="en-IN" b="1" dirty="0"/>
          </a:p>
        </p:txBody>
      </p:sp>
    </p:spTree>
    <p:extLst>
      <p:ext uri="{BB962C8B-B14F-4D97-AF65-F5344CB8AC3E}">
        <p14:creationId xmlns:p14="http://schemas.microsoft.com/office/powerpoint/2010/main" val="4057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CF50-BB32-2D08-AC1F-D79C59DEF0ED}"/>
              </a:ext>
            </a:extLst>
          </p:cNvPr>
          <p:cNvSpPr>
            <a:spLocks noGrp="1"/>
          </p:cNvSpPr>
          <p:nvPr>
            <p:ph type="title"/>
          </p:nvPr>
        </p:nvSpPr>
        <p:spPr/>
        <p:txBody>
          <a:bodyPr/>
          <a:lstStyle/>
          <a:p>
            <a:r>
              <a:rPr lang="en-IN" dirty="0"/>
              <a:t>Query 5&amp;6</a:t>
            </a:r>
          </a:p>
        </p:txBody>
      </p:sp>
      <p:sp>
        <p:nvSpPr>
          <p:cNvPr id="3" name="Content Placeholder 2">
            <a:extLst>
              <a:ext uri="{FF2B5EF4-FFF2-40B4-BE49-F238E27FC236}">
                <a16:creationId xmlns:a16="http://schemas.microsoft.com/office/drawing/2014/main" id="{A9BCCC7F-D448-111E-3361-161A829BF8DD}"/>
              </a:ext>
            </a:extLst>
          </p:cNvPr>
          <p:cNvSpPr>
            <a:spLocks noGrp="1"/>
          </p:cNvSpPr>
          <p:nvPr>
            <p:ph idx="1"/>
          </p:nvPr>
        </p:nvSpPr>
        <p:spPr/>
        <p:txBody>
          <a:bodyPr/>
          <a:lstStyle/>
          <a:p>
            <a:r>
              <a:rPr lang="en-US" dirty="0"/>
              <a:t>/*5. Write a query to fetch the total number of dot balls bowled by each team and order it in descending order of the total number of dot balls bowled.*/</a:t>
            </a:r>
          </a:p>
          <a:p>
            <a:r>
              <a:rPr lang="en-US" b="1" dirty="0"/>
              <a:t>select </a:t>
            </a:r>
            <a:r>
              <a:rPr lang="en-US" b="1" dirty="0" err="1"/>
              <a:t>bowling_team</a:t>
            </a:r>
            <a:r>
              <a:rPr lang="en-US" b="1" dirty="0"/>
              <a:t>, count(</a:t>
            </a:r>
            <a:r>
              <a:rPr lang="en-US" b="1" dirty="0" err="1"/>
              <a:t>ball_result</a:t>
            </a:r>
            <a:r>
              <a:rPr lang="en-US" b="1" dirty="0"/>
              <a:t>)as </a:t>
            </a:r>
            <a:r>
              <a:rPr lang="en-US" b="1" dirty="0" err="1"/>
              <a:t>dot_balls_bowled</a:t>
            </a:r>
            <a:r>
              <a:rPr lang="en-US" b="1" dirty="0"/>
              <a:t> from deliveries_v02 where </a:t>
            </a:r>
            <a:r>
              <a:rPr lang="en-US" b="1" dirty="0" err="1"/>
              <a:t>ball_result</a:t>
            </a:r>
            <a:r>
              <a:rPr lang="en-US" b="1" dirty="0"/>
              <a:t> = 'dot’  	group by </a:t>
            </a:r>
            <a:r>
              <a:rPr lang="en-US" b="1" dirty="0" err="1"/>
              <a:t>bowling_team</a:t>
            </a:r>
            <a:r>
              <a:rPr lang="en-US" b="1" dirty="0"/>
              <a:t> order by </a:t>
            </a:r>
            <a:r>
              <a:rPr lang="en-US" b="1" dirty="0" err="1"/>
              <a:t>dot_balls_bowled</a:t>
            </a:r>
            <a:r>
              <a:rPr lang="en-US" b="1" dirty="0"/>
              <a:t> desc;</a:t>
            </a:r>
          </a:p>
          <a:p>
            <a:r>
              <a:rPr lang="en-US" dirty="0"/>
              <a:t>/*6.Write a query to fetch the total number of dismissals by dismissal kinds where dismissal kind is not NA*/</a:t>
            </a:r>
          </a:p>
          <a:p>
            <a:r>
              <a:rPr lang="en-US" b="1" dirty="0"/>
              <a:t>select count(</a:t>
            </a:r>
            <a:r>
              <a:rPr lang="en-US" b="1" dirty="0" err="1"/>
              <a:t>player_dismissed</a:t>
            </a:r>
            <a:r>
              <a:rPr lang="en-US" b="1" dirty="0"/>
              <a:t>) from deliveries_v02 where </a:t>
            </a:r>
            <a:r>
              <a:rPr lang="en-US" b="1" dirty="0" err="1"/>
              <a:t>player_dismissed</a:t>
            </a:r>
            <a:r>
              <a:rPr lang="en-US" b="1" dirty="0"/>
              <a:t> is not null and </a:t>
            </a:r>
            <a:r>
              <a:rPr lang="en-US" b="1" dirty="0" err="1"/>
              <a:t>dismissal_kind</a:t>
            </a:r>
            <a:r>
              <a:rPr lang="en-US" b="1" dirty="0"/>
              <a:t> is null;</a:t>
            </a:r>
          </a:p>
          <a:p>
            <a:endParaRPr lang="en-US" dirty="0"/>
          </a:p>
          <a:p>
            <a:endParaRPr lang="en-IN" dirty="0"/>
          </a:p>
        </p:txBody>
      </p:sp>
    </p:spTree>
    <p:extLst>
      <p:ext uri="{BB962C8B-B14F-4D97-AF65-F5344CB8AC3E}">
        <p14:creationId xmlns:p14="http://schemas.microsoft.com/office/powerpoint/2010/main" val="411550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EEBD-8885-137B-AA43-0ED15457BF30}"/>
              </a:ext>
            </a:extLst>
          </p:cNvPr>
          <p:cNvSpPr>
            <a:spLocks noGrp="1"/>
          </p:cNvSpPr>
          <p:nvPr>
            <p:ph type="title"/>
          </p:nvPr>
        </p:nvSpPr>
        <p:spPr/>
        <p:txBody>
          <a:bodyPr/>
          <a:lstStyle/>
          <a:p>
            <a:r>
              <a:rPr lang="en-IN" dirty="0"/>
              <a:t>Query 7&amp;8</a:t>
            </a:r>
          </a:p>
        </p:txBody>
      </p:sp>
      <p:sp>
        <p:nvSpPr>
          <p:cNvPr id="3" name="Content Placeholder 2">
            <a:extLst>
              <a:ext uri="{FF2B5EF4-FFF2-40B4-BE49-F238E27FC236}">
                <a16:creationId xmlns:a16="http://schemas.microsoft.com/office/drawing/2014/main" id="{16A60406-F0BA-666A-0A11-0219CA3F1968}"/>
              </a:ext>
            </a:extLst>
          </p:cNvPr>
          <p:cNvSpPr>
            <a:spLocks noGrp="1"/>
          </p:cNvSpPr>
          <p:nvPr>
            <p:ph idx="1"/>
          </p:nvPr>
        </p:nvSpPr>
        <p:spPr/>
        <p:txBody>
          <a:bodyPr>
            <a:normAutofit lnSpcReduction="10000"/>
          </a:bodyPr>
          <a:lstStyle/>
          <a:p>
            <a:r>
              <a:rPr lang="en-US" dirty="0"/>
              <a:t>/*7 Write a query to get the top 5 bowlers who conceded maximum extra runs from the deliveries table*/</a:t>
            </a:r>
          </a:p>
          <a:p>
            <a:r>
              <a:rPr lang="en-US" b="1" dirty="0"/>
              <a:t>select bowler, sum(</a:t>
            </a:r>
            <a:r>
              <a:rPr lang="en-US" b="1" dirty="0" err="1"/>
              <a:t>extra_runs</a:t>
            </a:r>
            <a:r>
              <a:rPr lang="en-US" b="1" dirty="0"/>
              <a:t>) as </a:t>
            </a:r>
            <a:r>
              <a:rPr lang="en-US" b="1" dirty="0" err="1"/>
              <a:t>total_extra_run</a:t>
            </a:r>
            <a:r>
              <a:rPr lang="en-US" b="1" dirty="0"/>
              <a:t> from deliveries_v02 group by bowler order by </a:t>
            </a:r>
            <a:r>
              <a:rPr lang="en-US" b="1" dirty="0" err="1"/>
              <a:t>total_extra_run</a:t>
            </a:r>
            <a:r>
              <a:rPr lang="en-US" b="1" dirty="0"/>
              <a:t> desc ;</a:t>
            </a:r>
          </a:p>
          <a:p>
            <a:endParaRPr lang="en-US" dirty="0"/>
          </a:p>
          <a:p>
            <a:r>
              <a:rPr lang="en-US" dirty="0"/>
              <a:t>/*8 Write a query to create a table named deliveries_v03 with all the columns of deliveries_v02 table and two additional column (named venue and </a:t>
            </a:r>
            <a:r>
              <a:rPr lang="en-US" dirty="0" err="1"/>
              <a:t>match_date</a:t>
            </a:r>
            <a:r>
              <a:rPr lang="en-US" dirty="0"/>
              <a:t>) of venue and date from table matches*/</a:t>
            </a:r>
          </a:p>
          <a:p>
            <a:r>
              <a:rPr lang="en-US" b="1" dirty="0"/>
              <a:t>create table deliveries_v03 as (select a.*,</a:t>
            </a:r>
            <a:r>
              <a:rPr lang="en-US" b="1" dirty="0" err="1"/>
              <a:t>b.venue</a:t>
            </a:r>
            <a:r>
              <a:rPr lang="en-US" b="1" dirty="0"/>
              <a:t>, </a:t>
            </a:r>
            <a:r>
              <a:rPr lang="en-US" b="1" dirty="0" err="1"/>
              <a:t>b.date</a:t>
            </a:r>
            <a:r>
              <a:rPr lang="en-US" b="1" dirty="0"/>
              <a:t> from deliveries_v02 as a </a:t>
            </a:r>
          </a:p>
          <a:p>
            <a:pPr marL="201168" lvl="1" indent="0">
              <a:buNone/>
            </a:pPr>
            <a:r>
              <a:rPr lang="en-US" b="1" dirty="0"/>
              <a:t>left join matches as b  on a.match_id=b.id );</a:t>
            </a:r>
          </a:p>
          <a:p>
            <a:endParaRPr lang="en-IN" dirty="0"/>
          </a:p>
        </p:txBody>
      </p:sp>
    </p:spTree>
    <p:extLst>
      <p:ext uri="{BB962C8B-B14F-4D97-AF65-F5344CB8AC3E}">
        <p14:creationId xmlns:p14="http://schemas.microsoft.com/office/powerpoint/2010/main" val="2321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6C5A-C03B-8576-CBDD-2B4DF929EE2E}"/>
              </a:ext>
            </a:extLst>
          </p:cNvPr>
          <p:cNvSpPr>
            <a:spLocks noGrp="1"/>
          </p:cNvSpPr>
          <p:nvPr>
            <p:ph type="title"/>
          </p:nvPr>
        </p:nvSpPr>
        <p:spPr/>
        <p:txBody>
          <a:bodyPr/>
          <a:lstStyle/>
          <a:p>
            <a:r>
              <a:rPr lang="en-IN" dirty="0"/>
              <a:t>Query 9&amp;10</a:t>
            </a:r>
          </a:p>
        </p:txBody>
      </p:sp>
      <p:sp>
        <p:nvSpPr>
          <p:cNvPr id="3" name="Content Placeholder 2">
            <a:extLst>
              <a:ext uri="{FF2B5EF4-FFF2-40B4-BE49-F238E27FC236}">
                <a16:creationId xmlns:a16="http://schemas.microsoft.com/office/drawing/2014/main" id="{D2FA26FF-E776-A394-D12C-5D7DF4ED2225}"/>
              </a:ext>
            </a:extLst>
          </p:cNvPr>
          <p:cNvSpPr>
            <a:spLocks noGrp="1"/>
          </p:cNvSpPr>
          <p:nvPr>
            <p:ph idx="1"/>
          </p:nvPr>
        </p:nvSpPr>
        <p:spPr/>
        <p:txBody>
          <a:bodyPr>
            <a:normAutofit/>
          </a:bodyPr>
          <a:lstStyle/>
          <a:p>
            <a:r>
              <a:rPr lang="en-US" dirty="0"/>
              <a:t>/*9.Write a query to fetch the total runs scored for each venue and order it in the descending order   of total runs scored.*/</a:t>
            </a:r>
          </a:p>
          <a:p>
            <a:r>
              <a:rPr lang="en-US" b="1" dirty="0"/>
              <a:t> select sum(</a:t>
            </a:r>
            <a:r>
              <a:rPr lang="en-US" b="1" dirty="0" err="1"/>
              <a:t>total_runs</a:t>
            </a:r>
            <a:r>
              <a:rPr lang="en-US" b="1" dirty="0"/>
              <a:t>)as </a:t>
            </a:r>
            <a:r>
              <a:rPr lang="en-US" b="1" dirty="0" err="1"/>
              <a:t>total_runs_scored</a:t>
            </a:r>
            <a:r>
              <a:rPr lang="en-US" b="1" dirty="0"/>
              <a:t> from deliveries_v03 group by venue order by </a:t>
            </a:r>
            <a:r>
              <a:rPr lang="en-US" b="1" dirty="0" err="1"/>
              <a:t>total_runs_scored</a:t>
            </a:r>
            <a:r>
              <a:rPr lang="en-US" b="1" dirty="0"/>
              <a:t> desc ;</a:t>
            </a:r>
          </a:p>
          <a:p>
            <a:r>
              <a:rPr lang="en-US" dirty="0"/>
              <a:t>/*10. Write a query to fetch the year-wise total runs scored at Eden Gardens and order it in the descending order of total runs scored.*/</a:t>
            </a:r>
          </a:p>
          <a:p>
            <a:r>
              <a:rPr lang="en-US" b="1" dirty="0"/>
              <a:t>select sum(</a:t>
            </a:r>
            <a:r>
              <a:rPr lang="en-US" b="1" dirty="0" err="1"/>
              <a:t>total_runs</a:t>
            </a:r>
            <a:r>
              <a:rPr lang="en-US" b="1" dirty="0"/>
              <a:t>)as </a:t>
            </a:r>
            <a:r>
              <a:rPr lang="en-US" b="1" dirty="0" err="1"/>
              <a:t>total_runs_scored</a:t>
            </a:r>
            <a:r>
              <a:rPr lang="en-US" b="1" dirty="0"/>
              <a:t>,  extract(year from date) as season from deliveries_v03   where venue= 'Eden Gardens' group by season ;</a:t>
            </a:r>
          </a:p>
          <a:p>
            <a:endParaRPr lang="en-US" dirty="0"/>
          </a:p>
          <a:p>
            <a:endParaRPr lang="en-IN" dirty="0"/>
          </a:p>
        </p:txBody>
      </p:sp>
    </p:spTree>
    <p:extLst>
      <p:ext uri="{BB962C8B-B14F-4D97-AF65-F5344CB8AC3E}">
        <p14:creationId xmlns:p14="http://schemas.microsoft.com/office/powerpoint/2010/main" val="247710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12BF-8F31-3613-0A84-9E7B28835435}"/>
              </a:ext>
            </a:extLst>
          </p:cNvPr>
          <p:cNvSpPr>
            <a:spLocks noGrp="1"/>
          </p:cNvSpPr>
          <p:nvPr>
            <p:ph type="title"/>
          </p:nvPr>
        </p:nvSpPr>
        <p:spPr/>
        <p:txBody>
          <a:bodyPr/>
          <a:lstStyle/>
          <a:p>
            <a:r>
              <a:rPr lang="en-IN" dirty="0"/>
              <a:t>Copy Data to Tables</a:t>
            </a:r>
          </a:p>
        </p:txBody>
      </p:sp>
      <p:sp>
        <p:nvSpPr>
          <p:cNvPr id="3" name="Content Placeholder 2">
            <a:extLst>
              <a:ext uri="{FF2B5EF4-FFF2-40B4-BE49-F238E27FC236}">
                <a16:creationId xmlns:a16="http://schemas.microsoft.com/office/drawing/2014/main" id="{EE87B925-642A-B81A-516C-17138915B50E}"/>
              </a:ext>
            </a:extLst>
          </p:cNvPr>
          <p:cNvSpPr>
            <a:spLocks noGrp="1"/>
          </p:cNvSpPr>
          <p:nvPr>
            <p:ph idx="1"/>
          </p:nvPr>
        </p:nvSpPr>
        <p:spPr/>
        <p:txBody>
          <a:bodyPr/>
          <a:lstStyle/>
          <a:p>
            <a:r>
              <a:rPr lang="en-IN" dirty="0"/>
              <a:t>copy deliveries from 'C:\</a:t>
            </a:r>
            <a:r>
              <a:rPr lang="en-IN" dirty="0" err="1"/>
              <a:t>archana</a:t>
            </a:r>
            <a:r>
              <a:rPr lang="en-IN" dirty="0"/>
              <a:t>\</a:t>
            </a:r>
            <a:r>
              <a:rPr lang="en-IN" dirty="0" err="1"/>
              <a:t>internshala</a:t>
            </a:r>
            <a:r>
              <a:rPr lang="en-IN" dirty="0"/>
              <a:t>\</a:t>
            </a:r>
            <a:r>
              <a:rPr lang="en-IN" dirty="0" err="1"/>
              <a:t>sql</a:t>
            </a:r>
            <a:r>
              <a:rPr lang="en-IN" dirty="0"/>
              <a:t>\</a:t>
            </a:r>
            <a:r>
              <a:rPr lang="en-IN" dirty="0" err="1"/>
              <a:t>eda_ipl</a:t>
            </a:r>
            <a:r>
              <a:rPr lang="en-IN" dirty="0"/>
              <a:t>-main\deliveries.csv' with (format 'csv', header true);</a:t>
            </a:r>
          </a:p>
          <a:p>
            <a:r>
              <a:rPr lang="en-IN" dirty="0"/>
              <a:t>copy matches from 'C:\</a:t>
            </a:r>
            <a:r>
              <a:rPr lang="en-IN" dirty="0" err="1"/>
              <a:t>archana</a:t>
            </a:r>
            <a:r>
              <a:rPr lang="en-IN" dirty="0"/>
              <a:t>\</a:t>
            </a:r>
            <a:r>
              <a:rPr lang="en-IN" dirty="0" err="1"/>
              <a:t>internshala</a:t>
            </a:r>
            <a:r>
              <a:rPr lang="en-IN" dirty="0"/>
              <a:t>\</a:t>
            </a:r>
            <a:r>
              <a:rPr lang="en-IN" dirty="0" err="1"/>
              <a:t>sql</a:t>
            </a:r>
            <a:r>
              <a:rPr lang="en-IN" dirty="0"/>
              <a:t>\</a:t>
            </a:r>
            <a:r>
              <a:rPr lang="en-IN" dirty="0" err="1"/>
              <a:t>eda_ipl</a:t>
            </a:r>
            <a:r>
              <a:rPr lang="en-IN" dirty="0"/>
              <a:t>-main\matches.csv' with (format 'csv', header true);</a:t>
            </a:r>
          </a:p>
          <a:p>
            <a:endParaRPr lang="en-IN" dirty="0"/>
          </a:p>
        </p:txBody>
      </p:sp>
    </p:spTree>
    <p:extLst>
      <p:ext uri="{BB962C8B-B14F-4D97-AF65-F5344CB8AC3E}">
        <p14:creationId xmlns:p14="http://schemas.microsoft.com/office/powerpoint/2010/main" val="376473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D532-430D-3E96-4012-34C809F75541}"/>
              </a:ext>
            </a:extLst>
          </p:cNvPr>
          <p:cNvSpPr>
            <a:spLocks noGrp="1"/>
          </p:cNvSpPr>
          <p:nvPr>
            <p:ph type="title"/>
          </p:nvPr>
        </p:nvSpPr>
        <p:spPr/>
        <p:txBody>
          <a:bodyPr/>
          <a:lstStyle/>
          <a:p>
            <a:r>
              <a:rPr lang="en-US" dirty="0"/>
              <a:t>1.Batsman with high striking rate</a:t>
            </a:r>
            <a:endParaRPr lang="en-IN" dirty="0"/>
          </a:p>
        </p:txBody>
      </p:sp>
      <p:sp>
        <p:nvSpPr>
          <p:cNvPr id="3" name="Content Placeholder 2">
            <a:extLst>
              <a:ext uri="{FF2B5EF4-FFF2-40B4-BE49-F238E27FC236}">
                <a16:creationId xmlns:a16="http://schemas.microsoft.com/office/drawing/2014/main" id="{3F90C30B-4BC8-33BF-F49F-43E9495F59A2}"/>
              </a:ext>
            </a:extLst>
          </p:cNvPr>
          <p:cNvSpPr>
            <a:spLocks noGrp="1"/>
          </p:cNvSpPr>
          <p:nvPr>
            <p:ph idx="1"/>
          </p:nvPr>
        </p:nvSpPr>
        <p:spPr>
          <a:xfrm>
            <a:off x="5974080" y="2108201"/>
            <a:ext cx="5181600" cy="3760891"/>
          </a:xfrm>
        </p:spPr>
        <p:txBody>
          <a:bodyPr/>
          <a:lstStyle/>
          <a:p>
            <a:r>
              <a:rPr lang="en-US" dirty="0"/>
              <a:t>select *,round((</a:t>
            </a:r>
            <a:r>
              <a:rPr lang="en-US" dirty="0" err="1"/>
              <a:t>total_run_till_now</a:t>
            </a:r>
            <a:r>
              <a:rPr lang="en-US" dirty="0"/>
              <a:t> * 1.0/</a:t>
            </a:r>
            <a:r>
              <a:rPr lang="en-US" dirty="0" err="1"/>
              <a:t>balls_faced</a:t>
            </a:r>
            <a:r>
              <a:rPr lang="en-US" dirty="0"/>
              <a:t>)*100,2) as SR  from (select  </a:t>
            </a:r>
            <a:r>
              <a:rPr lang="en-US" dirty="0" err="1"/>
              <a:t>batsman,count</a:t>
            </a:r>
            <a:r>
              <a:rPr lang="en-US" dirty="0"/>
              <a:t>(*) as </a:t>
            </a:r>
            <a:r>
              <a:rPr lang="en-US" dirty="0" err="1"/>
              <a:t>balls_faced</a:t>
            </a:r>
            <a:r>
              <a:rPr lang="en-US" dirty="0"/>
              <a:t>, sum(</a:t>
            </a:r>
            <a:r>
              <a:rPr lang="en-US" dirty="0" err="1"/>
              <a:t>batsman_runs</a:t>
            </a:r>
            <a:r>
              <a:rPr lang="en-US" dirty="0"/>
              <a:t>) as </a:t>
            </a:r>
            <a:r>
              <a:rPr lang="en-US" dirty="0" err="1"/>
              <a:t>total_run_till_now</a:t>
            </a:r>
            <a:r>
              <a:rPr lang="en-US" dirty="0"/>
              <a:t>    from deliveries  where </a:t>
            </a:r>
            <a:r>
              <a:rPr lang="en-US" dirty="0" err="1"/>
              <a:t>wide_runs</a:t>
            </a:r>
            <a:r>
              <a:rPr lang="en-US" dirty="0"/>
              <a:t>=0 </a:t>
            </a:r>
          </a:p>
          <a:p>
            <a:r>
              <a:rPr lang="en-US" dirty="0"/>
              <a:t>group by batsman  )  where </a:t>
            </a:r>
            <a:r>
              <a:rPr lang="en-US" dirty="0" err="1"/>
              <a:t>balls_faced</a:t>
            </a:r>
            <a:r>
              <a:rPr lang="en-US" dirty="0"/>
              <a:t>&gt;=500 order by SR desc limit 10;</a:t>
            </a:r>
            <a:endParaRPr lang="en-IN" dirty="0"/>
          </a:p>
        </p:txBody>
      </p:sp>
      <p:pic>
        <p:nvPicPr>
          <p:cNvPr id="9" name="Picture 8">
            <a:extLst>
              <a:ext uri="{FF2B5EF4-FFF2-40B4-BE49-F238E27FC236}">
                <a16:creationId xmlns:a16="http://schemas.microsoft.com/office/drawing/2014/main" id="{39BA71FB-E85D-6270-CDA4-9618DEF2E953}"/>
              </a:ext>
            </a:extLst>
          </p:cNvPr>
          <p:cNvPicPr>
            <a:picLocks noChangeAspect="1"/>
          </p:cNvPicPr>
          <p:nvPr/>
        </p:nvPicPr>
        <p:blipFill>
          <a:blip r:embed="rId2"/>
          <a:stretch>
            <a:fillRect/>
          </a:stretch>
        </p:blipFill>
        <p:spPr>
          <a:xfrm>
            <a:off x="1290865" y="2025608"/>
            <a:ext cx="4215468" cy="1926631"/>
          </a:xfrm>
          <a:prstGeom prst="rect">
            <a:avLst/>
          </a:prstGeom>
        </p:spPr>
      </p:pic>
    </p:spTree>
    <p:extLst>
      <p:ext uri="{BB962C8B-B14F-4D97-AF65-F5344CB8AC3E}">
        <p14:creationId xmlns:p14="http://schemas.microsoft.com/office/powerpoint/2010/main" val="282830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3EF9-51C4-0A42-563F-99273D593D86}"/>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E76FF97-8BAB-90E8-368E-72A0C26FAC06}"/>
              </a:ext>
            </a:extLst>
          </p:cNvPr>
          <p:cNvPicPr>
            <a:picLocks noGrp="1" noChangeAspect="1"/>
          </p:cNvPicPr>
          <p:nvPr>
            <p:ph idx="1"/>
          </p:nvPr>
        </p:nvPicPr>
        <p:blipFill>
          <a:blip r:embed="rId2"/>
          <a:stretch>
            <a:fillRect/>
          </a:stretch>
        </p:blipFill>
        <p:spPr>
          <a:xfrm>
            <a:off x="1026159" y="2427714"/>
            <a:ext cx="4765041" cy="2256046"/>
          </a:xfrm>
        </p:spPr>
      </p:pic>
      <p:graphicFrame>
        <p:nvGraphicFramePr>
          <p:cNvPr id="11" name="Chart 10">
            <a:extLst>
              <a:ext uri="{FF2B5EF4-FFF2-40B4-BE49-F238E27FC236}">
                <a16:creationId xmlns:a16="http://schemas.microsoft.com/office/drawing/2014/main" id="{5871A673-3448-C3A9-361A-C86FBBEBB7CA}"/>
              </a:ext>
            </a:extLst>
          </p:cNvPr>
          <p:cNvGraphicFramePr>
            <a:graphicFrameLocks/>
          </p:cNvGraphicFramePr>
          <p:nvPr>
            <p:extLst>
              <p:ext uri="{D42A27DB-BD31-4B8C-83A1-F6EECF244321}">
                <p14:modId xmlns:p14="http://schemas.microsoft.com/office/powerpoint/2010/main" val="3434160804"/>
              </p:ext>
            </p:extLst>
          </p:nvPr>
        </p:nvGraphicFramePr>
        <p:xfrm>
          <a:off x="6096000" y="1950720"/>
          <a:ext cx="5963920" cy="3881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11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4EDFE-E10D-0A86-0660-B1EB039B0CFC}"/>
              </a:ext>
            </a:extLst>
          </p:cNvPr>
          <p:cNvSpPr>
            <a:spLocks noGrp="1"/>
          </p:cNvSpPr>
          <p:nvPr>
            <p:ph idx="1"/>
          </p:nvPr>
        </p:nvSpPr>
        <p:spPr>
          <a:xfrm>
            <a:off x="6126480" y="2108201"/>
            <a:ext cx="5577840" cy="3760891"/>
          </a:xfrm>
        </p:spPr>
        <p:txBody>
          <a:bodyPr>
            <a:normAutofit fontScale="92500" lnSpcReduction="10000"/>
          </a:bodyPr>
          <a:lstStyle/>
          <a:p>
            <a:r>
              <a:rPr lang="en-US" dirty="0"/>
              <a:t>select *,round(</a:t>
            </a:r>
            <a:r>
              <a:rPr lang="en-US" dirty="0" err="1"/>
              <a:t>a.total_run</a:t>
            </a:r>
            <a:r>
              <a:rPr lang="en-US" dirty="0"/>
              <a:t> *1.0/dismissals,2) as average from   (select count(distinct season ) as </a:t>
            </a:r>
            <a:r>
              <a:rPr lang="en-US" dirty="0" err="1"/>
              <a:t>season_count,batsman,sum</a:t>
            </a:r>
            <a:r>
              <a:rPr lang="en-US" dirty="0"/>
              <a:t>(</a:t>
            </a:r>
            <a:r>
              <a:rPr lang="en-US" dirty="0" err="1"/>
              <a:t>batsman_runs</a:t>
            </a:r>
            <a:r>
              <a:rPr lang="en-US" dirty="0"/>
              <a:t>)as </a:t>
            </a:r>
            <a:r>
              <a:rPr lang="en-US" dirty="0" err="1"/>
              <a:t>total_run</a:t>
            </a:r>
            <a:r>
              <a:rPr lang="en-US" dirty="0"/>
              <a:t> from  	(select </a:t>
            </a:r>
            <a:r>
              <a:rPr lang="en-US" dirty="0" err="1"/>
              <a:t>match_id</a:t>
            </a:r>
            <a:r>
              <a:rPr lang="en-US" dirty="0"/>
              <a:t>, </a:t>
            </a:r>
            <a:r>
              <a:rPr lang="en-US" dirty="0" err="1"/>
              <a:t>season,batsman</a:t>
            </a:r>
            <a:r>
              <a:rPr lang="en-US" dirty="0"/>
              <a:t>, </a:t>
            </a:r>
            <a:r>
              <a:rPr lang="en-US" dirty="0" err="1"/>
              <a:t>batsman_runs</a:t>
            </a:r>
            <a:r>
              <a:rPr lang="en-US" dirty="0"/>
              <a:t> from deliveries inner join matches on </a:t>
            </a:r>
            <a:r>
              <a:rPr lang="en-US" dirty="0" err="1"/>
              <a:t>match_id</a:t>
            </a:r>
            <a:r>
              <a:rPr lang="en-US" dirty="0"/>
              <a:t>=id)group by batsman) as a inner join</a:t>
            </a:r>
          </a:p>
          <a:p>
            <a:r>
              <a:rPr lang="en-US" dirty="0"/>
              <a:t>	(select  distinct </a:t>
            </a:r>
            <a:r>
              <a:rPr lang="en-US" dirty="0" err="1"/>
              <a:t>player_dismissed</a:t>
            </a:r>
            <a:r>
              <a:rPr lang="en-US" dirty="0"/>
              <a:t>, count(</a:t>
            </a:r>
            <a:r>
              <a:rPr lang="en-US" dirty="0" err="1"/>
              <a:t>player_dismissed</a:t>
            </a:r>
            <a:r>
              <a:rPr lang="en-US" dirty="0"/>
              <a:t>)as dismissals from deliveries group by </a:t>
            </a:r>
            <a:r>
              <a:rPr lang="en-US" dirty="0" err="1"/>
              <a:t>player_dismissed</a:t>
            </a:r>
            <a:r>
              <a:rPr lang="en-US" dirty="0"/>
              <a:t>) as b</a:t>
            </a:r>
          </a:p>
          <a:p>
            <a:r>
              <a:rPr lang="en-US" dirty="0"/>
              <a:t>on </a:t>
            </a:r>
            <a:r>
              <a:rPr lang="en-US" dirty="0" err="1"/>
              <a:t>a.batsman</a:t>
            </a:r>
            <a:r>
              <a:rPr lang="en-US" dirty="0"/>
              <a:t>=</a:t>
            </a:r>
            <a:r>
              <a:rPr lang="en-US" dirty="0" err="1"/>
              <a:t>b.player_dismissed</a:t>
            </a:r>
            <a:r>
              <a:rPr lang="en-US" dirty="0"/>
              <a:t> where </a:t>
            </a:r>
            <a:r>
              <a:rPr lang="en-US" dirty="0" err="1"/>
              <a:t>season_count</a:t>
            </a:r>
            <a:r>
              <a:rPr lang="en-US" dirty="0"/>
              <a:t>&gt;=2 order by average desc limit 10</a:t>
            </a:r>
          </a:p>
          <a:p>
            <a:endParaRPr lang="en-IN" dirty="0"/>
          </a:p>
        </p:txBody>
      </p:sp>
      <p:sp>
        <p:nvSpPr>
          <p:cNvPr id="2" name="Title 1">
            <a:extLst>
              <a:ext uri="{FF2B5EF4-FFF2-40B4-BE49-F238E27FC236}">
                <a16:creationId xmlns:a16="http://schemas.microsoft.com/office/drawing/2014/main" id="{D6BA4E5E-CDE4-2D7A-89C2-0187BA49B0B1}"/>
              </a:ext>
            </a:extLst>
          </p:cNvPr>
          <p:cNvSpPr>
            <a:spLocks noGrp="1"/>
          </p:cNvSpPr>
          <p:nvPr>
            <p:ph type="title"/>
          </p:nvPr>
        </p:nvSpPr>
        <p:spPr/>
        <p:txBody>
          <a:bodyPr/>
          <a:lstStyle/>
          <a:p>
            <a:r>
              <a:rPr lang="en-IN" dirty="0"/>
              <a:t>2. Batsman with High Average</a:t>
            </a:r>
          </a:p>
        </p:txBody>
      </p:sp>
      <p:pic>
        <p:nvPicPr>
          <p:cNvPr id="6" name="Picture 5">
            <a:extLst>
              <a:ext uri="{FF2B5EF4-FFF2-40B4-BE49-F238E27FC236}">
                <a16:creationId xmlns:a16="http://schemas.microsoft.com/office/drawing/2014/main" id="{C1CB504C-CC1C-F99D-74CA-E9AA1A1DCFEB}"/>
              </a:ext>
            </a:extLst>
          </p:cNvPr>
          <p:cNvPicPr>
            <a:picLocks noChangeAspect="1"/>
          </p:cNvPicPr>
          <p:nvPr/>
        </p:nvPicPr>
        <p:blipFill>
          <a:blip r:embed="rId2"/>
          <a:stretch>
            <a:fillRect/>
          </a:stretch>
        </p:blipFill>
        <p:spPr>
          <a:xfrm>
            <a:off x="678056" y="2108201"/>
            <a:ext cx="5052184" cy="1623916"/>
          </a:xfrm>
          <a:prstGeom prst="rect">
            <a:avLst/>
          </a:prstGeom>
        </p:spPr>
      </p:pic>
    </p:spTree>
    <p:extLst>
      <p:ext uri="{BB962C8B-B14F-4D97-AF65-F5344CB8AC3E}">
        <p14:creationId xmlns:p14="http://schemas.microsoft.com/office/powerpoint/2010/main" val="391828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8C7A-B44B-297B-4B33-E5FE5C67D9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31A32A-CA92-3C7D-AEB1-F83DB21FDCF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7A6EEAF-E18F-F32F-CFAC-E6FB700BD90B}"/>
              </a:ext>
            </a:extLst>
          </p:cNvPr>
          <p:cNvPicPr>
            <a:picLocks noChangeAspect="1"/>
          </p:cNvPicPr>
          <p:nvPr/>
        </p:nvPicPr>
        <p:blipFill>
          <a:blip r:embed="rId2"/>
          <a:stretch>
            <a:fillRect/>
          </a:stretch>
        </p:blipFill>
        <p:spPr>
          <a:xfrm>
            <a:off x="1097280" y="2617312"/>
            <a:ext cx="3971024" cy="2291770"/>
          </a:xfrm>
          <a:prstGeom prst="rect">
            <a:avLst/>
          </a:prstGeom>
        </p:spPr>
      </p:pic>
      <p:graphicFrame>
        <p:nvGraphicFramePr>
          <p:cNvPr id="6" name="Chart 5">
            <a:extLst>
              <a:ext uri="{FF2B5EF4-FFF2-40B4-BE49-F238E27FC236}">
                <a16:creationId xmlns:a16="http://schemas.microsoft.com/office/drawing/2014/main" id="{B926EABF-D111-6451-B41C-A929F19FE550}"/>
              </a:ext>
            </a:extLst>
          </p:cNvPr>
          <p:cNvGraphicFramePr>
            <a:graphicFrameLocks/>
          </p:cNvGraphicFramePr>
          <p:nvPr>
            <p:extLst>
              <p:ext uri="{D42A27DB-BD31-4B8C-83A1-F6EECF244321}">
                <p14:modId xmlns:p14="http://schemas.microsoft.com/office/powerpoint/2010/main" val="210301130"/>
              </p:ext>
            </p:extLst>
          </p:nvPr>
        </p:nvGraphicFramePr>
        <p:xfrm>
          <a:off x="5144584" y="2108200"/>
          <a:ext cx="5858696" cy="3520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062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4C30-0A28-7DFB-DD9B-906B882E3665}"/>
              </a:ext>
            </a:extLst>
          </p:cNvPr>
          <p:cNvSpPr>
            <a:spLocks noGrp="1"/>
          </p:cNvSpPr>
          <p:nvPr>
            <p:ph type="title"/>
          </p:nvPr>
        </p:nvSpPr>
        <p:spPr/>
        <p:txBody>
          <a:bodyPr/>
          <a:lstStyle/>
          <a:p>
            <a:r>
              <a:rPr lang="en-IN" dirty="0"/>
              <a:t>3. Batsman with Max Boundary</a:t>
            </a:r>
          </a:p>
        </p:txBody>
      </p:sp>
      <p:sp>
        <p:nvSpPr>
          <p:cNvPr id="3" name="Content Placeholder 2">
            <a:extLst>
              <a:ext uri="{FF2B5EF4-FFF2-40B4-BE49-F238E27FC236}">
                <a16:creationId xmlns:a16="http://schemas.microsoft.com/office/drawing/2014/main" id="{3A03CB24-41F9-504E-23EC-060A66DF9033}"/>
              </a:ext>
            </a:extLst>
          </p:cNvPr>
          <p:cNvSpPr>
            <a:spLocks noGrp="1"/>
          </p:cNvSpPr>
          <p:nvPr>
            <p:ph idx="1"/>
          </p:nvPr>
        </p:nvSpPr>
        <p:spPr>
          <a:xfrm>
            <a:off x="6685280" y="2108201"/>
            <a:ext cx="4470400" cy="3760891"/>
          </a:xfrm>
        </p:spPr>
        <p:txBody>
          <a:bodyPr>
            <a:normAutofit lnSpcReduction="10000"/>
          </a:bodyPr>
          <a:lstStyle/>
          <a:p>
            <a:r>
              <a:rPr lang="en-US" dirty="0"/>
              <a:t>select * from (select batsman, sum(</a:t>
            </a:r>
            <a:r>
              <a:rPr lang="en-US" dirty="0" err="1"/>
              <a:t>batsman_runs</a:t>
            </a:r>
            <a:r>
              <a:rPr lang="en-US" dirty="0"/>
              <a:t>) as </a:t>
            </a:r>
            <a:r>
              <a:rPr lang="en-US" dirty="0" err="1"/>
              <a:t>boundry,count</a:t>
            </a:r>
            <a:r>
              <a:rPr lang="en-US" dirty="0"/>
              <a:t>(distinct season) as </a:t>
            </a:r>
            <a:r>
              <a:rPr lang="en-US" dirty="0" err="1"/>
              <a:t>total_season</a:t>
            </a:r>
            <a:r>
              <a:rPr lang="en-US" dirty="0"/>
              <a:t> </a:t>
            </a:r>
          </a:p>
          <a:p>
            <a:r>
              <a:rPr lang="en-US" dirty="0"/>
              <a:t>			   from (select a.*,b.* from deliveries as a inner join matches as b </a:t>
            </a:r>
          </a:p>
          <a:p>
            <a:r>
              <a:rPr lang="en-US" dirty="0"/>
              <a:t> on </a:t>
            </a:r>
            <a:r>
              <a:rPr lang="en-US" dirty="0" err="1"/>
              <a:t>a.match_id</a:t>
            </a:r>
            <a:r>
              <a:rPr lang="en-US" dirty="0"/>
              <a:t>=b.id)where </a:t>
            </a:r>
            <a:r>
              <a:rPr lang="en-US" dirty="0" err="1"/>
              <a:t>batsman_runs</a:t>
            </a:r>
            <a:r>
              <a:rPr lang="en-US" dirty="0"/>
              <a:t>&gt;=4 group by batsman )where </a:t>
            </a:r>
            <a:r>
              <a:rPr lang="en-US" dirty="0" err="1"/>
              <a:t>total_season</a:t>
            </a:r>
            <a:r>
              <a:rPr lang="en-US" dirty="0"/>
              <a:t>&gt;=2 order by </a:t>
            </a:r>
            <a:r>
              <a:rPr lang="en-US" dirty="0" err="1"/>
              <a:t>boundry</a:t>
            </a:r>
            <a:r>
              <a:rPr lang="en-US" dirty="0"/>
              <a:t> desc limit 10;</a:t>
            </a:r>
            <a:endParaRPr lang="en-IN" dirty="0"/>
          </a:p>
        </p:txBody>
      </p:sp>
      <p:pic>
        <p:nvPicPr>
          <p:cNvPr id="6" name="Picture 5">
            <a:extLst>
              <a:ext uri="{FF2B5EF4-FFF2-40B4-BE49-F238E27FC236}">
                <a16:creationId xmlns:a16="http://schemas.microsoft.com/office/drawing/2014/main" id="{7EB7F8ED-16C7-FC2F-E335-B7651D742569}"/>
              </a:ext>
            </a:extLst>
          </p:cNvPr>
          <p:cNvPicPr>
            <a:picLocks noChangeAspect="1"/>
          </p:cNvPicPr>
          <p:nvPr/>
        </p:nvPicPr>
        <p:blipFill>
          <a:blip r:embed="rId2"/>
          <a:stretch>
            <a:fillRect/>
          </a:stretch>
        </p:blipFill>
        <p:spPr>
          <a:xfrm>
            <a:off x="1290881" y="2108200"/>
            <a:ext cx="4114777" cy="2280919"/>
          </a:xfrm>
          <a:prstGeom prst="rect">
            <a:avLst/>
          </a:prstGeom>
        </p:spPr>
      </p:pic>
    </p:spTree>
    <p:extLst>
      <p:ext uri="{BB962C8B-B14F-4D97-AF65-F5344CB8AC3E}">
        <p14:creationId xmlns:p14="http://schemas.microsoft.com/office/powerpoint/2010/main" val="109427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2A3-3498-3A9D-212D-9DB94599EF2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440755-71FA-A4C7-3223-53B16A01F38E}"/>
              </a:ext>
            </a:extLst>
          </p:cNvPr>
          <p:cNvPicPr>
            <a:picLocks noGrp="1" noChangeAspect="1"/>
          </p:cNvPicPr>
          <p:nvPr>
            <p:ph idx="1"/>
          </p:nvPr>
        </p:nvPicPr>
        <p:blipFill>
          <a:blip r:embed="rId2"/>
          <a:stretch>
            <a:fillRect/>
          </a:stretch>
        </p:blipFill>
        <p:spPr>
          <a:xfrm>
            <a:off x="1340102" y="2211807"/>
            <a:ext cx="3719578" cy="3204271"/>
          </a:xfrm>
        </p:spPr>
      </p:pic>
      <p:graphicFrame>
        <p:nvGraphicFramePr>
          <p:cNvPr id="6" name="Chart 5">
            <a:extLst>
              <a:ext uri="{FF2B5EF4-FFF2-40B4-BE49-F238E27FC236}">
                <a16:creationId xmlns:a16="http://schemas.microsoft.com/office/drawing/2014/main" id="{5022B5C4-0189-14BD-8F5A-DE614B8AFBD0}"/>
              </a:ext>
            </a:extLst>
          </p:cNvPr>
          <p:cNvGraphicFramePr>
            <a:graphicFrameLocks/>
          </p:cNvGraphicFramePr>
          <p:nvPr>
            <p:extLst>
              <p:ext uri="{D42A27DB-BD31-4B8C-83A1-F6EECF244321}">
                <p14:modId xmlns:p14="http://schemas.microsoft.com/office/powerpoint/2010/main" val="4214561379"/>
              </p:ext>
            </p:extLst>
          </p:nvPr>
        </p:nvGraphicFramePr>
        <p:xfrm>
          <a:off x="5669280" y="2057400"/>
          <a:ext cx="5567680" cy="3500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324508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{E5AD3661-A669-4947-8551-CF8EFF780C65}tf56160789_win32</Template>
  <TotalTime>652</TotalTime>
  <Words>1829</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Bookman Old Style</vt:lpstr>
      <vt:lpstr>Calibri</vt:lpstr>
      <vt:lpstr>Franklin Gothic Book</vt:lpstr>
      <vt:lpstr>Custom</vt:lpstr>
      <vt:lpstr>IPL Auction</vt:lpstr>
      <vt:lpstr>Create Tables</vt:lpstr>
      <vt:lpstr>Copy Data to Tables</vt:lpstr>
      <vt:lpstr>1.Batsman with high striking rate</vt:lpstr>
      <vt:lpstr>PowerPoint Presentation</vt:lpstr>
      <vt:lpstr>2. Batsman with High Average</vt:lpstr>
      <vt:lpstr>PowerPoint Presentation</vt:lpstr>
      <vt:lpstr>3. Batsman with Max Boundary</vt:lpstr>
      <vt:lpstr>PowerPoint Presentation</vt:lpstr>
      <vt:lpstr>4.Economy Bowlers</vt:lpstr>
      <vt:lpstr>PowerPoint Presentation</vt:lpstr>
      <vt:lpstr>5.Striker Bowler</vt:lpstr>
      <vt:lpstr>PowerPoint Presentation</vt:lpstr>
      <vt:lpstr>6. All Rounders</vt:lpstr>
      <vt:lpstr>PowerPoint Presentation</vt:lpstr>
      <vt:lpstr>PowerPoint Presentation</vt:lpstr>
      <vt:lpstr>7. Criterion for Wicketkeeper</vt:lpstr>
      <vt:lpstr>Reasons of Wicketkeeper Criterion</vt:lpstr>
      <vt:lpstr>Query 1&amp;2</vt:lpstr>
      <vt:lpstr>Query 3&amp;4</vt:lpstr>
      <vt:lpstr>Query 5&amp;6</vt:lpstr>
      <vt:lpstr>Query 7&amp;8</vt:lpstr>
      <vt:lpstr>Query 9&amp;10</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Auction</dc:title>
  <dc:creator>ARCHANA MIRE</dc:creator>
  <cp:lastModifiedBy>ARCHANA MIRE</cp:lastModifiedBy>
  <cp:revision>21</cp:revision>
  <dcterms:created xsi:type="dcterms:W3CDTF">2023-10-05T09:30:21Z</dcterms:created>
  <dcterms:modified xsi:type="dcterms:W3CDTF">2023-10-05T20:23:17Z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