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8"/>
  </p:notesMasterIdLst>
  <p:sldIdLst>
    <p:sldId id="258" r:id="rId2"/>
    <p:sldId id="259" r:id="rId3"/>
    <p:sldId id="260" r:id="rId4"/>
    <p:sldId id="261" r:id="rId5"/>
    <p:sldId id="262" r:id="rId6"/>
    <p:sldId id="263" r:id="rId7"/>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05D6AF-3E59-450E-81D6-9E9E64A13F78}" v="28" dt="2025-04-30T21:46:10.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9" y="60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 T" userId="4d8c3b0258357231" providerId="LiveId" clId="{A305D6AF-3E59-450E-81D6-9E9E64A13F78}"/>
    <pc:docChg chg="undo custSel delSld modSld">
      <pc:chgData name="Archana T" userId="4d8c3b0258357231" providerId="LiveId" clId="{A305D6AF-3E59-450E-81D6-9E9E64A13F78}" dt="2025-04-30T21:46:23.294" v="49"/>
      <pc:docMkLst>
        <pc:docMk/>
      </pc:docMkLst>
      <pc:sldChg chg="modSp mod">
        <pc:chgData name="Archana T" userId="4d8c3b0258357231" providerId="LiveId" clId="{A305D6AF-3E59-450E-81D6-9E9E64A13F78}" dt="2025-04-30T21:39:06.191" v="3" actId="27636"/>
        <pc:sldMkLst>
          <pc:docMk/>
          <pc:sldMk cId="1261100918" sldId="258"/>
        </pc:sldMkLst>
        <pc:spChg chg="mod">
          <ac:chgData name="Archana T" userId="4d8c3b0258357231" providerId="LiveId" clId="{A305D6AF-3E59-450E-81D6-9E9E64A13F78}" dt="2025-04-30T21:39:06.191" v="3" actId="27636"/>
          <ac:spMkLst>
            <pc:docMk/>
            <pc:sldMk cId="1261100918" sldId="258"/>
            <ac:spMk id="5" creationId="{48A7A950-5026-1157-9148-4DA9CAD7CE13}"/>
          </ac:spMkLst>
        </pc:spChg>
      </pc:sldChg>
      <pc:sldChg chg="modSp mod">
        <pc:chgData name="Archana T" userId="4d8c3b0258357231" providerId="LiveId" clId="{A305D6AF-3E59-450E-81D6-9E9E64A13F78}" dt="2025-04-30T21:41:33.633" v="4"/>
        <pc:sldMkLst>
          <pc:docMk/>
          <pc:sldMk cId="2469288341" sldId="259"/>
        </pc:sldMkLst>
        <pc:spChg chg="mod">
          <ac:chgData name="Archana T" userId="4d8c3b0258357231" providerId="LiveId" clId="{A305D6AF-3E59-450E-81D6-9E9E64A13F78}" dt="2025-04-30T21:41:33.633" v="4"/>
          <ac:spMkLst>
            <pc:docMk/>
            <pc:sldMk cId="2469288341" sldId="259"/>
            <ac:spMk id="3" creationId="{D720CDD8-2D18-0600-A638-B8C73E765E40}"/>
          </ac:spMkLst>
        </pc:spChg>
      </pc:sldChg>
      <pc:sldChg chg="addSp delSp modSp mod">
        <pc:chgData name="Archana T" userId="4d8c3b0258357231" providerId="LiveId" clId="{A305D6AF-3E59-450E-81D6-9E9E64A13F78}" dt="2025-04-30T21:43:55.951" v="25" actId="14100"/>
        <pc:sldMkLst>
          <pc:docMk/>
          <pc:sldMk cId="1783013388" sldId="260"/>
        </pc:sldMkLst>
        <pc:spChg chg="mod">
          <ac:chgData name="Archana T" userId="4d8c3b0258357231" providerId="LiveId" clId="{A305D6AF-3E59-450E-81D6-9E9E64A13F78}" dt="2025-04-30T21:43:02.766" v="15" actId="1076"/>
          <ac:spMkLst>
            <pc:docMk/>
            <pc:sldMk cId="1783013388" sldId="260"/>
            <ac:spMk id="2" creationId="{8B44483D-1808-523D-2656-D1F020638E95}"/>
          </ac:spMkLst>
        </pc:spChg>
        <pc:spChg chg="del mod">
          <ac:chgData name="Archana T" userId="4d8c3b0258357231" providerId="LiveId" clId="{A305D6AF-3E59-450E-81D6-9E9E64A13F78}" dt="2025-04-30T21:43:08.333" v="17" actId="478"/>
          <ac:spMkLst>
            <pc:docMk/>
            <pc:sldMk cId="1783013388" sldId="260"/>
            <ac:spMk id="4" creationId="{2B59E798-0D4E-4D28-C32B-9B9F14FA8F69}"/>
          </ac:spMkLst>
        </pc:spChg>
        <pc:spChg chg="add">
          <ac:chgData name="Archana T" userId="4d8c3b0258357231" providerId="LiveId" clId="{A305D6AF-3E59-450E-81D6-9E9E64A13F78}" dt="2025-04-30T21:41:46.597" v="5"/>
          <ac:spMkLst>
            <pc:docMk/>
            <pc:sldMk cId="1783013388" sldId="260"/>
            <ac:spMk id="5" creationId="{F4424C5D-CF41-DD2B-2001-2AD95CA78049}"/>
          </ac:spMkLst>
        </pc:spChg>
        <pc:spChg chg="add">
          <ac:chgData name="Archana T" userId="4d8c3b0258357231" providerId="LiveId" clId="{A305D6AF-3E59-450E-81D6-9E9E64A13F78}" dt="2025-04-30T21:42:03.004" v="8"/>
          <ac:spMkLst>
            <pc:docMk/>
            <pc:sldMk cId="1783013388" sldId="260"/>
            <ac:spMk id="6" creationId="{4F7936E6-E1AA-F74B-F0E3-C7CCEA367FA5}"/>
          </ac:spMkLst>
        </pc:spChg>
        <pc:spChg chg="add mod">
          <ac:chgData name="Archana T" userId="4d8c3b0258357231" providerId="LiveId" clId="{A305D6AF-3E59-450E-81D6-9E9E64A13F78}" dt="2025-04-30T21:42:20.222" v="10"/>
          <ac:spMkLst>
            <pc:docMk/>
            <pc:sldMk cId="1783013388" sldId="260"/>
            <ac:spMk id="7" creationId="{6E7A0F16-2CFA-D1C6-ED6B-6C5088F83538}"/>
          </ac:spMkLst>
        </pc:spChg>
        <pc:spChg chg="add del mod">
          <ac:chgData name="Archana T" userId="4d8c3b0258357231" providerId="LiveId" clId="{A305D6AF-3E59-450E-81D6-9E9E64A13F78}" dt="2025-04-30T21:43:44.176" v="22" actId="478"/>
          <ac:spMkLst>
            <pc:docMk/>
            <pc:sldMk cId="1783013388" sldId="260"/>
            <ac:spMk id="8" creationId="{F1DE255F-9B66-5E6E-D88A-555162906FB3}"/>
          </ac:spMkLst>
        </pc:spChg>
        <pc:spChg chg="add mod">
          <ac:chgData name="Archana T" userId="4d8c3b0258357231" providerId="LiveId" clId="{A305D6AF-3E59-450E-81D6-9E9E64A13F78}" dt="2025-04-30T21:43:55.951" v="25" actId="14100"/>
          <ac:spMkLst>
            <pc:docMk/>
            <pc:sldMk cId="1783013388" sldId="260"/>
            <ac:spMk id="9" creationId="{328A7761-3F37-ABF1-C545-1231C11A3F6F}"/>
          </ac:spMkLst>
        </pc:spChg>
      </pc:sldChg>
      <pc:sldChg chg="modSp mod">
        <pc:chgData name="Archana T" userId="4d8c3b0258357231" providerId="LiveId" clId="{A305D6AF-3E59-450E-81D6-9E9E64A13F78}" dt="2025-04-30T21:44:07.038" v="26"/>
        <pc:sldMkLst>
          <pc:docMk/>
          <pc:sldMk cId="2153280281" sldId="261"/>
        </pc:sldMkLst>
        <pc:spChg chg="mod">
          <ac:chgData name="Archana T" userId="4d8c3b0258357231" providerId="LiveId" clId="{A305D6AF-3E59-450E-81D6-9E9E64A13F78}" dt="2025-04-30T21:44:07.038" v="26"/>
          <ac:spMkLst>
            <pc:docMk/>
            <pc:sldMk cId="2153280281" sldId="261"/>
            <ac:spMk id="3" creationId="{235C7A69-EC79-364B-0119-3334BC13C62F}"/>
          </ac:spMkLst>
        </pc:spChg>
      </pc:sldChg>
      <pc:sldChg chg="addSp delSp modSp mod">
        <pc:chgData name="Archana T" userId="4d8c3b0258357231" providerId="LiveId" clId="{A305D6AF-3E59-450E-81D6-9E9E64A13F78}" dt="2025-04-30T21:45:56.534" v="43"/>
        <pc:sldMkLst>
          <pc:docMk/>
          <pc:sldMk cId="1806446007" sldId="262"/>
        </pc:sldMkLst>
        <pc:spChg chg="mod">
          <ac:chgData name="Archana T" userId="4d8c3b0258357231" providerId="LiveId" clId="{A305D6AF-3E59-450E-81D6-9E9E64A13F78}" dt="2025-04-30T21:45:52.783" v="41" actId="15"/>
          <ac:spMkLst>
            <pc:docMk/>
            <pc:sldMk cId="1806446007" sldId="262"/>
            <ac:spMk id="3" creationId="{A96E92A7-662B-BB48-53D5-25FC20563028}"/>
          </ac:spMkLst>
        </pc:spChg>
        <pc:spChg chg="add">
          <ac:chgData name="Archana T" userId="4d8c3b0258357231" providerId="LiveId" clId="{A305D6AF-3E59-450E-81D6-9E9E64A13F78}" dt="2025-04-30T21:44:40.957" v="30"/>
          <ac:spMkLst>
            <pc:docMk/>
            <pc:sldMk cId="1806446007" sldId="262"/>
            <ac:spMk id="4" creationId="{90D398AE-D410-9421-3B68-610E0B069CE6}"/>
          </ac:spMkLst>
        </pc:spChg>
        <pc:spChg chg="add del mod">
          <ac:chgData name="Archana T" userId="4d8c3b0258357231" providerId="LiveId" clId="{A305D6AF-3E59-450E-81D6-9E9E64A13F78}" dt="2025-04-30T21:45:56.534" v="43"/>
          <ac:spMkLst>
            <pc:docMk/>
            <pc:sldMk cId="1806446007" sldId="262"/>
            <ac:spMk id="5" creationId="{E57D3F3B-BC63-240A-F396-B0475007582B}"/>
          </ac:spMkLst>
        </pc:spChg>
      </pc:sldChg>
      <pc:sldChg chg="addSp delSp modSp mod">
        <pc:chgData name="Archana T" userId="4d8c3b0258357231" providerId="LiveId" clId="{A305D6AF-3E59-450E-81D6-9E9E64A13F78}" dt="2025-04-30T21:46:23.294" v="49"/>
        <pc:sldMkLst>
          <pc:docMk/>
          <pc:sldMk cId="1454526433" sldId="263"/>
        </pc:sldMkLst>
        <pc:spChg chg="mod">
          <ac:chgData name="Archana T" userId="4d8c3b0258357231" providerId="LiveId" clId="{A305D6AF-3E59-450E-81D6-9E9E64A13F78}" dt="2025-04-30T21:46:18.968" v="47"/>
          <ac:spMkLst>
            <pc:docMk/>
            <pc:sldMk cId="1454526433" sldId="263"/>
            <ac:spMk id="4" creationId="{FDFE4711-7F4D-ED89-2DFA-531B92508016}"/>
          </ac:spMkLst>
        </pc:spChg>
        <pc:spChg chg="add del mod">
          <ac:chgData name="Archana T" userId="4d8c3b0258357231" providerId="LiveId" clId="{A305D6AF-3E59-450E-81D6-9E9E64A13F78}" dt="2025-04-30T21:46:23.294" v="49"/>
          <ac:spMkLst>
            <pc:docMk/>
            <pc:sldMk cId="1454526433" sldId="263"/>
            <ac:spMk id="5" creationId="{4351F966-42BE-ACE0-5141-3C4042DCBB5D}"/>
          </ac:spMkLst>
        </pc:spChg>
      </pc:sldChg>
      <pc:sldChg chg="del">
        <pc:chgData name="Archana T" userId="4d8c3b0258357231" providerId="LiveId" clId="{A305D6AF-3E59-450E-81D6-9E9E64A13F78}" dt="2025-04-30T21:46:00.817" v="44" actId="47"/>
        <pc:sldMkLst>
          <pc:docMk/>
          <pc:sldMk cId="3197387766"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3C2A932-DA8D-0E1C-225D-76058B51CC1F}"/>
              </a:ext>
            </a:extLst>
          </p:cNvPr>
          <p:cNvSpPr>
            <a:spLocks noGrp="1"/>
          </p:cNvSpPr>
          <p:nvPr>
            <p:ph type="pic" idx="2"/>
          </p:nvPr>
        </p:nvSpPr>
        <p:spPr/>
        <p:txBody>
          <a:bodyPr/>
          <a:lstStyle/>
          <a:p>
            <a:endParaRPr lang="en-IN" dirty="0"/>
          </a:p>
        </p:txBody>
      </p:sp>
      <p:sp>
        <p:nvSpPr>
          <p:cNvPr id="3" name="Text Placeholder 2">
            <a:extLst>
              <a:ext uri="{FF2B5EF4-FFF2-40B4-BE49-F238E27FC236}">
                <a16:creationId xmlns:a16="http://schemas.microsoft.com/office/drawing/2014/main" id="{C87EB2F5-9B00-DB2A-0A50-3A3ABD982147}"/>
              </a:ext>
            </a:extLst>
          </p:cNvPr>
          <p:cNvSpPr>
            <a:spLocks noGrp="1"/>
          </p:cNvSpPr>
          <p:nvPr>
            <p:ph type="body" idx="1"/>
          </p:nvPr>
        </p:nvSpPr>
        <p:spPr/>
        <p:txBody>
          <a:bodyPr/>
          <a:lstStyle/>
          <a:p>
            <a:endParaRPr lang="en-IN"/>
          </a:p>
        </p:txBody>
      </p:sp>
      <p:sp>
        <p:nvSpPr>
          <p:cNvPr id="4" name="Subtitle 3">
            <a:extLst>
              <a:ext uri="{FF2B5EF4-FFF2-40B4-BE49-F238E27FC236}">
                <a16:creationId xmlns:a16="http://schemas.microsoft.com/office/drawing/2014/main" id="{A583F58F-A8F4-B4AB-CCB1-AA1AA170C5C7}"/>
              </a:ext>
            </a:extLst>
          </p:cNvPr>
          <p:cNvSpPr>
            <a:spLocks noGrp="1"/>
          </p:cNvSpPr>
          <p:nvPr>
            <p:ph type="subTitle" idx="3"/>
          </p:nvPr>
        </p:nvSpPr>
        <p:spPr/>
        <p:txBody>
          <a:bodyPr/>
          <a:lstStyle/>
          <a:p>
            <a:r>
              <a:rPr lang="en-GB" dirty="0"/>
              <a:t>ARCHANA THARAMMAL</a:t>
            </a:r>
            <a:endParaRPr lang="en-IN" dirty="0"/>
          </a:p>
        </p:txBody>
      </p:sp>
      <p:sp>
        <p:nvSpPr>
          <p:cNvPr id="5" name="Title 4">
            <a:extLst>
              <a:ext uri="{FF2B5EF4-FFF2-40B4-BE49-F238E27FC236}">
                <a16:creationId xmlns:a16="http://schemas.microsoft.com/office/drawing/2014/main" id="{48A7A950-5026-1157-9148-4DA9CAD7CE13}"/>
              </a:ext>
            </a:extLst>
          </p:cNvPr>
          <p:cNvSpPr>
            <a:spLocks noGrp="1"/>
          </p:cNvSpPr>
          <p:nvPr>
            <p:ph type="ctrTitle"/>
          </p:nvPr>
        </p:nvSpPr>
        <p:spPr/>
        <p:txBody>
          <a:bodyPr>
            <a:normAutofit/>
          </a:bodyPr>
          <a:lstStyle/>
          <a:p>
            <a:r>
              <a:rPr lang="en-US" dirty="0"/>
              <a:t>Data-Driven Churn Reduction: </a:t>
            </a:r>
            <a:r>
              <a:rPr lang="en-US" dirty="0" err="1"/>
              <a:t>PowerCo</a:t>
            </a:r>
            <a:r>
              <a:rPr lang="en-US" dirty="0"/>
              <a:t> SME Segment Insights</a:t>
            </a:r>
            <a:endParaRPr lang="en-IN" dirty="0"/>
          </a:p>
        </p:txBody>
      </p:sp>
    </p:spTree>
    <p:extLst>
      <p:ext uri="{BB962C8B-B14F-4D97-AF65-F5344CB8AC3E}">
        <p14:creationId xmlns:p14="http://schemas.microsoft.com/office/powerpoint/2010/main" val="1261100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D6DA-CD14-D779-1EC6-FEC229D9BFDF}"/>
              </a:ext>
            </a:extLst>
          </p:cNvPr>
          <p:cNvSpPr>
            <a:spLocks noGrp="1"/>
          </p:cNvSpPr>
          <p:nvPr>
            <p:ph type="title"/>
          </p:nvPr>
        </p:nvSpPr>
        <p:spPr/>
        <p:txBody>
          <a:bodyPr/>
          <a:lstStyle/>
          <a:p>
            <a:r>
              <a:rPr lang="en-GB" dirty="0" err="1"/>
              <a:t>SItuation</a:t>
            </a:r>
            <a:endParaRPr lang="en-IN" dirty="0"/>
          </a:p>
        </p:txBody>
      </p:sp>
      <p:sp>
        <p:nvSpPr>
          <p:cNvPr id="3" name="Text Placeholder 2">
            <a:extLst>
              <a:ext uri="{FF2B5EF4-FFF2-40B4-BE49-F238E27FC236}">
                <a16:creationId xmlns:a16="http://schemas.microsoft.com/office/drawing/2014/main" id="{D720CDD8-2D18-0600-A638-B8C73E765E40}"/>
              </a:ext>
            </a:extLst>
          </p:cNvPr>
          <p:cNvSpPr>
            <a:spLocks noGrp="1"/>
          </p:cNvSpPr>
          <p:nvPr>
            <p:ph type="body" idx="1"/>
          </p:nvPr>
        </p:nvSpPr>
        <p:spPr/>
        <p:txBody>
          <a:bodyPr/>
          <a:lstStyle/>
          <a:p>
            <a:r>
              <a:rPr lang="en-US" dirty="0" err="1"/>
              <a:t>PowerCo’s</a:t>
            </a:r>
            <a:r>
              <a:rPr lang="en-US" dirty="0"/>
              <a:t> SME division faces a </a:t>
            </a:r>
            <a:r>
              <a:rPr lang="en-US" b="1" dirty="0"/>
              <a:t>9.7% churn rate</a:t>
            </a:r>
            <a:r>
              <a:rPr lang="en-US" dirty="0"/>
              <a:t> across </a:t>
            </a:r>
            <a:r>
              <a:rPr lang="en-US" b="1" dirty="0"/>
              <a:t>14,606 customers</a:t>
            </a:r>
            <a:r>
              <a:rPr lang="en-US" dirty="0"/>
              <a:t>, posing a significant risk to revenue. Historical data on usage, pricing, and customer attributes is available to explore churn drivers and retention strategies.</a:t>
            </a:r>
            <a:endParaRPr lang="en-IN" dirty="0">
              <a:latin typeface="+mj-lt"/>
            </a:endParaRPr>
          </a:p>
        </p:txBody>
      </p:sp>
    </p:spTree>
    <p:extLst>
      <p:ext uri="{BB962C8B-B14F-4D97-AF65-F5344CB8AC3E}">
        <p14:creationId xmlns:p14="http://schemas.microsoft.com/office/powerpoint/2010/main" val="2469288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483D-1808-523D-2656-D1F020638E95}"/>
              </a:ext>
            </a:extLst>
          </p:cNvPr>
          <p:cNvSpPr>
            <a:spLocks noGrp="1"/>
          </p:cNvSpPr>
          <p:nvPr>
            <p:ph type="title"/>
          </p:nvPr>
        </p:nvSpPr>
        <p:spPr>
          <a:xfrm>
            <a:off x="629325" y="405627"/>
            <a:ext cx="10933350" cy="470898"/>
          </a:xfrm>
        </p:spPr>
        <p:txBody>
          <a:bodyPr/>
          <a:lstStyle/>
          <a:p>
            <a:r>
              <a:rPr lang="en-GB" dirty="0"/>
              <a:t>Complication</a:t>
            </a:r>
            <a:endParaRPr lang="en-IN" dirty="0"/>
          </a:p>
        </p:txBody>
      </p:sp>
      <p:sp>
        <p:nvSpPr>
          <p:cNvPr id="9" name="Text Placeholder 8">
            <a:extLst>
              <a:ext uri="{FF2B5EF4-FFF2-40B4-BE49-F238E27FC236}">
                <a16:creationId xmlns:a16="http://schemas.microsoft.com/office/drawing/2014/main" id="{328A7761-3F37-ABF1-C545-1231C11A3F6F}"/>
              </a:ext>
            </a:extLst>
          </p:cNvPr>
          <p:cNvSpPr>
            <a:spLocks noGrp="1"/>
          </p:cNvSpPr>
          <p:nvPr>
            <p:ph type="body" idx="1"/>
          </p:nvPr>
        </p:nvSpPr>
        <p:spPr>
          <a:xfrm>
            <a:off x="629399" y="2085628"/>
            <a:ext cx="10933801" cy="3751291"/>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Churn was previously hard to predict, and </a:t>
            </a:r>
            <a:r>
              <a:rPr kumimoji="0" lang="en-US" altLang="en-US" sz="2000" b="1" i="0" u="none" strike="noStrike" cap="none" normalizeH="0" baseline="0" dirty="0">
                <a:ln>
                  <a:noFill/>
                </a:ln>
                <a:solidFill>
                  <a:schemeClr val="tx1"/>
                </a:solidFill>
                <a:effectLst/>
                <a:latin typeface="Arial" panose="020B0604020202020204" pitchFamily="34" charset="0"/>
              </a:rPr>
              <a:t>price sensitivity is not the primary driver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blanket discount strategy lacks precision and may lead to </a:t>
            </a:r>
            <a:r>
              <a:rPr kumimoji="0" lang="en-US" altLang="en-US" sz="2000" b="1" i="0" u="none" strike="noStrike" cap="none" normalizeH="0" baseline="0" dirty="0">
                <a:ln>
                  <a:noFill/>
                </a:ln>
                <a:solidFill>
                  <a:schemeClr val="tx1"/>
                </a:solidFill>
                <a:effectLst/>
                <a:latin typeface="Arial" panose="020B0604020202020204" pitchFamily="34" charset="0"/>
              </a:rPr>
              <a:t>unnecessary revenue loss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Without clear targeting, </a:t>
            </a:r>
            <a:r>
              <a:rPr kumimoji="0" lang="en-US" altLang="en-US" sz="2000" b="0" i="0" u="none" strike="noStrike" cap="none" normalizeH="0" baseline="0" dirty="0" err="1">
                <a:ln>
                  <a:noFill/>
                </a:ln>
                <a:solidFill>
                  <a:schemeClr val="tx1"/>
                </a:solidFill>
                <a:effectLst/>
                <a:latin typeface="Arial" panose="020B0604020202020204" pitchFamily="34" charset="0"/>
              </a:rPr>
              <a:t>PowerCo</a:t>
            </a:r>
            <a:r>
              <a:rPr kumimoji="0" lang="en-US" altLang="en-US" sz="2000" b="0" i="0" u="none" strike="noStrike" cap="none" normalizeH="0" baseline="0" dirty="0">
                <a:ln>
                  <a:noFill/>
                </a:ln>
                <a:solidFill>
                  <a:schemeClr val="tx1"/>
                </a:solidFill>
                <a:effectLst/>
                <a:latin typeface="Arial" panose="020B0604020202020204" pitchFamily="34" charset="0"/>
              </a:rPr>
              <a:t> risks investing in retention offers that don’t yield return</a:t>
            </a:r>
            <a:endParaRPr lang="en-IN" dirty="0"/>
          </a:p>
        </p:txBody>
      </p:sp>
    </p:spTree>
    <p:extLst>
      <p:ext uri="{BB962C8B-B14F-4D97-AF65-F5344CB8AC3E}">
        <p14:creationId xmlns:p14="http://schemas.microsoft.com/office/powerpoint/2010/main" val="1783013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4540-111C-AF4E-3E60-FD1C50312B1D}"/>
              </a:ext>
            </a:extLst>
          </p:cNvPr>
          <p:cNvSpPr>
            <a:spLocks noGrp="1"/>
          </p:cNvSpPr>
          <p:nvPr>
            <p:ph type="title"/>
          </p:nvPr>
        </p:nvSpPr>
        <p:spPr/>
        <p:txBody>
          <a:bodyPr/>
          <a:lstStyle/>
          <a:p>
            <a:r>
              <a:rPr lang="en-GB" dirty="0"/>
              <a:t>QUESTION?</a:t>
            </a:r>
            <a:endParaRPr lang="en-IN" dirty="0"/>
          </a:p>
        </p:txBody>
      </p:sp>
      <p:sp>
        <p:nvSpPr>
          <p:cNvPr id="3" name="Text Placeholder 2">
            <a:extLst>
              <a:ext uri="{FF2B5EF4-FFF2-40B4-BE49-F238E27FC236}">
                <a16:creationId xmlns:a16="http://schemas.microsoft.com/office/drawing/2014/main" id="{235C7A69-EC79-364B-0119-3334BC13C62F}"/>
              </a:ext>
            </a:extLst>
          </p:cNvPr>
          <p:cNvSpPr>
            <a:spLocks noGrp="1"/>
          </p:cNvSpPr>
          <p:nvPr>
            <p:ph type="body" idx="1"/>
          </p:nvPr>
        </p:nvSpPr>
        <p:spPr/>
        <p:txBody>
          <a:bodyPr/>
          <a:lstStyle/>
          <a:p>
            <a:r>
              <a:rPr lang="en-US" sz="2000" dirty="0"/>
              <a:t>Can we use customer data to accurately predict churn and implement a </a:t>
            </a:r>
            <a:r>
              <a:rPr lang="en-US" sz="2000" b="1" dirty="0"/>
              <a:t>more effective, targeted retention strategy</a:t>
            </a:r>
            <a:r>
              <a:rPr lang="en-US" sz="2000" dirty="0"/>
              <a:t>?</a:t>
            </a:r>
          </a:p>
        </p:txBody>
      </p:sp>
    </p:spTree>
    <p:extLst>
      <p:ext uri="{BB962C8B-B14F-4D97-AF65-F5344CB8AC3E}">
        <p14:creationId xmlns:p14="http://schemas.microsoft.com/office/powerpoint/2010/main" val="2153280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7396-4A5F-070A-D898-ED72F9775004}"/>
              </a:ext>
            </a:extLst>
          </p:cNvPr>
          <p:cNvSpPr>
            <a:spLocks noGrp="1"/>
          </p:cNvSpPr>
          <p:nvPr>
            <p:ph type="title"/>
          </p:nvPr>
        </p:nvSpPr>
        <p:spPr/>
        <p:txBody>
          <a:bodyPr/>
          <a:lstStyle/>
          <a:p>
            <a:r>
              <a:rPr lang="en-GB" dirty="0"/>
              <a:t>Evaluation</a:t>
            </a:r>
            <a:endParaRPr lang="en-IN" dirty="0"/>
          </a:p>
        </p:txBody>
      </p:sp>
      <p:sp>
        <p:nvSpPr>
          <p:cNvPr id="3" name="Text Placeholder 2">
            <a:extLst>
              <a:ext uri="{FF2B5EF4-FFF2-40B4-BE49-F238E27FC236}">
                <a16:creationId xmlns:a16="http://schemas.microsoft.com/office/drawing/2014/main" id="{A96E92A7-662B-BB48-53D5-25FC20563028}"/>
              </a:ext>
            </a:extLst>
          </p:cNvPr>
          <p:cNvSpPr>
            <a:spLocks noGrp="1"/>
          </p:cNvSpPr>
          <p:nvPr>
            <p:ph type="body" idx="1"/>
          </p:nvPr>
        </p:nvSpPr>
        <p:spPr/>
        <p:txBody>
          <a:bodyPr/>
          <a:lstStyle/>
          <a:p>
            <a:pPr>
              <a:buNone/>
            </a:pPr>
            <a:r>
              <a:rPr lang="en-US" dirty="0"/>
              <a:t>A machine learning model significantly improves prediction accuracy.</a:t>
            </a:r>
            <a:br>
              <a:rPr lang="en-US" dirty="0"/>
            </a:br>
            <a:r>
              <a:rPr lang="en-US" b="1" dirty="0"/>
              <a:t>Key findings: </a:t>
            </a:r>
          </a:p>
          <a:p>
            <a:pPr>
              <a:buNone/>
            </a:pPr>
            <a:endParaRPr lang="en-US" b="1" dirty="0"/>
          </a:p>
          <a:p>
            <a:pPr marL="457200" lvl="1" indent="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Churn is </a:t>
            </a:r>
            <a:r>
              <a:rPr kumimoji="0" lang="en-US" altLang="en-US" b="1" i="0" u="none" strike="noStrike" cap="none" normalizeH="0" baseline="0" dirty="0">
                <a:ln>
                  <a:noFill/>
                </a:ln>
                <a:solidFill>
                  <a:schemeClr val="tx1"/>
                </a:solidFill>
                <a:effectLst/>
                <a:latin typeface="Arial" panose="020B0604020202020204" pitchFamily="34" charset="0"/>
              </a:rPr>
              <a:t>predictable</a:t>
            </a:r>
            <a:r>
              <a:rPr kumimoji="0" lang="en-US" altLang="en-US" b="0" i="0" u="none" strike="noStrike" cap="none" normalizeH="0" baseline="0" dirty="0">
                <a:ln>
                  <a:noFill/>
                </a:ln>
                <a:solidFill>
                  <a:schemeClr val="tx1"/>
                </a:solidFill>
                <a:effectLst/>
                <a:latin typeface="Arial" panose="020B0604020202020204" pitchFamily="34" charset="0"/>
              </a:rPr>
              <a:t> — top drivers are:</a:t>
            </a:r>
          </a:p>
          <a:p>
            <a:pPr marL="914400" lvl="2" indent="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Yearly consumption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914400" lvl="2" indent="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Forecasted consumption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914400" lvl="2" indent="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Net margin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Customer price sensitivity is not a key churn driver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A </a:t>
            </a:r>
            <a:r>
              <a:rPr kumimoji="0" lang="en-US" altLang="en-US" b="1" i="0" u="none" strike="noStrike" cap="none" normalizeH="0" baseline="0" dirty="0">
                <a:ln>
                  <a:noFill/>
                </a:ln>
                <a:solidFill>
                  <a:schemeClr val="tx1"/>
                </a:solidFill>
                <a:effectLst/>
                <a:latin typeface="Arial" panose="020B0604020202020204" pitchFamily="34" charset="0"/>
              </a:rPr>
              <a:t>20% discount strategy</a:t>
            </a:r>
            <a:r>
              <a:rPr kumimoji="0" lang="en-US" altLang="en-US" b="0" i="0" u="none" strike="noStrike" cap="none" normalizeH="0" baseline="0" dirty="0">
                <a:ln>
                  <a:noFill/>
                </a:ln>
                <a:solidFill>
                  <a:schemeClr val="tx1"/>
                </a:solidFill>
                <a:effectLst/>
                <a:latin typeface="Arial" panose="020B0604020202020204" pitchFamily="34" charset="0"/>
              </a:rPr>
              <a:t> can be effective </a:t>
            </a:r>
            <a:r>
              <a:rPr kumimoji="0" lang="en-US" altLang="en-US" b="1" i="0" u="none" strike="noStrike" cap="none" normalizeH="0" baseline="0" dirty="0">
                <a:ln>
                  <a:noFill/>
                </a:ln>
                <a:solidFill>
                  <a:schemeClr val="tx1"/>
                </a:solidFill>
                <a:effectLst/>
                <a:latin typeface="Arial" panose="020B0604020202020204" pitchFamily="34" charset="0"/>
              </a:rPr>
              <a:t>only when targeted to high-value, high-risk customers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06446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9EA9-A3C5-2249-3E57-FC42DC119DE0}"/>
              </a:ext>
            </a:extLst>
          </p:cNvPr>
          <p:cNvSpPr>
            <a:spLocks noGrp="1"/>
          </p:cNvSpPr>
          <p:nvPr>
            <p:ph type="title"/>
          </p:nvPr>
        </p:nvSpPr>
        <p:spPr/>
        <p:txBody>
          <a:bodyPr/>
          <a:lstStyle/>
          <a:p>
            <a:r>
              <a:rPr lang="en-GB" dirty="0"/>
              <a:t>Impact</a:t>
            </a:r>
            <a:endParaRPr lang="en-IN" dirty="0"/>
          </a:p>
        </p:txBody>
      </p:sp>
      <p:sp>
        <p:nvSpPr>
          <p:cNvPr id="4" name="Rectangle 1">
            <a:extLst>
              <a:ext uri="{FF2B5EF4-FFF2-40B4-BE49-F238E27FC236}">
                <a16:creationId xmlns:a16="http://schemas.microsoft.com/office/drawing/2014/main" id="{FDFE4711-7F4D-ED89-2DFA-531B92508016}"/>
              </a:ext>
            </a:extLst>
          </p:cNvPr>
          <p:cNvSpPr>
            <a:spLocks noGrp="1" noChangeArrowheads="1"/>
          </p:cNvSpPr>
          <p:nvPr>
            <p:ph type="body" idx="1"/>
          </p:nvPr>
        </p:nvSpPr>
        <p:spPr bwMode="auto">
          <a:xfrm>
            <a:off x="630000" y="1669147"/>
            <a:ext cx="109333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Enables a </a:t>
            </a:r>
            <a:r>
              <a:rPr kumimoji="0" lang="en-US" altLang="en-US" sz="2400" b="1" i="0" u="none" strike="noStrike" cap="none" normalizeH="0" baseline="0" dirty="0">
                <a:ln>
                  <a:noFill/>
                </a:ln>
                <a:solidFill>
                  <a:schemeClr val="tx1"/>
                </a:solidFill>
                <a:effectLst/>
                <a:latin typeface="Arial" panose="020B0604020202020204" pitchFamily="34" charset="0"/>
              </a:rPr>
              <a:t>data-driven retention plan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Targeted offers prevent churn </a:t>
            </a:r>
            <a:r>
              <a:rPr kumimoji="0" lang="en-US" altLang="en-US" sz="2400" b="1" i="0" u="none" strike="noStrike" cap="none" normalizeH="0" baseline="0" dirty="0">
                <a:ln>
                  <a:noFill/>
                </a:ln>
                <a:solidFill>
                  <a:schemeClr val="tx1"/>
                </a:solidFill>
                <a:effectLst/>
                <a:latin typeface="Arial" panose="020B0604020202020204" pitchFamily="34" charset="0"/>
              </a:rPr>
              <a:t>without over-discounting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Potential to </a:t>
            </a:r>
            <a:r>
              <a:rPr kumimoji="0" lang="en-US" altLang="en-US" sz="2400" b="1" i="0" u="none" strike="noStrike" cap="none" normalizeH="0" baseline="0" dirty="0">
                <a:ln>
                  <a:noFill/>
                </a:ln>
                <a:solidFill>
                  <a:schemeClr val="tx1"/>
                </a:solidFill>
                <a:effectLst/>
                <a:latin typeface="Arial" panose="020B0604020202020204" pitchFamily="34" charset="0"/>
              </a:rPr>
              <a:t>preserve significant margin and reduce churn by 15–25%</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526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193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BCG Grid 16:9</vt:lpstr>
      <vt:lpstr>Data-Driven Churn Reduction: PowerCo SME Segment Insights</vt:lpstr>
      <vt:lpstr>SItuation</vt:lpstr>
      <vt:lpstr>Complication</vt:lpstr>
      <vt:lpstr>QUESTION?</vt:lpstr>
      <vt:lpstr>Evaluation</vt:lpstr>
      <vt:lpstr>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Archana T</cp:lastModifiedBy>
  <cp:revision>1</cp:revision>
  <cp:lastPrinted>2025-04-30T21:39:27Z</cp:lastPrinted>
  <dcterms:created xsi:type="dcterms:W3CDTF">2016-11-04T11:46:04Z</dcterms:created>
  <dcterms:modified xsi:type="dcterms:W3CDTF">2025-04-30T21:46:26Z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