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F6CA17-157C-40AA-B8CC-6526404FE533}">
  <a:tblStyle styleId="{13F6CA17-157C-40AA-B8CC-6526404FE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diagrams.net/?client=1#G1-Bdp5v9YB0Ao0yb26C889vCWmLcr62Bq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14fa6ec48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14fa6ec48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Tanj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e196a3f0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e196a3f0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e1d4a279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e1d4a279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2694fcd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2694fcd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e0c02dd35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e0c02dd35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A1D42"/>
                </a:solidFill>
              </a:rPr>
              <a:t>//</a:t>
            </a:r>
            <a:r>
              <a:rPr lang="en" sz="1800" u="sng">
                <a:solidFill>
                  <a:srgbClr val="CA7BEB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https://app.diagrams.net/?client=1#G1-Bdp5v9YB0Ao0yb26C889vCWmLcr62Bq</a:t>
            </a:r>
            <a:r>
              <a:rPr lang="en" sz="1800">
                <a:solidFill>
                  <a:srgbClr val="0A1D42"/>
                </a:solidFill>
              </a:rPr>
              <a:t> link to edit conceptual model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e2694fcd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e2694fcd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e2694fcd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e2694fcd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e2694fcd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e2694fcd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e2694fcd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e2694fcd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2694fcd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e2694fcd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Epic:  Project Planning &amp; Design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CEF3F5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User Stories: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CEF3F5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Requirement Gathering (Defining the Scope of the Project)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the Technology &amp; Tools Required for the Project Development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Planning, Work Assignment and Schedule of delivering the Project.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	4.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the Solution of a Project ( 	5.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Conceptual Model flow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Review and Retrospective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e2694fcdb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e2694fcd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14fa6ec48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14fa6ec48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2694fcd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2694fcd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e0c02dd35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e0c02dd35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2694fcdb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2694fcdb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2694fcdb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2694fcdb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2694fcdb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2694fcd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e2694fcdb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e2694fcdb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2694fcd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2694fcd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e2694fcd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e2694fcd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e14fa6ec48_0_1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e14fa6ec48_0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14fa6ec48_0_2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14fa6ec48_0_2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14fa6ec48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14fa6ec48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e14fa6ec48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e14fa6ec48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21779c5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21779c5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2694fcd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2694fcd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362225" y="529475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491400" y="3500605"/>
            <a:ext cx="23505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Xucan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 - Summer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"/>
          <p:cNvSpPr txBox="1"/>
          <p:nvPr>
            <p:ph idx="1" type="subTitle"/>
          </p:nvPr>
        </p:nvSpPr>
        <p:spPr>
          <a:xfrm>
            <a:off x="415300" y="2350425"/>
            <a:ext cx="44247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Graphical Password Authenticator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4"/>
          <p:cNvSpPr txBox="1"/>
          <p:nvPr>
            <p:ph type="title"/>
          </p:nvPr>
        </p:nvSpPr>
        <p:spPr>
          <a:xfrm>
            <a:off x="409670" y="982750"/>
            <a:ext cx="37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749" name="Google Shape;749;p34"/>
          <p:cNvSpPr txBox="1"/>
          <p:nvPr>
            <p:ph idx="1" type="body"/>
          </p:nvPr>
        </p:nvSpPr>
        <p:spPr>
          <a:xfrm>
            <a:off x="321750" y="1536675"/>
            <a:ext cx="41688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366" lvl="0" marL="457200" rtl="0" algn="l">
              <a:spcBef>
                <a:spcPts val="0"/>
              </a:spcBef>
              <a:spcAft>
                <a:spcPts val="0"/>
              </a:spcAft>
              <a:buSzPts val="1492"/>
              <a:buChar char="●"/>
            </a:pPr>
            <a:r>
              <a:rPr lang="en" sz="1492"/>
              <a:t>Technology Risk [high]</a:t>
            </a:r>
            <a:endParaRPr sz="1492"/>
          </a:p>
          <a:p>
            <a:pPr indent="-323366" lvl="0" marL="457200" rtl="0" algn="l">
              <a:spcBef>
                <a:spcPts val="1600"/>
              </a:spcBef>
              <a:spcAft>
                <a:spcPts val="0"/>
              </a:spcAft>
              <a:buSzPts val="1492"/>
              <a:buChar char="●"/>
            </a:pPr>
            <a:r>
              <a:rPr lang="en" sz="1492"/>
              <a:t>Project</a:t>
            </a:r>
            <a:r>
              <a:rPr lang="en" sz="1492"/>
              <a:t> &amp; Product Risk [low]      </a:t>
            </a:r>
            <a:endParaRPr sz="1492"/>
          </a:p>
          <a:p>
            <a:pPr indent="-323366" lvl="0" marL="457200" rtl="0" algn="l">
              <a:spcBef>
                <a:spcPts val="1600"/>
              </a:spcBef>
              <a:spcAft>
                <a:spcPts val="0"/>
              </a:spcAft>
              <a:buSzPts val="1492"/>
              <a:buChar char="●"/>
            </a:pPr>
            <a:r>
              <a:rPr lang="en" sz="1492"/>
              <a:t>Time Management [low]</a:t>
            </a:r>
            <a:endParaRPr sz="1492"/>
          </a:p>
          <a:p>
            <a:pPr indent="-323366" lvl="0" marL="457200" rtl="0" algn="l">
              <a:spcBef>
                <a:spcPts val="1600"/>
              </a:spcBef>
              <a:spcAft>
                <a:spcPts val="0"/>
              </a:spcAft>
              <a:buSzPts val="1492"/>
              <a:buChar char="●"/>
            </a:pPr>
            <a:r>
              <a:rPr lang="en" sz="1492"/>
              <a:t>Organizational Restructuring [moderate]</a:t>
            </a:r>
            <a:endParaRPr sz="1492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50" name="Google Shape;750;p34"/>
          <p:cNvSpPr txBox="1"/>
          <p:nvPr>
            <p:ph type="title"/>
          </p:nvPr>
        </p:nvSpPr>
        <p:spPr>
          <a:xfrm>
            <a:off x="5266050" y="977000"/>
            <a:ext cx="32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751" name="Google Shape;751;p34"/>
          <p:cNvSpPr txBox="1"/>
          <p:nvPr>
            <p:ph idx="1" type="body"/>
          </p:nvPr>
        </p:nvSpPr>
        <p:spPr>
          <a:xfrm>
            <a:off x="5282916" y="1590750"/>
            <a:ext cx="32661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</a:t>
            </a:r>
            <a:r>
              <a:rPr lang="en" sz="1400"/>
              <a:t>iweekly stand up calls.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 &amp; discuss the issues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Role Handover 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Incremental Development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&amp; Non- Functional Requirements</a:t>
            </a:r>
            <a:endParaRPr/>
          </a:p>
        </p:txBody>
      </p:sp>
      <p:sp>
        <p:nvSpPr>
          <p:cNvPr id="757" name="Google Shape;757;p35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User has to pass through below requirements for successful login into web application</a:t>
            </a:r>
            <a:endParaRPr sz="15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r>
              <a:rPr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DCDDD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Authentication </a:t>
            </a:r>
            <a:endParaRPr sz="15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Authorization levels </a:t>
            </a:r>
            <a:endParaRPr sz="15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Non-functional</a:t>
            </a:r>
            <a:r>
              <a:rPr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5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DCDDD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Usability </a:t>
            </a:r>
            <a:endParaRPr sz="15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sz="15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sz="15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6"/>
          <p:cNvSpPr txBox="1"/>
          <p:nvPr>
            <p:ph type="title"/>
          </p:nvPr>
        </p:nvSpPr>
        <p:spPr>
          <a:xfrm>
            <a:off x="1009250" y="1571775"/>
            <a:ext cx="79911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00"/>
              <a:t>Models and Workflow</a:t>
            </a:r>
            <a:endParaRPr b="1" sz="8600"/>
          </a:p>
        </p:txBody>
      </p:sp>
      <p:sp>
        <p:nvSpPr>
          <p:cNvPr id="763" name="Google Shape;763;p36"/>
          <p:cNvSpPr txBox="1"/>
          <p:nvPr>
            <p:ph idx="2" type="title"/>
          </p:nvPr>
        </p:nvSpPr>
        <p:spPr>
          <a:xfrm>
            <a:off x="6448225" y="4325300"/>
            <a:ext cx="26169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7"/>
          <p:cNvSpPr txBox="1"/>
          <p:nvPr>
            <p:ph type="title"/>
          </p:nvPr>
        </p:nvSpPr>
        <p:spPr>
          <a:xfrm>
            <a:off x="311700" y="20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Architecture/Conceptual Model</a:t>
            </a:r>
            <a:endParaRPr/>
          </a:p>
        </p:txBody>
      </p:sp>
      <p:sp>
        <p:nvSpPr>
          <p:cNvPr id="769" name="Google Shape;769;p37"/>
          <p:cNvSpPr txBox="1"/>
          <p:nvPr/>
        </p:nvSpPr>
        <p:spPr>
          <a:xfrm>
            <a:off x="-108375" y="4940100"/>
            <a:ext cx="90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0" name="Google Shape;7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02600"/>
            <a:ext cx="7880001" cy="385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/>
          <p:nvPr/>
        </p:nvSpPr>
        <p:spPr>
          <a:xfrm>
            <a:off x="4375100" y="147300"/>
            <a:ext cx="1465800" cy="633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User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776" name="Google Shape;776;p38"/>
          <p:cNvSpPr/>
          <p:nvPr/>
        </p:nvSpPr>
        <p:spPr>
          <a:xfrm>
            <a:off x="1773225" y="1086675"/>
            <a:ext cx="1135200" cy="40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7412025" y="858075"/>
            <a:ext cx="1135200" cy="40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sp>
        <p:nvSpPr>
          <p:cNvPr id="778" name="Google Shape;778;p38"/>
          <p:cNvSpPr/>
          <p:nvPr/>
        </p:nvSpPr>
        <p:spPr>
          <a:xfrm>
            <a:off x="1471875" y="1912150"/>
            <a:ext cx="1698000" cy="4368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Username</a:t>
            </a:r>
            <a:endParaRPr/>
          </a:p>
        </p:txBody>
      </p:sp>
      <p:sp>
        <p:nvSpPr>
          <p:cNvPr id="779" name="Google Shape;779;p38"/>
          <p:cNvSpPr/>
          <p:nvPr/>
        </p:nvSpPr>
        <p:spPr>
          <a:xfrm>
            <a:off x="1471875" y="2839401"/>
            <a:ext cx="1698000" cy="4368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Password</a:t>
            </a:r>
            <a:endParaRPr/>
          </a:p>
        </p:txBody>
      </p:sp>
      <p:sp>
        <p:nvSpPr>
          <p:cNvPr id="780" name="Google Shape;780;p38"/>
          <p:cNvSpPr/>
          <p:nvPr/>
        </p:nvSpPr>
        <p:spPr>
          <a:xfrm>
            <a:off x="1471875" y="3842851"/>
            <a:ext cx="1698000" cy="4368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Auth</a:t>
            </a:r>
            <a:endParaRPr/>
          </a:p>
        </p:txBody>
      </p:sp>
      <p:sp>
        <p:nvSpPr>
          <p:cNvPr id="781" name="Google Shape;781;p38"/>
          <p:cNvSpPr/>
          <p:nvPr/>
        </p:nvSpPr>
        <p:spPr>
          <a:xfrm>
            <a:off x="275175" y="4660550"/>
            <a:ext cx="1135200" cy="289325"/>
          </a:xfrm>
          <a:prstGeom prst="flowChartPunchedCard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782" name="Google Shape;782;p38"/>
          <p:cNvSpPr/>
          <p:nvPr/>
        </p:nvSpPr>
        <p:spPr>
          <a:xfrm>
            <a:off x="3246975" y="4660550"/>
            <a:ext cx="1135200" cy="289325"/>
          </a:xfrm>
          <a:prstGeom prst="flowChartPunchedCard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sp>
        <p:nvSpPr>
          <p:cNvPr id="783" name="Google Shape;783;p38"/>
          <p:cNvSpPr/>
          <p:nvPr/>
        </p:nvSpPr>
        <p:spPr>
          <a:xfrm>
            <a:off x="7143975" y="1912150"/>
            <a:ext cx="1698000" cy="3951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Username</a:t>
            </a:r>
            <a:endParaRPr/>
          </a:p>
        </p:txBody>
      </p:sp>
      <p:sp>
        <p:nvSpPr>
          <p:cNvPr id="784" name="Google Shape;784;p38"/>
          <p:cNvSpPr/>
          <p:nvPr/>
        </p:nvSpPr>
        <p:spPr>
          <a:xfrm>
            <a:off x="7143975" y="3277249"/>
            <a:ext cx="1698000" cy="3951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Password</a:t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5962475" y="2765225"/>
            <a:ext cx="1263650" cy="352350"/>
          </a:xfrm>
          <a:prstGeom prst="flowChartPunchedCard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Exists</a:t>
            </a:r>
            <a:endParaRPr/>
          </a:p>
        </p:txBody>
      </p:sp>
      <p:pic>
        <p:nvPicPr>
          <p:cNvPr id="786" name="Google Shape;7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625" y="1155700"/>
            <a:ext cx="1263650" cy="1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8"/>
          <p:cNvSpPr/>
          <p:nvPr/>
        </p:nvSpPr>
        <p:spPr>
          <a:xfrm rot="9009148">
            <a:off x="3122317" y="830057"/>
            <a:ext cx="913815" cy="2685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8"/>
          <p:cNvSpPr/>
          <p:nvPr/>
        </p:nvSpPr>
        <p:spPr>
          <a:xfrm rot="1100029">
            <a:off x="6079117" y="777476"/>
            <a:ext cx="913678" cy="2685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"/>
          <p:cNvSpPr/>
          <p:nvPr/>
        </p:nvSpPr>
        <p:spPr>
          <a:xfrm>
            <a:off x="2205375" y="1524013"/>
            <a:ext cx="231000" cy="35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8"/>
          <p:cNvSpPr/>
          <p:nvPr/>
        </p:nvSpPr>
        <p:spPr>
          <a:xfrm>
            <a:off x="2205375" y="2438413"/>
            <a:ext cx="231000" cy="35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8"/>
          <p:cNvSpPr/>
          <p:nvPr/>
        </p:nvSpPr>
        <p:spPr>
          <a:xfrm>
            <a:off x="2205375" y="3352813"/>
            <a:ext cx="231000" cy="35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8"/>
          <p:cNvSpPr/>
          <p:nvPr/>
        </p:nvSpPr>
        <p:spPr>
          <a:xfrm>
            <a:off x="7844175" y="1295413"/>
            <a:ext cx="231000" cy="35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8"/>
          <p:cNvSpPr/>
          <p:nvPr/>
        </p:nvSpPr>
        <p:spPr>
          <a:xfrm>
            <a:off x="7844175" y="2667013"/>
            <a:ext cx="231000" cy="35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8"/>
          <p:cNvSpPr/>
          <p:nvPr/>
        </p:nvSpPr>
        <p:spPr>
          <a:xfrm>
            <a:off x="7844175" y="3810013"/>
            <a:ext cx="231000" cy="35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/>
          <p:nvPr/>
        </p:nvSpPr>
        <p:spPr>
          <a:xfrm rot="-2891450">
            <a:off x="3098705" y="3027690"/>
            <a:ext cx="1836941" cy="28937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8"/>
          <p:cNvSpPr/>
          <p:nvPr/>
        </p:nvSpPr>
        <p:spPr>
          <a:xfrm rot="2870484">
            <a:off x="1091940" y="4244482"/>
            <a:ext cx="231084" cy="35256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8"/>
          <p:cNvSpPr/>
          <p:nvPr/>
        </p:nvSpPr>
        <p:spPr>
          <a:xfrm rot="-2883089">
            <a:off x="3377897" y="4244455"/>
            <a:ext cx="231127" cy="35243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8"/>
          <p:cNvSpPr/>
          <p:nvPr/>
        </p:nvSpPr>
        <p:spPr>
          <a:xfrm>
            <a:off x="7361775" y="4355750"/>
            <a:ext cx="1135200" cy="289325"/>
          </a:xfrm>
          <a:prstGeom prst="flowChartPunchedCard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799" name="Google Shape;799;p38"/>
          <p:cNvSpPr/>
          <p:nvPr/>
        </p:nvSpPr>
        <p:spPr>
          <a:xfrm rot="-1632">
            <a:off x="5727822" y="1926546"/>
            <a:ext cx="1263600" cy="289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8"/>
          <p:cNvSpPr/>
          <p:nvPr/>
        </p:nvSpPr>
        <p:spPr>
          <a:xfrm rot="-3216372">
            <a:off x="5628344" y="2323576"/>
            <a:ext cx="231068" cy="5425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8"/>
          <p:cNvSpPr/>
          <p:nvPr/>
        </p:nvSpPr>
        <p:spPr>
          <a:xfrm rot="-8812019">
            <a:off x="7231364" y="2398109"/>
            <a:ext cx="231071" cy="35247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1FF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8"/>
          <p:cNvSpPr txBox="1"/>
          <p:nvPr>
            <p:ph type="title"/>
          </p:nvPr>
        </p:nvSpPr>
        <p:spPr>
          <a:xfrm>
            <a:off x="275175" y="253650"/>
            <a:ext cx="16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9"/>
          <p:cNvSpPr txBox="1"/>
          <p:nvPr>
            <p:ph type="title"/>
          </p:nvPr>
        </p:nvSpPr>
        <p:spPr>
          <a:xfrm>
            <a:off x="628250" y="1419375"/>
            <a:ext cx="79911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00"/>
              <a:t>Burndown Chart and Epic Analysis</a:t>
            </a:r>
            <a:endParaRPr b="1" sz="8600"/>
          </a:p>
        </p:txBody>
      </p:sp>
      <p:sp>
        <p:nvSpPr>
          <p:cNvPr id="808" name="Google Shape;808;p39"/>
          <p:cNvSpPr txBox="1"/>
          <p:nvPr>
            <p:ph idx="2" type="title"/>
          </p:nvPr>
        </p:nvSpPr>
        <p:spPr>
          <a:xfrm>
            <a:off x="6448225" y="4325300"/>
            <a:ext cx="26169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00" y="152400"/>
            <a:ext cx="68909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 Analysis</a:t>
            </a:r>
            <a:endParaRPr/>
          </a:p>
        </p:txBody>
      </p:sp>
      <p:sp>
        <p:nvSpPr>
          <p:cNvPr id="819" name="Google Shape;819;p41"/>
          <p:cNvSpPr txBox="1"/>
          <p:nvPr>
            <p:ph idx="1" type="body"/>
          </p:nvPr>
        </p:nvSpPr>
        <p:spPr>
          <a:xfrm>
            <a:off x="643800" y="12572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Because of some unfamiliarity with Zenhub, there were delays in assigning Epics and Stories - resulted in the chart not matching the ideal trend.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Some Epics were created mid-sprint, causing the chart to be blocky, rather than smooth.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Weight</a:t>
            </a:r>
            <a:r>
              <a:rPr lang="en" sz="1900"/>
              <a:t> in this case was the chosen metric. This was determined based on how important and how much effort was required for a certain issue.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75" y="152400"/>
            <a:ext cx="76534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3"/>
          <p:cNvSpPr txBox="1"/>
          <p:nvPr>
            <p:ph type="title"/>
          </p:nvPr>
        </p:nvSpPr>
        <p:spPr>
          <a:xfrm>
            <a:off x="553400" y="123000"/>
            <a:ext cx="486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Tool and Technologies</a:t>
            </a:r>
            <a:endParaRPr/>
          </a:p>
        </p:txBody>
      </p:sp>
      <p:sp>
        <p:nvSpPr>
          <p:cNvPr id="830" name="Google Shape;830;p43"/>
          <p:cNvSpPr txBox="1"/>
          <p:nvPr>
            <p:ph idx="1" type="body"/>
          </p:nvPr>
        </p:nvSpPr>
        <p:spPr>
          <a:xfrm>
            <a:off x="646881" y="647650"/>
            <a:ext cx="41049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Issues: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Front End Tools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Back End Tools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Database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Conceptual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User-side workflow</a:t>
            </a:r>
            <a:endParaRPr sz="1400"/>
          </a:p>
        </p:txBody>
      </p:sp>
      <p:sp>
        <p:nvSpPr>
          <p:cNvPr id="831" name="Google Shape;831;p43"/>
          <p:cNvSpPr txBox="1"/>
          <p:nvPr>
            <p:ph type="title"/>
          </p:nvPr>
        </p:nvSpPr>
        <p:spPr>
          <a:xfrm>
            <a:off x="553400" y="2485200"/>
            <a:ext cx="486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Technical Components</a:t>
            </a:r>
            <a:endParaRPr/>
          </a:p>
        </p:txBody>
      </p:sp>
      <p:sp>
        <p:nvSpPr>
          <p:cNvPr id="832" name="Google Shape;832;p43"/>
          <p:cNvSpPr txBox="1"/>
          <p:nvPr>
            <p:ph idx="1" type="body"/>
          </p:nvPr>
        </p:nvSpPr>
        <p:spPr>
          <a:xfrm>
            <a:off x="646881" y="3009850"/>
            <a:ext cx="41049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Issues: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Github Repo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team members must download critical dependencies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Firebase project creation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work environment</a:t>
            </a:r>
            <a:endParaRPr sz="1400"/>
          </a:p>
        </p:txBody>
      </p:sp>
      <p:sp>
        <p:nvSpPr>
          <p:cNvPr id="833" name="Google Shape;833;p43"/>
          <p:cNvSpPr txBox="1"/>
          <p:nvPr>
            <p:ph type="title"/>
          </p:nvPr>
        </p:nvSpPr>
        <p:spPr>
          <a:xfrm>
            <a:off x="4896800" y="123000"/>
            <a:ext cx="46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Development</a:t>
            </a:r>
            <a:endParaRPr/>
          </a:p>
        </p:txBody>
      </p:sp>
      <p:sp>
        <p:nvSpPr>
          <p:cNvPr id="834" name="Google Shape;834;p43"/>
          <p:cNvSpPr txBox="1"/>
          <p:nvPr>
            <p:ph idx="1" type="body"/>
          </p:nvPr>
        </p:nvSpPr>
        <p:spPr>
          <a:xfrm>
            <a:off x="4985535" y="647650"/>
            <a:ext cx="38964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Issues: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user login page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Graphical Password Interface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 username and password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 basic authentication w/o Firebase</a:t>
            </a:r>
            <a:endParaRPr sz="1400"/>
          </a:p>
        </p:txBody>
      </p:sp>
      <p:sp>
        <p:nvSpPr>
          <p:cNvPr id="835" name="Google Shape;835;p43"/>
          <p:cNvSpPr txBox="1"/>
          <p:nvPr>
            <p:ph type="title"/>
          </p:nvPr>
        </p:nvSpPr>
        <p:spPr>
          <a:xfrm>
            <a:off x="4896800" y="2485200"/>
            <a:ext cx="46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Slides</a:t>
            </a:r>
            <a:endParaRPr/>
          </a:p>
        </p:txBody>
      </p:sp>
      <p:sp>
        <p:nvSpPr>
          <p:cNvPr id="836" name="Google Shape;836;p43"/>
          <p:cNvSpPr txBox="1"/>
          <p:nvPr>
            <p:ph idx="1" type="body"/>
          </p:nvPr>
        </p:nvSpPr>
        <p:spPr>
          <a:xfrm>
            <a:off x="4985535" y="3009850"/>
            <a:ext cx="38964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Issues: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PM handles models, risks, background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 handles charting and technical details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6"/>
          <p:cNvSpPr txBox="1"/>
          <p:nvPr>
            <p:ph type="title"/>
          </p:nvPr>
        </p:nvSpPr>
        <p:spPr>
          <a:xfrm>
            <a:off x="720000" y="235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Contents</a:t>
            </a:r>
            <a:endParaRPr sz="4800"/>
          </a:p>
        </p:txBody>
      </p:sp>
      <p:sp>
        <p:nvSpPr>
          <p:cNvPr id="699" name="Google Shape;699;p26"/>
          <p:cNvSpPr txBox="1"/>
          <p:nvPr>
            <p:ph idx="1" type="body"/>
          </p:nvPr>
        </p:nvSpPr>
        <p:spPr>
          <a:xfrm>
            <a:off x="720000" y="1181050"/>
            <a:ext cx="4557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Roles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Product Description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Motivation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Background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Problem statement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Approach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Risks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Functional &amp; Non-Functional Requirements</a:t>
            </a:r>
            <a:endParaRPr sz="2300"/>
          </a:p>
        </p:txBody>
      </p:sp>
      <p:sp>
        <p:nvSpPr>
          <p:cNvPr id="700" name="Google Shape;700;p26"/>
          <p:cNvSpPr txBox="1"/>
          <p:nvPr>
            <p:ph idx="1" type="body"/>
          </p:nvPr>
        </p:nvSpPr>
        <p:spPr>
          <a:xfrm>
            <a:off x="4682400" y="1181050"/>
            <a:ext cx="38520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Conceptual Model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Sprint1 Epics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Technical Requirements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Acknowledgements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Q&amp;A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References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4"/>
          <p:cNvSpPr txBox="1"/>
          <p:nvPr>
            <p:ph type="title"/>
          </p:nvPr>
        </p:nvSpPr>
        <p:spPr>
          <a:xfrm>
            <a:off x="628250" y="1419375"/>
            <a:ext cx="79911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00"/>
              <a:t>Technical Components</a:t>
            </a:r>
            <a:endParaRPr b="1" sz="8600"/>
          </a:p>
        </p:txBody>
      </p:sp>
      <p:sp>
        <p:nvSpPr>
          <p:cNvPr id="842" name="Google Shape;842;p44"/>
          <p:cNvSpPr txBox="1"/>
          <p:nvPr>
            <p:ph idx="2" type="title"/>
          </p:nvPr>
        </p:nvSpPr>
        <p:spPr>
          <a:xfrm>
            <a:off x="6448225" y="4325300"/>
            <a:ext cx="26169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Front End</a:t>
            </a:r>
            <a:endParaRPr sz="3500"/>
          </a:p>
        </p:txBody>
      </p:sp>
      <p:sp>
        <p:nvSpPr>
          <p:cNvPr id="848" name="Google Shape;848;p45"/>
          <p:cNvSpPr txBox="1"/>
          <p:nvPr>
            <p:ph idx="1" type="body"/>
          </p:nvPr>
        </p:nvSpPr>
        <p:spPr>
          <a:xfrm>
            <a:off x="720000" y="11810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HTML</a:t>
            </a:r>
            <a:endParaRPr sz="2300"/>
          </a:p>
          <a:p>
            <a:pPr indent="-374650" lvl="1" marL="9144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Serves as our front-end skeleton. Has UI to obtain information from the user</a:t>
            </a:r>
            <a:endParaRPr sz="2300"/>
          </a:p>
          <a:p>
            <a:pPr indent="-37465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CSS</a:t>
            </a:r>
            <a:endParaRPr sz="2300"/>
          </a:p>
          <a:p>
            <a:pPr indent="-374650" lvl="1" marL="9144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Used for styling to make the app more visually appealing</a:t>
            </a:r>
            <a:endParaRPr sz="2300"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463" y="152400"/>
            <a:ext cx="36206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7"/>
          <p:cNvSpPr txBox="1"/>
          <p:nvPr>
            <p:ph type="title"/>
          </p:nvPr>
        </p:nvSpPr>
        <p:spPr>
          <a:xfrm>
            <a:off x="872400" y="311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859" name="Google Shape;859;p47"/>
          <p:cNvSpPr txBox="1"/>
          <p:nvPr>
            <p:ph idx="1" type="body"/>
          </p:nvPr>
        </p:nvSpPr>
        <p:spPr>
          <a:xfrm>
            <a:off x="872400" y="952450"/>
            <a:ext cx="789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JavaScript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Js will be used to handle most of the website logic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Ex: Tokenizing username and password</a:t>
            </a:r>
            <a:r>
              <a:rPr lang="en" sz="2300"/>
              <a:t>, sending to Firebase for auth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Firebase Auth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Will be used to handle user authentication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Firestore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Will be used to store user variables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25" y="152400"/>
            <a:ext cx="73529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7100"/>
            <a:ext cx="8839198" cy="348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75" name="Google Shape;875;p50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876" name="Google Shape;876;p50"/>
          <p:cNvSpPr/>
          <p:nvPr/>
        </p:nvSpPr>
        <p:spPr>
          <a:xfrm>
            <a:off x="2330650" y="4088675"/>
            <a:ext cx="4480500" cy="582600"/>
          </a:xfrm>
          <a:prstGeom prst="rect">
            <a:avLst/>
          </a:prstGeom>
          <a:solidFill>
            <a:srgbClr val="2B50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7"/>
          <p:cNvSpPr txBox="1"/>
          <p:nvPr>
            <p:ph type="title"/>
          </p:nvPr>
        </p:nvSpPr>
        <p:spPr>
          <a:xfrm>
            <a:off x="1009250" y="1571775"/>
            <a:ext cx="79911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00"/>
              <a:t>Introduction</a:t>
            </a:r>
            <a:endParaRPr b="1" sz="8600"/>
          </a:p>
        </p:txBody>
      </p:sp>
      <p:sp>
        <p:nvSpPr>
          <p:cNvPr id="706" name="Google Shape;706;p27"/>
          <p:cNvSpPr txBox="1"/>
          <p:nvPr>
            <p:ph idx="2" type="title"/>
          </p:nvPr>
        </p:nvSpPr>
        <p:spPr>
          <a:xfrm>
            <a:off x="6448225" y="4325300"/>
            <a:ext cx="26169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1" name="Google Shape;711;p28"/>
          <p:cNvGraphicFramePr/>
          <p:nvPr/>
        </p:nvGraphicFramePr>
        <p:xfrm>
          <a:off x="666725" y="803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{13F6CA17-157C-40AA-B8CC-6526404FE533}</a:tableStyleId>
              </a:tblPr>
              <a:tblGrid>
                <a:gridCol w="1884900"/>
                <a:gridCol w="1648400"/>
                <a:gridCol w="2594350"/>
                <a:gridCol w="2042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Assigned Task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Allocated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Archana BC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Project Manager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Project plan,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Conceptual Model,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Risk Assessment,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Setup Github,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Setup Discord Channel.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weeks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Kevin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Abrams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Developer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Prototype Development: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Create Web app,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Image grid authentication,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Unit Testing.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weeks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Saadh Ahmed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Scrum Master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Setup Zenhub,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Epics 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Burn down chart,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Tech tools.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Design presentation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weeks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Saad Mahmood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Developer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Prototype Development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weeks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2" name="Google Shape;712;p28"/>
          <p:cNvSpPr txBox="1"/>
          <p:nvPr>
            <p:ph type="title"/>
          </p:nvPr>
        </p:nvSpPr>
        <p:spPr>
          <a:xfrm>
            <a:off x="720000" y="159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for Sprint #1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 is our product?</a:t>
            </a:r>
            <a:endParaRPr sz="3800"/>
          </a:p>
        </p:txBody>
      </p:sp>
      <p:sp>
        <p:nvSpPr>
          <p:cNvPr id="718" name="Google Shape;718;p29"/>
          <p:cNvSpPr txBox="1"/>
          <p:nvPr>
            <p:ph idx="1" type="body"/>
          </p:nvPr>
        </p:nvSpPr>
        <p:spPr>
          <a:xfrm>
            <a:off x="720000" y="16382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Graphical Password Authenticator</a:t>
            </a:r>
            <a:br>
              <a:rPr lang="en" sz="2700"/>
            </a:b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Users enter a username and select from a group of images in a specific order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0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4" name="Google Shape;724;p30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Online Business market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Not a widely used concept - unsaturated market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User authentication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Security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More robust and safer from bot attacks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Novelty factor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0" name="Google Shape;730;p31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All online application users are subject to single or multi-level access authentication process to login.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Password based Authentication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Multi-factor Authentication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Biometric Authentication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2"/>
          <p:cNvSpPr txBox="1"/>
          <p:nvPr>
            <p:ph type="title"/>
          </p:nvPr>
        </p:nvSpPr>
        <p:spPr>
          <a:xfrm>
            <a:off x="720000" y="921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Problem Statement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2"/>
          <p:cNvSpPr txBox="1"/>
          <p:nvPr>
            <p:ph idx="1" type="body"/>
          </p:nvPr>
        </p:nvSpPr>
        <p:spPr>
          <a:xfrm>
            <a:off x="540300" y="1505550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 Provide a simple and secure login authentication </a:t>
            </a:r>
            <a:endParaRPr/>
          </a:p>
        </p:txBody>
      </p:sp>
      <p:sp>
        <p:nvSpPr>
          <p:cNvPr id="737" name="Google Shape;737;p32"/>
          <p:cNvSpPr txBox="1"/>
          <p:nvPr/>
        </p:nvSpPr>
        <p:spPr>
          <a:xfrm>
            <a:off x="601325" y="2266950"/>
            <a:ext cx="71634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Approach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go for Graphical password Authentication?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 Security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Protect against dictionary and brute force attacks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friendly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/>
          <p:nvPr>
            <p:ph type="title"/>
          </p:nvPr>
        </p:nvSpPr>
        <p:spPr>
          <a:xfrm>
            <a:off x="1009250" y="1571775"/>
            <a:ext cx="79911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00"/>
              <a:t>Risks</a:t>
            </a:r>
            <a:endParaRPr b="1" sz="8600"/>
          </a:p>
        </p:txBody>
      </p:sp>
      <p:sp>
        <p:nvSpPr>
          <p:cNvPr id="743" name="Google Shape;743;p33"/>
          <p:cNvSpPr txBox="1"/>
          <p:nvPr>
            <p:ph idx="2" type="title"/>
          </p:nvPr>
        </p:nvSpPr>
        <p:spPr>
          <a:xfrm>
            <a:off x="6448225" y="4325300"/>
            <a:ext cx="26169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