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xcel%20vijayalakshmi.tx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vijayalakshmi.txt]naan mudhalvan excel vijayalaks!PivotTable1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4.5336286089238842E-2"/>
          <c:y val="2.7777777777777776E-2"/>
          <c:w val="0.73646581402220801"/>
          <c:h val="0.8416746864975212"/>
        </c:manualLayout>
      </c:layout>
      <c:barChart>
        <c:barDir val="col"/>
        <c:grouping val="clustered"/>
        <c:varyColors val="0"/>
        <c:ser>
          <c:idx val="0"/>
          <c:order val="0"/>
          <c:tx>
            <c:strRef>
              <c:f>'naan mudhalvan excel vijayalaks'!$B$3:$B$4</c:f>
              <c:strCache>
                <c:ptCount val="1"/>
                <c:pt idx="0">
                  <c:v>Exceeds</c:v>
                </c:pt>
              </c:strCache>
            </c:strRef>
          </c:tx>
          <c:spPr>
            <a:solidFill>
              <a:schemeClr val="accent1"/>
            </a:solidFill>
            <a:ln>
              <a:noFill/>
            </a:ln>
            <a:effectLst/>
          </c:spPr>
          <c:invertIfNegative val="0"/>
          <c:cat>
            <c:strRef>
              <c:f>'naan mudhalvan excel vijayalaks'!$A$5:$A$15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excel vijayalaks'!$B$5:$B$15</c:f>
              <c:numCache>
                <c:formatCode>General</c:formatCode>
                <c:ptCount val="10"/>
                <c:pt idx="0">
                  <c:v>1</c:v>
                </c:pt>
                <c:pt idx="1">
                  <c:v>1</c:v>
                </c:pt>
                <c:pt idx="3">
                  <c:v>1</c:v>
                </c:pt>
                <c:pt idx="4">
                  <c:v>1</c:v>
                </c:pt>
                <c:pt idx="5">
                  <c:v>2</c:v>
                </c:pt>
                <c:pt idx="9">
                  <c:v>2</c:v>
                </c:pt>
              </c:numCache>
            </c:numRef>
          </c:val>
          <c:extLst>
            <c:ext xmlns:c16="http://schemas.microsoft.com/office/drawing/2014/chart" uri="{C3380CC4-5D6E-409C-BE32-E72D297353CC}">
              <c16:uniqueId val="{00000000-7A47-40EC-887D-E5F39AC59D14}"/>
            </c:ext>
          </c:extLst>
        </c:ser>
        <c:ser>
          <c:idx val="1"/>
          <c:order val="1"/>
          <c:tx>
            <c:strRef>
              <c:f>'naan mudhalvan excel vijayalaks'!$C$3:$C$4</c:f>
              <c:strCache>
                <c:ptCount val="1"/>
                <c:pt idx="0">
                  <c:v>Fully Meets</c:v>
                </c:pt>
              </c:strCache>
            </c:strRef>
          </c:tx>
          <c:spPr>
            <a:solidFill>
              <a:schemeClr val="accent2"/>
            </a:solidFill>
            <a:ln>
              <a:noFill/>
            </a:ln>
            <a:effectLst/>
          </c:spPr>
          <c:invertIfNegative val="0"/>
          <c:cat>
            <c:strRef>
              <c:f>'naan mudhalvan excel vijayalaks'!$A$5:$A$15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excel vijayalaks'!$C$5:$C$15</c:f>
              <c:numCache>
                <c:formatCode>General</c:formatCode>
                <c:ptCount val="10"/>
                <c:pt idx="0">
                  <c:v>4</c:v>
                </c:pt>
                <c:pt idx="1">
                  <c:v>6</c:v>
                </c:pt>
                <c:pt idx="2">
                  <c:v>4</c:v>
                </c:pt>
                <c:pt idx="3">
                  <c:v>6</c:v>
                </c:pt>
                <c:pt idx="4">
                  <c:v>6</c:v>
                </c:pt>
                <c:pt idx="5">
                  <c:v>1</c:v>
                </c:pt>
                <c:pt idx="6">
                  <c:v>3</c:v>
                </c:pt>
                <c:pt idx="7">
                  <c:v>2</c:v>
                </c:pt>
                <c:pt idx="8">
                  <c:v>7</c:v>
                </c:pt>
                <c:pt idx="9">
                  <c:v>7</c:v>
                </c:pt>
              </c:numCache>
            </c:numRef>
          </c:val>
          <c:extLst>
            <c:ext xmlns:c16="http://schemas.microsoft.com/office/drawing/2014/chart" uri="{C3380CC4-5D6E-409C-BE32-E72D297353CC}">
              <c16:uniqueId val="{00000001-7A47-40EC-887D-E5F39AC59D14}"/>
            </c:ext>
          </c:extLst>
        </c:ser>
        <c:ser>
          <c:idx val="2"/>
          <c:order val="2"/>
          <c:tx>
            <c:strRef>
              <c:f>'naan mudhalvan excel vijayalaks'!$D$3:$D$4</c:f>
              <c:strCache>
                <c:ptCount val="1"/>
                <c:pt idx="0">
                  <c:v>Needs Improvement</c:v>
                </c:pt>
              </c:strCache>
            </c:strRef>
          </c:tx>
          <c:spPr>
            <a:solidFill>
              <a:schemeClr val="accent3"/>
            </a:solidFill>
            <a:ln>
              <a:noFill/>
            </a:ln>
            <a:effectLst/>
          </c:spPr>
          <c:invertIfNegative val="0"/>
          <c:cat>
            <c:strRef>
              <c:f>'naan mudhalvan excel vijayalaks'!$A$5:$A$15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excel vijayalaks'!$D$5:$D$15</c:f>
              <c:numCache>
                <c:formatCode>General</c:formatCode>
                <c:ptCount val="10"/>
                <c:pt idx="0">
                  <c:v>3</c:v>
                </c:pt>
                <c:pt idx="5">
                  <c:v>2</c:v>
                </c:pt>
                <c:pt idx="6">
                  <c:v>1</c:v>
                </c:pt>
              </c:numCache>
            </c:numRef>
          </c:val>
          <c:extLst>
            <c:ext xmlns:c16="http://schemas.microsoft.com/office/drawing/2014/chart" uri="{C3380CC4-5D6E-409C-BE32-E72D297353CC}">
              <c16:uniqueId val="{00000002-7A47-40EC-887D-E5F39AC59D14}"/>
            </c:ext>
          </c:extLst>
        </c:ser>
        <c:dLbls>
          <c:showLegendKey val="0"/>
          <c:showVal val="0"/>
          <c:showCatName val="0"/>
          <c:showSerName val="0"/>
          <c:showPercent val="0"/>
          <c:showBubbleSize val="0"/>
        </c:dLbls>
        <c:gapWidth val="219"/>
        <c:overlap val="-27"/>
        <c:axId val="1359526656"/>
        <c:axId val="1359528736"/>
      </c:barChart>
      <c:catAx>
        <c:axId val="135952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528736"/>
        <c:crosses val="autoZero"/>
        <c:auto val="1"/>
        <c:lblAlgn val="ctr"/>
        <c:lblOffset val="100"/>
        <c:noMultiLvlLbl val="0"/>
      </c:catAx>
      <c:valAx>
        <c:axId val="135952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5266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0" y="557282"/>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490661" y="289560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ARCHANA.V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312217178 C50AA74D66A75EFB59A455EA09060194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:B.COM(GENERNAL)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SHRI KRISHNASWAMY COLLEGE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1356407"/>
            <a:ext cx="9153525" cy="1077218"/>
          </a:xfrm>
          <a:prstGeom prst="rect">
            <a:avLst/>
          </a:prstGeom>
          <a:noFill/>
        </p:spPr>
        <p:txBody>
          <a:bodyPr wrap="square" rtlCol="0">
            <a:spAutoFit/>
          </a:bodyPr>
          <a:lstStyle/>
          <a:p>
            <a:r>
              <a:rPr lang="en-US" sz="2000" dirty="0"/>
              <a:t>To develop a comprehensive and interactive Excel model that facilitates the analysis of salary </a:t>
            </a:r>
            <a:r>
              <a:rPr lang="en-US" sz="2400" dirty="0"/>
              <a:t>and</a:t>
            </a:r>
            <a:r>
              <a:rPr lang="en-US" sz="2000" dirty="0" smtClean="0"/>
              <a:t> </a:t>
            </a:r>
            <a:r>
              <a:rPr lang="en-US" sz="2000" dirty="0"/>
              <a:t>compensation data, allowing for insights into compensation trends, fairness, and alignment with industry benchmarks.</a:t>
            </a:r>
          </a:p>
        </p:txBody>
      </p:sp>
      <p:sp>
        <p:nvSpPr>
          <p:cNvPr id="3" name="TextBox 2"/>
          <p:cNvSpPr txBox="1"/>
          <p:nvPr/>
        </p:nvSpPr>
        <p:spPr>
          <a:xfrm>
            <a:off x="1295400" y="2810005"/>
            <a:ext cx="9334118" cy="2554545"/>
          </a:xfrm>
          <a:prstGeom prst="rect">
            <a:avLst/>
          </a:prstGeom>
          <a:noFill/>
        </p:spPr>
        <p:txBody>
          <a:bodyPr wrap="square" rtlCol="0">
            <a:spAutoFit/>
          </a:bodyPr>
          <a:lstStyle/>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Clean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Tables</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Data </a:t>
            </a:r>
            <a:r>
              <a:rPr lang="en-US" sz="2000" dirty="0" smtClean="0">
                <a:latin typeface="Arial Unicode MS" pitchFamily="34" charset="-128"/>
                <a:ea typeface="Arial Unicode MS" pitchFamily="34" charset="-128"/>
                <a:cs typeface="Arial Unicode MS" pitchFamily="34" charset="-128"/>
              </a:rPr>
              <a:t>Validation</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PivotTables</a:t>
            </a:r>
          </a:p>
          <a:p>
            <a:pPr marL="342900" indent="-342900">
              <a:buFont typeface="+mj-lt"/>
              <a:buAutoNum type="arabicPeriod"/>
            </a:pPr>
            <a:r>
              <a:rPr lang="en-US" sz="2000" b="1" dirty="0">
                <a:latin typeface="Arial Unicode MS" pitchFamily="34" charset="-128"/>
                <a:ea typeface="Arial Unicode MS" pitchFamily="34" charset="-128"/>
                <a:cs typeface="Arial Unicode MS" pitchFamily="34" charset="-128"/>
              </a:rPr>
              <a:t>Average Salary:</a:t>
            </a:r>
            <a:r>
              <a:rPr lang="en-US" sz="2000" dirty="0">
                <a:latin typeface="Arial Unicode MS" pitchFamily="34" charset="-128"/>
                <a:ea typeface="Arial Unicode MS" pitchFamily="34" charset="-128"/>
                <a:cs typeface="Arial Unicode MS" pitchFamily="34" charset="-128"/>
              </a:rPr>
              <a:t> =AVERAGE(range)</a:t>
            </a:r>
            <a:r>
              <a:rPr lang="en-US" sz="2000" b="1" dirty="0">
                <a:latin typeface="Arial Unicode MS" pitchFamily="34" charset="-128"/>
                <a:ea typeface="Arial Unicode MS" pitchFamily="34" charset="-128"/>
                <a:cs typeface="Arial Unicode MS" pitchFamily="34" charset="-128"/>
              </a:rPr>
              <a:t>Median Salary:</a:t>
            </a:r>
            <a:r>
              <a:rPr lang="en-US" sz="2000" dirty="0">
                <a:latin typeface="Arial Unicode MS" pitchFamily="34" charset="-128"/>
                <a:ea typeface="Arial Unicode MS" pitchFamily="34" charset="-128"/>
                <a:cs typeface="Arial Unicode MS" pitchFamily="34" charset="-128"/>
              </a:rPr>
              <a:t> =MEDIAN(range)</a:t>
            </a:r>
            <a:r>
              <a:rPr lang="en-US" sz="2000" b="1" dirty="0">
                <a:latin typeface="Arial Unicode MS" pitchFamily="34" charset="-128"/>
                <a:ea typeface="Arial Unicode MS" pitchFamily="34" charset="-128"/>
                <a:cs typeface="Arial Unicode MS" pitchFamily="34" charset="-128"/>
              </a:rPr>
              <a:t>Salary Range:</a:t>
            </a:r>
            <a:r>
              <a:rPr lang="en-US" sz="2000" dirty="0">
                <a:latin typeface="Arial Unicode MS" pitchFamily="34" charset="-128"/>
                <a:ea typeface="Arial Unicode MS" pitchFamily="34" charset="-128"/>
                <a:cs typeface="Arial Unicode MS" pitchFamily="34" charset="-128"/>
              </a:rPr>
              <a:t> =MAX(range) - MIN(range</a:t>
            </a:r>
            <a:r>
              <a:rPr lang="en-US" sz="2000" dirty="0" smtClean="0">
                <a:latin typeface="Arial Unicode MS" pitchFamily="34" charset="-128"/>
                <a:ea typeface="Arial Unicode MS" pitchFamily="34" charset="-128"/>
                <a:cs typeface="Arial Unicode MS" pitchFamily="34" charset="-128"/>
              </a:rPr>
              <a:t>)</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Protect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Implementation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9039524"/>
              </p:ext>
            </p:extLst>
          </p:nvPr>
        </p:nvGraphicFramePr>
        <p:xfrm>
          <a:off x="609600" y="1828800"/>
          <a:ext cx="5143500" cy="2857500"/>
        </p:xfrm>
        <a:graphic>
          <a:graphicData uri="http://schemas.openxmlformats.org/drawingml/2006/table">
            <a:tbl>
              <a:tblPr/>
              <a:tblGrid>
                <a:gridCol w="1231140">
                  <a:extLst>
                    <a:ext uri="{9D8B030D-6E8A-4147-A177-3AD203B41FA5}">
                      <a16:colId xmlns:a16="http://schemas.microsoft.com/office/drawing/2014/main" val="2956175277"/>
                    </a:ext>
                  </a:extLst>
                </a:gridCol>
                <a:gridCol w="1091526">
                  <a:extLst>
                    <a:ext uri="{9D8B030D-6E8A-4147-A177-3AD203B41FA5}">
                      <a16:colId xmlns:a16="http://schemas.microsoft.com/office/drawing/2014/main" val="3654743626"/>
                    </a:ext>
                  </a:extLst>
                </a:gridCol>
                <a:gridCol w="761530">
                  <a:extLst>
                    <a:ext uri="{9D8B030D-6E8A-4147-A177-3AD203B41FA5}">
                      <a16:colId xmlns:a16="http://schemas.microsoft.com/office/drawing/2014/main" val="1121660041"/>
                    </a:ext>
                  </a:extLst>
                </a:gridCol>
                <a:gridCol w="1307293">
                  <a:extLst>
                    <a:ext uri="{9D8B030D-6E8A-4147-A177-3AD203B41FA5}">
                      <a16:colId xmlns:a16="http://schemas.microsoft.com/office/drawing/2014/main" val="229503991"/>
                    </a:ext>
                  </a:extLst>
                </a:gridCol>
                <a:gridCol w="752011">
                  <a:extLst>
                    <a:ext uri="{9D8B030D-6E8A-4147-A177-3AD203B41FA5}">
                      <a16:colId xmlns:a16="http://schemas.microsoft.com/office/drawing/2014/main" val="3691054317"/>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GenderCode</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0" i="0" u="none" strike="noStrike">
                          <a:solidFill>
                            <a:srgbClr val="000000"/>
                          </a:solidFill>
                          <a:effectLst/>
                          <a:latin typeface="Calibri" panose="020F0502020204030204" pitchFamily="34" charset="0"/>
                        </a:rPr>
                        <a:t>Female</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7464652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00267877"/>
                  </a:ext>
                </a:extLst>
              </a:tr>
              <a:tr h="190500">
                <a:tc>
                  <a:txBody>
                    <a:bodyPr/>
                    <a:lstStyle/>
                    <a:p>
                      <a:pPr algn="l" fontAlgn="b"/>
                      <a:r>
                        <a:rPr lang="en-IN" sz="1100" b="1" i="0" u="none" strike="noStrike">
                          <a:solidFill>
                            <a:srgbClr val="000000"/>
                          </a:solidFill>
                          <a:effectLst/>
                          <a:latin typeface="Calibri" panose="020F0502020204030204" pitchFamily="34" charset="0"/>
                        </a:rPr>
                        <a:t>Count of FirstName</a:t>
                      </a:r>
                    </a:p>
                  </a:txBody>
                  <a:tcPr marL="9525" marR="9525" marT="9525" marB="0" anchor="b">
                    <a:lnL>
                      <a:noFill/>
                    </a:lnL>
                    <a:lnR>
                      <a:noFill/>
                    </a:lnR>
                    <a:lnT>
                      <a:noFill/>
                    </a:lnT>
                    <a:lnB>
                      <a:noFill/>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9525" marR="9525" marT="9525" marB="0" anchor="b">
                    <a:lnL>
                      <a:noFill/>
                    </a:lnL>
                    <a:lnR>
                      <a:noFill/>
                    </a:lnR>
                    <a:lnT>
                      <a:noFill/>
                    </a:lnT>
                    <a:lnB>
                      <a:noFill/>
                    </a:lnB>
                    <a:solidFill>
                      <a:srgbClr val="DDEBF7"/>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DEBF7"/>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DEBF7"/>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DEBF7"/>
                    </a:solidFill>
                  </a:tcPr>
                </a:tc>
                <a:extLst>
                  <a:ext uri="{0D108BD9-81ED-4DB2-BD59-A6C34878D82A}">
                    <a16:rowId xmlns:a16="http://schemas.microsoft.com/office/drawing/2014/main" val="1777257468"/>
                  </a:ext>
                </a:extLst>
              </a:tr>
              <a:tr h="190500">
                <a:tc>
                  <a:txBody>
                    <a:bodyPr/>
                    <a:lstStyle/>
                    <a:p>
                      <a:pPr algn="l" fontAlgn="b"/>
                      <a:r>
                        <a:rPr lang="en-IN"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Exceeds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Fully Meets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Needs Improvement</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681388081"/>
                  </a:ext>
                </a:extLst>
              </a:tr>
              <a:tr h="190500">
                <a:tc>
                  <a:txBody>
                    <a:bodyPr/>
                    <a:lstStyle/>
                    <a:p>
                      <a:pPr algn="l" fontAlgn="b"/>
                      <a:r>
                        <a:rPr lang="en-IN" sz="1100" b="0" i="0" u="none" strike="noStrike">
                          <a:solidFill>
                            <a:srgbClr val="000000"/>
                          </a:solidFill>
                          <a:effectLst/>
                          <a:latin typeface="Calibri" panose="020F0502020204030204" pitchFamily="34" charset="0"/>
                        </a:rPr>
                        <a:t>BPC</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107583168"/>
                  </a:ext>
                </a:extLst>
              </a:tr>
              <a:tr h="190500">
                <a:tc>
                  <a:txBody>
                    <a:bodyPr/>
                    <a:lstStyle/>
                    <a:p>
                      <a:pPr algn="l" fontAlgn="b"/>
                      <a:r>
                        <a:rPr lang="en-IN" sz="1100" b="0" i="0" u="none" strike="noStrike">
                          <a:solidFill>
                            <a:srgbClr val="000000"/>
                          </a:solidFill>
                          <a:effectLst/>
                          <a:latin typeface="Calibri" panose="020F0502020204030204" pitchFamily="34" charset="0"/>
                        </a:rPr>
                        <a:t>CCDR</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931096243"/>
                  </a:ext>
                </a:extLst>
              </a:tr>
              <a:tr h="190500">
                <a:tc>
                  <a:txBody>
                    <a:bodyPr/>
                    <a:lstStyle/>
                    <a:p>
                      <a:pPr algn="l" fontAlgn="b"/>
                      <a:r>
                        <a:rPr lang="en-IN" sz="1100" b="0" i="0" u="none" strike="noStrike">
                          <a:solidFill>
                            <a:srgbClr val="000000"/>
                          </a:solidFill>
                          <a:effectLst/>
                          <a:latin typeface="Calibri" panose="020F0502020204030204" pitchFamily="34" charset="0"/>
                        </a:rPr>
                        <a:t>EW</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4278581633"/>
                  </a:ext>
                </a:extLst>
              </a:tr>
              <a:tr h="190500">
                <a:tc>
                  <a:txBody>
                    <a:bodyPr/>
                    <a:lstStyle/>
                    <a:p>
                      <a:pPr algn="l" fontAlgn="b"/>
                      <a:r>
                        <a:rPr lang="en-IN" sz="1100" b="0" i="0" u="none" strike="noStrike">
                          <a:solidFill>
                            <a:srgbClr val="000000"/>
                          </a:solidFill>
                          <a:effectLst/>
                          <a:latin typeface="Calibri" panose="020F0502020204030204" pitchFamily="34" charset="0"/>
                        </a:rPr>
                        <a:t>MSC</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2708415432"/>
                  </a:ext>
                </a:extLst>
              </a:tr>
              <a:tr h="190500">
                <a:tc>
                  <a:txBody>
                    <a:bodyPr/>
                    <a:lstStyle/>
                    <a:p>
                      <a:pPr algn="l" fontAlgn="b"/>
                      <a:r>
                        <a:rPr lang="en-IN" sz="1100" b="0" i="0" u="none" strike="noStrike">
                          <a:solidFill>
                            <a:srgbClr val="000000"/>
                          </a:solidFill>
                          <a:effectLst/>
                          <a:latin typeface="Calibri" panose="020F0502020204030204" pitchFamily="34" charset="0"/>
                        </a:rPr>
                        <a:t>NEL</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1385248853"/>
                  </a:ext>
                </a:extLst>
              </a:tr>
              <a:tr h="190500">
                <a:tc>
                  <a:txBody>
                    <a:bodyPr/>
                    <a:lstStyle/>
                    <a:p>
                      <a:pPr algn="l" fontAlgn="b"/>
                      <a:r>
                        <a:rPr lang="en-IN" sz="1100" b="0" i="0" u="none" strike="noStrike">
                          <a:solidFill>
                            <a:srgbClr val="000000"/>
                          </a:solidFill>
                          <a:effectLst/>
                          <a:latin typeface="Calibri" panose="020F0502020204030204" pitchFamily="34" charset="0"/>
                        </a:rPr>
                        <a:t>PL</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extLst>
                  <a:ext uri="{0D108BD9-81ED-4DB2-BD59-A6C34878D82A}">
                    <a16:rowId xmlns:a16="http://schemas.microsoft.com/office/drawing/2014/main" val="2037680495"/>
                  </a:ext>
                </a:extLst>
              </a:tr>
              <a:tr h="190500">
                <a:tc>
                  <a:txBody>
                    <a:bodyPr/>
                    <a:lstStyle/>
                    <a:p>
                      <a:pPr algn="l" fontAlgn="b"/>
                      <a:r>
                        <a:rPr lang="en-IN" sz="1100" b="0" i="0" u="none" strike="noStrike">
                          <a:solidFill>
                            <a:srgbClr val="000000"/>
                          </a:solidFill>
                          <a:effectLst/>
                          <a:latin typeface="Calibri" panose="020F0502020204030204" pitchFamily="34" charset="0"/>
                        </a:rPr>
                        <a:t>PYZ</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688185695"/>
                  </a:ext>
                </a:extLst>
              </a:tr>
              <a:tr h="190500">
                <a:tc>
                  <a:txBody>
                    <a:bodyPr/>
                    <a:lstStyle/>
                    <a:p>
                      <a:pPr algn="l" fontAlgn="b"/>
                      <a:r>
                        <a:rPr lang="en-IN" sz="1100" b="0" i="0" u="none" strike="noStrike">
                          <a:solidFill>
                            <a:srgbClr val="000000"/>
                          </a:solidFill>
                          <a:effectLst/>
                          <a:latin typeface="Calibri" panose="020F0502020204030204" pitchFamily="34" charset="0"/>
                        </a:rPr>
                        <a:t>SVG</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301276568"/>
                  </a:ext>
                </a:extLst>
              </a:tr>
              <a:tr h="190500">
                <a:tc>
                  <a:txBody>
                    <a:bodyPr/>
                    <a:lstStyle/>
                    <a:p>
                      <a:pPr algn="l" fontAlgn="b"/>
                      <a:r>
                        <a:rPr lang="en-IN" sz="1100" b="0" i="0" u="none" strike="noStrike">
                          <a:solidFill>
                            <a:srgbClr val="000000"/>
                          </a:solidFill>
                          <a:effectLst/>
                          <a:latin typeface="Calibri" panose="020F0502020204030204" pitchFamily="34" charset="0"/>
                        </a:rPr>
                        <a:t>TNS</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363950376"/>
                  </a:ext>
                </a:extLst>
              </a:tr>
              <a:tr h="190500">
                <a:tc>
                  <a:txBody>
                    <a:bodyPr/>
                    <a:lstStyle/>
                    <a:p>
                      <a:pPr algn="l" fontAlgn="b"/>
                      <a:r>
                        <a:rPr lang="en-IN" sz="1100" b="0" i="0" u="none" strike="noStrike">
                          <a:solidFill>
                            <a:srgbClr val="000000"/>
                          </a:solidFill>
                          <a:effectLst/>
                          <a:latin typeface="Calibri" panose="020F0502020204030204" pitchFamily="34" charset="0"/>
                        </a:rPr>
                        <a:t>WBL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244072838"/>
                  </a:ext>
                </a:extLst>
              </a:tr>
              <a:tr h="190500">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46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latin typeface="Calibri" panose="020F0502020204030204" pitchFamily="34" charset="0"/>
                        </a:rPr>
                        <a:t>60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2992274193"/>
                  </a:ext>
                </a:extLst>
              </a:tr>
            </a:tbl>
          </a:graphicData>
        </a:graphic>
      </p:graphicFrame>
      <p:graphicFrame>
        <p:nvGraphicFramePr>
          <p:cNvPr id="12" name="Chart 11"/>
          <p:cNvGraphicFramePr>
            <a:graphicFrameLocks/>
          </p:cNvGraphicFramePr>
          <p:nvPr>
            <p:extLst>
              <p:ext uri="{D42A27DB-BD31-4B8C-83A1-F6EECF244321}">
                <p14:modId xmlns:p14="http://schemas.microsoft.com/office/powerpoint/2010/main" val="918185136"/>
              </p:ext>
            </p:extLst>
          </p:nvPr>
        </p:nvGraphicFramePr>
        <p:xfrm>
          <a:off x="6019800" y="1981200"/>
          <a:ext cx="48768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437446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endParaRPr lang="en-US" sz="4800" b="1" dirty="0"/>
          </a:p>
        </p:txBody>
      </p:sp>
      <p:sp>
        <p:nvSpPr>
          <p:cNvPr id="3" name="TextBox 2"/>
          <p:cNvSpPr txBox="1"/>
          <p:nvPr/>
        </p:nvSpPr>
        <p:spPr>
          <a:xfrm>
            <a:off x="221560" y="1965234"/>
            <a:ext cx="10744200" cy="4154984"/>
          </a:xfrm>
          <a:prstGeom prst="rect">
            <a:avLst/>
          </a:prstGeom>
          <a:noFill/>
        </p:spPr>
        <p:txBody>
          <a:bodyPr wrap="square" rtlCol="0">
            <a:spAutoFit/>
          </a:bodyPr>
          <a:lstStyle/>
          <a:p>
            <a:r>
              <a:rPr lang="en-US" sz="2400" dirty="0">
                <a:latin typeface="Bahnschrift Light" pitchFamily="34" charset="0"/>
              </a:rPr>
              <a:t>The salary and compensation analysis through Excel data modeling provides a robust framework for understanding and optimizing employee compensation practices. By integrating and analyzing data on salaries, bonuses, benefits, and demographic factors, organizations can gain valuable insights into compensation trends, fairness, and alignment with industry standards. The salary and compensation analysis through Excel data modeling is a powerful tool for organizations seeking to optimize their compensation strategies and ensure fairness. By leveraging advanced Excel features and data analysis techniques, organizations can gain a deeper understanding of their compensation practices, make informed decisions, and ultimately enhance their overall HR and </a:t>
            </a:r>
            <a:r>
              <a:rPr lang="en-US" sz="2400" dirty="0" smtClean="0">
                <a:latin typeface="Bahnschrift Light" pitchFamily="34" charset="0"/>
              </a:rPr>
              <a:t>financial.</a:t>
            </a:r>
            <a:endParaRPr lang="en-US" sz="2400" dirty="0">
              <a:latin typeface="Bahnschrift Light" pitchFamily="34" charset="0"/>
            </a:endParaRPr>
          </a:p>
        </p:txBody>
      </p:sp>
    </p:spTree>
    <p:extLst>
      <p:ext uri="{BB962C8B-B14F-4D97-AF65-F5344CB8AC3E}">
        <p14:creationId xmlns:p14="http://schemas.microsoft.com/office/powerpoint/2010/main" val="7702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smtClean="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US" sz="4400" b="1" dirty="0" smtClean="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71487" y="1987287"/>
            <a:ext cx="897255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Bahnschrift" pitchFamily="34" charset="0"/>
              <a:cs typeface="Arial" charset="0"/>
            </a:endParaRPr>
          </a:p>
          <a:p>
            <a:pPr marL="0" marR="0" lvl="0" indent="0" algn="l" defTabSz="914400" rtl="0" eaLnBrk="1" fontAlgn="base" latinLnBrk="0" hangingPunct="1">
              <a:lnSpc>
                <a:spcPct val="15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Analyze current salary and compensation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Identify trends and anomalies.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Compare compensation across different departments, job roles, and geographic locations.</a:t>
            </a:r>
          </a:p>
          <a:p>
            <a:pPr marL="0" marR="0" lvl="0" indent="0"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Provide actionable insights to aid in strategic compensation planning.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The purpose of this project to </a:t>
            </a:r>
            <a:r>
              <a:rPr lang="en-IN" sz="2400" dirty="0" err="1" smtClean="0">
                <a:latin typeface="Times New Roman" panose="02020603050405020304" pitchFamily="18" charset="0"/>
                <a:cs typeface="Times New Roman" panose="02020603050405020304" pitchFamily="18" charset="0"/>
              </a:rPr>
              <a:t>analyze</a:t>
            </a:r>
            <a:r>
              <a:rPr lang="en-IN" sz="2400" dirty="0" smtClean="0">
                <a:latin typeface="Times New Roman" panose="02020603050405020304" pitchFamily="18" charset="0"/>
                <a:cs typeface="Times New Roman" panose="02020603050405020304" pitchFamily="18" charset="0"/>
              </a:rPr>
              <a:t> the employee’s working department and its salary. The gender count can be beneficial in boosting the number of employees.</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53249" y="3657600"/>
            <a:ext cx="3301609" cy="1938992"/>
          </a:xfrm>
          <a:prstGeom prst="rect">
            <a:avLst/>
          </a:prstGeom>
          <a:noFill/>
        </p:spPr>
        <p:txBody>
          <a:bodyPr wrap="none" rtlCol="0">
            <a:spAutoFit/>
          </a:bodyPr>
          <a:lstStyle/>
          <a:p>
            <a:pPr marL="285750" indent="-285750">
              <a:buFont typeface="Arial" pitchFamily="34" charset="0"/>
              <a:buChar char="•"/>
            </a:pPr>
            <a:r>
              <a:rPr lang="en-US" sz="2400" dirty="0" smtClean="0"/>
              <a:t>Tables</a:t>
            </a:r>
          </a:p>
          <a:p>
            <a:pPr marL="285750" indent="-285750">
              <a:buFont typeface="Arial" pitchFamily="34" charset="0"/>
              <a:buChar char="•"/>
            </a:pPr>
            <a:r>
              <a:rPr lang="en-US" sz="2400" dirty="0" smtClean="0"/>
              <a:t>Conditional formatting</a:t>
            </a:r>
          </a:p>
          <a:p>
            <a:pPr marL="285750" indent="-285750">
              <a:buFont typeface="Arial" pitchFamily="34" charset="0"/>
              <a:buChar char="•"/>
            </a:pPr>
            <a:r>
              <a:rPr lang="en-US" sz="2400" dirty="0" smtClean="0"/>
              <a:t>Pivot table</a:t>
            </a:r>
          </a:p>
          <a:p>
            <a:pPr marL="285750" indent="-285750">
              <a:buFont typeface="Arial" pitchFamily="34" charset="0"/>
              <a:buChar char="•"/>
            </a:pPr>
            <a:r>
              <a:rPr lang="en-US" sz="2400" dirty="0" smtClean="0"/>
              <a:t>Pivot chart</a:t>
            </a:r>
          </a:p>
          <a:p>
            <a:pPr marL="285750" indent="-285750">
              <a:buFont typeface="Arial" pitchFamily="34" charset="0"/>
              <a:buChar char="•"/>
            </a:pPr>
            <a:r>
              <a:rPr lang="en-US" sz="2400" dirty="0" smtClean="0"/>
              <a:t>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990600" y="2019300"/>
            <a:ext cx="6349815" cy="3539430"/>
          </a:xfrm>
          <a:prstGeom prst="rect">
            <a:avLst/>
          </a:prstGeom>
          <a:noFill/>
        </p:spPr>
        <p:txBody>
          <a:bodyPr wrap="none" rtlCol="0">
            <a:spAutoFit/>
          </a:bodyPr>
          <a:lstStyle/>
          <a:p>
            <a:pPr marL="342900" indent="-342900">
              <a:buFont typeface="+mj-lt"/>
              <a:buAutoNum type="arabicPeriod"/>
            </a:pPr>
            <a:r>
              <a:rPr lang="en-US" sz="2800" dirty="0">
                <a:latin typeface="Arial" pitchFamily="34" charset="0"/>
                <a:cs typeface="Arial" pitchFamily="34" charset="0"/>
              </a:rPr>
              <a:t>Human Resources (HR)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Finance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Executive </a:t>
            </a:r>
            <a:r>
              <a:rPr lang="en-US" sz="2800" dirty="0" smtClean="0">
                <a:latin typeface="Arial" pitchFamily="34" charset="0"/>
                <a:cs typeface="Arial" pitchFamily="34" charset="0"/>
              </a:rPr>
              <a:t>Leadership</a:t>
            </a:r>
          </a:p>
          <a:p>
            <a:pPr marL="342900" indent="-342900">
              <a:buFont typeface="+mj-lt"/>
              <a:buAutoNum type="arabicPeriod"/>
            </a:pPr>
            <a:r>
              <a:rPr lang="en-US" sz="2800" dirty="0">
                <a:latin typeface="Arial" pitchFamily="34" charset="0"/>
                <a:cs typeface="Arial" pitchFamily="34" charset="0"/>
              </a:rPr>
              <a:t>Department </a:t>
            </a:r>
            <a:r>
              <a:rPr lang="en-US" sz="2800" dirty="0" smtClean="0">
                <a:latin typeface="Arial" pitchFamily="34" charset="0"/>
                <a:cs typeface="Arial" pitchFamily="34" charset="0"/>
              </a:rPr>
              <a:t>Heads/Managers</a:t>
            </a:r>
          </a:p>
          <a:p>
            <a:pPr marL="342900" indent="-342900">
              <a:buFont typeface="+mj-lt"/>
              <a:buAutoNum type="arabicPeriod"/>
            </a:pPr>
            <a:r>
              <a:rPr lang="en-US" sz="2800" dirty="0" smtClean="0">
                <a:latin typeface="Arial" pitchFamily="34" charset="0"/>
                <a:cs typeface="Arial" pitchFamily="34" charset="0"/>
              </a:rPr>
              <a:t>Employees</a:t>
            </a:r>
          </a:p>
          <a:p>
            <a:pPr marL="342900" indent="-342900">
              <a:buFont typeface="+mj-lt"/>
              <a:buAutoNum type="arabicPeriod"/>
            </a:pPr>
            <a:r>
              <a:rPr lang="en-US" sz="2800" dirty="0">
                <a:latin typeface="Arial" pitchFamily="34" charset="0"/>
                <a:cs typeface="Arial" pitchFamily="34" charset="0"/>
              </a:rPr>
              <a:t>Compensation </a:t>
            </a:r>
            <a:r>
              <a:rPr lang="en-US" sz="2800" dirty="0" smtClean="0">
                <a:latin typeface="Arial" pitchFamily="34" charset="0"/>
                <a:cs typeface="Arial" pitchFamily="34" charset="0"/>
              </a:rPr>
              <a:t>Analysts/Consultants</a:t>
            </a:r>
          </a:p>
          <a:p>
            <a:pPr marL="342900" indent="-342900">
              <a:buFont typeface="+mj-lt"/>
              <a:buAutoNum type="arabicPeriod"/>
            </a:pPr>
            <a:r>
              <a:rPr lang="en-US" sz="2800" dirty="0">
                <a:latin typeface="Arial" pitchFamily="34" charset="0"/>
                <a:cs typeface="Arial" pitchFamily="34" charset="0"/>
              </a:rPr>
              <a:t>Compliance and Audit </a:t>
            </a:r>
            <a:r>
              <a:rPr lang="en-US" sz="2800" dirty="0" smtClean="0">
                <a:latin typeface="Arial" pitchFamily="34" charset="0"/>
                <a:cs typeface="Arial" pitchFamily="34" charset="0"/>
              </a:rPr>
              <a:t>Teams</a:t>
            </a:r>
          </a:p>
          <a:p>
            <a:pPr marL="342900" indent="-342900">
              <a:buFont typeface="+mj-lt"/>
              <a:buAutoNum type="arabicPeriod"/>
            </a:pPr>
            <a:r>
              <a:rPr lang="en-US" sz="2800" dirty="0">
                <a:latin typeface="Arial" pitchFamily="34" charset="0"/>
                <a:cs typeface="Arial" pitchFamily="34" charset="0"/>
              </a:rPr>
              <a:t>Recruitment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05126" y="1695450"/>
            <a:ext cx="6629399" cy="2554545"/>
          </a:xfrm>
          <a:prstGeom prst="rect">
            <a:avLst/>
          </a:prstGeom>
          <a:noFill/>
        </p:spPr>
        <p:txBody>
          <a:bodyPr wrap="square" rtlCol="0">
            <a:spAutoFit/>
          </a:bodyPr>
          <a:lstStyle/>
          <a:p>
            <a:r>
              <a:rPr lang="en-US" sz="2000" dirty="0">
                <a:latin typeface="Bahnschrift" pitchFamily="34" charset="0"/>
              </a:rPr>
              <a:t>Our solution leverages advanced Excel data modeling techniques to conduct a comprehensive analysis of salary and compensation data. By utilizing sophisticated Excel features such as PivotTables, </a:t>
            </a:r>
            <a:r>
              <a:rPr lang="en-US" sz="2000" dirty="0" err="1">
                <a:latin typeface="Bahnschrift" pitchFamily="34" charset="0"/>
              </a:rPr>
              <a:t>PivotCharts</a:t>
            </a:r>
            <a:r>
              <a:rPr lang="en-US" sz="2000" dirty="0">
                <a:latin typeface="Bahnschrift" pitchFamily="34" charset="0"/>
              </a:rPr>
              <a:t>, and data validation tools, we provide a robust framework for understanding compensation trends, ensuring fairness, and aligning compensation practices with organizational goals.</a:t>
            </a:r>
          </a:p>
        </p:txBody>
      </p:sp>
      <p:sp>
        <p:nvSpPr>
          <p:cNvPr id="10" name="TextBox 9"/>
          <p:cNvSpPr txBox="1"/>
          <p:nvPr/>
        </p:nvSpPr>
        <p:spPr>
          <a:xfrm>
            <a:off x="4191000" y="4342447"/>
            <a:ext cx="3777765" cy="1477328"/>
          </a:xfrm>
          <a:prstGeom prst="rect">
            <a:avLst/>
          </a:prstGeom>
          <a:noFill/>
        </p:spPr>
        <p:txBody>
          <a:bodyPr wrap="none" rtlCol="0">
            <a:spAutoFit/>
          </a:bodyPr>
          <a:lstStyle/>
          <a:p>
            <a:pPr marL="342900" indent="-342900">
              <a:buFont typeface="+mj-lt"/>
              <a:buAutoNum type="arabicPeriod"/>
            </a:pPr>
            <a:r>
              <a:rPr lang="en-US" dirty="0"/>
              <a:t>Enhanced </a:t>
            </a:r>
            <a:r>
              <a:rPr lang="en-US" dirty="0" smtClean="0"/>
              <a:t>Decision-Making</a:t>
            </a:r>
          </a:p>
          <a:p>
            <a:pPr marL="342900" indent="-342900">
              <a:buFont typeface="+mj-lt"/>
              <a:buAutoNum type="arabicPeriod"/>
            </a:pPr>
            <a:r>
              <a:rPr lang="en-US" dirty="0"/>
              <a:t>Improved Compensation </a:t>
            </a:r>
            <a:r>
              <a:rPr lang="en-US" dirty="0" smtClean="0"/>
              <a:t>Practices</a:t>
            </a:r>
          </a:p>
          <a:p>
            <a:pPr marL="342900" indent="-342900">
              <a:buFont typeface="+mj-lt"/>
              <a:buAutoNum type="arabicPeriod"/>
            </a:pPr>
            <a:r>
              <a:rPr lang="en-US" dirty="0"/>
              <a:t>Operational </a:t>
            </a:r>
            <a:r>
              <a:rPr lang="en-US" dirty="0" smtClean="0"/>
              <a:t>Efficiency</a:t>
            </a:r>
          </a:p>
          <a:p>
            <a:pPr marL="342900" indent="-342900">
              <a:buFont typeface="+mj-lt"/>
              <a:buAutoNum type="arabicPeriod"/>
            </a:pPr>
            <a:r>
              <a:rPr lang="en-US" dirty="0"/>
              <a:t>Compliance and Risk </a:t>
            </a:r>
            <a:r>
              <a:rPr lang="en-US" dirty="0" smtClean="0"/>
              <a:t>Management</a:t>
            </a:r>
          </a:p>
          <a:p>
            <a:pPr marL="342900" indent="-342900">
              <a:buFont typeface="+mj-lt"/>
              <a:buAutoNum type="arabicPeriod"/>
            </a:pPr>
            <a:r>
              <a:rPr lang="en-US" dirty="0"/>
              <a:t>Stakeholder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447800"/>
            <a:ext cx="8001000" cy="923330"/>
          </a:xfrm>
          <a:prstGeom prst="rect">
            <a:avLst/>
          </a:prstGeom>
          <a:noFill/>
        </p:spPr>
        <p:txBody>
          <a:bodyPr wrap="square" rtlCol="0">
            <a:spAutoFit/>
          </a:bodyPr>
          <a:lstStyle/>
          <a:p>
            <a:r>
              <a:rPr lang="en-US" dirty="0"/>
              <a:t>The dataset comprises various records related to employee compensation and salary details. It includes data on base salaries, bonuses, benefits, and other forms of compensation, along with demographic and employment information</a:t>
            </a:r>
          </a:p>
        </p:txBody>
      </p:sp>
      <p:sp>
        <p:nvSpPr>
          <p:cNvPr id="4" name="TextBox 3"/>
          <p:cNvSpPr txBox="1"/>
          <p:nvPr/>
        </p:nvSpPr>
        <p:spPr>
          <a:xfrm>
            <a:off x="1447800" y="2590800"/>
            <a:ext cx="2164503" cy="3416320"/>
          </a:xfrm>
          <a:prstGeom prst="rect">
            <a:avLst/>
          </a:prstGeom>
          <a:noFill/>
        </p:spPr>
        <p:txBody>
          <a:bodyPr wrap="none" rtlCol="0">
            <a:spAutoFit/>
          </a:bodyPr>
          <a:lstStyle/>
          <a:p>
            <a:pPr marL="342900" indent="-342900">
              <a:buFont typeface="+mj-lt"/>
              <a:buAutoNum type="arabicPeriod"/>
            </a:pPr>
            <a:r>
              <a:rPr lang="en-US" dirty="0" smtClean="0"/>
              <a:t>ID</a:t>
            </a:r>
          </a:p>
          <a:p>
            <a:pPr marL="342900" indent="-342900">
              <a:buFont typeface="+mj-lt"/>
              <a:buAutoNum type="arabicPeriod"/>
            </a:pPr>
            <a:r>
              <a:rPr lang="en-US" dirty="0" smtClean="0"/>
              <a:t>Name</a:t>
            </a:r>
          </a:p>
          <a:p>
            <a:pPr marL="342900" indent="-342900">
              <a:buFont typeface="+mj-lt"/>
              <a:buAutoNum type="arabicPeriod"/>
            </a:pPr>
            <a:r>
              <a:rPr lang="en-US" dirty="0" smtClean="0"/>
              <a:t>Surname</a:t>
            </a:r>
          </a:p>
          <a:p>
            <a:pPr marL="342900" indent="-342900">
              <a:buFont typeface="+mj-lt"/>
              <a:buAutoNum type="arabicPeriod"/>
            </a:pPr>
            <a:r>
              <a:rPr lang="en-US" dirty="0" smtClean="0"/>
              <a:t>Age</a:t>
            </a:r>
          </a:p>
          <a:p>
            <a:pPr marL="342900" indent="-342900">
              <a:buFont typeface="+mj-lt"/>
              <a:buAutoNum type="arabicPeriod"/>
            </a:pPr>
            <a:r>
              <a:rPr lang="en-US" dirty="0" smtClean="0"/>
              <a:t>Tenure</a:t>
            </a:r>
          </a:p>
          <a:p>
            <a:pPr marL="342900" indent="-342900">
              <a:buFont typeface="+mj-lt"/>
              <a:buAutoNum type="arabicPeriod"/>
            </a:pPr>
            <a:r>
              <a:rPr lang="en-US" dirty="0" smtClean="0"/>
              <a:t>Gender</a:t>
            </a:r>
          </a:p>
          <a:p>
            <a:pPr marL="342900" indent="-342900">
              <a:buFont typeface="+mj-lt"/>
              <a:buAutoNum type="arabicPeriod"/>
            </a:pPr>
            <a:r>
              <a:rPr lang="en-US" dirty="0" smtClean="0"/>
              <a:t>Region</a:t>
            </a:r>
          </a:p>
          <a:p>
            <a:pPr marL="342900" indent="-342900">
              <a:buFont typeface="+mj-lt"/>
              <a:buAutoNum type="arabicPeriod"/>
            </a:pPr>
            <a:r>
              <a:rPr lang="en-US" dirty="0" smtClean="0"/>
              <a:t>Department</a:t>
            </a:r>
          </a:p>
          <a:p>
            <a:pPr marL="342900" indent="-342900">
              <a:buFont typeface="+mj-lt"/>
              <a:buAutoNum type="arabicPeriod"/>
            </a:pPr>
            <a:r>
              <a:rPr lang="en-US" dirty="0" smtClean="0"/>
              <a:t>Manager</a:t>
            </a:r>
          </a:p>
          <a:p>
            <a:pPr marL="342900" indent="-342900">
              <a:buFont typeface="+mj-lt"/>
              <a:buAutoNum type="arabicPeriod"/>
            </a:pPr>
            <a:r>
              <a:rPr lang="en-US" dirty="0" smtClean="0"/>
              <a:t>Hours</a:t>
            </a:r>
          </a:p>
          <a:p>
            <a:pPr marL="342900" indent="-342900">
              <a:buFont typeface="+mj-lt"/>
              <a:buAutoNum type="arabicPeriod"/>
            </a:pPr>
            <a:r>
              <a:rPr lang="en-US" dirty="0" smtClean="0"/>
              <a:t>Salary</a:t>
            </a:r>
          </a:p>
          <a:p>
            <a:pPr marL="342900" indent="-342900">
              <a:buFont typeface="+mj-lt"/>
              <a:buAutoNum type="arabicPeriod"/>
            </a:pPr>
            <a:r>
              <a:rPr lang="en-US" dirty="0" smtClean="0"/>
              <a:t>Performance unit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392091"/>
            <a:ext cx="8534018"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3200" dirty="0" smtClean="0">
                <a:latin typeface="Sitka Small" pitchFamily="2" charset="0"/>
                <a:cs typeface="Times New Roman" panose="02020603050405020304" pitchFamily="18" charset="0"/>
              </a:rPr>
              <a:t>=IFS(Z8&gt;=5,”VERY HIGH”,Z8&gt;=4,”HIGH”,Z8&gt;=3,”MED”,TRUE”LOW”)</a:t>
            </a:r>
            <a:endParaRPr lang="en-IN" sz="3200" dirty="0">
              <a:latin typeface="Sitka Small" pitchFamily="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