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786" r:id="rId2"/>
    <p:sldId id="347" r:id="rId3"/>
    <p:sldId id="348" r:id="rId4"/>
    <p:sldId id="2607" r:id="rId5"/>
    <p:sldId id="2606" r:id="rId6"/>
    <p:sldId id="29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60"/>
  </p:normalViewPr>
  <p:slideViewPr>
    <p:cSldViewPr snapToGrid="0">
      <p:cViewPr varScale="1">
        <p:scale>
          <a:sx n="68" d="100"/>
          <a:sy n="68" d="100"/>
        </p:scale>
        <p:origin x="12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A638B-4AB9-4EB4-A841-7B227E59DA77}" type="datetimeFigureOut">
              <a:rPr lang="en-US" smtClean="0"/>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4F946-E46F-4076-A1ED-83827CE58E26}" type="slidenum">
              <a:rPr lang="en-US" smtClean="0"/>
              <a:t>‹#›</a:t>
            </a:fld>
            <a:endParaRPr lang="en-US"/>
          </a:p>
        </p:txBody>
      </p:sp>
    </p:spTree>
    <p:extLst>
      <p:ext uri="{BB962C8B-B14F-4D97-AF65-F5344CB8AC3E}">
        <p14:creationId xmlns:p14="http://schemas.microsoft.com/office/powerpoint/2010/main" val="1474981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9317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317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E4F946-E46F-4076-A1ED-83827CE58E26}" type="slidenum">
              <a:rPr lang="en-US" smtClean="0"/>
              <a:t>5</a:t>
            </a:fld>
            <a:endParaRPr lang="en-US"/>
          </a:p>
        </p:txBody>
      </p:sp>
    </p:spTree>
    <p:extLst>
      <p:ext uri="{BB962C8B-B14F-4D97-AF65-F5344CB8AC3E}">
        <p14:creationId xmlns:p14="http://schemas.microsoft.com/office/powerpoint/2010/main" val="109889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116089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Master subtitle, month &amp; year style</a:t>
            </a:r>
          </a:p>
        </p:txBody>
      </p:sp>
      <p:pic>
        <p:nvPicPr>
          <p:cNvPr id="6" name="Picture 5" descr="CT_logo_sml.jpg"/>
          <p:cNvPicPr>
            <a:picLocks noChangeAspect="1"/>
          </p:cNvPicPr>
          <p:nvPr userDrawn="1"/>
        </p:nvPicPr>
        <p:blipFill>
          <a:blip r:embed="rId2" cstate="print"/>
          <a:stretch>
            <a:fillRect/>
          </a:stretch>
        </p:blipFill>
        <p:spPr>
          <a:xfrm>
            <a:off x="244935" y="638174"/>
            <a:ext cx="3129219" cy="519172"/>
          </a:xfrm>
          <a:prstGeom prst="rect">
            <a:avLst/>
          </a:prstGeom>
        </p:spPr>
      </p:pic>
    </p:spTree>
    <p:extLst>
      <p:ext uri="{BB962C8B-B14F-4D97-AF65-F5344CB8AC3E}">
        <p14:creationId xmlns:p14="http://schemas.microsoft.com/office/powerpoint/2010/main" val="63464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a:solidFill>
                <a:prstClr val="black">
                  <a:lumMod val="50000"/>
                  <a:lumOff val="50000"/>
                </a:prstClr>
              </a:solidFill>
            </a:endParaRPr>
          </a:p>
        </p:txBody>
      </p:sp>
    </p:spTree>
    <p:extLst>
      <p:ext uri="{BB962C8B-B14F-4D97-AF65-F5344CB8AC3E}">
        <p14:creationId xmlns:p14="http://schemas.microsoft.com/office/powerpoint/2010/main" val="221684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ader 2">
    <p:spTree>
      <p:nvGrpSpPr>
        <p:cNvPr id="1" name=""/>
        <p:cNvGrpSpPr/>
        <p:nvPr/>
      </p:nvGrpSpPr>
      <p:grpSpPr>
        <a:xfrm>
          <a:off x="0" y="0"/>
          <a:ext cx="0" cy="0"/>
          <a:chOff x="0" y="0"/>
          <a:chExt cx="0" cy="0"/>
        </a:xfrm>
      </p:grpSpPr>
      <p:pic>
        <p:nvPicPr>
          <p:cNvPr id="3"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5ACE6FC-B490-4B6F-BCAD-5D3A37991521}"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6"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211414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a:solidFill>
                <a:prstClr val="black">
                  <a:lumMod val="75000"/>
                  <a:lumOff val="25000"/>
                </a:prstClr>
              </a:solidFill>
            </a:endParaRPr>
          </a:p>
        </p:txBody>
      </p:sp>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spTree>
    <p:extLst>
      <p:ext uri="{BB962C8B-B14F-4D97-AF65-F5344CB8AC3E}">
        <p14:creationId xmlns:p14="http://schemas.microsoft.com/office/powerpoint/2010/main" val="7927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E254F-8B3F-4BC5-B301-1599FC63F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71" y="1778940"/>
            <a:ext cx="8533364" cy="3149307"/>
          </a:xfrm>
          <a:prstGeom prst="rect">
            <a:avLst/>
          </a:prstGeom>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dirty="0">
              <a:solidFill>
                <a:srgbClr val="A6A6A6"/>
              </a:solidFill>
            </a:endParaRP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dirty="0">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dirty="0">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endParaRPr lang="en-US" dirty="0"/>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43276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668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2" r:id="rId4"/>
    <p:sldLayoutId id="2147483673" r:id="rId5"/>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18" Type="http://schemas.openxmlformats.org/officeDocument/2006/relationships/image" Target="../media/image9.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13.png"/><Relationship Id="rId2" Type="http://schemas.openxmlformats.org/officeDocument/2006/relationships/tags" Target="../tags/tag2.xml"/><Relationship Id="rId16" Type="http://schemas.openxmlformats.org/officeDocument/2006/relationships/image" Target="../media/image1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1.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hyperlink" Target="http://www.citiustech.com/bi-clinical/Default.aspx" TargetMode="External"/><Relationship Id="rId18" Type="http://schemas.openxmlformats.org/officeDocument/2006/relationships/image" Target="../media/image23.png"/><Relationship Id="rId3" Type="http://schemas.openxmlformats.org/officeDocument/2006/relationships/hyperlink" Target="http://www.citiustech.com/markets/Default.aspx" TargetMode="External"/><Relationship Id="rId7" Type="http://schemas.openxmlformats.org/officeDocument/2006/relationships/hyperlink" Target="http://www.citiustech.com/service-offerings/Default.aspx" TargetMode="External"/><Relationship Id="rId12" Type="http://schemas.openxmlformats.org/officeDocument/2006/relationships/image" Target="../media/image20.png"/><Relationship Id="rId17" Type="http://schemas.openxmlformats.org/officeDocument/2006/relationships/hyperlink" Target="https://twitter.com/CitiusTech" TargetMode="External"/><Relationship Id="rId2" Type="http://schemas.openxmlformats.org/officeDocument/2006/relationships/notesSlide" Target="../notesSlides/notesSlide4.xml"/><Relationship Id="rId16" Type="http://schemas.openxmlformats.org/officeDocument/2006/relationships/image" Target="../media/image22.jpeg"/><Relationship Id="rId20" Type="http://schemas.openxmlformats.org/officeDocument/2006/relationships/image" Target="../media/image24.gif"/><Relationship Id="rId1" Type="http://schemas.openxmlformats.org/officeDocument/2006/relationships/slideLayout" Target="../slideLayouts/slideLayout4.xml"/><Relationship Id="rId6" Type="http://schemas.openxmlformats.org/officeDocument/2006/relationships/hyperlink" Target="http://www.citiustech.com/service-offerings/healthcare-software-engineering-case-studies.aspx" TargetMode="External"/><Relationship Id="rId11" Type="http://schemas.openxmlformats.org/officeDocument/2006/relationships/hyperlink" Target="http://www.citiustech.com/service-offerings/platform-based-professional-services.aspx" TargetMode="External"/><Relationship Id="rId5" Type="http://schemas.openxmlformats.org/officeDocument/2006/relationships/hyperlink" Target="http://citiustech.com/practice-areas/healthcare-business-intelligence-case-studies.aspx" TargetMode="External"/><Relationship Id="rId15" Type="http://schemas.openxmlformats.org/officeDocument/2006/relationships/hyperlink" Target="http://www.linkedin.com/company/citiustech" TargetMode="External"/><Relationship Id="rId10" Type="http://schemas.openxmlformats.org/officeDocument/2006/relationships/image" Target="../media/image19.jpeg"/><Relationship Id="rId19" Type="http://schemas.openxmlformats.org/officeDocument/2006/relationships/hyperlink" Target="https://www.facebook.com/CitiusTech" TargetMode="External"/><Relationship Id="rId4" Type="http://schemas.openxmlformats.org/officeDocument/2006/relationships/hyperlink" Target="http://www.citiustech.com/service-offerings/platform-based-professional-services-case-studies.aspx" TargetMode="External"/><Relationship Id="rId9" Type="http://schemas.openxmlformats.org/officeDocument/2006/relationships/hyperlink" Target="http://www.citiustech.com/service-offerings/healthcare-software-engineering.aspx" TargetMode="External"/><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E305A9F-78AC-48E4-9114-0ED40BCDD0CB}"/>
              </a:ext>
            </a:extLst>
          </p:cNvPr>
          <p:cNvSpPr>
            <a:spLocks noGrp="1"/>
          </p:cNvSpPr>
          <p:nvPr>
            <p:ph type="subTitle" idx="1"/>
          </p:nvPr>
        </p:nvSpPr>
        <p:spPr/>
        <p:txBody>
          <a:bodyPr/>
          <a:lstStyle/>
          <a:p>
            <a:r>
              <a:rPr lang="en-US" dirty="0"/>
              <a:t>2019</a:t>
            </a:r>
            <a:endParaRPr lang="en-IN" dirty="0"/>
          </a:p>
          <a:p>
            <a:endParaRPr lang="en-US" dirty="0"/>
          </a:p>
        </p:txBody>
      </p:sp>
      <p:sp>
        <p:nvSpPr>
          <p:cNvPr id="6" name="Rectangle 5">
            <a:extLst>
              <a:ext uri="{FF2B5EF4-FFF2-40B4-BE49-F238E27FC236}">
                <a16:creationId xmlns:a16="http://schemas.microsoft.com/office/drawing/2014/main" id="{D91DE978-57AC-4A2E-8BC7-559C7280EE09}"/>
              </a:ext>
            </a:extLst>
          </p:cNvPr>
          <p:cNvSpPr/>
          <p:nvPr/>
        </p:nvSpPr>
        <p:spPr>
          <a:xfrm flipH="1">
            <a:off x="281785" y="3720074"/>
            <a:ext cx="5335913" cy="1062038"/>
          </a:xfrm>
          <a:prstGeom prst="rect">
            <a:avLst/>
          </a:prstGeom>
          <a:solidFill>
            <a:schemeClr val="tx2">
              <a:lumMod val="50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dirty="0">
                <a:solidFill>
                  <a:prstClr val="white"/>
                </a:solidFill>
                <a:ea typeface="Segoe UI" pitchFamily="34" charset="0"/>
                <a:cs typeface="Segoe UI" pitchFamily="34" charset="0"/>
              </a:rPr>
              <a:t> </a:t>
            </a:r>
          </a:p>
        </p:txBody>
      </p:sp>
      <p:sp>
        <p:nvSpPr>
          <p:cNvPr id="4" name="Title 3">
            <a:extLst>
              <a:ext uri="{FF2B5EF4-FFF2-40B4-BE49-F238E27FC236}">
                <a16:creationId xmlns:a16="http://schemas.microsoft.com/office/drawing/2014/main" id="{F5AFBA26-37F5-4B4B-8D29-0399380461C8}"/>
              </a:ext>
            </a:extLst>
          </p:cNvPr>
          <p:cNvSpPr>
            <a:spLocks noGrp="1"/>
          </p:cNvSpPr>
          <p:nvPr>
            <p:ph type="ctrTitle"/>
          </p:nvPr>
        </p:nvSpPr>
        <p:spPr>
          <a:xfrm>
            <a:off x="302887" y="3720074"/>
            <a:ext cx="6478913" cy="1089637"/>
          </a:xfrm>
        </p:spPr>
        <p:txBody>
          <a:bodyPr/>
          <a:lstStyle/>
          <a:p>
            <a:r>
              <a:rPr lang="en-US" sz="2800" dirty="0">
                <a:solidFill>
                  <a:prstClr val="white"/>
                </a:solidFill>
                <a:ea typeface="Segoe UI" pitchFamily="34" charset="0"/>
                <a:cs typeface="Segoe UI" pitchFamily="34" charset="0"/>
              </a:rPr>
              <a:t>QST: Selenium Starter Kit</a:t>
            </a:r>
            <a:endParaRPr lang="en-IN" sz="2800" dirty="0">
              <a:solidFill>
                <a:prstClr val="white"/>
              </a:solidFill>
              <a:ea typeface="Segoe UI" pitchFamily="34" charset="0"/>
              <a:cs typeface="Segoe UI" pitchFamily="34" charset="0"/>
            </a:endParaRPr>
          </a:p>
        </p:txBody>
      </p:sp>
    </p:spTree>
    <p:extLst>
      <p:ext uri="{BB962C8B-B14F-4D97-AF65-F5344CB8AC3E}">
        <p14:creationId xmlns:p14="http://schemas.microsoft.com/office/powerpoint/2010/main" val="39987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5F33690-A6B2-4081-B589-6D2853176530}"/>
              </a:ext>
            </a:extLst>
          </p:cNvPr>
          <p:cNvSpPr/>
          <p:nvPr/>
        </p:nvSpPr>
        <p:spPr>
          <a:xfrm>
            <a:off x="4419600" y="1452197"/>
            <a:ext cx="4702519" cy="5173686"/>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1"/>
          <p:cNvSpPr txBox="1">
            <a:spLocks/>
          </p:cNvSpPr>
          <p:nvPr/>
        </p:nvSpPr>
        <p:spPr>
          <a:xfrm>
            <a:off x="276720" y="89263"/>
            <a:ext cx="8562480" cy="576000"/>
          </a:xfrm>
          <a:prstGeom prst="rect">
            <a:avLst/>
          </a:prstGeom>
        </p:spPr>
        <p:txBody>
          <a:bodyPr vert="horz" lIns="91349" tIns="45672" rIns="91349" bIns="45672" rtlCol="0" anchor="ctr">
            <a:noAutofit/>
          </a:bodyPr>
          <a:lstStyle>
            <a:lvl1pPr algn="l" defTabSz="913505"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IN" dirty="0">
                <a:solidFill>
                  <a:prstClr val="black">
                    <a:lumMod val="75000"/>
                    <a:lumOff val="25000"/>
                  </a:prstClr>
                </a:solidFill>
              </a:rPr>
              <a:t>CitiusTech – Selenium Starter-kit Overview</a:t>
            </a:r>
          </a:p>
        </p:txBody>
      </p:sp>
      <p:sp>
        <p:nvSpPr>
          <p:cNvPr id="41" name="Rectangle 40"/>
          <p:cNvSpPr/>
          <p:nvPr/>
        </p:nvSpPr>
        <p:spPr>
          <a:xfrm>
            <a:off x="304802" y="1271994"/>
            <a:ext cx="4114798" cy="45760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dirty="0">
              <a:solidFill>
                <a:schemeClr val="tx1"/>
              </a:solidFill>
            </a:endParaRPr>
          </a:p>
          <a:p>
            <a:pPr algn="just"/>
            <a:endParaRPr lang="en-US" sz="1200" dirty="0">
              <a:solidFill>
                <a:schemeClr val="tx1"/>
              </a:solidFill>
            </a:endParaRPr>
          </a:p>
          <a:p>
            <a:pPr algn="just">
              <a:spcAft>
                <a:spcPts val="600"/>
              </a:spcAft>
            </a:pPr>
            <a:endParaRPr lang="en-US" sz="1200" b="1" dirty="0">
              <a:solidFill>
                <a:schemeClr val="tx1"/>
              </a:solidFill>
            </a:endParaRPr>
          </a:p>
          <a:p>
            <a:pPr marL="381000" indent="-285750" algn="just">
              <a:buFont typeface="Wingdings" panose="05000000000000000000" pitchFamily="2" charset="2"/>
              <a:buChar char="§"/>
            </a:pPr>
            <a:r>
              <a:rPr lang="en-US" sz="1600" dirty="0">
                <a:solidFill>
                  <a:schemeClr val="tx1"/>
                </a:solidFill>
              </a:rPr>
              <a:t>Scalable and Customizable Framework designed in Python</a:t>
            </a:r>
          </a:p>
          <a:p>
            <a:pPr marL="381000" indent="-285750" algn="just">
              <a:spcBef>
                <a:spcPts val="600"/>
              </a:spcBef>
              <a:buFont typeface="Wingdings" panose="05000000000000000000" pitchFamily="2" charset="2"/>
              <a:buChar char="§"/>
            </a:pPr>
            <a:r>
              <a:rPr lang="en-US" sz="1600" dirty="0">
                <a:solidFill>
                  <a:schemeClr val="tx1"/>
                </a:solidFill>
              </a:rPr>
              <a:t>Standardized tried and tested code</a:t>
            </a:r>
          </a:p>
          <a:p>
            <a:pPr marL="381000" indent="-285750" algn="just">
              <a:spcBef>
                <a:spcPts val="600"/>
              </a:spcBef>
              <a:buFont typeface="Wingdings" panose="05000000000000000000" pitchFamily="2" charset="2"/>
              <a:buChar char="§"/>
            </a:pPr>
            <a:r>
              <a:rPr lang="en-US" sz="1600" dirty="0">
                <a:solidFill>
                  <a:schemeClr val="tx1"/>
                </a:solidFill>
              </a:rPr>
              <a:t>Leverages best automation framework guidelines </a:t>
            </a:r>
          </a:p>
          <a:p>
            <a:pPr marL="381000" indent="-285750" algn="just">
              <a:spcBef>
                <a:spcPts val="600"/>
              </a:spcBef>
              <a:buFont typeface="Wingdings" panose="05000000000000000000" pitchFamily="2" charset="2"/>
              <a:buChar char="§"/>
            </a:pPr>
            <a:r>
              <a:rPr lang="en-US" sz="1600" dirty="0">
                <a:solidFill>
                  <a:schemeClr val="tx1"/>
                </a:solidFill>
              </a:rPr>
              <a:t>Supports chrome web browser.</a:t>
            </a:r>
          </a:p>
          <a:p>
            <a:pPr marL="381000" lvl="1" indent="-285750" algn="just">
              <a:spcBef>
                <a:spcPts val="600"/>
              </a:spcBef>
              <a:buFont typeface="Wingdings" panose="05000000000000000000" pitchFamily="2" charset="2"/>
              <a:buChar char="§"/>
            </a:pPr>
            <a:r>
              <a:rPr lang="en-US" sz="1600" dirty="0">
                <a:solidFill>
                  <a:schemeClr val="tx1"/>
                </a:solidFill>
              </a:rPr>
              <a:t>Several ready to use utilities &amp; guidelines for automation</a:t>
            </a:r>
          </a:p>
          <a:p>
            <a:pPr marL="381000" indent="-285750" algn="just">
              <a:spcBef>
                <a:spcPts val="600"/>
              </a:spcBef>
              <a:buFont typeface="Wingdings" panose="05000000000000000000" pitchFamily="2" charset="2"/>
              <a:buChar char="§"/>
            </a:pPr>
            <a:r>
              <a:rPr lang="en-US" sz="1600" dirty="0">
                <a:solidFill>
                  <a:schemeClr val="tx1"/>
                </a:solidFill>
              </a:rPr>
              <a:t>Html report formats</a:t>
            </a:r>
          </a:p>
          <a:p>
            <a:pPr marL="381000" indent="-285750" algn="just">
              <a:spcBef>
                <a:spcPts val="600"/>
              </a:spcBef>
              <a:buFont typeface="Wingdings" panose="05000000000000000000" pitchFamily="2" charset="2"/>
              <a:buChar char="§"/>
            </a:pPr>
            <a:r>
              <a:rPr lang="en-US" sz="1600" dirty="0">
                <a:solidFill>
                  <a:schemeClr val="tx1"/>
                </a:solidFill>
              </a:rPr>
              <a:t>Csv and Excel File handling functions.</a:t>
            </a:r>
          </a:p>
          <a:p>
            <a:pPr marL="285750" indent="-285750" algn="just">
              <a:buFont typeface="Arial" panose="020B0604020202020204" pitchFamily="34" charset="0"/>
              <a:buChar char="•"/>
            </a:pPr>
            <a:endParaRPr lang="en-US" sz="1200" dirty="0">
              <a:solidFill>
                <a:schemeClr val="tx1"/>
              </a:solidFill>
            </a:endParaRPr>
          </a:p>
          <a:p>
            <a:pPr marL="285750" indent="-285750" algn="just">
              <a:buFont typeface="Arial" panose="020B0604020202020204" pitchFamily="34" charset="0"/>
              <a:buChar char="•"/>
            </a:pPr>
            <a:endParaRPr lang="en-US" sz="1200" dirty="0">
              <a:solidFill>
                <a:schemeClr val="tx1"/>
              </a:solidFill>
            </a:endParaRPr>
          </a:p>
          <a:p>
            <a:pPr marL="285750" indent="-285750" algn="just">
              <a:buFont typeface="Arial" panose="020B0604020202020204" pitchFamily="34" charset="0"/>
              <a:buChar char="•"/>
            </a:pPr>
            <a:endParaRPr lang="en-US" sz="1200" dirty="0">
              <a:solidFill>
                <a:schemeClr val="tx1"/>
              </a:solidFill>
            </a:endParaRPr>
          </a:p>
          <a:p>
            <a:pPr marL="285750" indent="-285750" algn="just">
              <a:buFont typeface="Arial" panose="020B0604020202020204" pitchFamily="34" charset="0"/>
              <a:buChar char="•"/>
            </a:pPr>
            <a:endParaRPr lang="en-US" sz="1200" dirty="0">
              <a:solidFill>
                <a:schemeClr val="tx1"/>
              </a:solidFill>
            </a:endParaRPr>
          </a:p>
          <a:p>
            <a:pPr algn="just"/>
            <a:endParaRPr lang="en-US" sz="1200" dirty="0">
              <a:solidFill>
                <a:schemeClr val="tx1"/>
              </a:solidFill>
            </a:endParaRPr>
          </a:p>
        </p:txBody>
      </p:sp>
      <p:grpSp>
        <p:nvGrpSpPr>
          <p:cNvPr id="2" name="Group 1"/>
          <p:cNvGrpSpPr/>
          <p:nvPr/>
        </p:nvGrpSpPr>
        <p:grpSpPr>
          <a:xfrm>
            <a:off x="403367" y="522186"/>
            <a:ext cx="3733800" cy="715963"/>
            <a:chOff x="2514600" y="651568"/>
            <a:chExt cx="3733800" cy="715963"/>
          </a:xfrm>
        </p:grpSpPr>
        <p:cxnSp>
          <p:nvCxnSpPr>
            <p:cNvPr id="6" name="Straight Connector 5"/>
            <p:cNvCxnSpPr/>
            <p:nvPr/>
          </p:nvCxnSpPr>
          <p:spPr>
            <a:xfrm>
              <a:off x="2514600" y="1197668"/>
              <a:ext cx="3733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38"/>
            <p:cNvSpPr txBox="1">
              <a:spLocks noChangeArrowheads="1"/>
            </p:cNvSpPr>
            <p:nvPr/>
          </p:nvSpPr>
          <p:spPr bwMode="auto">
            <a:xfrm>
              <a:off x="3429000" y="997643"/>
              <a:ext cx="1905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
                <a:defRPr sz="2400">
                  <a:solidFill>
                    <a:srgbClr val="404040"/>
                  </a:solidFill>
                  <a:latin typeface="Calibri" pitchFamily="34" charset="0"/>
                </a:defRPr>
              </a:lvl1pPr>
              <a:lvl2pPr marL="742950" indent="-285750">
                <a:spcBef>
                  <a:spcPct val="20000"/>
                </a:spcBef>
                <a:buFont typeface="Arial" pitchFamily="34" charset="0"/>
                <a:buChar char="•"/>
                <a:defRPr sz="2000">
                  <a:solidFill>
                    <a:srgbClr val="404040"/>
                  </a:solidFill>
                  <a:latin typeface="Calibri" pitchFamily="34" charset="0"/>
                </a:defRPr>
              </a:lvl2pPr>
              <a:lvl3pPr marL="1143000" indent="-228600">
                <a:spcBef>
                  <a:spcPct val="20000"/>
                </a:spcBef>
                <a:buFont typeface="Courier New" pitchFamily="49" charset="0"/>
                <a:buChar char="o"/>
                <a:defRPr>
                  <a:solidFill>
                    <a:srgbClr val="404040"/>
                  </a:solidFill>
                  <a:latin typeface="Calibri" pitchFamily="34" charset="0"/>
                </a:defRPr>
              </a:lvl3pPr>
              <a:lvl4pPr marL="1600200" indent="-228600">
                <a:spcBef>
                  <a:spcPct val="20000"/>
                </a:spcBef>
                <a:buFont typeface="Arial" pitchFamily="34" charset="0"/>
                <a:buChar char="–"/>
                <a:defRPr sz="1600">
                  <a:solidFill>
                    <a:srgbClr val="404040"/>
                  </a:solidFill>
                  <a:latin typeface="Calibri" pitchFamily="34" charset="0"/>
                </a:defRPr>
              </a:lvl4pPr>
              <a:lvl5pPr marL="2057400" indent="-228600">
                <a:spcBef>
                  <a:spcPct val="20000"/>
                </a:spcBef>
                <a:buFont typeface="Arial" pitchFamily="34" charset="0"/>
                <a:buChar char="»"/>
                <a:defRPr sz="1600">
                  <a:solidFill>
                    <a:srgbClr val="404040"/>
                  </a:solidFill>
                  <a:latin typeface="Calibri" pitchFamily="34" charset="0"/>
                </a:defRPr>
              </a:lvl5pPr>
              <a:lvl6pPr marL="2514600" indent="-228600" eaLnBrk="0" fontAlgn="base" hangingPunct="0">
                <a:spcBef>
                  <a:spcPct val="20000"/>
                </a:spcBef>
                <a:spcAft>
                  <a:spcPct val="0"/>
                </a:spcAft>
                <a:buFont typeface="Arial" pitchFamily="34" charset="0"/>
                <a:buChar char="»"/>
                <a:defRPr sz="1600">
                  <a:solidFill>
                    <a:srgbClr val="404040"/>
                  </a:solidFill>
                  <a:latin typeface="Calibri" pitchFamily="34" charset="0"/>
                </a:defRPr>
              </a:lvl6pPr>
              <a:lvl7pPr marL="2971800" indent="-228600" eaLnBrk="0" fontAlgn="base" hangingPunct="0">
                <a:spcBef>
                  <a:spcPct val="20000"/>
                </a:spcBef>
                <a:spcAft>
                  <a:spcPct val="0"/>
                </a:spcAft>
                <a:buFont typeface="Arial" pitchFamily="34" charset="0"/>
                <a:buChar char="»"/>
                <a:defRPr sz="1600">
                  <a:solidFill>
                    <a:srgbClr val="404040"/>
                  </a:solidFill>
                  <a:latin typeface="Calibri" pitchFamily="34" charset="0"/>
                </a:defRPr>
              </a:lvl7pPr>
              <a:lvl8pPr marL="3429000" indent="-228600" eaLnBrk="0" fontAlgn="base" hangingPunct="0">
                <a:spcBef>
                  <a:spcPct val="20000"/>
                </a:spcBef>
                <a:spcAft>
                  <a:spcPct val="0"/>
                </a:spcAft>
                <a:buFont typeface="Arial" pitchFamily="34" charset="0"/>
                <a:buChar char="»"/>
                <a:defRPr sz="1600">
                  <a:solidFill>
                    <a:srgbClr val="404040"/>
                  </a:solidFill>
                  <a:latin typeface="Calibri" pitchFamily="34" charset="0"/>
                </a:defRPr>
              </a:lvl8pPr>
              <a:lvl9pPr marL="3886200" indent="-228600" eaLnBrk="0" fontAlgn="base" hangingPunct="0">
                <a:spcBef>
                  <a:spcPct val="20000"/>
                </a:spcBef>
                <a:spcAft>
                  <a:spcPct val="0"/>
                </a:spcAft>
                <a:buFont typeface="Arial" pitchFamily="34" charset="0"/>
                <a:buChar char="»"/>
                <a:defRPr sz="1600">
                  <a:solidFill>
                    <a:srgbClr val="404040"/>
                  </a:solidFill>
                  <a:latin typeface="Calibri" pitchFamily="34" charset="0"/>
                </a:defRPr>
              </a:lvl9pPr>
            </a:lstStyle>
            <a:p>
              <a:pPr algn="ctr">
                <a:spcBef>
                  <a:spcPct val="0"/>
                </a:spcBef>
                <a:buFontTx/>
                <a:buNone/>
              </a:pPr>
              <a:r>
                <a:rPr lang="en-US" altLang="en-US" sz="1800" b="1" dirty="0">
                  <a:solidFill>
                    <a:srgbClr val="31859C"/>
                  </a:solidFill>
                </a:rPr>
                <a:t>Features</a:t>
              </a:r>
              <a:endParaRPr lang="en-IN" altLang="en-US" sz="1800" b="1" dirty="0">
                <a:solidFill>
                  <a:srgbClr val="31859C"/>
                </a:solidFill>
              </a:endParaRPr>
            </a:p>
          </p:txBody>
        </p:sp>
        <p:pic>
          <p:nvPicPr>
            <p:cNvPr id="8"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65156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Rounded Corners 3">
            <a:extLst>
              <a:ext uri="{FF2B5EF4-FFF2-40B4-BE49-F238E27FC236}">
                <a16:creationId xmlns:a16="http://schemas.microsoft.com/office/drawing/2014/main" id="{983C088F-CF0F-4A02-886F-BC4F6E8849A9}"/>
              </a:ext>
            </a:extLst>
          </p:cNvPr>
          <p:cNvSpPr/>
          <p:nvPr/>
        </p:nvSpPr>
        <p:spPr>
          <a:xfrm>
            <a:off x="7242515" y="2421740"/>
            <a:ext cx="1463042" cy="2684269"/>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B3DAB9DD-23C3-4277-8F89-AC1FCC6E34F1}"/>
              </a:ext>
            </a:extLst>
          </p:cNvPr>
          <p:cNvSpPr txBox="1"/>
          <p:nvPr/>
        </p:nvSpPr>
        <p:spPr>
          <a:xfrm>
            <a:off x="7309337" y="2472812"/>
            <a:ext cx="1463041" cy="2462213"/>
          </a:xfrm>
          <a:prstGeom prst="rect">
            <a:avLst/>
          </a:prstGeom>
          <a:noFill/>
        </p:spPr>
        <p:txBody>
          <a:bodyPr wrap="square" rtlCol="0">
            <a:spAutoFit/>
          </a:bodyPr>
          <a:lstStyle/>
          <a:p>
            <a:r>
              <a:rPr lang="en-US" sz="1400" b="1" dirty="0"/>
              <a:t>Generic:</a:t>
            </a:r>
          </a:p>
          <a:p>
            <a:r>
              <a:rPr lang="en-US" sz="1400" dirty="0"/>
              <a:t>-Date and Time Convertor</a:t>
            </a:r>
          </a:p>
          <a:p>
            <a:r>
              <a:rPr lang="en-US" sz="1400" dirty="0"/>
              <a:t>-Read/Write Excel File</a:t>
            </a:r>
          </a:p>
          <a:p>
            <a:r>
              <a:rPr lang="en-US" sz="1400" dirty="0"/>
              <a:t>-Read/write CSV File</a:t>
            </a:r>
          </a:p>
          <a:p>
            <a:r>
              <a:rPr lang="en-US" sz="1400" dirty="0"/>
              <a:t>-Generic Helpers</a:t>
            </a:r>
          </a:p>
          <a:p>
            <a:r>
              <a:rPr lang="en-US" sz="1400" dirty="0"/>
              <a:t>-Comparators</a:t>
            </a:r>
          </a:p>
          <a:p>
            <a:r>
              <a:rPr lang="en-US" sz="1400" dirty="0"/>
              <a:t>-Waits</a:t>
            </a:r>
          </a:p>
          <a:p>
            <a:r>
              <a:rPr lang="en-US" sz="1400" dirty="0"/>
              <a:t>-Screenshot</a:t>
            </a:r>
          </a:p>
        </p:txBody>
      </p:sp>
      <p:sp>
        <p:nvSpPr>
          <p:cNvPr id="12" name="Rectangle: Rounded Corners 11">
            <a:extLst>
              <a:ext uri="{FF2B5EF4-FFF2-40B4-BE49-F238E27FC236}">
                <a16:creationId xmlns:a16="http://schemas.microsoft.com/office/drawing/2014/main" id="{5FC1116D-EAEB-4F08-B354-640DD8872D01}"/>
              </a:ext>
            </a:extLst>
          </p:cNvPr>
          <p:cNvSpPr/>
          <p:nvPr/>
        </p:nvSpPr>
        <p:spPr>
          <a:xfrm>
            <a:off x="6105846" y="2480090"/>
            <a:ext cx="1069144" cy="2567567"/>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91AD59DA-A055-45D2-A182-58D6609A963A}"/>
              </a:ext>
            </a:extLst>
          </p:cNvPr>
          <p:cNvSpPr txBox="1"/>
          <p:nvPr/>
        </p:nvSpPr>
        <p:spPr>
          <a:xfrm>
            <a:off x="6145631" y="3082974"/>
            <a:ext cx="759655" cy="954107"/>
          </a:xfrm>
          <a:prstGeom prst="rect">
            <a:avLst/>
          </a:prstGeom>
          <a:noFill/>
        </p:spPr>
        <p:txBody>
          <a:bodyPr wrap="square" rtlCol="0">
            <a:spAutoFit/>
          </a:bodyPr>
          <a:lstStyle/>
          <a:p>
            <a:r>
              <a:rPr lang="en-US" sz="1400" dirty="0"/>
              <a:t>Drivers</a:t>
            </a:r>
          </a:p>
          <a:p>
            <a:endParaRPr lang="en-US" sz="1400" dirty="0"/>
          </a:p>
          <a:p>
            <a:r>
              <a:rPr lang="en-US" sz="1400" dirty="0"/>
              <a:t>Web :</a:t>
            </a:r>
          </a:p>
          <a:p>
            <a:r>
              <a:rPr lang="en-US" sz="1400" dirty="0"/>
              <a:t>Chrome</a:t>
            </a:r>
          </a:p>
        </p:txBody>
      </p:sp>
      <p:pic>
        <p:nvPicPr>
          <p:cNvPr id="15" name="Picture 14">
            <a:extLst>
              <a:ext uri="{FF2B5EF4-FFF2-40B4-BE49-F238E27FC236}">
                <a16:creationId xmlns:a16="http://schemas.microsoft.com/office/drawing/2014/main" id="{CB1B9B2F-818D-4C54-98E0-9004D7CB5383}"/>
              </a:ext>
            </a:extLst>
          </p:cNvPr>
          <p:cNvPicPr>
            <a:picLocks noChangeAspect="1"/>
          </p:cNvPicPr>
          <p:nvPr/>
        </p:nvPicPr>
        <p:blipFill>
          <a:blip r:embed="rId4"/>
          <a:stretch>
            <a:fillRect/>
          </a:stretch>
        </p:blipFill>
        <p:spPr>
          <a:xfrm>
            <a:off x="6819469" y="3703679"/>
            <a:ext cx="280254" cy="280254"/>
          </a:xfrm>
          <a:prstGeom prst="rect">
            <a:avLst/>
          </a:prstGeom>
        </p:spPr>
      </p:pic>
      <p:sp>
        <p:nvSpPr>
          <p:cNvPr id="16" name="Rectangle: Rounded Corners 15">
            <a:extLst>
              <a:ext uri="{FF2B5EF4-FFF2-40B4-BE49-F238E27FC236}">
                <a16:creationId xmlns:a16="http://schemas.microsoft.com/office/drawing/2014/main" id="{F3E276E0-E1DC-489A-A90A-0D0699223022}"/>
              </a:ext>
            </a:extLst>
          </p:cNvPr>
          <p:cNvSpPr/>
          <p:nvPr/>
        </p:nvSpPr>
        <p:spPr>
          <a:xfrm>
            <a:off x="6455202" y="1670529"/>
            <a:ext cx="1718128" cy="520504"/>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733713A-95C1-4535-B9BC-99CFA894B2DA}"/>
              </a:ext>
            </a:extLst>
          </p:cNvPr>
          <p:cNvSpPr txBox="1"/>
          <p:nvPr/>
        </p:nvSpPr>
        <p:spPr>
          <a:xfrm>
            <a:off x="6849097" y="1718885"/>
            <a:ext cx="1324233" cy="523220"/>
          </a:xfrm>
          <a:prstGeom prst="rect">
            <a:avLst/>
          </a:prstGeom>
          <a:noFill/>
        </p:spPr>
        <p:txBody>
          <a:bodyPr wrap="square" rtlCol="0">
            <a:spAutoFit/>
          </a:bodyPr>
          <a:lstStyle/>
          <a:p>
            <a:r>
              <a:rPr lang="en-US" sz="1400" dirty="0"/>
              <a:t>Unittest Framework</a:t>
            </a:r>
          </a:p>
        </p:txBody>
      </p:sp>
      <p:sp>
        <p:nvSpPr>
          <p:cNvPr id="18" name="Rectangle: Rounded Corners 17">
            <a:extLst>
              <a:ext uri="{FF2B5EF4-FFF2-40B4-BE49-F238E27FC236}">
                <a16:creationId xmlns:a16="http://schemas.microsoft.com/office/drawing/2014/main" id="{1F2F7191-4421-42B7-ADE1-80CBF0E9EBD4}"/>
              </a:ext>
            </a:extLst>
          </p:cNvPr>
          <p:cNvSpPr/>
          <p:nvPr/>
        </p:nvSpPr>
        <p:spPr>
          <a:xfrm>
            <a:off x="4629757" y="1582661"/>
            <a:ext cx="1245466" cy="3832635"/>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6D20BE16-5B33-47E5-B622-E2A4C2A745C1}"/>
              </a:ext>
            </a:extLst>
          </p:cNvPr>
          <p:cNvSpPr txBox="1"/>
          <p:nvPr/>
        </p:nvSpPr>
        <p:spPr>
          <a:xfrm>
            <a:off x="4763000" y="1809107"/>
            <a:ext cx="635389" cy="307777"/>
          </a:xfrm>
          <a:prstGeom prst="rect">
            <a:avLst/>
          </a:prstGeom>
          <a:noFill/>
        </p:spPr>
        <p:txBody>
          <a:bodyPr wrap="square" rtlCol="0">
            <a:spAutoFit/>
          </a:bodyPr>
          <a:lstStyle/>
          <a:p>
            <a:r>
              <a:rPr lang="en-US" sz="1400" dirty="0"/>
              <a:t>Tests</a:t>
            </a:r>
          </a:p>
        </p:txBody>
      </p:sp>
      <p:sp>
        <p:nvSpPr>
          <p:cNvPr id="20" name="Rectangle 19">
            <a:extLst>
              <a:ext uri="{FF2B5EF4-FFF2-40B4-BE49-F238E27FC236}">
                <a16:creationId xmlns:a16="http://schemas.microsoft.com/office/drawing/2014/main" id="{AF605756-DBB3-4F5D-8098-D499A5E6639E}"/>
              </a:ext>
            </a:extLst>
          </p:cNvPr>
          <p:cNvSpPr/>
          <p:nvPr/>
        </p:nvSpPr>
        <p:spPr>
          <a:xfrm>
            <a:off x="4752363" y="2421740"/>
            <a:ext cx="956431" cy="738664"/>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91B4C53B-4FA9-4C9F-92E8-503EF9F46235}"/>
              </a:ext>
            </a:extLst>
          </p:cNvPr>
          <p:cNvSpPr txBox="1"/>
          <p:nvPr/>
        </p:nvSpPr>
        <p:spPr>
          <a:xfrm>
            <a:off x="4730004" y="2545391"/>
            <a:ext cx="1001147" cy="523220"/>
          </a:xfrm>
          <a:prstGeom prst="rect">
            <a:avLst/>
          </a:prstGeom>
          <a:noFill/>
        </p:spPr>
        <p:txBody>
          <a:bodyPr wrap="square" rtlCol="0">
            <a:spAutoFit/>
          </a:bodyPr>
          <a:lstStyle/>
          <a:p>
            <a:r>
              <a:rPr lang="en-US" sz="1400" dirty="0"/>
              <a:t>Automated Test Scripts</a:t>
            </a:r>
          </a:p>
        </p:txBody>
      </p:sp>
      <p:sp>
        <p:nvSpPr>
          <p:cNvPr id="22" name="Rectangle: Rounded Corners 21">
            <a:extLst>
              <a:ext uri="{FF2B5EF4-FFF2-40B4-BE49-F238E27FC236}">
                <a16:creationId xmlns:a16="http://schemas.microsoft.com/office/drawing/2014/main" id="{A64ED8AB-0381-4BDF-9BE7-318C70C84743}"/>
              </a:ext>
            </a:extLst>
          </p:cNvPr>
          <p:cNvSpPr/>
          <p:nvPr/>
        </p:nvSpPr>
        <p:spPr>
          <a:xfrm>
            <a:off x="4763000" y="3462340"/>
            <a:ext cx="977876" cy="826967"/>
          </a:xfrm>
          <a:prstGeom prst="round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Exception Handling</a:t>
            </a:r>
          </a:p>
        </p:txBody>
      </p:sp>
      <p:cxnSp>
        <p:nvCxnSpPr>
          <p:cNvPr id="28" name="Straight Arrow Connector 27">
            <a:extLst>
              <a:ext uri="{FF2B5EF4-FFF2-40B4-BE49-F238E27FC236}">
                <a16:creationId xmlns:a16="http://schemas.microsoft.com/office/drawing/2014/main" id="{9EFC5F4A-966A-4D7A-A02A-2BF11B56F085}"/>
              </a:ext>
            </a:extLst>
          </p:cNvPr>
          <p:cNvCxnSpPr/>
          <p:nvPr/>
        </p:nvCxnSpPr>
        <p:spPr>
          <a:xfrm>
            <a:off x="7807569" y="2191033"/>
            <a:ext cx="0" cy="230707"/>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0CDF2DF-5346-4E19-AE10-78211E132613}"/>
              </a:ext>
            </a:extLst>
          </p:cNvPr>
          <p:cNvCxnSpPr>
            <a:cxnSpLocks/>
          </p:cNvCxnSpPr>
          <p:nvPr/>
        </p:nvCxnSpPr>
        <p:spPr>
          <a:xfrm flipH="1">
            <a:off x="6769686" y="2191033"/>
            <a:ext cx="12590" cy="26982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403D930-40EC-4F15-8220-5EB6A94E15C1}"/>
              </a:ext>
            </a:extLst>
          </p:cNvPr>
          <p:cNvCxnSpPr/>
          <p:nvPr/>
        </p:nvCxnSpPr>
        <p:spPr>
          <a:xfrm>
            <a:off x="5911409" y="3263705"/>
            <a:ext cx="167401" cy="0"/>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5428D4F1-BA74-4841-9DF9-FDBAFB4FED36}"/>
              </a:ext>
            </a:extLst>
          </p:cNvPr>
          <p:cNvPicPr>
            <a:picLocks noChangeAspect="1"/>
          </p:cNvPicPr>
          <p:nvPr/>
        </p:nvPicPr>
        <p:blipFill>
          <a:blip r:embed="rId5"/>
          <a:stretch>
            <a:fillRect/>
          </a:stretch>
        </p:blipFill>
        <p:spPr>
          <a:xfrm>
            <a:off x="7807569" y="1796050"/>
            <a:ext cx="332000" cy="368889"/>
          </a:xfrm>
          <a:prstGeom prst="rect">
            <a:avLst/>
          </a:prstGeom>
        </p:spPr>
      </p:pic>
      <p:sp>
        <p:nvSpPr>
          <p:cNvPr id="37" name="Rectangle: Rounded Corners 36">
            <a:extLst>
              <a:ext uri="{FF2B5EF4-FFF2-40B4-BE49-F238E27FC236}">
                <a16:creationId xmlns:a16="http://schemas.microsoft.com/office/drawing/2014/main" id="{12BCEE2F-6350-456B-9360-1CDA0169FBC1}"/>
              </a:ext>
            </a:extLst>
          </p:cNvPr>
          <p:cNvSpPr/>
          <p:nvPr/>
        </p:nvSpPr>
        <p:spPr>
          <a:xfrm>
            <a:off x="5007321" y="5586006"/>
            <a:ext cx="3698236" cy="685229"/>
          </a:xfrm>
          <a:prstGeom prst="roundRect">
            <a:avLst/>
          </a:prstGeom>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TextBox 39">
            <a:extLst>
              <a:ext uri="{FF2B5EF4-FFF2-40B4-BE49-F238E27FC236}">
                <a16:creationId xmlns:a16="http://schemas.microsoft.com/office/drawing/2014/main" id="{FC36A932-583F-49CF-A4DE-A38261C1A6BA}"/>
              </a:ext>
            </a:extLst>
          </p:cNvPr>
          <p:cNvSpPr txBox="1"/>
          <p:nvPr/>
        </p:nvSpPr>
        <p:spPr>
          <a:xfrm>
            <a:off x="5768344" y="5671844"/>
            <a:ext cx="2430775" cy="307777"/>
          </a:xfrm>
          <a:prstGeom prst="rect">
            <a:avLst/>
          </a:prstGeom>
          <a:noFill/>
        </p:spPr>
        <p:txBody>
          <a:bodyPr wrap="square" rtlCol="0">
            <a:spAutoFit/>
          </a:bodyPr>
          <a:lstStyle/>
          <a:p>
            <a:r>
              <a:rPr lang="en-US" sz="1400" dirty="0"/>
              <a:t>        HTML Reports </a:t>
            </a:r>
          </a:p>
        </p:txBody>
      </p:sp>
      <p:cxnSp>
        <p:nvCxnSpPr>
          <p:cNvPr id="45" name="Straight Arrow Connector 44">
            <a:extLst>
              <a:ext uri="{FF2B5EF4-FFF2-40B4-BE49-F238E27FC236}">
                <a16:creationId xmlns:a16="http://schemas.microsoft.com/office/drawing/2014/main" id="{D5FC6D2E-4587-4B6F-81D5-0BE695797B79}"/>
              </a:ext>
            </a:extLst>
          </p:cNvPr>
          <p:cNvCxnSpPr>
            <a:cxnSpLocks/>
          </p:cNvCxnSpPr>
          <p:nvPr/>
        </p:nvCxnSpPr>
        <p:spPr>
          <a:xfrm>
            <a:off x="7698451" y="5157081"/>
            <a:ext cx="0" cy="398649"/>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13E88D7-3048-4725-A3D0-372429D7EDB0}"/>
              </a:ext>
            </a:extLst>
          </p:cNvPr>
          <p:cNvCxnSpPr/>
          <p:nvPr/>
        </p:nvCxnSpPr>
        <p:spPr>
          <a:xfrm>
            <a:off x="6640418" y="5047657"/>
            <a:ext cx="0" cy="538349"/>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15127B3-7068-4D8E-A434-8E3F6A015DA5}"/>
              </a:ext>
            </a:extLst>
          </p:cNvPr>
          <p:cNvCxnSpPr/>
          <p:nvPr/>
        </p:nvCxnSpPr>
        <p:spPr>
          <a:xfrm>
            <a:off x="5556738" y="5415296"/>
            <a:ext cx="0" cy="14043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8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6720" y="89263"/>
            <a:ext cx="8562480" cy="576000"/>
          </a:xfrm>
          <a:prstGeom prst="rect">
            <a:avLst/>
          </a:prstGeom>
        </p:spPr>
        <p:txBody>
          <a:bodyPr vert="horz" lIns="91349" tIns="45672" rIns="91349" bIns="45672" rtlCol="0" anchor="ctr">
            <a:noAutofit/>
          </a:bodyPr>
          <a:lstStyle>
            <a:lvl1pPr algn="l" defTabSz="913505"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IN" dirty="0">
                <a:solidFill>
                  <a:prstClr val="black">
                    <a:lumMod val="75000"/>
                    <a:lumOff val="25000"/>
                  </a:prstClr>
                </a:solidFill>
              </a:rPr>
              <a:t>CitiusTech – Selenium Starter-Kit: Highlights</a:t>
            </a:r>
          </a:p>
        </p:txBody>
      </p:sp>
      <p:sp>
        <p:nvSpPr>
          <p:cNvPr id="12" name="Rectangle 11"/>
          <p:cNvSpPr/>
          <p:nvPr/>
        </p:nvSpPr>
        <p:spPr>
          <a:xfrm>
            <a:off x="174061" y="702387"/>
            <a:ext cx="2844000" cy="1764000"/>
          </a:xfrm>
          <a:prstGeom prst="rect">
            <a:avLst/>
          </a:prstGeom>
          <a:solidFill>
            <a:schemeClr val="bg1"/>
          </a:solidFill>
          <a:ln w="3175">
            <a:solidFill>
              <a:schemeClr val="bg1">
                <a:lumMod val="75000"/>
              </a:schemeClr>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4" name="Rectangle 13"/>
          <p:cNvSpPr/>
          <p:nvPr/>
        </p:nvSpPr>
        <p:spPr>
          <a:xfrm>
            <a:off x="3097542" y="2503511"/>
            <a:ext cx="2844000" cy="1764000"/>
          </a:xfrm>
          <a:prstGeom prst="rect">
            <a:avLst/>
          </a:prstGeom>
          <a:solidFill>
            <a:schemeClr val="bg1"/>
          </a:solidFill>
          <a:ln w="3175">
            <a:solidFill>
              <a:schemeClr val="bg1">
                <a:lumMod val="75000"/>
              </a:schemeClr>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7" name="Rectangle 16"/>
          <p:cNvSpPr/>
          <p:nvPr/>
        </p:nvSpPr>
        <p:spPr>
          <a:xfrm>
            <a:off x="174061" y="4350649"/>
            <a:ext cx="2844000" cy="1764000"/>
          </a:xfrm>
          <a:prstGeom prst="rect">
            <a:avLst/>
          </a:prstGeom>
          <a:solidFill>
            <a:schemeClr val="bg1"/>
          </a:solidFill>
          <a:ln w="3175">
            <a:solidFill>
              <a:schemeClr val="bg1">
                <a:lumMod val="75000"/>
              </a:schemeClr>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18" name="Rectangle 17"/>
          <p:cNvSpPr/>
          <p:nvPr/>
        </p:nvSpPr>
        <p:spPr>
          <a:xfrm>
            <a:off x="5995200" y="4267511"/>
            <a:ext cx="2844000" cy="1764000"/>
          </a:xfrm>
          <a:prstGeom prst="rect">
            <a:avLst/>
          </a:prstGeom>
          <a:solidFill>
            <a:schemeClr val="bg1"/>
          </a:solidFill>
          <a:ln w="3175">
            <a:solidFill>
              <a:schemeClr val="bg1">
                <a:lumMod val="75000"/>
              </a:schemeClr>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5" name="Rectangle 24"/>
          <p:cNvSpPr/>
          <p:nvPr>
            <p:custDataLst>
              <p:tags r:id="rId1"/>
            </p:custDataLst>
          </p:nvPr>
        </p:nvSpPr>
        <p:spPr>
          <a:xfrm>
            <a:off x="1392991" y="772794"/>
            <a:ext cx="1506973" cy="523220"/>
          </a:xfrm>
          <a:prstGeom prst="rect">
            <a:avLst/>
          </a:prstGeom>
          <a:noFill/>
          <a:ln>
            <a:noFill/>
          </a:ln>
          <a:effectLst>
            <a:outerShdw blurRad="25400" dist="38100" dir="2400000" algn="ctr" rotWithShape="0">
              <a:srgbClr val="000000">
                <a:alpha val="10000"/>
              </a:srgbClr>
            </a:outerShdw>
          </a:effectLst>
        </p:spPr>
        <p:txBody>
          <a:bodyPr wrap="square" anchor="ctr">
            <a:spAutoFit/>
          </a:bodyPr>
          <a:lstStyle/>
          <a:p>
            <a:pPr algn="ctr"/>
            <a:r>
              <a:rPr lang="en-US" sz="1400" b="1" dirty="0">
                <a:solidFill>
                  <a:srgbClr val="4F81BD"/>
                </a:solidFill>
              </a:rPr>
              <a:t>Standard Coding practice</a:t>
            </a:r>
          </a:p>
        </p:txBody>
      </p:sp>
      <p:sp>
        <p:nvSpPr>
          <p:cNvPr id="33" name="Rectangle 32"/>
          <p:cNvSpPr/>
          <p:nvPr>
            <p:custDataLst>
              <p:tags r:id="rId2"/>
            </p:custDataLst>
          </p:nvPr>
        </p:nvSpPr>
        <p:spPr>
          <a:xfrm>
            <a:off x="3876291" y="2591255"/>
            <a:ext cx="1731809" cy="523220"/>
          </a:xfrm>
          <a:prstGeom prst="rect">
            <a:avLst/>
          </a:prstGeom>
          <a:noFill/>
          <a:ln>
            <a:noFill/>
          </a:ln>
          <a:effectLst>
            <a:outerShdw blurRad="25400" dist="38100" dir="2400000" algn="ctr" rotWithShape="0">
              <a:srgbClr val="000000">
                <a:alpha val="10000"/>
              </a:srgbClr>
            </a:outerShdw>
          </a:effectLst>
        </p:spPr>
        <p:txBody>
          <a:bodyPr wrap="square" anchor="ctr">
            <a:spAutoFit/>
          </a:bodyPr>
          <a:lstStyle/>
          <a:p>
            <a:pPr algn="ctr"/>
            <a:r>
              <a:rPr lang="en-US" sz="1400" b="1" dirty="0">
                <a:solidFill>
                  <a:srgbClr val="4F81BD"/>
                </a:solidFill>
              </a:rPr>
              <a:t>Complete</a:t>
            </a:r>
            <a:r>
              <a:rPr lang="en-US" sz="1400" b="1" dirty="0">
                <a:solidFill>
                  <a:schemeClr val="bg1">
                    <a:lumMod val="50000"/>
                  </a:schemeClr>
                </a:solidFill>
              </a:rPr>
              <a:t> </a:t>
            </a:r>
            <a:r>
              <a:rPr lang="en-US" sz="1400" b="1" dirty="0">
                <a:solidFill>
                  <a:srgbClr val="4F81BD"/>
                </a:solidFill>
              </a:rPr>
              <a:t>Control</a:t>
            </a:r>
            <a:r>
              <a:rPr lang="en-US" sz="1400" b="1" dirty="0">
                <a:solidFill>
                  <a:schemeClr val="bg1">
                    <a:lumMod val="50000"/>
                  </a:schemeClr>
                </a:solidFill>
              </a:rPr>
              <a:t> </a:t>
            </a:r>
            <a:r>
              <a:rPr lang="en-US" sz="1400" b="1" dirty="0">
                <a:solidFill>
                  <a:srgbClr val="4F81BD"/>
                </a:solidFill>
              </a:rPr>
              <a:t>over</a:t>
            </a:r>
            <a:r>
              <a:rPr lang="en-US" sz="1400" b="1" dirty="0">
                <a:solidFill>
                  <a:schemeClr val="bg1">
                    <a:lumMod val="50000"/>
                  </a:schemeClr>
                </a:solidFill>
              </a:rPr>
              <a:t> </a:t>
            </a:r>
            <a:r>
              <a:rPr lang="en-US" sz="1400" b="1" dirty="0">
                <a:solidFill>
                  <a:srgbClr val="4F81BD"/>
                </a:solidFill>
              </a:rPr>
              <a:t>tests</a:t>
            </a:r>
          </a:p>
        </p:txBody>
      </p:sp>
      <p:sp>
        <p:nvSpPr>
          <p:cNvPr id="45" name="Rectangle 44"/>
          <p:cNvSpPr/>
          <p:nvPr>
            <p:custDataLst>
              <p:tags r:id="rId3"/>
            </p:custDataLst>
          </p:nvPr>
        </p:nvSpPr>
        <p:spPr>
          <a:xfrm>
            <a:off x="780176" y="4392046"/>
            <a:ext cx="1926730" cy="307777"/>
          </a:xfrm>
          <a:prstGeom prst="rect">
            <a:avLst/>
          </a:prstGeom>
          <a:noFill/>
          <a:effectLst>
            <a:outerShdw blurRad="25400" dist="38100" dir="2400000" algn="ctr" rotWithShape="0">
              <a:srgbClr val="000000">
                <a:alpha val="10000"/>
              </a:srgbClr>
            </a:outerShdw>
          </a:effectLst>
        </p:spPr>
        <p:txBody>
          <a:bodyPr wrap="square" anchor="ctr">
            <a:spAutoFit/>
          </a:bodyPr>
          <a:lstStyle/>
          <a:p>
            <a:pPr algn="ctr"/>
            <a:r>
              <a:rPr lang="en-US" sz="1400" b="1" dirty="0">
                <a:solidFill>
                  <a:srgbClr val="4F81BD"/>
                </a:solidFill>
              </a:rPr>
              <a:t>HTML Report formats</a:t>
            </a:r>
          </a:p>
        </p:txBody>
      </p:sp>
      <p:sp>
        <p:nvSpPr>
          <p:cNvPr id="49" name="Rectangle 48"/>
          <p:cNvSpPr/>
          <p:nvPr>
            <p:custDataLst>
              <p:tags r:id="rId4"/>
            </p:custDataLst>
          </p:nvPr>
        </p:nvSpPr>
        <p:spPr>
          <a:xfrm>
            <a:off x="6693144" y="4267511"/>
            <a:ext cx="1926000" cy="738664"/>
          </a:xfrm>
          <a:prstGeom prst="rect">
            <a:avLst/>
          </a:prstGeom>
          <a:noFill/>
          <a:ln>
            <a:noFill/>
          </a:ln>
          <a:effectLst>
            <a:outerShdw blurRad="25400" dist="38100" dir="2400000" algn="ctr" rotWithShape="0">
              <a:srgbClr val="000000">
                <a:alpha val="10000"/>
              </a:srgbClr>
            </a:outerShdw>
          </a:effectLst>
        </p:spPr>
        <p:txBody>
          <a:bodyPr wrap="square" anchor="ctr">
            <a:spAutoFit/>
          </a:bodyPr>
          <a:lstStyle/>
          <a:p>
            <a:pPr algn="ctr"/>
            <a:r>
              <a:rPr lang="en-US" sz="1400" b="1" dirty="0">
                <a:solidFill>
                  <a:srgbClr val="4F81BD"/>
                </a:solidFill>
              </a:rPr>
              <a:t>Verification</a:t>
            </a:r>
            <a:r>
              <a:rPr lang="en-US" sz="1400" b="1" dirty="0">
                <a:solidFill>
                  <a:schemeClr val="bg1">
                    <a:lumMod val="50000"/>
                  </a:schemeClr>
                </a:solidFill>
              </a:rPr>
              <a:t> </a:t>
            </a:r>
            <a:r>
              <a:rPr lang="en-US" sz="1400" b="1" dirty="0">
                <a:solidFill>
                  <a:srgbClr val="4F81BD"/>
                </a:solidFill>
              </a:rPr>
              <a:t>of  various applications on Chrome Browser</a:t>
            </a:r>
          </a:p>
        </p:txBody>
      </p:sp>
      <p:sp>
        <p:nvSpPr>
          <p:cNvPr id="50" name="Rectangle 49"/>
          <p:cNvSpPr/>
          <p:nvPr>
            <p:custDataLst>
              <p:tags r:id="rId5"/>
            </p:custDataLst>
          </p:nvPr>
        </p:nvSpPr>
        <p:spPr>
          <a:xfrm>
            <a:off x="1532032" y="1625351"/>
            <a:ext cx="1366922" cy="646331"/>
          </a:xfrm>
          <a:prstGeom prst="rect">
            <a:avLst/>
          </a:prstGeom>
          <a:solidFill>
            <a:schemeClr val="bg1"/>
          </a:solidFill>
        </p:spPr>
        <p:txBody>
          <a:bodyPr wrap="square" anchor="ctr">
            <a:spAutoFit/>
          </a:bodyPr>
          <a:lstStyle/>
          <a:p>
            <a:pPr algn="ctr"/>
            <a:r>
              <a:rPr lang="en-IN" sz="1200" dirty="0">
                <a:solidFill>
                  <a:schemeClr val="bg1">
                    <a:lumMod val="50000"/>
                  </a:schemeClr>
                </a:solidFill>
                <a:latin typeface="Calibri Light" pitchFamily="34" charset="0"/>
              </a:rPr>
              <a:t>Defect free python code with </a:t>
            </a:r>
            <a:r>
              <a:rPr lang="en-US" sz="1200" dirty="0">
                <a:solidFill>
                  <a:schemeClr val="bg1">
                    <a:lumMod val="50000"/>
                  </a:schemeClr>
                </a:solidFill>
              </a:rPr>
              <a:t>Static Code Analysis</a:t>
            </a:r>
            <a:endParaRPr lang="en-US" sz="1200" dirty="0">
              <a:solidFill>
                <a:schemeClr val="bg1">
                  <a:lumMod val="50000"/>
                </a:schemeClr>
              </a:solidFill>
              <a:latin typeface="Calibri Light" pitchFamily="34" charset="0"/>
            </a:endParaRPr>
          </a:p>
        </p:txBody>
      </p:sp>
      <p:sp>
        <p:nvSpPr>
          <p:cNvPr id="51" name="Rectangle 50"/>
          <p:cNvSpPr/>
          <p:nvPr>
            <p:custDataLst>
              <p:tags r:id="rId6"/>
            </p:custDataLst>
          </p:nvPr>
        </p:nvSpPr>
        <p:spPr>
          <a:xfrm>
            <a:off x="4174567" y="3237033"/>
            <a:ext cx="1366922" cy="646331"/>
          </a:xfrm>
          <a:prstGeom prst="rect">
            <a:avLst/>
          </a:prstGeom>
          <a:solidFill>
            <a:schemeClr val="bg1"/>
          </a:solidFill>
        </p:spPr>
        <p:txBody>
          <a:bodyPr wrap="square" anchor="ctr">
            <a:spAutoFit/>
          </a:bodyPr>
          <a:lstStyle/>
          <a:p>
            <a:pPr algn="ctr"/>
            <a:r>
              <a:rPr lang="en-US" sz="1200" dirty="0">
                <a:solidFill>
                  <a:schemeClr val="bg1">
                    <a:lumMod val="50000"/>
                  </a:schemeClr>
                </a:solidFill>
              </a:rPr>
              <a:t>Supports screen shot capture at every validation</a:t>
            </a:r>
            <a:endParaRPr lang="en-US" sz="1200" dirty="0">
              <a:solidFill>
                <a:schemeClr val="bg1">
                  <a:lumMod val="50000"/>
                </a:schemeClr>
              </a:solidFill>
              <a:latin typeface="Calibri Light" pitchFamily="34" charset="0"/>
            </a:endParaRPr>
          </a:p>
        </p:txBody>
      </p:sp>
      <p:sp>
        <p:nvSpPr>
          <p:cNvPr id="53" name="Rectangle 52"/>
          <p:cNvSpPr/>
          <p:nvPr>
            <p:custDataLst>
              <p:tags r:id="rId7"/>
            </p:custDataLst>
          </p:nvPr>
        </p:nvSpPr>
        <p:spPr>
          <a:xfrm>
            <a:off x="1245181" y="3729716"/>
            <a:ext cx="1772880" cy="276999"/>
          </a:xfrm>
          <a:prstGeom prst="rect">
            <a:avLst/>
          </a:prstGeom>
          <a:noFill/>
        </p:spPr>
        <p:txBody>
          <a:bodyPr wrap="square" anchor="ctr">
            <a:spAutoFit/>
          </a:bodyPr>
          <a:lstStyle/>
          <a:p>
            <a:pPr marL="0" lvl="1" algn="ctr">
              <a:defRPr/>
            </a:pPr>
            <a:r>
              <a:rPr lang="en-US" sz="1200" dirty="0">
                <a:solidFill>
                  <a:schemeClr val="bg1">
                    <a:lumMod val="50000"/>
                  </a:schemeClr>
                </a:solidFill>
              </a:rPr>
              <a:t>.</a:t>
            </a:r>
            <a:endParaRPr lang="en-IN" sz="1200" dirty="0">
              <a:solidFill>
                <a:schemeClr val="bg1">
                  <a:lumMod val="50000"/>
                </a:schemeClr>
              </a:solidFill>
            </a:endParaRPr>
          </a:p>
        </p:txBody>
      </p:sp>
      <p:sp>
        <p:nvSpPr>
          <p:cNvPr id="54" name="Rectangle 53"/>
          <p:cNvSpPr/>
          <p:nvPr>
            <p:custDataLst>
              <p:tags r:id="rId8"/>
            </p:custDataLst>
          </p:nvPr>
        </p:nvSpPr>
        <p:spPr>
          <a:xfrm>
            <a:off x="1163915" y="4991409"/>
            <a:ext cx="1841645" cy="646331"/>
          </a:xfrm>
          <a:prstGeom prst="rect">
            <a:avLst/>
          </a:prstGeom>
          <a:noFill/>
        </p:spPr>
        <p:txBody>
          <a:bodyPr wrap="square" anchor="ctr">
            <a:spAutoFit/>
          </a:bodyPr>
          <a:lstStyle/>
          <a:p>
            <a:pPr marL="0" lvl="1" algn="ctr">
              <a:defRPr/>
            </a:pPr>
            <a:r>
              <a:rPr lang="en-IN" sz="1200" dirty="0">
                <a:solidFill>
                  <a:schemeClr val="bg1">
                    <a:lumMod val="50000"/>
                  </a:schemeClr>
                </a:solidFill>
              </a:rPr>
              <a:t>Inbuilt logging and customized &amp; scalable Reporting (</a:t>
            </a:r>
            <a:r>
              <a:rPr lang="en-US" sz="1200" dirty="0">
                <a:solidFill>
                  <a:schemeClr val="bg1">
                    <a:lumMod val="50000"/>
                  </a:schemeClr>
                </a:solidFill>
              </a:rPr>
              <a:t>HTML)</a:t>
            </a:r>
            <a:endParaRPr lang="en-US" sz="1200" dirty="0">
              <a:solidFill>
                <a:schemeClr val="bg1">
                  <a:lumMod val="50000"/>
                </a:schemeClr>
              </a:solidFill>
              <a:latin typeface="Calibri Light" pitchFamily="34" charset="0"/>
            </a:endParaRPr>
          </a:p>
        </p:txBody>
      </p:sp>
      <p:sp>
        <p:nvSpPr>
          <p:cNvPr id="55" name="Rectangle 54"/>
          <p:cNvSpPr/>
          <p:nvPr>
            <p:custDataLst>
              <p:tags r:id="rId9"/>
            </p:custDataLst>
          </p:nvPr>
        </p:nvSpPr>
        <p:spPr>
          <a:xfrm>
            <a:off x="7062605" y="5232649"/>
            <a:ext cx="1706717" cy="276999"/>
          </a:xfrm>
          <a:prstGeom prst="rect">
            <a:avLst/>
          </a:prstGeom>
          <a:noFill/>
        </p:spPr>
        <p:txBody>
          <a:bodyPr wrap="square" anchor="ctr">
            <a:spAutoFit/>
          </a:bodyPr>
          <a:lstStyle/>
          <a:p>
            <a:pPr algn="ctr"/>
            <a:r>
              <a:rPr lang="en-US" sz="1200" dirty="0">
                <a:solidFill>
                  <a:schemeClr val="bg1">
                    <a:lumMod val="50000"/>
                  </a:schemeClr>
                </a:solidFill>
              </a:rPr>
              <a:t>Test Verification for Web</a:t>
            </a:r>
            <a:endParaRPr lang="en-US" sz="1200" dirty="0">
              <a:solidFill>
                <a:schemeClr val="bg1">
                  <a:lumMod val="50000"/>
                </a:schemeClr>
              </a:solidFill>
              <a:latin typeface="Calibri Light" pitchFamily="34" charset="0"/>
            </a:endParaRPr>
          </a:p>
        </p:txBody>
      </p:sp>
      <p:pic>
        <p:nvPicPr>
          <p:cNvPr id="77" name="Picture 4" descr="https://cdn4.iconfinder.com/data/icons/desktop-computer/71/Computer_Screen_desktop_monitor-09-512.png"/>
          <p:cNvPicPr>
            <a:picLocks noChangeAspect="1" noChangeArrowheads="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716" y="1122345"/>
            <a:ext cx="852410" cy="931001"/>
          </a:xfrm>
          <a:prstGeom prst="rect">
            <a:avLst/>
          </a:prstGeom>
          <a:solidFill>
            <a:schemeClr val="bg1"/>
          </a:solidFill>
        </p:spPr>
      </p:pic>
      <p:pic>
        <p:nvPicPr>
          <p:cNvPr id="78" name="Picture 8" descr="https://www.beamteknoloji.com/resources/img/pente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86419" y="2745829"/>
            <a:ext cx="977987" cy="1080872"/>
          </a:xfrm>
          <a:prstGeom prst="rect">
            <a:avLst/>
          </a:prstGeom>
          <a:solidFill>
            <a:schemeClr val="bg1"/>
          </a:solidFill>
        </p:spPr>
      </p:pic>
      <p:sp>
        <p:nvSpPr>
          <p:cNvPr id="80" name="Rectangle 79"/>
          <p:cNvSpPr/>
          <p:nvPr/>
        </p:nvSpPr>
        <p:spPr>
          <a:xfrm>
            <a:off x="5995200" y="752581"/>
            <a:ext cx="2844000" cy="1764000"/>
          </a:xfrm>
          <a:prstGeom prst="rect">
            <a:avLst/>
          </a:prstGeom>
          <a:solidFill>
            <a:schemeClr val="bg1"/>
          </a:solidFill>
          <a:ln w="3175">
            <a:solidFill>
              <a:schemeClr val="bg1">
                <a:lumMod val="75000"/>
              </a:schemeClr>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82" name="Rectangle 81"/>
          <p:cNvSpPr/>
          <p:nvPr>
            <p:custDataLst>
              <p:tags r:id="rId10"/>
            </p:custDataLst>
          </p:nvPr>
        </p:nvSpPr>
        <p:spPr>
          <a:xfrm>
            <a:off x="7008042" y="757797"/>
            <a:ext cx="1926730" cy="523220"/>
          </a:xfrm>
          <a:prstGeom prst="rect">
            <a:avLst/>
          </a:prstGeom>
          <a:noFill/>
          <a:ln>
            <a:noFill/>
          </a:ln>
          <a:effectLst>
            <a:outerShdw blurRad="25400" dist="38100" dir="2400000" algn="ctr" rotWithShape="0">
              <a:srgbClr val="000000">
                <a:alpha val="10000"/>
              </a:srgbClr>
            </a:outerShdw>
          </a:effectLst>
        </p:spPr>
        <p:txBody>
          <a:bodyPr wrap="square" anchor="ctr">
            <a:spAutoFit/>
          </a:bodyPr>
          <a:lstStyle/>
          <a:p>
            <a:pPr algn="ctr"/>
            <a:r>
              <a:rPr lang="en-US" sz="1400" b="1" dirty="0">
                <a:solidFill>
                  <a:srgbClr val="4F81BD"/>
                </a:solidFill>
              </a:rPr>
              <a:t>Multiple</a:t>
            </a:r>
            <a:r>
              <a:rPr lang="en-US" sz="1400" b="1" dirty="0">
                <a:solidFill>
                  <a:schemeClr val="bg1">
                    <a:lumMod val="50000"/>
                  </a:schemeClr>
                </a:solidFill>
              </a:rPr>
              <a:t> </a:t>
            </a:r>
            <a:r>
              <a:rPr lang="en-US" sz="1400" b="1" dirty="0">
                <a:solidFill>
                  <a:srgbClr val="4F81BD"/>
                </a:solidFill>
              </a:rPr>
              <a:t>Test</a:t>
            </a:r>
            <a:r>
              <a:rPr lang="en-US" sz="1400" b="1" dirty="0">
                <a:solidFill>
                  <a:schemeClr val="bg1">
                    <a:lumMod val="50000"/>
                  </a:schemeClr>
                </a:solidFill>
              </a:rPr>
              <a:t> </a:t>
            </a:r>
            <a:r>
              <a:rPr lang="en-US" sz="1400" b="1" dirty="0">
                <a:solidFill>
                  <a:srgbClr val="4F81BD"/>
                </a:solidFill>
              </a:rPr>
              <a:t>Harness</a:t>
            </a:r>
            <a:r>
              <a:rPr lang="en-US" sz="1400" b="1" dirty="0">
                <a:solidFill>
                  <a:schemeClr val="bg1">
                    <a:lumMod val="50000"/>
                  </a:schemeClr>
                </a:solidFill>
              </a:rPr>
              <a:t> </a:t>
            </a:r>
            <a:r>
              <a:rPr lang="en-US" sz="1400" b="1" dirty="0">
                <a:solidFill>
                  <a:srgbClr val="4F81BD"/>
                </a:solidFill>
              </a:rPr>
              <a:t>Support</a:t>
            </a:r>
          </a:p>
        </p:txBody>
      </p:sp>
      <p:sp>
        <p:nvSpPr>
          <p:cNvPr id="83" name="Rectangle 82"/>
          <p:cNvSpPr/>
          <p:nvPr>
            <p:custDataLst>
              <p:tags r:id="rId11"/>
            </p:custDataLst>
          </p:nvPr>
        </p:nvSpPr>
        <p:spPr>
          <a:xfrm>
            <a:off x="7143581" y="1822881"/>
            <a:ext cx="1841645" cy="276999"/>
          </a:xfrm>
          <a:prstGeom prst="rect">
            <a:avLst/>
          </a:prstGeom>
          <a:solidFill>
            <a:schemeClr val="bg1"/>
          </a:solidFill>
        </p:spPr>
        <p:txBody>
          <a:bodyPr wrap="square" anchor="ctr">
            <a:spAutoFit/>
          </a:bodyPr>
          <a:lstStyle/>
          <a:p>
            <a:pPr marL="0" lvl="1" algn="ctr">
              <a:defRPr/>
            </a:pPr>
            <a:r>
              <a:rPr lang="en-US" sz="1200" dirty="0">
                <a:solidFill>
                  <a:schemeClr val="bg1">
                    <a:lumMod val="50000"/>
                  </a:schemeClr>
                </a:solidFill>
              </a:rPr>
              <a:t>Unittest</a:t>
            </a:r>
          </a:p>
        </p:txBody>
      </p:sp>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5716" y="4699823"/>
            <a:ext cx="838199" cy="853259"/>
          </a:xfrm>
          <a:prstGeom prst="rect">
            <a:avLst/>
          </a:prstGeom>
        </p:spPr>
      </p:pic>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06649" y="4964280"/>
            <a:ext cx="855956" cy="855956"/>
          </a:xfrm>
          <a:prstGeom prst="rect">
            <a:avLst/>
          </a:prstGeom>
        </p:spPr>
      </p:pic>
      <p:pic>
        <p:nvPicPr>
          <p:cNvPr id="7" name="Picture 6">
            <a:extLst>
              <a:ext uri="{FF2B5EF4-FFF2-40B4-BE49-F238E27FC236}">
                <a16:creationId xmlns:a16="http://schemas.microsoft.com/office/drawing/2014/main" id="{B01D2922-EB3B-40DF-BC63-28D94302AEC2}"/>
              </a:ext>
            </a:extLst>
          </p:cNvPr>
          <p:cNvPicPr>
            <a:picLocks noChangeAspect="1"/>
          </p:cNvPicPr>
          <p:nvPr/>
        </p:nvPicPr>
        <p:blipFill>
          <a:blip r:embed="rId18"/>
          <a:stretch>
            <a:fillRect/>
          </a:stretch>
        </p:blipFill>
        <p:spPr>
          <a:xfrm>
            <a:off x="6263164" y="1052209"/>
            <a:ext cx="926917" cy="1029908"/>
          </a:xfrm>
          <a:prstGeom prst="rect">
            <a:avLst/>
          </a:prstGeom>
        </p:spPr>
      </p:pic>
    </p:spTree>
    <p:extLst>
      <p:ext uri="{BB962C8B-B14F-4D97-AF65-F5344CB8AC3E}">
        <p14:creationId xmlns:p14="http://schemas.microsoft.com/office/powerpoint/2010/main" val="378690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278E-97BA-427E-B8C4-D19081158D35}"/>
              </a:ext>
            </a:extLst>
          </p:cNvPr>
          <p:cNvSpPr>
            <a:spLocks noGrp="1"/>
          </p:cNvSpPr>
          <p:nvPr>
            <p:ph type="title"/>
          </p:nvPr>
        </p:nvSpPr>
        <p:spPr/>
        <p:txBody>
          <a:bodyPr/>
          <a:lstStyle/>
          <a:p>
            <a:r>
              <a:rPr lang="en-US" dirty="0"/>
              <a:t>Things To be Done</a:t>
            </a:r>
          </a:p>
        </p:txBody>
      </p:sp>
      <p:sp>
        <p:nvSpPr>
          <p:cNvPr id="3" name="Text Placeholder 2">
            <a:extLst>
              <a:ext uri="{FF2B5EF4-FFF2-40B4-BE49-F238E27FC236}">
                <a16:creationId xmlns:a16="http://schemas.microsoft.com/office/drawing/2014/main" id="{2AD45D1A-E5DB-4419-AFD4-B48718E4654E}"/>
              </a:ext>
            </a:extLst>
          </p:cNvPr>
          <p:cNvSpPr>
            <a:spLocks noGrp="1"/>
          </p:cNvSpPr>
          <p:nvPr>
            <p:ph type="body" sz="quarter" idx="10"/>
          </p:nvPr>
        </p:nvSpPr>
        <p:spPr/>
        <p:txBody>
          <a:bodyPr/>
          <a:lstStyle/>
          <a:p>
            <a:r>
              <a:rPr lang="en-US" dirty="0"/>
              <a:t>HL7 Parser</a:t>
            </a:r>
          </a:p>
          <a:p>
            <a:r>
              <a:rPr lang="en-US" dirty="0"/>
              <a:t>cloud Services</a:t>
            </a:r>
          </a:p>
          <a:p>
            <a:r>
              <a:rPr lang="en-US" dirty="0"/>
              <a:t>Mobile Driver</a:t>
            </a:r>
          </a:p>
          <a:p>
            <a:r>
              <a:rPr lang="en-US" dirty="0"/>
              <a:t>Parallel Execution</a:t>
            </a:r>
          </a:p>
          <a:p>
            <a:r>
              <a:rPr lang="en-US" dirty="0"/>
              <a:t>Image Comparer</a:t>
            </a:r>
          </a:p>
          <a:p>
            <a:r>
              <a:rPr lang="en-US" dirty="0"/>
              <a:t>Integration </a:t>
            </a:r>
            <a:r>
              <a:rPr lang="en-US"/>
              <a:t>with Jenkins</a:t>
            </a:r>
            <a:endParaRPr lang="en-US" dirty="0"/>
          </a:p>
          <a:p>
            <a:endParaRPr lang="en-US" dirty="0"/>
          </a:p>
          <a:p>
            <a:endParaRPr lang="en-US" dirty="0"/>
          </a:p>
        </p:txBody>
      </p:sp>
    </p:spTree>
    <p:extLst>
      <p:ext uri="{BB962C8B-B14F-4D97-AF65-F5344CB8AC3E}">
        <p14:creationId xmlns:p14="http://schemas.microsoft.com/office/powerpoint/2010/main" val="26265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0BBA4B-C31A-4E74-A511-A6CD7BAB5105}"/>
              </a:ext>
            </a:extLst>
          </p:cNvPr>
          <p:cNvPicPr>
            <a:picLocks noChangeAspect="1"/>
          </p:cNvPicPr>
          <p:nvPr/>
        </p:nvPicPr>
        <p:blipFill>
          <a:blip r:embed="rId3"/>
          <a:stretch>
            <a:fillRect/>
          </a:stretch>
        </p:blipFill>
        <p:spPr>
          <a:xfrm>
            <a:off x="3080370" y="1256396"/>
            <a:ext cx="514350" cy="571500"/>
          </a:xfrm>
          <a:prstGeom prst="rect">
            <a:avLst/>
          </a:prstGeom>
        </p:spPr>
      </p:pic>
      <p:sp>
        <p:nvSpPr>
          <p:cNvPr id="7" name="Title 1">
            <a:extLst>
              <a:ext uri="{FF2B5EF4-FFF2-40B4-BE49-F238E27FC236}">
                <a16:creationId xmlns:a16="http://schemas.microsoft.com/office/drawing/2014/main" id="{55F7CB56-34DD-4A62-AA91-A5B7E8DB9CB8}"/>
              </a:ext>
            </a:extLst>
          </p:cNvPr>
          <p:cNvSpPr txBox="1">
            <a:spLocks/>
          </p:cNvSpPr>
          <p:nvPr/>
        </p:nvSpPr>
        <p:spPr>
          <a:xfrm>
            <a:off x="276720" y="152400"/>
            <a:ext cx="8852262" cy="576000"/>
          </a:xfrm>
          <a:prstGeom prst="rect">
            <a:avLst/>
          </a:prstGeom>
        </p:spPr>
        <p:txBody>
          <a:bodyPr vert="horz" lIns="91440" tIns="45720" rIns="91440" bIns="45720" rtlCol="0" anchor="ctr">
            <a:noAutofit/>
          </a:bodyPr>
          <a:lstStyle>
            <a:lvl1pPr>
              <a:spcBef>
                <a:spcPct val="0"/>
              </a:spcBef>
              <a:buNone/>
              <a:defRPr sz="2600" b="1">
                <a:solidFill>
                  <a:schemeClr val="tx1">
                    <a:lumMod val="75000"/>
                    <a:lumOff val="25000"/>
                  </a:schemeClr>
                </a:solidFill>
                <a:latin typeface="+mj-lt"/>
                <a:ea typeface="+mj-ea"/>
                <a:cs typeface="+mj-cs"/>
              </a:defRPr>
            </a:lvl1pPr>
          </a:lstStyle>
          <a:p>
            <a:r>
              <a:rPr lang="en-IN" dirty="0"/>
              <a:t>Automation Framework Schematic (Example)</a:t>
            </a:r>
            <a:endParaRPr lang="en-US" dirty="0"/>
          </a:p>
        </p:txBody>
      </p:sp>
      <p:sp>
        <p:nvSpPr>
          <p:cNvPr id="9" name="Content Placeholder 5">
            <a:extLst>
              <a:ext uri="{FF2B5EF4-FFF2-40B4-BE49-F238E27FC236}">
                <a16:creationId xmlns:a16="http://schemas.microsoft.com/office/drawing/2014/main" id="{59E64FD0-3A93-4950-91D2-7A136717257F}"/>
              </a:ext>
            </a:extLst>
          </p:cNvPr>
          <p:cNvSpPr txBox="1">
            <a:spLocks/>
          </p:cNvSpPr>
          <p:nvPr/>
        </p:nvSpPr>
        <p:spPr>
          <a:xfrm>
            <a:off x="3173212" y="1209503"/>
            <a:ext cx="1571092" cy="1361726"/>
          </a:xfrm>
          <a:prstGeom prst="rect">
            <a:avLst/>
          </a:prstGeom>
          <a:no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42900" indent="-342900" algn="l" defTabSz="914400" rtl="0" eaLnBrk="1" latinLnBrk="0" hangingPunct="1">
              <a:spcBef>
                <a:spcPct val="20000"/>
              </a:spcBef>
              <a:buFont typeface="Wingdings" pitchFamily="2" charset="2"/>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endParaRPr lang="en-US" sz="1000" b="1" dirty="0">
              <a:solidFill>
                <a:schemeClr val="tx1"/>
              </a:solidFill>
              <a:cs typeface="Calibri"/>
            </a:endParaRPr>
          </a:p>
        </p:txBody>
      </p:sp>
      <p:sp>
        <p:nvSpPr>
          <p:cNvPr id="24" name="Flowchart: Multidocument 23">
            <a:extLst>
              <a:ext uri="{FF2B5EF4-FFF2-40B4-BE49-F238E27FC236}">
                <a16:creationId xmlns:a16="http://schemas.microsoft.com/office/drawing/2014/main" id="{05D5E87E-AE91-4F31-8190-093B8B33C86D}"/>
              </a:ext>
            </a:extLst>
          </p:cNvPr>
          <p:cNvSpPr/>
          <p:nvPr/>
        </p:nvSpPr>
        <p:spPr>
          <a:xfrm>
            <a:off x="7445845" y="3629630"/>
            <a:ext cx="1622338" cy="942467"/>
          </a:xfrm>
          <a:prstGeom prst="flowChartMultidocument">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75000"/>
                  <a:lumOff val="25000"/>
                </a:schemeClr>
              </a:solidFill>
            </a:endParaRPr>
          </a:p>
        </p:txBody>
      </p:sp>
      <p:sp>
        <p:nvSpPr>
          <p:cNvPr id="31" name="Rectangle 30">
            <a:extLst>
              <a:ext uri="{FF2B5EF4-FFF2-40B4-BE49-F238E27FC236}">
                <a16:creationId xmlns:a16="http://schemas.microsoft.com/office/drawing/2014/main" id="{26342609-3A88-4DEF-85F3-E473947A550A}"/>
              </a:ext>
            </a:extLst>
          </p:cNvPr>
          <p:cNvSpPr/>
          <p:nvPr/>
        </p:nvSpPr>
        <p:spPr>
          <a:xfrm>
            <a:off x="2883879" y="978658"/>
            <a:ext cx="6203852" cy="4632619"/>
          </a:xfrm>
          <a:prstGeom prst="rect">
            <a:avLst/>
          </a:prstGeom>
          <a:no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38" name="Rounded Rectangle 37">
            <a:extLst>
              <a:ext uri="{FF2B5EF4-FFF2-40B4-BE49-F238E27FC236}">
                <a16:creationId xmlns:a16="http://schemas.microsoft.com/office/drawing/2014/main" id="{EBC40C49-05D7-4C2F-A37F-927FAA180AC4}"/>
              </a:ext>
            </a:extLst>
          </p:cNvPr>
          <p:cNvSpPr/>
          <p:nvPr/>
        </p:nvSpPr>
        <p:spPr>
          <a:xfrm>
            <a:off x="3184405" y="1795649"/>
            <a:ext cx="1508103" cy="780430"/>
          </a:xfrm>
          <a:prstGeom prst="roundRect">
            <a:avLst/>
          </a:prstGeom>
          <a:ln w="6350">
            <a:no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lumMod val="75000"/>
                    <a:lumOff val="25000"/>
                  </a:schemeClr>
                </a:solidFill>
              </a:rPr>
              <a:t>Run / initiate Tests</a:t>
            </a:r>
          </a:p>
        </p:txBody>
      </p:sp>
      <p:sp>
        <p:nvSpPr>
          <p:cNvPr id="55" name="Flowchart: Multidocument 54">
            <a:extLst>
              <a:ext uri="{FF2B5EF4-FFF2-40B4-BE49-F238E27FC236}">
                <a16:creationId xmlns:a16="http://schemas.microsoft.com/office/drawing/2014/main" id="{E4F9E874-69F4-40E3-9550-38A3F095B1E7}"/>
              </a:ext>
            </a:extLst>
          </p:cNvPr>
          <p:cNvSpPr/>
          <p:nvPr/>
        </p:nvSpPr>
        <p:spPr>
          <a:xfrm>
            <a:off x="7574386" y="2485390"/>
            <a:ext cx="1463242" cy="809578"/>
          </a:xfrm>
          <a:prstGeom prst="flowChartMultidocument">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Test Scripts</a:t>
            </a:r>
            <a:endParaRPr lang="en-US" sz="1400" b="1" dirty="0">
              <a:solidFill>
                <a:schemeClr val="tx1">
                  <a:lumMod val="75000"/>
                  <a:lumOff val="25000"/>
                </a:schemeClr>
              </a:solidFill>
            </a:endParaRPr>
          </a:p>
        </p:txBody>
      </p:sp>
      <p:sp>
        <p:nvSpPr>
          <p:cNvPr id="29" name="Rectangle: Rounded Corners 51">
            <a:extLst>
              <a:ext uri="{FF2B5EF4-FFF2-40B4-BE49-F238E27FC236}">
                <a16:creationId xmlns:a16="http://schemas.microsoft.com/office/drawing/2014/main" id="{1B5C2912-77AC-4CDB-AAFC-DD4A5F38A78A}"/>
              </a:ext>
            </a:extLst>
          </p:cNvPr>
          <p:cNvSpPr/>
          <p:nvPr/>
        </p:nvSpPr>
        <p:spPr>
          <a:xfrm>
            <a:off x="4872397" y="1080757"/>
            <a:ext cx="2430568" cy="1168501"/>
          </a:xfrm>
          <a:prstGeom prst="roundRect">
            <a:avLst>
              <a:gd name="adj" fmla="val 3363"/>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75000"/>
                    <a:lumOff val="25000"/>
                  </a:schemeClr>
                </a:solidFill>
              </a:rPr>
              <a:t>Test Scripts/Classes</a:t>
            </a:r>
          </a:p>
          <a:p>
            <a:pPr marL="285750" indent="-285750">
              <a:buFont typeface="Arial" panose="020B0604020202020204" pitchFamily="34" charset="0"/>
              <a:buChar char="•"/>
            </a:pPr>
            <a:r>
              <a:rPr lang="en-US" sz="1400" dirty="0">
                <a:solidFill>
                  <a:schemeClr val="tx1">
                    <a:lumMod val="75000"/>
                    <a:lumOff val="25000"/>
                  </a:schemeClr>
                </a:solidFill>
              </a:rPr>
              <a:t>Test case methods</a:t>
            </a:r>
          </a:p>
          <a:p>
            <a:pPr marL="285750" indent="-285750">
              <a:buFont typeface="Arial" panose="020B0604020202020204" pitchFamily="34" charset="0"/>
              <a:buChar char="•"/>
            </a:pPr>
            <a:r>
              <a:rPr lang="en-US" sz="1400" dirty="0">
                <a:solidFill>
                  <a:schemeClr val="tx1">
                    <a:lumMod val="75000"/>
                    <a:lumOff val="25000"/>
                  </a:schemeClr>
                </a:solidFill>
              </a:rPr>
              <a:t>Function calls to Page Objects</a:t>
            </a:r>
          </a:p>
          <a:p>
            <a:endParaRPr lang="en-US" sz="1400" dirty="0">
              <a:solidFill>
                <a:schemeClr val="tx1">
                  <a:lumMod val="75000"/>
                  <a:lumOff val="25000"/>
                </a:schemeClr>
              </a:solidFill>
            </a:endParaRPr>
          </a:p>
        </p:txBody>
      </p:sp>
      <p:sp>
        <p:nvSpPr>
          <p:cNvPr id="30" name="Rectangle: Rounded Corners 51">
            <a:extLst>
              <a:ext uri="{FF2B5EF4-FFF2-40B4-BE49-F238E27FC236}">
                <a16:creationId xmlns:a16="http://schemas.microsoft.com/office/drawing/2014/main" id="{1B5C2912-77AC-4CDB-AAFC-DD4A5F38A78A}"/>
              </a:ext>
            </a:extLst>
          </p:cNvPr>
          <p:cNvSpPr/>
          <p:nvPr/>
        </p:nvSpPr>
        <p:spPr>
          <a:xfrm>
            <a:off x="4854215" y="3296632"/>
            <a:ext cx="2446922" cy="944172"/>
          </a:xfrm>
          <a:prstGeom prst="roundRect">
            <a:avLst>
              <a:gd name="adj" fmla="val 9460"/>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75000"/>
                    <a:lumOff val="25000"/>
                  </a:schemeClr>
                </a:solidFill>
              </a:rPr>
              <a:t>Browser Actions</a:t>
            </a:r>
          </a:p>
          <a:p>
            <a:pPr marL="285750" indent="-285750">
              <a:buFont typeface="Arial" panose="020B0604020202020204" pitchFamily="34" charset="0"/>
              <a:buChar char="•"/>
            </a:pPr>
            <a:r>
              <a:rPr lang="en-US" sz="1400" dirty="0">
                <a:solidFill>
                  <a:schemeClr val="tx1">
                    <a:lumMod val="75000"/>
                    <a:lumOff val="25000"/>
                  </a:schemeClr>
                </a:solidFill>
              </a:rPr>
              <a:t>Waits &amp; Synchronizations</a:t>
            </a:r>
          </a:p>
          <a:p>
            <a:pPr marL="285750" indent="-285750">
              <a:buFont typeface="Arial" panose="020B0604020202020204" pitchFamily="34" charset="0"/>
              <a:buChar char="•"/>
            </a:pPr>
            <a:r>
              <a:rPr lang="en-US" sz="1400" dirty="0">
                <a:solidFill>
                  <a:schemeClr val="tx1">
                    <a:lumMod val="75000"/>
                    <a:lumOff val="25000"/>
                  </a:schemeClr>
                </a:solidFill>
              </a:rPr>
              <a:t>Screenshots</a:t>
            </a:r>
          </a:p>
        </p:txBody>
      </p:sp>
      <p:sp>
        <p:nvSpPr>
          <p:cNvPr id="32" name="Rectangle: Rounded Corners 51">
            <a:extLst>
              <a:ext uri="{FF2B5EF4-FFF2-40B4-BE49-F238E27FC236}">
                <a16:creationId xmlns:a16="http://schemas.microsoft.com/office/drawing/2014/main" id="{1B5C2912-77AC-4CDB-AAFC-DD4A5F38A78A}"/>
              </a:ext>
            </a:extLst>
          </p:cNvPr>
          <p:cNvSpPr/>
          <p:nvPr/>
        </p:nvSpPr>
        <p:spPr>
          <a:xfrm>
            <a:off x="4840989" y="2344266"/>
            <a:ext cx="2473058" cy="809578"/>
          </a:xfrm>
          <a:prstGeom prst="roundRect">
            <a:avLst>
              <a:gd name="adj" fmla="val 7979"/>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75000"/>
                    <a:lumOff val="25000"/>
                  </a:schemeClr>
                </a:solidFill>
              </a:rPr>
              <a:t>Page Objects Library</a:t>
            </a:r>
          </a:p>
          <a:p>
            <a:pPr marL="285750" indent="-285750">
              <a:buFont typeface="Arial" panose="020B0604020202020204" pitchFamily="34" charset="0"/>
              <a:buChar char="•"/>
            </a:pPr>
            <a:r>
              <a:rPr lang="en-US" sz="1400" dirty="0">
                <a:solidFill>
                  <a:schemeClr val="tx1">
                    <a:lumMod val="75000"/>
                    <a:lumOff val="25000"/>
                  </a:schemeClr>
                </a:solidFill>
              </a:rPr>
              <a:t>Application pages &amp; functionalities</a:t>
            </a:r>
          </a:p>
        </p:txBody>
      </p:sp>
      <p:sp>
        <p:nvSpPr>
          <p:cNvPr id="33" name="Rectangle: Rounded Corners 51">
            <a:extLst>
              <a:ext uri="{FF2B5EF4-FFF2-40B4-BE49-F238E27FC236}">
                <a16:creationId xmlns:a16="http://schemas.microsoft.com/office/drawing/2014/main" id="{1B5C2912-77AC-4CDB-AAFC-DD4A5F38A78A}"/>
              </a:ext>
            </a:extLst>
          </p:cNvPr>
          <p:cNvSpPr/>
          <p:nvPr/>
        </p:nvSpPr>
        <p:spPr>
          <a:xfrm>
            <a:off x="4867125" y="4347011"/>
            <a:ext cx="2446922" cy="1125321"/>
          </a:xfrm>
          <a:prstGeom prst="roundRect">
            <a:avLst>
              <a:gd name="adj" fmla="val 7979"/>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75000"/>
                    <a:lumOff val="25000"/>
                  </a:schemeClr>
                </a:solidFill>
              </a:rPr>
              <a:t>Drivers</a:t>
            </a:r>
          </a:p>
          <a:p>
            <a:pPr marL="285750" indent="-285750">
              <a:buFont typeface="Arial" panose="020B0604020202020204" pitchFamily="34" charset="0"/>
              <a:buChar char="•"/>
            </a:pPr>
            <a:r>
              <a:rPr lang="en-US" sz="1400" dirty="0">
                <a:solidFill>
                  <a:schemeClr val="tx1">
                    <a:lumMod val="75000"/>
                    <a:lumOff val="25000"/>
                  </a:schemeClr>
                </a:solidFill>
              </a:rPr>
              <a:t>Chrome</a:t>
            </a:r>
          </a:p>
        </p:txBody>
      </p:sp>
      <p:pic>
        <p:nvPicPr>
          <p:cNvPr id="1028" name="Picture 4" descr="Image result for excel transparent logo">
            <a:extLst>
              <a:ext uri="{FF2B5EF4-FFF2-40B4-BE49-F238E27FC236}">
                <a16:creationId xmlns:a16="http://schemas.microsoft.com/office/drawing/2014/main" id="{4DF65FDA-6B9A-42B7-B789-A66AF883EE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3743" y="2807398"/>
            <a:ext cx="611549" cy="6066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43AAEF-0219-4D65-80E5-FEA0A26ED176}"/>
              </a:ext>
            </a:extLst>
          </p:cNvPr>
          <p:cNvSpPr txBox="1"/>
          <p:nvPr/>
        </p:nvSpPr>
        <p:spPr>
          <a:xfrm>
            <a:off x="3398327" y="2875846"/>
            <a:ext cx="1149137" cy="307777"/>
          </a:xfrm>
          <a:prstGeom prst="rect">
            <a:avLst/>
          </a:prstGeom>
          <a:noFill/>
        </p:spPr>
        <p:txBody>
          <a:bodyPr wrap="square" rtlCol="0">
            <a:spAutoFit/>
          </a:bodyPr>
          <a:lstStyle/>
          <a:p>
            <a:r>
              <a:rPr lang="en-US" sz="1400" b="1" dirty="0"/>
              <a:t>Configurator</a:t>
            </a:r>
          </a:p>
        </p:txBody>
      </p:sp>
      <p:sp>
        <p:nvSpPr>
          <p:cNvPr id="43" name="Rectangle: Rounded Corners 51">
            <a:extLst>
              <a:ext uri="{FF2B5EF4-FFF2-40B4-BE49-F238E27FC236}">
                <a16:creationId xmlns:a16="http://schemas.microsoft.com/office/drawing/2014/main" id="{3B802C78-3245-42F7-9C81-8CF40A0A681A}"/>
              </a:ext>
            </a:extLst>
          </p:cNvPr>
          <p:cNvSpPr/>
          <p:nvPr/>
        </p:nvSpPr>
        <p:spPr>
          <a:xfrm>
            <a:off x="1836461" y="3457136"/>
            <a:ext cx="803021" cy="710050"/>
          </a:xfrm>
          <a:prstGeom prst="roundRect">
            <a:avLst>
              <a:gd name="adj" fmla="val 7979"/>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400" b="1" dirty="0">
              <a:solidFill>
                <a:schemeClr val="tx1">
                  <a:lumMod val="75000"/>
                  <a:lumOff val="25000"/>
                </a:schemeClr>
              </a:solidFill>
            </a:endParaRPr>
          </a:p>
        </p:txBody>
      </p:sp>
      <p:pic>
        <p:nvPicPr>
          <p:cNvPr id="1042" name="Picture 18" descr="Google Chrome Logo PNG">
            <a:extLst>
              <a:ext uri="{FF2B5EF4-FFF2-40B4-BE49-F238E27FC236}">
                <a16:creationId xmlns:a16="http://schemas.microsoft.com/office/drawing/2014/main" id="{E6A85090-4C1B-42A8-A1C1-77B7F6CCB5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4400" y="3519819"/>
            <a:ext cx="332583" cy="3325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0874C6-4371-4DDB-A0A6-A4D7EFD3395D}"/>
              </a:ext>
            </a:extLst>
          </p:cNvPr>
          <p:cNvSpPr txBox="1"/>
          <p:nvPr/>
        </p:nvSpPr>
        <p:spPr>
          <a:xfrm>
            <a:off x="1969267" y="3915084"/>
            <a:ext cx="562533" cy="276999"/>
          </a:xfrm>
          <a:prstGeom prst="rect">
            <a:avLst/>
          </a:prstGeom>
          <a:noFill/>
        </p:spPr>
        <p:txBody>
          <a:bodyPr wrap="square" rtlCol="0">
            <a:spAutoFit/>
          </a:bodyPr>
          <a:lstStyle/>
          <a:p>
            <a:r>
              <a:rPr lang="en-US" sz="1200" i="1" dirty="0"/>
              <a:t>AUT</a:t>
            </a:r>
          </a:p>
        </p:txBody>
      </p:sp>
      <p:sp>
        <p:nvSpPr>
          <p:cNvPr id="44" name="Rectangle: Rounded Corners 51">
            <a:extLst>
              <a:ext uri="{FF2B5EF4-FFF2-40B4-BE49-F238E27FC236}">
                <a16:creationId xmlns:a16="http://schemas.microsoft.com/office/drawing/2014/main" id="{82088C06-83A1-442D-A848-8790980AC18D}"/>
              </a:ext>
            </a:extLst>
          </p:cNvPr>
          <p:cNvSpPr/>
          <p:nvPr/>
        </p:nvSpPr>
        <p:spPr>
          <a:xfrm>
            <a:off x="1809610" y="2263540"/>
            <a:ext cx="813930" cy="834600"/>
          </a:xfrm>
          <a:prstGeom prst="roundRect">
            <a:avLst>
              <a:gd name="adj" fmla="val 7979"/>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400" b="1" dirty="0">
              <a:solidFill>
                <a:schemeClr val="tx1">
                  <a:lumMod val="75000"/>
                  <a:lumOff val="25000"/>
                </a:schemeClr>
              </a:solidFill>
            </a:endParaRPr>
          </a:p>
        </p:txBody>
      </p:sp>
      <p:sp>
        <p:nvSpPr>
          <p:cNvPr id="45" name="TextBox 44">
            <a:extLst>
              <a:ext uri="{FF2B5EF4-FFF2-40B4-BE49-F238E27FC236}">
                <a16:creationId xmlns:a16="http://schemas.microsoft.com/office/drawing/2014/main" id="{F73FE924-A618-44E5-9980-9194690A5FB1}"/>
              </a:ext>
            </a:extLst>
          </p:cNvPr>
          <p:cNvSpPr txBox="1"/>
          <p:nvPr/>
        </p:nvSpPr>
        <p:spPr>
          <a:xfrm>
            <a:off x="1925320" y="2810857"/>
            <a:ext cx="714400" cy="307777"/>
          </a:xfrm>
          <a:prstGeom prst="rect">
            <a:avLst/>
          </a:prstGeom>
          <a:noFill/>
        </p:spPr>
        <p:txBody>
          <a:bodyPr wrap="square" rtlCol="0">
            <a:spAutoFit/>
          </a:bodyPr>
          <a:lstStyle/>
          <a:p>
            <a:r>
              <a:rPr lang="en-US" sz="1400" i="1" dirty="0"/>
              <a:t>Eclipse</a:t>
            </a:r>
          </a:p>
        </p:txBody>
      </p:sp>
      <p:sp>
        <p:nvSpPr>
          <p:cNvPr id="11" name="TextBox 10">
            <a:extLst>
              <a:ext uri="{FF2B5EF4-FFF2-40B4-BE49-F238E27FC236}">
                <a16:creationId xmlns:a16="http://schemas.microsoft.com/office/drawing/2014/main" id="{D360F231-6B9A-4EB4-9731-DE1EB60047FB}"/>
              </a:ext>
            </a:extLst>
          </p:cNvPr>
          <p:cNvSpPr txBox="1"/>
          <p:nvPr/>
        </p:nvSpPr>
        <p:spPr>
          <a:xfrm>
            <a:off x="7587965" y="3905305"/>
            <a:ext cx="1338098" cy="307777"/>
          </a:xfrm>
          <a:prstGeom prst="rect">
            <a:avLst/>
          </a:prstGeom>
          <a:noFill/>
        </p:spPr>
        <p:txBody>
          <a:bodyPr wrap="square" rtlCol="0">
            <a:spAutoFit/>
          </a:bodyPr>
          <a:lstStyle/>
          <a:p>
            <a:r>
              <a:rPr lang="en-US" sz="1400" b="1" dirty="0">
                <a:solidFill>
                  <a:schemeClr val="tx1">
                    <a:lumMod val="75000"/>
                    <a:lumOff val="25000"/>
                  </a:schemeClr>
                </a:solidFill>
              </a:rPr>
              <a:t>HTML Reports</a:t>
            </a:r>
            <a:r>
              <a:rPr lang="en-US" sz="1400" dirty="0">
                <a:highlight>
                  <a:srgbClr val="FFFF00"/>
                </a:highlight>
              </a:rPr>
              <a:t> </a:t>
            </a:r>
            <a:endParaRPr lang="en-US" sz="1400" dirty="0">
              <a:solidFill>
                <a:schemeClr val="tx1">
                  <a:lumMod val="75000"/>
                  <a:lumOff val="25000"/>
                </a:schemeClr>
              </a:solidFill>
            </a:endParaRPr>
          </a:p>
        </p:txBody>
      </p:sp>
      <p:sp>
        <p:nvSpPr>
          <p:cNvPr id="34" name="Rectangle: Rounded Corners 51">
            <a:extLst>
              <a:ext uri="{FF2B5EF4-FFF2-40B4-BE49-F238E27FC236}">
                <a16:creationId xmlns:a16="http://schemas.microsoft.com/office/drawing/2014/main" id="{B5F4CEA9-48EC-49C9-B576-17B89F8722E6}"/>
              </a:ext>
            </a:extLst>
          </p:cNvPr>
          <p:cNvSpPr/>
          <p:nvPr/>
        </p:nvSpPr>
        <p:spPr>
          <a:xfrm>
            <a:off x="3072509" y="2872732"/>
            <a:ext cx="1621717" cy="1294455"/>
          </a:xfrm>
          <a:prstGeom prst="roundRect">
            <a:avLst>
              <a:gd name="adj" fmla="val 7979"/>
            </a:avLst>
          </a:prstGeom>
          <a:no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400" b="1" dirty="0">
              <a:solidFill>
                <a:schemeClr val="tx1">
                  <a:lumMod val="75000"/>
                  <a:lumOff val="25000"/>
                </a:schemeClr>
              </a:solidFill>
            </a:endParaRPr>
          </a:p>
          <a:p>
            <a:pPr marL="285750" indent="-285750">
              <a:buFont typeface="Arial" panose="020B0604020202020204" pitchFamily="34" charset="0"/>
              <a:buChar char="•"/>
            </a:pPr>
            <a:r>
              <a:rPr lang="en-US" sz="1400" dirty="0">
                <a:solidFill>
                  <a:schemeClr val="tx1">
                    <a:lumMod val="75000"/>
                    <a:lumOff val="25000"/>
                  </a:schemeClr>
                </a:solidFill>
              </a:rPr>
              <a:t>Test Cases to be executed</a:t>
            </a:r>
          </a:p>
        </p:txBody>
      </p:sp>
      <p:sp>
        <p:nvSpPr>
          <p:cNvPr id="39" name="Content Placeholder 5">
            <a:extLst>
              <a:ext uri="{FF2B5EF4-FFF2-40B4-BE49-F238E27FC236}">
                <a16:creationId xmlns:a16="http://schemas.microsoft.com/office/drawing/2014/main" id="{9C5A6B71-EDCC-47AE-9EB7-F6F20ACD72A0}"/>
              </a:ext>
            </a:extLst>
          </p:cNvPr>
          <p:cNvSpPr txBox="1">
            <a:spLocks/>
          </p:cNvSpPr>
          <p:nvPr/>
        </p:nvSpPr>
        <p:spPr>
          <a:xfrm>
            <a:off x="153995" y="1308297"/>
            <a:ext cx="1491609" cy="3710794"/>
          </a:xfrm>
          <a:prstGeom prst="rect">
            <a:avLst/>
          </a:prstGeom>
          <a:no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42900" indent="-342900" algn="l" defTabSz="914400" rtl="0" eaLnBrk="1" latinLnBrk="0" hangingPunct="1">
              <a:spcBef>
                <a:spcPct val="20000"/>
              </a:spcBef>
              <a:buFont typeface="Wingdings" pitchFamily="2" charset="2"/>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endParaRPr lang="en-US" sz="1000" b="1">
              <a:solidFill>
                <a:schemeClr val="tx1"/>
              </a:solidFill>
              <a:cs typeface="Calibri"/>
            </a:endParaRPr>
          </a:p>
        </p:txBody>
      </p:sp>
      <p:sp>
        <p:nvSpPr>
          <p:cNvPr id="40" name="TextBox 39">
            <a:extLst>
              <a:ext uri="{FF2B5EF4-FFF2-40B4-BE49-F238E27FC236}">
                <a16:creationId xmlns:a16="http://schemas.microsoft.com/office/drawing/2014/main" id="{169D1B35-32FE-4014-A126-C88C71F2F06A}"/>
              </a:ext>
            </a:extLst>
          </p:cNvPr>
          <p:cNvSpPr txBox="1"/>
          <p:nvPr/>
        </p:nvSpPr>
        <p:spPr>
          <a:xfrm>
            <a:off x="377396" y="1353169"/>
            <a:ext cx="1108364" cy="523220"/>
          </a:xfrm>
          <a:prstGeom prst="rect">
            <a:avLst/>
          </a:prstGeom>
          <a:noFill/>
        </p:spPr>
        <p:txBody>
          <a:bodyPr wrap="square" rtlCol="0">
            <a:spAutoFit/>
          </a:bodyPr>
          <a:lstStyle/>
          <a:p>
            <a:pPr algn="ctr"/>
            <a:r>
              <a:rPr lang="en-US" sz="1400" b="1">
                <a:solidFill>
                  <a:schemeClr val="tx1">
                    <a:lumMod val="75000"/>
                    <a:lumOff val="25000"/>
                  </a:schemeClr>
                </a:solidFill>
              </a:rPr>
              <a:t>Continuous Integration</a:t>
            </a:r>
          </a:p>
        </p:txBody>
      </p:sp>
      <p:sp>
        <p:nvSpPr>
          <p:cNvPr id="42" name="Rounded Rectangle 36">
            <a:extLst>
              <a:ext uri="{FF2B5EF4-FFF2-40B4-BE49-F238E27FC236}">
                <a16:creationId xmlns:a16="http://schemas.microsoft.com/office/drawing/2014/main" id="{68419CE7-8F05-41D9-B3A0-0AD955B13F90}"/>
              </a:ext>
            </a:extLst>
          </p:cNvPr>
          <p:cNvSpPr/>
          <p:nvPr/>
        </p:nvSpPr>
        <p:spPr>
          <a:xfrm>
            <a:off x="285574" y="1913265"/>
            <a:ext cx="1259912" cy="443344"/>
          </a:xfrm>
          <a:prstGeom prst="roundRect">
            <a:avLst/>
          </a:prstGeom>
          <a:ln w="6350">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solidFill>
                  <a:schemeClr val="tx1">
                    <a:lumMod val="75000"/>
                    <a:lumOff val="25000"/>
                  </a:schemeClr>
                </a:solidFill>
              </a:rPr>
              <a:t>Build</a:t>
            </a:r>
          </a:p>
        </p:txBody>
      </p:sp>
      <p:sp>
        <p:nvSpPr>
          <p:cNvPr id="47" name="Rounded Rectangle 37">
            <a:extLst>
              <a:ext uri="{FF2B5EF4-FFF2-40B4-BE49-F238E27FC236}">
                <a16:creationId xmlns:a16="http://schemas.microsoft.com/office/drawing/2014/main" id="{2647A916-E3E5-4F7C-A4AE-97B9035BC063}"/>
              </a:ext>
            </a:extLst>
          </p:cNvPr>
          <p:cNvSpPr/>
          <p:nvPr/>
        </p:nvSpPr>
        <p:spPr>
          <a:xfrm>
            <a:off x="285574" y="2471673"/>
            <a:ext cx="1259912" cy="489903"/>
          </a:xfrm>
          <a:prstGeom prst="roundRect">
            <a:avLst/>
          </a:prstGeom>
          <a:ln w="6350">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tx1">
                    <a:lumMod val="75000"/>
                    <a:lumOff val="25000"/>
                  </a:schemeClr>
                </a:solidFill>
              </a:rPr>
              <a:t>Run / initiate Tests</a:t>
            </a:r>
          </a:p>
        </p:txBody>
      </p:sp>
      <p:sp>
        <p:nvSpPr>
          <p:cNvPr id="48" name="Rounded Rectangle 38">
            <a:extLst>
              <a:ext uri="{FF2B5EF4-FFF2-40B4-BE49-F238E27FC236}">
                <a16:creationId xmlns:a16="http://schemas.microsoft.com/office/drawing/2014/main" id="{B8A1B863-2630-4CAE-BD0B-4BFE60D997EF}"/>
              </a:ext>
            </a:extLst>
          </p:cNvPr>
          <p:cNvSpPr/>
          <p:nvPr/>
        </p:nvSpPr>
        <p:spPr>
          <a:xfrm>
            <a:off x="285573" y="3081223"/>
            <a:ext cx="1259913" cy="443344"/>
          </a:xfrm>
          <a:prstGeom prst="roundRect">
            <a:avLst/>
          </a:prstGeom>
          <a:ln w="6350">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tx1">
                    <a:lumMod val="75000"/>
                    <a:lumOff val="25000"/>
                  </a:schemeClr>
                </a:solidFill>
              </a:rPr>
              <a:t>Repository</a:t>
            </a:r>
          </a:p>
        </p:txBody>
      </p:sp>
      <p:pic>
        <p:nvPicPr>
          <p:cNvPr id="50" name="Picture 37">
            <a:extLst>
              <a:ext uri="{FF2B5EF4-FFF2-40B4-BE49-F238E27FC236}">
                <a16:creationId xmlns:a16="http://schemas.microsoft.com/office/drawing/2014/main" id="{19B5D16A-B29C-4CA8-A397-F5A841EB445D}"/>
              </a:ext>
            </a:extLst>
          </p:cNvPr>
          <p:cNvPicPr>
            <a:picLocks noChangeAspect="1"/>
          </p:cNvPicPr>
          <p:nvPr/>
        </p:nvPicPr>
        <p:blipFill>
          <a:blip r:embed="rId6"/>
          <a:stretch>
            <a:fillRect/>
          </a:stretch>
        </p:blipFill>
        <p:spPr>
          <a:xfrm>
            <a:off x="610593" y="4455775"/>
            <a:ext cx="550276" cy="489254"/>
          </a:xfrm>
          <a:prstGeom prst="rect">
            <a:avLst/>
          </a:prstGeom>
        </p:spPr>
      </p:pic>
      <p:cxnSp>
        <p:nvCxnSpPr>
          <p:cNvPr id="10" name="Straight Arrow Connector 9">
            <a:extLst>
              <a:ext uri="{FF2B5EF4-FFF2-40B4-BE49-F238E27FC236}">
                <a16:creationId xmlns:a16="http://schemas.microsoft.com/office/drawing/2014/main" id="{6B9DC306-5EA1-4670-BBAA-51A98DEF555F}"/>
              </a:ext>
            </a:extLst>
          </p:cNvPr>
          <p:cNvCxnSpPr/>
          <p:nvPr/>
        </p:nvCxnSpPr>
        <p:spPr>
          <a:xfrm>
            <a:off x="1645604" y="2790874"/>
            <a:ext cx="1908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7CE49B-03F4-41A7-BBCA-86DD156838ED}"/>
              </a:ext>
            </a:extLst>
          </p:cNvPr>
          <p:cNvCxnSpPr/>
          <p:nvPr/>
        </p:nvCxnSpPr>
        <p:spPr>
          <a:xfrm>
            <a:off x="1629188" y="3815472"/>
            <a:ext cx="1908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45E96F8-730E-44D9-836D-3AB1527C3461}"/>
              </a:ext>
            </a:extLst>
          </p:cNvPr>
          <p:cNvCxnSpPr/>
          <p:nvPr/>
        </p:nvCxnSpPr>
        <p:spPr>
          <a:xfrm>
            <a:off x="2599861" y="2718194"/>
            <a:ext cx="2743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3BAFDE1-683C-4A69-8F42-C4311E1DBF22}"/>
              </a:ext>
            </a:extLst>
          </p:cNvPr>
          <p:cNvCxnSpPr>
            <a:cxnSpLocks/>
          </p:cNvCxnSpPr>
          <p:nvPr/>
        </p:nvCxnSpPr>
        <p:spPr>
          <a:xfrm>
            <a:off x="2639720" y="3827196"/>
            <a:ext cx="25005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1DC45C-3D35-40BB-8F9F-B6FC1E5EE838}"/>
              </a:ext>
            </a:extLst>
          </p:cNvPr>
          <p:cNvSpPr txBox="1"/>
          <p:nvPr/>
        </p:nvSpPr>
        <p:spPr>
          <a:xfrm>
            <a:off x="3467714" y="1393393"/>
            <a:ext cx="907313" cy="369332"/>
          </a:xfrm>
          <a:prstGeom prst="rect">
            <a:avLst/>
          </a:prstGeom>
          <a:noFill/>
        </p:spPr>
        <p:txBody>
          <a:bodyPr wrap="square" rtlCol="0">
            <a:spAutoFit/>
          </a:bodyPr>
          <a:lstStyle/>
          <a:p>
            <a:r>
              <a:rPr lang="en-US" dirty="0" err="1"/>
              <a:t>unittest</a:t>
            </a:r>
            <a:endParaRPr lang="en-US" dirty="0"/>
          </a:p>
        </p:txBody>
      </p:sp>
      <p:pic>
        <p:nvPicPr>
          <p:cNvPr id="4" name="Picture 3">
            <a:extLst>
              <a:ext uri="{FF2B5EF4-FFF2-40B4-BE49-F238E27FC236}">
                <a16:creationId xmlns:a16="http://schemas.microsoft.com/office/drawing/2014/main" id="{EC705C59-0390-4786-A111-4C3242B29793}"/>
              </a:ext>
            </a:extLst>
          </p:cNvPr>
          <p:cNvPicPr>
            <a:picLocks noChangeAspect="1"/>
          </p:cNvPicPr>
          <p:nvPr/>
        </p:nvPicPr>
        <p:blipFill>
          <a:blip r:embed="rId7"/>
          <a:stretch>
            <a:fillRect/>
          </a:stretch>
        </p:blipFill>
        <p:spPr>
          <a:xfrm>
            <a:off x="1946814" y="2291707"/>
            <a:ext cx="523875" cy="581025"/>
          </a:xfrm>
          <a:prstGeom prst="rect">
            <a:avLst/>
          </a:prstGeom>
        </p:spPr>
      </p:pic>
    </p:spTree>
    <p:extLst>
      <p:ext uri="{BB962C8B-B14F-4D97-AF65-F5344CB8AC3E}">
        <p14:creationId xmlns:p14="http://schemas.microsoft.com/office/powerpoint/2010/main" val="26596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0" y="257896"/>
            <a:ext cx="287236" cy="24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9" tIns="45714" rIns="91429" bIns="45714" numCol="1" anchor="ctr" anchorCtr="0" compatLnSpc="1">
            <a:prstTxWarp prst="textNoShape">
              <a:avLst/>
            </a:prstTxWarp>
            <a:spAutoFit/>
          </a:bodyPr>
          <a:lstStyle/>
          <a:p>
            <a:pPr fontAlgn="base">
              <a:spcBef>
                <a:spcPct val="0"/>
              </a:spcBef>
              <a:spcAft>
                <a:spcPct val="0"/>
              </a:spcAft>
            </a:pPr>
            <a:r>
              <a:rPr lang="en-US" sz="1000">
                <a:solidFill>
                  <a:srgbClr val="6B6B6B"/>
                </a:solidFill>
                <a:latin typeface="Segoe UI" pitchFamily="34" charset="0"/>
                <a:ea typeface="Calibri" pitchFamily="34" charset="0"/>
                <a:cs typeface="Segoe UI" pitchFamily="34" charset="0"/>
              </a:rPr>
              <a:t> </a:t>
            </a:r>
            <a:r>
              <a:rPr lang="en-US" sz="900">
                <a:solidFill>
                  <a:srgbClr val="6B6B6B"/>
                </a:solidFill>
                <a:latin typeface="Segoe UI" pitchFamily="34" charset="0"/>
                <a:ea typeface="Calibri" pitchFamily="34" charset="0"/>
                <a:cs typeface="Segoe UI" pitchFamily="34" charset="0"/>
              </a:rPr>
              <a:t> </a:t>
            </a:r>
            <a:r>
              <a:rPr lang="en-US" sz="1000">
                <a:solidFill>
                  <a:srgbClr val="6B6B6B"/>
                </a:solidFill>
                <a:latin typeface="Segoe UI" pitchFamily="34" charset="0"/>
                <a:ea typeface="Calibri" pitchFamily="34" charset="0"/>
                <a:cs typeface="Segoe UI" pitchFamily="34" charset="0"/>
              </a:rPr>
              <a:t> </a:t>
            </a:r>
            <a:endParaRPr lang="en-US">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501885"/>
            <a:ext cx="213498" cy="21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9" tIns="45714" rIns="91429" bIns="45714" numCol="1" anchor="ctr" anchorCtr="0" compatLnSpc="1">
            <a:prstTxWarp prst="textNoShape">
              <a:avLst/>
            </a:prstTxWarp>
            <a:spAutoFit/>
          </a:bodyPr>
          <a:lstStyle/>
          <a:p>
            <a:pPr fontAlgn="base">
              <a:spcBef>
                <a:spcPct val="0"/>
              </a:spcBef>
              <a:spcAft>
                <a:spcPct val="0"/>
              </a:spcAft>
            </a:pPr>
            <a:r>
              <a:rPr lang="en-US" sz="800">
                <a:solidFill>
                  <a:prstClr val="black"/>
                </a:solidFill>
                <a:latin typeface="Arial" pitchFamily="34" charset="0"/>
                <a:cs typeface="Arial" pitchFamily="34" charset="0"/>
              </a:rPr>
              <a:t> </a:t>
            </a:r>
            <a:endParaRPr lang="en-US">
              <a:solidFill>
                <a:prstClr val="black"/>
              </a:solidFill>
              <a:latin typeface="Arial" pitchFamily="34" charset="0"/>
              <a:cs typeface="Arial" pitchFamily="34" charset="0"/>
            </a:endParaRPr>
          </a:p>
        </p:txBody>
      </p:sp>
      <p:cxnSp>
        <p:nvCxnSpPr>
          <p:cNvPr id="15" name="Straight Connector 14"/>
          <p:cNvCxnSpPr/>
          <p:nvPr/>
        </p:nvCxnSpPr>
        <p:spPr>
          <a:xfrm flipH="1">
            <a:off x="6456060"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3" y="2687828"/>
            <a:ext cx="2630437" cy="804672"/>
          </a:xfrm>
          <a:prstGeom prst="rect">
            <a:avLst/>
          </a:prstGeom>
          <a:noFill/>
          <a:ln>
            <a:noFill/>
          </a:ln>
        </p:spPr>
        <p:txBody>
          <a:bodyPr lIns="91429" tIns="45714" rIns="91429" bIns="45714"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65000"/>
                    <a:lumOff val="35000"/>
                  </a:schemeClr>
                </a:solidFill>
              </a:rPr>
              <a:t>Thank You</a:t>
            </a:r>
            <a:endParaRPr lang="en-IN" sz="4400" dirty="0">
              <a:solidFill>
                <a:schemeClr val="tx1">
                  <a:lumMod val="65000"/>
                  <a:lumOff val="35000"/>
                </a:schemeClr>
              </a:solidFill>
            </a:endParaRPr>
          </a:p>
        </p:txBody>
      </p:sp>
      <p:cxnSp>
        <p:nvCxnSpPr>
          <p:cNvPr id="25" name="Straight Connector 24"/>
          <p:cNvCxnSpPr/>
          <p:nvPr/>
        </p:nvCxnSpPr>
        <p:spPr>
          <a:xfrm flipH="1">
            <a:off x="6608463"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3"/>
          </p:cNvPr>
          <p:cNvSpPr txBox="1"/>
          <p:nvPr/>
        </p:nvSpPr>
        <p:spPr>
          <a:xfrm>
            <a:off x="7580376" y="692960"/>
            <a:ext cx="1371600" cy="461653"/>
          </a:xfrm>
          <a:prstGeom prst="rect">
            <a:avLst/>
          </a:prstGeom>
          <a:noFill/>
        </p:spPr>
        <p:txBody>
          <a:bodyPr wrap="square" lIns="91429" tIns="45714" rIns="91429" bIns="45714" rtlCol="0">
            <a:spAutoFit/>
          </a:bodyPr>
          <a:lstStyle/>
          <a:p>
            <a:r>
              <a:rPr lang="en-US" sz="1200" dirty="0">
                <a:solidFill>
                  <a:prstClr val="white">
                    <a:lumMod val="65000"/>
                  </a:prstClr>
                </a:solidFill>
                <a:latin typeface="Segoe UI" pitchFamily="34" charset="0"/>
                <a:ea typeface="Segoe UI" pitchFamily="34" charset="0"/>
                <a:cs typeface="Segoe UI" pitchFamily="34" charset="0"/>
              </a:rPr>
              <a:t>CitiusTech </a:t>
            </a:r>
          </a:p>
          <a:p>
            <a:r>
              <a:rPr lang="en-US" sz="12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4"/>
          </p:cNvPr>
          <p:cNvSpPr txBox="1"/>
          <p:nvPr/>
        </p:nvSpPr>
        <p:spPr>
          <a:xfrm>
            <a:off x="7580377" y="1865544"/>
            <a:ext cx="1305350" cy="646319"/>
          </a:xfrm>
          <a:prstGeom prst="rect">
            <a:avLst/>
          </a:prstGeom>
          <a:noFill/>
        </p:spPr>
        <p:txBody>
          <a:bodyPr wrap="square" lIns="91429" tIns="45714" rIns="91429" bIns="45714" rtlCol="0">
            <a:spAutoFit/>
          </a:bodyPr>
          <a:lstStyle/>
          <a:p>
            <a:pPr>
              <a:spcBef>
                <a:spcPts val="600"/>
              </a:spcBef>
            </a:pPr>
            <a:r>
              <a:rPr lang="en-US" sz="1200" dirty="0">
                <a:solidFill>
                  <a:prstClr val="white">
                    <a:lumMod val="65000"/>
                  </a:prstClr>
                </a:solidFill>
                <a:latin typeface="Segoe UI" pitchFamily="34" charset="0"/>
                <a:ea typeface="Segoe UI" pitchFamily="34" charset="0"/>
                <a:cs typeface="Segoe UI" pitchFamily="34" charset="0"/>
              </a:rPr>
              <a:t>Professional Services Success Stories</a:t>
            </a:r>
            <a:endParaRPr lang="en-IN" sz="12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5"/>
          </p:cNvPr>
          <p:cNvSpPr txBox="1"/>
          <p:nvPr/>
        </p:nvSpPr>
        <p:spPr>
          <a:xfrm>
            <a:off x="7580376" y="2568837"/>
            <a:ext cx="1323571" cy="461653"/>
          </a:xfrm>
          <a:prstGeom prst="rect">
            <a:avLst/>
          </a:prstGeom>
          <a:noFill/>
        </p:spPr>
        <p:txBody>
          <a:bodyPr wrap="square" lIns="91429" tIns="45714" rIns="91429" bIns="45714" rtlCol="0">
            <a:spAutoFit/>
          </a:bodyPr>
          <a:lstStyle/>
          <a:p>
            <a:r>
              <a:rPr lang="en-US" sz="1200" dirty="0">
                <a:solidFill>
                  <a:prstClr val="white">
                    <a:lumMod val="65000"/>
                  </a:prstClr>
                </a:solidFill>
                <a:latin typeface="Segoe UI" pitchFamily="34" charset="0"/>
                <a:ea typeface="Segoe UI" pitchFamily="34" charset="0"/>
                <a:cs typeface="Segoe UI" pitchFamily="34" charset="0"/>
              </a:rPr>
              <a:t>BI-Clinical </a:t>
            </a:r>
          </a:p>
          <a:p>
            <a:r>
              <a:rPr lang="en-US" sz="12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6"/>
          </p:cNvPr>
          <p:cNvSpPr txBox="1"/>
          <p:nvPr/>
        </p:nvSpPr>
        <p:spPr>
          <a:xfrm>
            <a:off x="7580376" y="1222249"/>
            <a:ext cx="1399771" cy="646319"/>
          </a:xfrm>
          <a:prstGeom prst="rect">
            <a:avLst/>
          </a:prstGeom>
          <a:noFill/>
        </p:spPr>
        <p:txBody>
          <a:bodyPr wrap="square" lIns="91429" tIns="45714" rIns="91429" bIns="45714" rtlCol="0">
            <a:spAutoFit/>
          </a:bodyPr>
          <a:lstStyle/>
          <a:p>
            <a:pPr>
              <a:spcBef>
                <a:spcPts val="600"/>
              </a:spcBef>
              <a:spcAft>
                <a:spcPts val="600"/>
              </a:spcAft>
            </a:pPr>
            <a:r>
              <a:rPr lang="en-US" sz="1200">
                <a:solidFill>
                  <a:prstClr val="white">
                    <a:lumMod val="65000"/>
                  </a:prstClr>
                </a:solidFill>
                <a:latin typeface="Segoe UI" pitchFamily="34" charset="0"/>
                <a:ea typeface="Segoe UI" pitchFamily="34" charset="0"/>
                <a:cs typeface="Segoe UI" pitchFamily="34" charset="0"/>
              </a:rPr>
              <a:t>Software Engineering Success Stories</a:t>
            </a:r>
          </a:p>
        </p:txBody>
      </p:sp>
      <p:pic>
        <p:nvPicPr>
          <p:cNvPr id="1026" name="Picture 2" descr="C:\Users\mickyc\Desktop\1.jp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1065"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7479"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6690612" y="5985600"/>
            <a:ext cx="1066295" cy="262800"/>
            <a:chOff x="1548580" y="1372063"/>
            <a:chExt cx="1066295" cy="262800"/>
          </a:xfrm>
        </p:grpSpPr>
        <p:pic>
          <p:nvPicPr>
            <p:cNvPr id="2050" name="Picture 2" descr="http://gocouponz.com/wp-content/uploads/2013/12/linkedin-unveils-new-feature-help-members-find-their-dream-job-11174.jpg">
              <a:hlinkClick r:id="rId15"/>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2228" r="22127"/>
            <a:stretch/>
          </p:blipFill>
          <p:spPr bwMode="auto">
            <a:xfrm>
              <a:off x="1548580" y="1375663"/>
              <a:ext cx="256413" cy="259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arketingland.com/wp-content/ml-loads/2012/06/new-twitter-logo.png">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950600" y="1372063"/>
              <a:ext cx="259200" cy="25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underconsideration.com/brandnew/archives/facebook_logo_detail.gif">
              <a:hlinkClick r:id="rId19"/>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276" b="3157"/>
            <a:stretch/>
          </p:blipFill>
          <p:spPr bwMode="auto">
            <a:xfrm>
              <a:off x="2362200" y="1372063"/>
              <a:ext cx="252675" cy="255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4264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251</Words>
  <Application>Microsoft Office PowerPoint</Application>
  <PresentationFormat>On-screen Show (4:3)</PresentationFormat>
  <Paragraphs>92</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Courier New</vt:lpstr>
      <vt:lpstr>Segoe UI</vt:lpstr>
      <vt:lpstr>Tahoma</vt:lpstr>
      <vt:lpstr>Times New Roman</vt:lpstr>
      <vt:lpstr>Wingdings</vt:lpstr>
      <vt:lpstr>3_Office Theme</vt:lpstr>
      <vt:lpstr>QST: Selenium Starter Kit</vt:lpstr>
      <vt:lpstr>PowerPoint Presentation</vt:lpstr>
      <vt:lpstr>PowerPoint Presentation</vt:lpstr>
      <vt:lpstr>Things To be Done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CitiusTech-TeamHealth QA Engagement</dc:title>
  <dc:creator>Prithu George</dc:creator>
  <cp:lastModifiedBy>Archana Patil</cp:lastModifiedBy>
  <cp:revision>39</cp:revision>
  <dcterms:created xsi:type="dcterms:W3CDTF">2016-01-07T17:09:28Z</dcterms:created>
  <dcterms:modified xsi:type="dcterms:W3CDTF">2019-07-31T13:59:10Z</dcterms:modified>
</cp:coreProperties>
</file>