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5" r:id="rId6"/>
    <p:sldId id="266" r:id="rId7"/>
    <p:sldId id="268" r:id="rId8"/>
    <p:sldId id="267" r:id="rId9"/>
    <p:sldId id="269" r:id="rId10"/>
    <p:sldId id="258" r:id="rId11"/>
    <p:sldId id="261" r:id="rId12"/>
    <p:sldId id="262" r:id="rId13"/>
    <p:sldId id="259" r:id="rId14"/>
  </p:sldIdLst>
  <p:sldSz cx="12192000" cy="6858000"/>
  <p:notesSz cx="6858000" cy="9144000"/>
  <p:embeddedFontLst>
    <p:embeddedFont>
      <p:font typeface="Arial Unicode MS" pitchFamily="34" charset="-128"/>
      <p:regular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Libre Baskerville" charset="0"/>
      <p:regular r:id="rId21"/>
      <p:bold r:id="rId22"/>
      <p:italic r:id="rId23"/>
    </p:embeddedFont>
    <p:embeddedFont>
      <p:font typeface="Century Gothic" pitchFamily="34" charset="0"/>
      <p:regular r:id="rId24"/>
      <p:bold r:id="rId25"/>
      <p:italic r:id="rId26"/>
      <p:boldItalic r:id="rId27"/>
    </p:embeddedFont>
    <p:embeddedFont>
      <p:font typeface="Book Antiqua" pitchFamily="18" charset="0"/>
      <p:regular r:id="rId28"/>
      <p:bold r:id="rId29"/>
      <p:italic r:id="rId30"/>
      <p:boldItalic r:id="rId31"/>
    </p:embeddedFont>
    <p:embeddedFont>
      <p:font typeface="Lato Black" charset="0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70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96438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IN" sz="28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Analysis of</a:t>
            </a:r>
            <a:br>
              <a:rPr lang="en-IN" sz="28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</a:br>
            <a:r>
              <a:rPr lang="en-IN" sz="28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Best Fictional Books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 (This should be the PPT flow)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idx="1"/>
          </p:nvPr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Business Problem and Use case domain understanding(If Required)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Objective of the Project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Web Scraping – Details (Websites, Processor you followed)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Summary of the Data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b="1" u="sng" dirty="0">
                <a:solidFill>
                  <a:srgbClr val="FF0000"/>
                </a:solidFill>
              </a:rPr>
              <a:t>Exploratory Data Analysis: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Cleaning Steps 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Manipulation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 err="1"/>
              <a:t>Univariate</a:t>
            </a:r>
            <a:r>
              <a:rPr lang="en-IN" b="1" i="1" dirty="0"/>
              <a:t> Analysis 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Bivariate Analysis  Steps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Key Business Question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Conclusion (Key finding overall)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Q&amp;A Slide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Your Experience/Challenges working on Web Scraping – Data Analysis Project.</a:t>
            </a: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84" y="332656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TYETEYYRTRT3E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298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1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8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 smtClean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3472" y="1052735"/>
            <a:ext cx="90730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  <a:latin typeface="Lato Black" charset="0"/>
              </a:rPr>
              <a:t>Names</a:t>
            </a:r>
            <a:r>
              <a:rPr lang="en-IN" dirty="0" smtClean="0">
                <a:solidFill>
                  <a:srgbClr val="FF0000"/>
                </a:solidFill>
                <a:latin typeface="Lato Black" charset="0"/>
              </a:rPr>
              <a:t> :</a:t>
            </a:r>
          </a:p>
          <a:p>
            <a:r>
              <a:rPr lang="en-IN" dirty="0" smtClean="0">
                <a:solidFill>
                  <a:srgbClr val="FF0000"/>
                </a:solidFill>
                <a:latin typeface="Lato Black" charset="0"/>
              </a:rPr>
              <a:t>                               </a:t>
            </a:r>
            <a:r>
              <a:rPr lang="en-IN" sz="2400" dirty="0" err="1" smtClean="0">
                <a:solidFill>
                  <a:schemeClr val="tx1"/>
                </a:solidFill>
                <a:latin typeface="+mn-lt"/>
              </a:rPr>
              <a:t>B.Bhavya</a:t>
            </a:r>
            <a:r>
              <a:rPr lang="en-IN" sz="2000" dirty="0" smtClean="0">
                <a:solidFill>
                  <a:schemeClr val="tx1"/>
                </a:solidFill>
                <a:latin typeface="+mn-lt"/>
              </a:rPr>
              <a:t>(</a:t>
            </a:r>
            <a:r>
              <a:rPr lang="en-IN" dirty="0" smtClean="0">
                <a:solidFill>
                  <a:srgbClr val="FF0000"/>
                </a:solidFill>
                <a:latin typeface="Lato Black" charset="0"/>
              </a:rPr>
              <a:t>BSc </a:t>
            </a:r>
            <a:r>
              <a:rPr lang="en-IN" dirty="0">
                <a:solidFill>
                  <a:srgbClr val="FF0000"/>
                </a:solidFill>
                <a:latin typeface="Lato Black" charset="0"/>
              </a:rPr>
              <a:t>Stats and Comp </a:t>
            </a:r>
            <a:r>
              <a:rPr lang="en-IN" dirty="0" smtClean="0">
                <a:solidFill>
                  <a:srgbClr val="FF0000"/>
                </a:solidFill>
                <a:latin typeface="Lato Black" charset="0"/>
              </a:rPr>
              <a:t>Science)</a:t>
            </a:r>
            <a:endParaRPr lang="en-IN" dirty="0" smtClean="0">
              <a:solidFill>
                <a:schemeClr val="tx1"/>
              </a:solidFill>
              <a:latin typeface="+mn-lt"/>
            </a:endParaRPr>
          </a:p>
          <a:p>
            <a:r>
              <a:rPr lang="en-IN" dirty="0" smtClean="0">
                <a:solidFill>
                  <a:schemeClr val="tx1"/>
                </a:solidFill>
                <a:latin typeface="Lato Black" charset="0"/>
              </a:rPr>
              <a:t>                               </a:t>
            </a:r>
            <a:r>
              <a:rPr lang="en-IN" sz="2400" dirty="0" err="1" smtClean="0">
                <a:solidFill>
                  <a:schemeClr val="tx1"/>
                </a:solidFill>
                <a:latin typeface="+mn-lt"/>
              </a:rPr>
              <a:t>B.Archana</a:t>
            </a:r>
            <a:r>
              <a:rPr lang="en-IN" sz="2000" dirty="0" smtClean="0">
                <a:solidFill>
                  <a:srgbClr val="FF0000"/>
                </a:solidFill>
                <a:latin typeface="+mn-lt"/>
              </a:rPr>
              <a:t>(</a:t>
            </a:r>
            <a:r>
              <a:rPr lang="en-IN" dirty="0" smtClean="0">
                <a:solidFill>
                  <a:srgbClr val="FF0000"/>
                </a:solidFill>
                <a:latin typeface="+mn-lt"/>
              </a:rPr>
              <a:t>MCA</a:t>
            </a:r>
            <a:r>
              <a:rPr lang="en-IN" sz="2000" dirty="0" smtClean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  <a:latin typeface="Lato Black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FF0000"/>
                </a:solidFill>
                <a:latin typeface="Lato Black" charset="0"/>
              </a:rPr>
              <a:t>Why do you want to learn data science</a:t>
            </a:r>
            <a:r>
              <a:rPr lang="en-IN" sz="2000" dirty="0" smtClean="0">
                <a:solidFill>
                  <a:schemeClr val="tx1"/>
                </a:solidFill>
                <a:latin typeface="+mn-lt"/>
              </a:rPr>
              <a:t>:</a:t>
            </a:r>
          </a:p>
          <a:p>
            <a:r>
              <a:rPr lang="en-IN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N" sz="2000" dirty="0" smtClean="0">
                <a:solidFill>
                  <a:schemeClr val="tx1"/>
                </a:solidFill>
                <a:latin typeface="+mn-lt"/>
              </a:rPr>
              <a:t>                                                               </a:t>
            </a:r>
          </a:p>
          <a:p>
            <a:endParaRPr lang="en-IN" sz="2000" dirty="0">
              <a:solidFill>
                <a:schemeClr val="tx1"/>
              </a:solidFill>
              <a:latin typeface="+mn-lt"/>
            </a:endParaRPr>
          </a:p>
          <a:p>
            <a:endParaRPr lang="en-IN" sz="2000" dirty="0" smtClean="0">
              <a:solidFill>
                <a:schemeClr val="tx1"/>
              </a:solidFill>
              <a:latin typeface="Lato Black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000" dirty="0" smtClean="0">
                <a:solidFill>
                  <a:srgbClr val="FF0000"/>
                </a:solidFill>
                <a:latin typeface="Lato Black" charset="0"/>
              </a:rPr>
              <a:t>Any work experience:</a:t>
            </a:r>
          </a:p>
          <a:p>
            <a:r>
              <a:rPr lang="en-IN" sz="2000" dirty="0">
                <a:solidFill>
                  <a:srgbClr val="FF0000"/>
                </a:solidFill>
                <a:latin typeface="Lato Black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Lato Black" charset="0"/>
              </a:rPr>
              <a:t>                                                            </a:t>
            </a:r>
            <a:r>
              <a:rPr lang="en-IN" sz="2000" dirty="0" err="1" smtClean="0">
                <a:solidFill>
                  <a:schemeClr val="tx1"/>
                </a:solidFill>
                <a:latin typeface="+mj-lt"/>
              </a:rPr>
              <a:t>Freshers</a:t>
            </a:r>
            <a:endParaRPr lang="en-IN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IN" sz="2000" dirty="0">
                <a:solidFill>
                  <a:srgbClr val="FF0000"/>
                </a:solidFill>
                <a:latin typeface="Lato Black" charset="0"/>
              </a:rPr>
              <a:t> </a:t>
            </a:r>
            <a:r>
              <a:rPr lang="en-IN" sz="2000" dirty="0" smtClean="0">
                <a:solidFill>
                  <a:srgbClr val="FF0000"/>
                </a:solidFill>
                <a:latin typeface="Lato Black" charset="0"/>
              </a:rPr>
              <a:t>        </a:t>
            </a:r>
          </a:p>
          <a:p>
            <a:endParaRPr lang="en-IN" sz="2000" dirty="0" smtClean="0">
              <a:solidFill>
                <a:schemeClr val="tx1"/>
              </a:solidFill>
              <a:latin typeface="+mn-lt"/>
            </a:endParaRPr>
          </a:p>
          <a:p>
            <a:endParaRPr lang="en-IN" dirty="0">
              <a:solidFill>
                <a:schemeClr val="tx1"/>
              </a:solidFill>
              <a:latin typeface="Lato Blac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11424" y="620688"/>
            <a:ext cx="62646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PROBLEM STATEMENT</a:t>
            </a:r>
            <a:r>
              <a:rPr lang="en-IN" sz="2400" b="1" dirty="0" smtClean="0">
                <a:solidFill>
                  <a:srgbClr val="FF0000"/>
                </a:solidFill>
              </a:rPr>
              <a:t>: 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                                                  </a:t>
            </a:r>
            <a:br>
              <a:rPr lang="en-IN" sz="2400" b="1" dirty="0" smtClean="0">
                <a:solidFill>
                  <a:srgbClr val="FF0000"/>
                </a:solidFill>
              </a:rPr>
            </a:br>
            <a:endParaRPr lang="en-IN" sz="2400" b="1" dirty="0" smtClean="0">
              <a:solidFill>
                <a:srgbClr val="FF0000"/>
              </a:solidFill>
            </a:endParaRPr>
          </a:p>
          <a:p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                                               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                                     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9656" y="1590184"/>
            <a:ext cx="6048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sz="2400" dirty="0" smtClean="0"/>
              <a:t>To </a:t>
            </a:r>
            <a:r>
              <a:rPr lang="en-US" sz="2400" dirty="0" err="1"/>
              <a:t>Analyse</a:t>
            </a:r>
            <a:r>
              <a:rPr lang="en-US" sz="2400" dirty="0"/>
              <a:t> the Best Series of Fictional Books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485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1424" y="908720"/>
            <a:ext cx="56886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rgbClr val="C00000"/>
                </a:solidFill>
              </a:rPr>
              <a:t>PROCESS  FOLLOWED :</a:t>
            </a:r>
            <a:endParaRPr lang="en-IN" sz="2000" dirty="0">
              <a:solidFill>
                <a:srgbClr val="C00000"/>
              </a:solidFill>
            </a:endParaRPr>
          </a:p>
          <a:p>
            <a:r>
              <a:rPr lang="en-IN" sz="2000" dirty="0"/>
              <a:t>				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	1. Importing Libraries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	2. Data Collection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	3. Web Scrapping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	3. Data Collection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	4. Data cleaning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	5. Data Analysis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 		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Uni-variate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Analysis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        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 Bivariate Analysis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		8.  Observation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8662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1464" y="54868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200" b="1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LIBRARIES USED 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9616" y="1484784"/>
            <a:ext cx="50405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</a:rPr>
              <a:t>1. Data Visualization: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		 </a:t>
            </a:r>
            <a:r>
              <a:rPr lang="en-IN" sz="1600" b="1" dirty="0" smtClean="0">
                <a:solidFill>
                  <a:srgbClr val="C00000"/>
                </a:solidFill>
              </a:rPr>
              <a:t>          </a:t>
            </a: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matplotlib</a:t>
            </a:r>
          </a:p>
          <a:p>
            <a:endParaRPr lang="en-IN" dirty="0"/>
          </a:p>
          <a:p>
            <a:r>
              <a:rPr lang="en-IN" sz="2000" b="1" dirty="0">
                <a:solidFill>
                  <a:srgbClr val="C00000"/>
                </a:solidFill>
              </a:rPr>
              <a:t>2. Data Cleaning</a:t>
            </a:r>
            <a:r>
              <a:rPr lang="en-IN" sz="1600" b="1" dirty="0">
                <a:solidFill>
                  <a:srgbClr val="C00000"/>
                </a:solidFill>
              </a:rPr>
              <a:t>: </a:t>
            </a:r>
          </a:p>
          <a:p>
            <a:r>
              <a:rPr lang="en-IN" sz="1600" b="1" dirty="0">
                <a:solidFill>
                  <a:srgbClr val="C00000"/>
                </a:solidFill>
                <a:cs typeface="Times New Roman" pitchFamily="18" charset="0"/>
              </a:rPr>
              <a:t>			</a:t>
            </a:r>
            <a:endParaRPr lang="en-IN" sz="1600" b="1" dirty="0" smtClean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Pandas,RE(Regular Expressions)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r>
              <a:rPr lang="en-IN" sz="2000" b="1" dirty="0">
                <a:solidFill>
                  <a:srgbClr val="C00000"/>
                </a:solidFill>
              </a:rPr>
              <a:t>3. Data Collection: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			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</a:t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Requests,Beautifulsoup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Pandas, Numpy, RE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5115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416" y="620688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DATA COLLECTION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7528" y="1340768"/>
            <a:ext cx="43204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Website: </a:t>
            </a:r>
          </a:p>
          <a:p>
            <a:r>
              <a:rPr lang="en-IN" sz="1800" b="1" dirty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  </a:t>
            </a:r>
            <a:r>
              <a:rPr lang="en-IN" sz="2000" b="1" dirty="0" err="1" smtClean="0">
                <a:latin typeface="Times New Roman" pitchFamily="18" charset="0"/>
                <a:ea typeface="Arial Unicode MS" pitchFamily="34" charset="-128"/>
                <a:cs typeface="Times New Roman" pitchFamily="18" charset="0"/>
              </a:rPr>
              <a:t>goodreads</a:t>
            </a:r>
            <a:endParaRPr lang="en-IN" sz="2000" b="1" dirty="0">
              <a:latin typeface="Times New Roman" pitchFamily="18" charset="0"/>
              <a:ea typeface="Arial Unicode MS" pitchFamily="34" charset="-128"/>
              <a:cs typeface="Times New Roman" pitchFamily="18" charset="0"/>
            </a:endParaRPr>
          </a:p>
          <a:p>
            <a:r>
              <a:rPr lang="en-IN" sz="1800" b="1" dirty="0">
                <a:solidFill>
                  <a:srgbClr val="C00000"/>
                </a:solidFill>
              </a:rPr>
              <a:t>	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Website link</a:t>
            </a:r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https://www.goodreads.com/list/show/1381.Best_Series</a:t>
            </a:r>
          </a:p>
          <a:p>
            <a:r>
              <a:rPr lang="en-IN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endParaRPr lang="en-IN" sz="1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53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448" y="404664"/>
            <a:ext cx="468052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83432" y="548680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WEB </a:t>
            </a:r>
            <a:r>
              <a:rPr lang="en-IN" sz="2400" b="1" dirty="0" smtClean="0">
                <a:solidFill>
                  <a:srgbClr val="C00000"/>
                </a:solidFill>
              </a:rPr>
              <a:t>SCRAPING: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90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7408" y="620688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BE0202"/>
                </a:solidFill>
              </a:rPr>
              <a:t>Website view </a:t>
            </a:r>
            <a:r>
              <a:rPr lang="en-IN" sz="2000" b="1" dirty="0" smtClean="0">
                <a:solidFill>
                  <a:srgbClr val="BE0202"/>
                </a:solidFill>
              </a:rPr>
              <a:t>:</a:t>
            </a:r>
            <a:endParaRPr lang="en-IN" sz="2000" b="1" dirty="0">
              <a:solidFill>
                <a:srgbClr val="BE020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56" y="1056134"/>
            <a:ext cx="10314428" cy="580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1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45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406</TotalTime>
  <Words>146</Words>
  <Application>Microsoft Office PowerPoint</Application>
  <PresentationFormat>Custom</PresentationFormat>
  <Paragraphs>71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Unicode MS</vt:lpstr>
      <vt:lpstr>Times New Roman</vt:lpstr>
      <vt:lpstr>Calibri</vt:lpstr>
      <vt:lpstr>Libre Baskerville</vt:lpstr>
      <vt:lpstr>Century Gothic</vt:lpstr>
      <vt:lpstr>Book Antiqua</vt:lpstr>
      <vt:lpstr>Lato Black</vt:lpstr>
      <vt:lpstr>Apothecary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 (This should be the PPT flow)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archana</cp:lastModifiedBy>
  <cp:revision>11</cp:revision>
  <dcterms:created xsi:type="dcterms:W3CDTF">2021-02-16T05:19:01Z</dcterms:created>
  <dcterms:modified xsi:type="dcterms:W3CDTF">2023-01-31T15:53:37Z</dcterms:modified>
</cp:coreProperties>
</file>