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82" r:id="rId3"/>
    <p:sldId id="278" r:id="rId4"/>
    <p:sldId id="279" r:id="rId5"/>
    <p:sldId id="287" r:id="rId6"/>
    <p:sldId id="277" r:id="rId7"/>
    <p:sldId id="260" r:id="rId8"/>
    <p:sldId id="261" r:id="rId9"/>
    <p:sldId id="262" r:id="rId10"/>
    <p:sldId id="263" r:id="rId11"/>
    <p:sldId id="264" r:id="rId12"/>
    <p:sldId id="265" r:id="rId13"/>
    <p:sldId id="283" r:id="rId14"/>
    <p:sldId id="266" r:id="rId15"/>
    <p:sldId id="267" r:id="rId16"/>
    <p:sldId id="284" r:id="rId17"/>
    <p:sldId id="268" r:id="rId18"/>
    <p:sldId id="269" r:id="rId19"/>
    <p:sldId id="270" r:id="rId20"/>
    <p:sldId id="271" r:id="rId21"/>
    <p:sldId id="289" r:id="rId22"/>
    <p:sldId id="290" r:id="rId23"/>
    <p:sldId id="285" r:id="rId24"/>
    <p:sldId id="272" r:id="rId25"/>
    <p:sldId id="273" r:id="rId26"/>
    <p:sldId id="274" r:id="rId27"/>
    <p:sldId id="275" r:id="rId28"/>
    <p:sldId id="276" r:id="rId29"/>
    <p:sldId id="286"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AAE8C9-3458-47C4-BAB7-9085321FF1A5}">
          <p14:sldIdLst>
            <p14:sldId id="280"/>
            <p14:sldId id="282"/>
            <p14:sldId id="278"/>
            <p14:sldId id="279"/>
            <p14:sldId id="287"/>
            <p14:sldId id="277"/>
            <p14:sldId id="260"/>
            <p14:sldId id="261"/>
            <p14:sldId id="262"/>
            <p14:sldId id="263"/>
            <p14:sldId id="264"/>
            <p14:sldId id="265"/>
            <p14:sldId id="283"/>
            <p14:sldId id="266"/>
            <p14:sldId id="267"/>
            <p14:sldId id="284"/>
            <p14:sldId id="268"/>
            <p14:sldId id="269"/>
            <p14:sldId id="270"/>
            <p14:sldId id="271"/>
            <p14:sldId id="289"/>
            <p14:sldId id="290"/>
            <p14:sldId id="285"/>
            <p14:sldId id="272"/>
            <p14:sldId id="273"/>
            <p14:sldId id="274"/>
            <p14:sldId id="275"/>
            <p14:sldId id="276"/>
            <p14:sldId id="286"/>
            <p14:sldId id="281"/>
          </p14:sldIdLst>
        </p14:section>
        <p14:section name="Untitled Section" id="{A1683806-31DB-4D99-8231-A7F627F1C992}">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84" autoAdjust="0"/>
  </p:normalViewPr>
  <p:slideViewPr>
    <p:cSldViewPr snapToGrid="0">
      <p:cViewPr varScale="1">
        <p:scale>
          <a:sx n="82" d="100"/>
          <a:sy n="82" d="100"/>
        </p:scale>
        <p:origin x="-72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2366692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393245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2039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3471184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7298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119803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2816354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4124751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633222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186C8-A01E-4726-9B04-06E4052F27DF}"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3746095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186C8-A01E-4726-9B04-06E4052F27D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134356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186C8-A01E-4726-9B04-06E4052F27DF}"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353136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186C8-A01E-4726-9B04-06E4052F27DF}"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20170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186C8-A01E-4726-9B04-06E4052F27DF}"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359068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186C8-A01E-4726-9B04-06E4052F27D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270388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7186C8-A01E-4726-9B04-06E4052F27DF}"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FFD36F-BC45-4E9A-9AC6-FB76682B86D6}" type="slidenum">
              <a:rPr lang="en-IN" smtClean="0"/>
              <a:t>‹#›</a:t>
            </a:fld>
            <a:endParaRPr lang="en-IN"/>
          </a:p>
        </p:txBody>
      </p:sp>
    </p:spTree>
    <p:extLst>
      <p:ext uri="{BB962C8B-B14F-4D97-AF65-F5344CB8AC3E}">
        <p14:creationId xmlns:p14="http://schemas.microsoft.com/office/powerpoint/2010/main" val="249550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7186C8-A01E-4726-9B04-06E4052F27DF}" type="datetimeFigureOut">
              <a:rPr lang="en-IN" smtClean="0"/>
              <a:t>01-08-2023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FFD36F-BC45-4E9A-9AC6-FB76682B86D6}" type="slidenum">
              <a:rPr lang="en-IN" smtClean="0"/>
              <a:t>‹#›</a:t>
            </a:fld>
            <a:endParaRPr lang="en-IN"/>
          </a:p>
        </p:txBody>
      </p:sp>
    </p:spTree>
    <p:extLst>
      <p:ext uri="{BB962C8B-B14F-4D97-AF65-F5344CB8AC3E}">
        <p14:creationId xmlns:p14="http://schemas.microsoft.com/office/powerpoint/2010/main" val="3681311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6FA35-342A-44E8-50BA-091D3223D8F1}"/>
              </a:ext>
            </a:extLst>
          </p:cNvPr>
          <p:cNvSpPr>
            <a:spLocks noGrp="1"/>
          </p:cNvSpPr>
          <p:nvPr>
            <p:ph type="title"/>
          </p:nvPr>
        </p:nvSpPr>
        <p:spPr>
          <a:xfrm>
            <a:off x="119642" y="444381"/>
            <a:ext cx="10229316" cy="1187866"/>
          </a:xfrm>
        </p:spPr>
        <p:txBody>
          <a:bodyPr>
            <a:noAutofit/>
          </a:bodyPr>
          <a:lstStyle/>
          <a:p>
            <a:pPr algn="ctr"/>
            <a:r>
              <a:rPr lang="en-IN" dirty="0" smtClean="0">
                <a:effectLst>
                  <a:outerShdw blurRad="38100" dist="38100" dir="2700000" algn="tl">
                    <a:srgbClr val="000000">
                      <a:alpha val="43137"/>
                    </a:srgbClr>
                  </a:outerShdw>
                </a:effectLst>
              </a:rPr>
              <a:t>AURORA’S PG COLLEGE(MCA)</a:t>
            </a:r>
            <a:br>
              <a:rPr lang="en-IN" dirty="0" smtClean="0">
                <a:effectLst>
                  <a:outerShdw blurRad="38100" dist="38100" dir="2700000" algn="tl">
                    <a:srgbClr val="000000">
                      <a:alpha val="43137"/>
                    </a:srgbClr>
                  </a:outerShdw>
                </a:effectLst>
              </a:rPr>
            </a:br>
            <a:r>
              <a:rPr lang="en-IN" dirty="0" smtClean="0">
                <a:effectLst>
                  <a:outerShdw blurRad="38100" dist="38100" dir="2700000" algn="tl">
                    <a:srgbClr val="000000">
                      <a:alpha val="43137"/>
                    </a:srgbClr>
                  </a:outerShdw>
                </a:effectLst>
              </a:rPr>
              <a:t>RAMANTHAPUR</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BEB1C523-68D7-B8A1-6F1B-44ED154B9AA6}"/>
              </a:ext>
            </a:extLst>
          </p:cNvPr>
          <p:cNvSpPr>
            <a:spLocks noGrp="1"/>
          </p:cNvSpPr>
          <p:nvPr>
            <p:ph idx="1"/>
          </p:nvPr>
        </p:nvSpPr>
        <p:spPr>
          <a:xfrm>
            <a:off x="677334" y="2085174"/>
            <a:ext cx="8596668" cy="3956188"/>
          </a:xfrm>
        </p:spPr>
        <p:txBody>
          <a:bodyPr>
            <a:normAutofit/>
          </a:bodyPr>
          <a:lstStyle/>
          <a:p>
            <a:pPr marL="0" indent="0" algn="ctr">
              <a:buNone/>
            </a:pPr>
            <a:r>
              <a:rPr lang="en-IN" sz="2000" dirty="0" smtClean="0"/>
              <a:t>INTERNSHIP SEMINAR</a:t>
            </a:r>
          </a:p>
          <a:p>
            <a:pPr marL="0" indent="0" algn="ctr">
              <a:buNone/>
            </a:pPr>
            <a:r>
              <a:rPr lang="en-IN" sz="2000" dirty="0" smtClean="0"/>
              <a:t>ON </a:t>
            </a:r>
          </a:p>
          <a:p>
            <a:pPr marL="0" indent="0" algn="ctr">
              <a:buNone/>
            </a:pPr>
            <a:r>
              <a:rPr lang="en-IN" sz="2000" u="sng" dirty="0" smtClean="0">
                <a:solidFill>
                  <a:schemeClr val="accent1"/>
                </a:solidFill>
              </a:rPr>
              <a:t>ONLINE DOCTOR APPOINTMENT SYSTEM</a:t>
            </a:r>
          </a:p>
          <a:p>
            <a:pPr marL="0" indent="0" algn="ctr">
              <a:buNone/>
            </a:pPr>
            <a:endParaRPr lang="en-IN" sz="2000" u="sng" dirty="0">
              <a:solidFill>
                <a:schemeClr val="accent1"/>
              </a:solidFill>
            </a:endParaRPr>
          </a:p>
          <a:p>
            <a:pPr marL="0" indent="0">
              <a:buNone/>
            </a:pPr>
            <a:endParaRPr lang="en-IN" sz="2000" u="sng" dirty="0" smtClean="0">
              <a:solidFill>
                <a:schemeClr val="accent1"/>
              </a:solidFill>
            </a:endParaRPr>
          </a:p>
          <a:p>
            <a:pPr marL="0" indent="0">
              <a:buNone/>
            </a:pPr>
            <a:r>
              <a:rPr lang="en-IN" sz="2000" u="sng" dirty="0" smtClean="0">
                <a:solidFill>
                  <a:schemeClr val="accent1"/>
                </a:solidFill>
              </a:rPr>
              <a:t>SUBMITTED BY:</a:t>
            </a:r>
          </a:p>
          <a:p>
            <a:pPr marL="0" indent="0">
              <a:buNone/>
            </a:pPr>
            <a:r>
              <a:rPr lang="en-IN" dirty="0" smtClean="0">
                <a:solidFill>
                  <a:schemeClr val="tx1"/>
                </a:solidFill>
              </a:rPr>
              <a:t>ARCHANA.B</a:t>
            </a:r>
          </a:p>
          <a:p>
            <a:pPr marL="0" indent="0">
              <a:buNone/>
            </a:pPr>
            <a:r>
              <a:rPr lang="en-IN" dirty="0" smtClean="0">
                <a:solidFill>
                  <a:schemeClr val="tx1"/>
                </a:solidFill>
              </a:rPr>
              <a:t>Hall Ticket no: 132521862023</a:t>
            </a:r>
            <a:endParaRPr lang="en-IN" dirty="0">
              <a:solidFill>
                <a:schemeClr val="tx1"/>
              </a:solidFill>
            </a:endParaRPr>
          </a:p>
        </p:txBody>
      </p:sp>
    </p:spTree>
    <p:extLst>
      <p:ext uri="{BB962C8B-B14F-4D97-AF65-F5344CB8AC3E}">
        <p14:creationId xmlns:p14="http://schemas.microsoft.com/office/powerpoint/2010/main" val="243233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348D2-BBA7-0CA2-D308-2EA0A0190499}"/>
              </a:ext>
            </a:extLst>
          </p:cNvPr>
          <p:cNvSpPr>
            <a:spLocks noGrp="1"/>
          </p:cNvSpPr>
          <p:nvPr>
            <p:ph type="title"/>
          </p:nvPr>
        </p:nvSpPr>
        <p:spPr>
          <a:xfrm>
            <a:off x="677334" y="466165"/>
            <a:ext cx="8596668" cy="573741"/>
          </a:xfrm>
        </p:spPr>
        <p:txBody>
          <a:bodyPr>
            <a:normAutofit fontScale="90000"/>
          </a:bodyPr>
          <a:lstStyle/>
          <a:p>
            <a:r>
              <a:rPr lang="en-IN" sz="3200" dirty="0"/>
              <a:t>MODULE DESCRIPTION:</a:t>
            </a:r>
          </a:p>
        </p:txBody>
      </p:sp>
      <p:sp>
        <p:nvSpPr>
          <p:cNvPr id="3" name="Content Placeholder 2">
            <a:extLst>
              <a:ext uri="{FF2B5EF4-FFF2-40B4-BE49-F238E27FC236}">
                <a16:creationId xmlns:a16="http://schemas.microsoft.com/office/drawing/2014/main" xmlns="" id="{CA2552D5-3F1B-D941-8DD8-044F15773EE8}"/>
              </a:ext>
            </a:extLst>
          </p:cNvPr>
          <p:cNvSpPr>
            <a:spLocks noGrp="1"/>
          </p:cNvSpPr>
          <p:nvPr>
            <p:ph idx="1"/>
          </p:nvPr>
        </p:nvSpPr>
        <p:spPr>
          <a:xfrm>
            <a:off x="677334" y="1039906"/>
            <a:ext cx="8596668" cy="5647765"/>
          </a:xfrm>
        </p:spPr>
        <p:txBody>
          <a:bodyPr>
            <a:normAutofit fontScale="92500"/>
          </a:bodyPr>
          <a:lstStyle/>
          <a:p>
            <a:r>
              <a:rPr lang="en-US" sz="1800" b="1" dirty="0">
                <a:effectLst/>
                <a:latin typeface="Times New Roman" panose="02020603050405020304" pitchFamily="18" charset="0"/>
                <a:ea typeface="Times New Roman" panose="02020603050405020304" pitchFamily="18" charset="0"/>
              </a:rPr>
              <a:t>Patient Details:-</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For the first time visitors, they have to just enter their basic details and can enter their dashboard. System will take care of creating their new profile. For existing patients, they will have to enter their id and password. This module will like virtual office from where all activity can be performed.</a:t>
            </a:r>
          </a:p>
          <a:p>
            <a:pPr>
              <a:buFont typeface="Wingdings" panose="05000000000000000000" pitchFamily="2" charset="2"/>
              <a:buChar char="q"/>
            </a:pP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Doctors Module:-</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Through this module, doctors can register themselves into system and login with their details and they can do the operations like mention the available timings and reply for queries and give remedy details etc.</a:t>
            </a:r>
          </a:p>
          <a:p>
            <a:pPr>
              <a:buFont typeface="Wingdings" panose="05000000000000000000" pitchFamily="2" charset="2"/>
              <a:buChar char="q"/>
            </a:pP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Admin Module:</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Through this module, admin can add the user details and modify them. If required they may deleted them. And they maintain the medicine details , remedy details , doctor details, medicine details and also they may also generate reports also.</a:t>
            </a:r>
          </a:p>
          <a:p>
            <a:pPr>
              <a:buFont typeface="Wingdings" panose="05000000000000000000" pitchFamily="2" charset="2"/>
              <a:buChar char="q"/>
            </a:pPr>
            <a:endParaRPr lang="en-US" sz="1600"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Medicine Module:-</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This module will provide details of medicines which should be taken by the patients. It will also include the limit up to which these medicines should be taken and date to have meet again with doctors.</a:t>
            </a:r>
            <a:endParaRPr lang="en-IN" sz="1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IN" sz="1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7828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xmlns="" id="{302001DC-059B-B5AD-E4F7-6A84E7395266}"/>
              </a:ext>
            </a:extLst>
          </p:cNvPr>
          <p:cNvSpPr>
            <a:spLocks noGrp="1"/>
          </p:cNvSpPr>
          <p:nvPr>
            <p:ph idx="1"/>
          </p:nvPr>
        </p:nvSpPr>
        <p:spPr>
          <a:xfrm>
            <a:off x="677863" y="501650"/>
            <a:ext cx="8596312" cy="5540375"/>
          </a:xfrm>
        </p:spPr>
        <p:txBody>
          <a:bodyPr/>
          <a:lstStyle/>
          <a:p>
            <a:r>
              <a:rPr lang="en-US" sz="1800" b="1" dirty="0">
                <a:effectLst/>
                <a:latin typeface="Times New Roman" panose="02020603050405020304" pitchFamily="18" charset="0"/>
                <a:ea typeface="Times New Roman" panose="02020603050405020304" pitchFamily="18" charset="0"/>
              </a:rPr>
              <a:t>Disease and Remedy Details:</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This module will provide details about all the disease and their remedy details for both patients and doctors in time and it maintain the all the details of the disease and it remedy information in the database</a:t>
            </a:r>
            <a:r>
              <a:rPr lang="en-US" sz="1800" dirty="0">
                <a:effectLst/>
                <a:latin typeface="Times New Roman" panose="02020603050405020304" pitchFamily="18" charset="0"/>
                <a:ea typeface="Times New Roman" panose="02020603050405020304" pitchFamily="18" charset="0"/>
              </a:rPr>
              <a:t>.</a:t>
            </a:r>
            <a:endParaRPr lang="en-IN" dirty="0">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Fee Transactions</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Module:-</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Patients will have to make their payment online to take services using this system. Each doctors will have some fees which need to pay before their appointment session begins.</a:t>
            </a:r>
            <a:endParaRPr lang="en-IN" sz="16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Online Report Module:-</a:t>
            </a:r>
          </a:p>
          <a:p>
            <a:pPr>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Patients can get their lab results and health reports through tis section which is available under each patient homepage. When documents are available under this module, a special notification symbol appears above it which helps to notify their patients. Thus it provide relieve to patients for carrying these from here and there.</a:t>
            </a:r>
            <a:endParaRPr lang="en-IN" sz="16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56610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AF28F-329E-2442-888E-85DF6DB5A77A}"/>
              </a:ext>
            </a:extLst>
          </p:cNvPr>
          <p:cNvSpPr>
            <a:spLocks noGrp="1"/>
          </p:cNvSpPr>
          <p:nvPr>
            <p:ph type="title"/>
          </p:nvPr>
        </p:nvSpPr>
        <p:spPr>
          <a:xfrm>
            <a:off x="677334" y="322729"/>
            <a:ext cx="8596668" cy="824753"/>
          </a:xfrm>
        </p:spPr>
        <p:txBody>
          <a:bodyPr>
            <a:normAutofit/>
          </a:bodyPr>
          <a:lstStyle/>
          <a:p>
            <a:r>
              <a:rPr lang="en-IN" sz="3200" dirty="0"/>
              <a:t>SRS DOCUMENTATION:</a:t>
            </a:r>
          </a:p>
        </p:txBody>
      </p:sp>
      <p:sp>
        <p:nvSpPr>
          <p:cNvPr id="3" name="Content Placeholder 2">
            <a:extLst>
              <a:ext uri="{FF2B5EF4-FFF2-40B4-BE49-F238E27FC236}">
                <a16:creationId xmlns:a16="http://schemas.microsoft.com/office/drawing/2014/main" xmlns="" id="{794FBEC0-9915-2451-3836-708CEECDF09A}"/>
              </a:ext>
            </a:extLst>
          </p:cNvPr>
          <p:cNvSpPr>
            <a:spLocks noGrp="1"/>
          </p:cNvSpPr>
          <p:nvPr>
            <p:ph idx="1"/>
          </p:nvPr>
        </p:nvSpPr>
        <p:spPr>
          <a:xfrm>
            <a:off x="677334" y="1048871"/>
            <a:ext cx="8596668" cy="5674658"/>
          </a:xfrm>
        </p:spPr>
        <p:txBody>
          <a:bodyPr>
            <a:normAutofit fontScale="47500" lnSpcReduction="20000"/>
          </a:bodyPr>
          <a:lstStyle/>
          <a:p>
            <a:pPr algn="just">
              <a:lnSpc>
                <a:spcPct val="200000"/>
              </a:lnSpc>
              <a:spcAft>
                <a:spcPts val="0"/>
              </a:spcAft>
              <a:tabLst>
                <a:tab pos="228600" algn="l"/>
                <a:tab pos="457200" algn="l"/>
              </a:tabLst>
            </a:pPr>
            <a:r>
              <a:rPr lang="en-US" sz="2900" b="1" dirty="0">
                <a:effectLst/>
                <a:latin typeface="Times New Roman" panose="02020603050405020304" pitchFamily="18" charset="0"/>
                <a:ea typeface="Times New Roman" panose="02020603050405020304" pitchFamily="18" charset="0"/>
              </a:rPr>
              <a:t>Software &amp; Hardware Requirements: </a:t>
            </a:r>
            <a:endParaRPr lang="en-IN" sz="2900" dirty="0">
              <a:effectLst/>
              <a:latin typeface="Times New Roman" panose="02020603050405020304" pitchFamily="18" charset="0"/>
              <a:ea typeface="Times New Roman" panose="02020603050405020304" pitchFamily="18" charset="0"/>
            </a:endParaRPr>
          </a:p>
          <a:p>
            <a:pPr algn="just">
              <a:spcAft>
                <a:spcPts val="0"/>
              </a:spcAft>
            </a:pPr>
            <a:r>
              <a:rPr lang="en-US" sz="1800" b="1"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Hardware Configuration:</a:t>
            </a:r>
            <a:endParaRPr lang="en-IN" sz="3400" dirty="0">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IN" sz="3400" dirty="0">
                <a:solidFill>
                  <a:srgbClr val="000000"/>
                </a:solidFill>
                <a:effectLst/>
                <a:latin typeface="Times New Roman" panose="02020603050405020304" pitchFamily="18" charset="0"/>
                <a:ea typeface="Times New Roman" panose="02020603050405020304" pitchFamily="18" charset="0"/>
              </a:rPr>
              <a:t> </a:t>
            </a:r>
            <a:r>
              <a:rPr lang="en-US" sz="3400" dirty="0">
                <a:solidFill>
                  <a:srgbClr val="000000"/>
                </a:solidFill>
                <a:effectLst/>
                <a:latin typeface="Times New Roman" panose="02020603050405020304" pitchFamily="18" charset="0"/>
                <a:ea typeface="Times New Roman" panose="02020603050405020304" pitchFamily="18" charset="0"/>
              </a:rPr>
              <a:t>Processor                    Intel I3 Processor</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RAM                           </a:t>
            </a:r>
            <a:r>
              <a:rPr lang="en-US" sz="3400" dirty="0" smtClean="0">
                <a:solidFill>
                  <a:srgbClr val="000000"/>
                </a:solidFill>
                <a:effectLst/>
                <a:latin typeface="Times New Roman" panose="02020603050405020304" pitchFamily="18" charset="0"/>
                <a:ea typeface="Times New Roman" panose="02020603050405020304" pitchFamily="18" charset="0"/>
              </a:rPr>
              <a:t>4 </a:t>
            </a:r>
            <a:r>
              <a:rPr lang="en-US" sz="3400" dirty="0">
                <a:solidFill>
                  <a:srgbClr val="000000"/>
                </a:solidFill>
                <a:effectLst/>
                <a:latin typeface="Times New Roman" panose="02020603050405020304" pitchFamily="18" charset="0"/>
                <a:ea typeface="Times New Roman" panose="02020603050405020304" pitchFamily="18" charset="0"/>
              </a:rPr>
              <a:t>GB</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Monitor                      15 inch color monitor or LED</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Hard disk                    160 GB</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Key board                   Standard 102 keys</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Mouse                         Optical</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endParaRPr lang="en-IN" sz="2200" dirty="0">
              <a:solidFill>
                <a:srgbClr val="333333"/>
              </a:solidFill>
              <a:effectLst/>
              <a:latin typeface="Times New Roman" panose="02020603050405020304" pitchFamily="18" charset="0"/>
              <a:ea typeface="Times New Roman" panose="02020603050405020304" pitchFamily="18" charset="0"/>
            </a:endParaRPr>
          </a:p>
          <a:p>
            <a:pPr algn="just">
              <a:spcAft>
                <a:spcPts val="0"/>
              </a:spcAft>
            </a:pPr>
            <a:r>
              <a:rPr lang="en-US" sz="3400" b="1" dirty="0">
                <a:effectLst/>
                <a:latin typeface="Times New Roman" panose="02020603050405020304" pitchFamily="18" charset="0"/>
                <a:ea typeface="Times New Roman" panose="02020603050405020304" pitchFamily="18" charset="0"/>
              </a:rPr>
              <a:t>Software Configuration:</a:t>
            </a:r>
            <a:endParaRPr lang="en-IN" sz="3400" dirty="0">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Operating system    </a:t>
            </a:r>
            <a:r>
              <a:rPr lang="en-US" sz="3400" dirty="0" smtClean="0">
                <a:solidFill>
                  <a:srgbClr val="000000"/>
                </a:solidFill>
                <a:effectLst/>
                <a:latin typeface="Times New Roman" panose="02020603050405020304" pitchFamily="18" charset="0"/>
                <a:ea typeface="Times New Roman" panose="02020603050405020304" pitchFamily="18" charset="0"/>
              </a:rPr>
              <a:t>Windows </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IDE			    PyCharm</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Language                 </a:t>
            </a:r>
            <a:r>
              <a:rPr lang="en-US" sz="3400" dirty="0">
                <a:solidFill>
                  <a:srgbClr val="000000"/>
                </a:solidFill>
                <a:latin typeface="Times New Roman" panose="02020603050405020304" pitchFamily="18" charset="0"/>
                <a:ea typeface="Times New Roman" panose="02020603050405020304" pitchFamily="18" charset="0"/>
              </a:rPr>
              <a:t> </a:t>
            </a:r>
            <a:r>
              <a:rPr lang="en-US" sz="3400" dirty="0" smtClean="0">
                <a:solidFill>
                  <a:srgbClr val="000000"/>
                </a:solidFill>
                <a:effectLst/>
                <a:latin typeface="Times New Roman" panose="02020603050405020304" pitchFamily="18" charset="0"/>
                <a:ea typeface="Times New Roman" panose="02020603050405020304" pitchFamily="18" charset="0"/>
              </a:rPr>
              <a:t>Python</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Framework		    Django</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Back End                  </a:t>
            </a:r>
            <a:r>
              <a:rPr lang="en-US" sz="3400" dirty="0" smtClean="0">
                <a:solidFill>
                  <a:srgbClr val="000000"/>
                </a:solidFill>
                <a:effectLst/>
                <a:latin typeface="Times New Roman" panose="02020603050405020304" pitchFamily="18" charset="0"/>
                <a:ea typeface="Times New Roman" panose="02020603050405020304" pitchFamily="18" charset="0"/>
              </a:rPr>
              <a:t>MYSQL</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Front End		    HTML, CSS, </a:t>
            </a:r>
            <a:r>
              <a:rPr lang="en-US" sz="3400" dirty="0" err="1">
                <a:solidFill>
                  <a:srgbClr val="000000"/>
                </a:solidFill>
                <a:effectLst/>
                <a:latin typeface="Times New Roman" panose="02020603050405020304" pitchFamily="18" charset="0"/>
                <a:ea typeface="Times New Roman" panose="02020603050405020304" pitchFamily="18" charset="0"/>
              </a:rPr>
              <a:t>JS.Bootstrap</a:t>
            </a:r>
            <a:endParaRPr lang="en-IN" sz="3400" dirty="0">
              <a:solidFill>
                <a:srgbClr val="333333"/>
              </a:solidFill>
              <a:effectLst/>
              <a:latin typeface="Times New Roman" panose="02020603050405020304" pitchFamily="18" charset="0"/>
              <a:ea typeface="Times New Roman" panose="02020603050405020304" pitchFamily="18" charset="0"/>
            </a:endParaRPr>
          </a:p>
          <a:p>
            <a:pPr marL="342900" lvl="0" indent="-342900" algn="just">
              <a:spcAft>
                <a:spcPts val="0"/>
              </a:spcAft>
              <a:buSzPts val="1000"/>
              <a:buFont typeface="Symbol" panose="05050102010706020507" pitchFamily="18" charset="2"/>
              <a:buChar char=""/>
              <a:tabLst>
                <a:tab pos="457200" algn="l"/>
              </a:tabLst>
            </a:pPr>
            <a:r>
              <a:rPr lang="en-US" sz="3400" dirty="0">
                <a:solidFill>
                  <a:srgbClr val="000000"/>
                </a:solidFill>
                <a:effectLst/>
                <a:latin typeface="Times New Roman" panose="02020603050405020304" pitchFamily="18" charset="0"/>
                <a:ea typeface="Times New Roman" panose="02020603050405020304" pitchFamily="18" charset="0"/>
              </a:rPr>
              <a:t>Server		   </a:t>
            </a:r>
            <a:r>
              <a:rPr lang="en-US" sz="3400" dirty="0" smtClean="0">
                <a:solidFill>
                  <a:srgbClr val="000000"/>
                </a:solidFill>
                <a:effectLst/>
                <a:latin typeface="Times New Roman" panose="02020603050405020304" pitchFamily="18" charset="0"/>
                <a:ea typeface="Times New Roman" panose="02020603050405020304" pitchFamily="18" charset="0"/>
              </a:rPr>
              <a:t>          Apache </a:t>
            </a:r>
            <a:r>
              <a:rPr lang="en-US" sz="3400" dirty="0">
                <a:solidFill>
                  <a:srgbClr val="000000"/>
                </a:solidFill>
                <a:effectLst/>
                <a:latin typeface="Times New Roman" panose="02020603050405020304" pitchFamily="18" charset="0"/>
                <a:ea typeface="Times New Roman" panose="02020603050405020304" pitchFamily="18" charset="0"/>
              </a:rPr>
              <a:t>Tomcat</a:t>
            </a:r>
            <a:endParaRPr lang="en-IN" sz="3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94842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1886"/>
            <a:ext cx="8596668" cy="1073020"/>
          </a:xfrm>
        </p:spPr>
        <p:txBody>
          <a:bodyPr>
            <a:normAutofit fontScale="90000"/>
          </a:bodyPr>
          <a:lstStyle/>
          <a:p>
            <a:r>
              <a:rPr lang="en-US" sz="3100" b="1" dirty="0" smtClean="0">
                <a:latin typeface="Times New Roman" pitchFamily="18" charset="0"/>
                <a:cs typeface="Times New Roman" pitchFamily="18" charset="0"/>
              </a:rPr>
              <a:t>Functional </a:t>
            </a:r>
            <a:r>
              <a:rPr lang="en-US" sz="3100" b="1" dirty="0">
                <a:latin typeface="Times New Roman" pitchFamily="18" charset="0"/>
                <a:cs typeface="Times New Roman" pitchFamily="18" charset="0"/>
              </a:rPr>
              <a:t>and Non-Functional Requirements</a:t>
            </a:r>
            <a:r>
              <a:rPr lang="en-IN" dirty="0"/>
              <a:t/>
            </a:r>
            <a:br>
              <a:rPr lang="en-IN" dirty="0"/>
            </a:br>
            <a:endParaRPr lang="en-IN" dirty="0"/>
          </a:p>
        </p:txBody>
      </p:sp>
      <p:sp>
        <p:nvSpPr>
          <p:cNvPr id="3" name="Content Placeholder 2"/>
          <p:cNvSpPr>
            <a:spLocks noGrp="1"/>
          </p:cNvSpPr>
          <p:nvPr>
            <p:ph idx="1"/>
          </p:nvPr>
        </p:nvSpPr>
        <p:spPr>
          <a:xfrm>
            <a:off x="677334" y="1184988"/>
            <a:ext cx="9222446" cy="5159827"/>
          </a:xfrm>
        </p:spPr>
        <p:txBody>
          <a:bodyPr>
            <a:normAutofit fontScale="92500" lnSpcReduction="10000"/>
          </a:bodyPr>
          <a:lstStyle/>
          <a:p>
            <a:pPr marL="0" indent="0">
              <a:buNone/>
            </a:pPr>
            <a:endParaRPr lang="en-IN" dirty="0"/>
          </a:p>
          <a:p>
            <a:r>
              <a:rPr lang="en-US" b="1" dirty="0"/>
              <a:t>Functional Requirements:</a:t>
            </a:r>
            <a:endParaRPr lang="en-IN" dirty="0"/>
          </a:p>
          <a:p>
            <a:pPr lvl="0">
              <a:buFont typeface="Wingdings" pitchFamily="2" charset="2"/>
              <a:buChar char="q"/>
            </a:pPr>
            <a:r>
              <a:rPr lang="en-US" sz="1700" dirty="0">
                <a:latin typeface="Times New Roman" pitchFamily="18" charset="0"/>
                <a:cs typeface="Times New Roman" pitchFamily="18" charset="0"/>
              </a:rPr>
              <a:t>Patients can take appointment online portal.</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Patient can view the old appointment details and their records.</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User must be able to view his/her status</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User must be able to edit his profile</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User must be able to view all details of Doctors</a:t>
            </a:r>
            <a:endParaRPr lang="en-IN" sz="1700" dirty="0">
              <a:latin typeface="Times New Roman" pitchFamily="18" charset="0"/>
              <a:cs typeface="Times New Roman" pitchFamily="18" charset="0"/>
            </a:endParaRPr>
          </a:p>
          <a:p>
            <a:pPr marL="0" indent="0">
              <a:buNone/>
            </a:pPr>
            <a:r>
              <a:rPr lang="en-US" dirty="0"/>
              <a:t> </a:t>
            </a:r>
            <a:endParaRPr lang="en-IN" dirty="0"/>
          </a:p>
          <a:p>
            <a:r>
              <a:rPr lang="en-US" b="1" dirty="0"/>
              <a:t>Non-Functional Requirements:</a:t>
            </a:r>
            <a:endParaRPr lang="en-IN" dirty="0"/>
          </a:p>
          <a:p>
            <a:pPr lvl="0">
              <a:buFont typeface="Wingdings" pitchFamily="2" charset="2"/>
              <a:buChar char="q"/>
            </a:pPr>
            <a:r>
              <a:rPr lang="en-US" sz="1700" dirty="0">
                <a:latin typeface="Times New Roman" pitchFamily="18" charset="0"/>
                <a:cs typeface="Times New Roman" pitchFamily="18" charset="0"/>
              </a:rPr>
              <a:t>System should be timeless.</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System should be consistent throughout whole application process</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System should handle any user errors including login and invalid situations</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System must be reliable, secure.</a:t>
            </a:r>
            <a:endParaRPr lang="en-IN" sz="1700" dirty="0">
              <a:latin typeface="Times New Roman" pitchFamily="18" charset="0"/>
              <a:cs typeface="Times New Roman" pitchFamily="18" charset="0"/>
            </a:endParaRPr>
          </a:p>
          <a:p>
            <a:pPr lvl="0">
              <a:buFont typeface="Wingdings" pitchFamily="2" charset="2"/>
              <a:buChar char="q"/>
            </a:pPr>
            <a:r>
              <a:rPr lang="en-US" sz="1700" dirty="0">
                <a:latin typeface="Times New Roman" pitchFamily="18" charset="0"/>
                <a:cs typeface="Times New Roman" pitchFamily="18" charset="0"/>
              </a:rPr>
              <a:t>System must be platform independent</a:t>
            </a:r>
            <a:endParaRPr lang="en-IN" sz="17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419186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98BE9-428B-886B-2B05-88ABEE401FF3}"/>
              </a:ext>
            </a:extLst>
          </p:cNvPr>
          <p:cNvSpPr>
            <a:spLocks noGrp="1"/>
          </p:cNvSpPr>
          <p:nvPr>
            <p:ph type="title"/>
          </p:nvPr>
        </p:nvSpPr>
        <p:spPr>
          <a:xfrm>
            <a:off x="677334" y="421342"/>
            <a:ext cx="8596668" cy="627530"/>
          </a:xfrm>
        </p:spPr>
        <p:txBody>
          <a:bodyPr>
            <a:normAutofit fontScale="90000"/>
          </a:bodyPr>
          <a:lstStyle/>
          <a:p>
            <a:r>
              <a:rPr lang="en-IN" dirty="0"/>
              <a:t>ANALYSIS USING USE-CASE </a:t>
            </a:r>
            <a:r>
              <a:rPr lang="en-IN" sz="4000" dirty="0"/>
              <a:t>DIAGRAMS</a:t>
            </a:r>
            <a:r>
              <a:rPr lang="en-IN" dirty="0"/>
              <a:t>:</a:t>
            </a:r>
          </a:p>
        </p:txBody>
      </p:sp>
      <p:sp>
        <p:nvSpPr>
          <p:cNvPr id="3" name="Content Placeholder 2">
            <a:extLst>
              <a:ext uri="{FF2B5EF4-FFF2-40B4-BE49-F238E27FC236}">
                <a16:creationId xmlns:a16="http://schemas.microsoft.com/office/drawing/2014/main" xmlns="" id="{D087F27D-B2BB-719B-88C7-1FAAB4C5F851}"/>
              </a:ext>
            </a:extLst>
          </p:cNvPr>
          <p:cNvSpPr>
            <a:spLocks noGrp="1"/>
          </p:cNvSpPr>
          <p:nvPr>
            <p:ph idx="1"/>
          </p:nvPr>
        </p:nvSpPr>
        <p:spPr>
          <a:xfrm>
            <a:off x="560792" y="1640541"/>
            <a:ext cx="9291419" cy="5217460"/>
          </a:xfrm>
        </p:spPr>
        <p:txBody>
          <a:bodyPr/>
          <a:lstStyle/>
          <a:p>
            <a:r>
              <a:rPr lang="en-US" sz="1600" dirty="0" smtClean="0">
                <a:latin typeface="Cambria" panose="02040503050406030204" pitchFamily="18" charset="0"/>
                <a:ea typeface="Cambria" panose="02040503050406030204" pitchFamily="18" charset="0"/>
              </a:rPr>
              <a:t>This Use Case Diagram is a graphic depiction of the interactions among the elements of Doctor Appointment System </a:t>
            </a:r>
          </a:p>
          <a:p>
            <a:r>
              <a:rPr lang="en-US" sz="1600" dirty="0" smtClean="0">
                <a:latin typeface="Cambria" panose="02040503050406030204" pitchFamily="18" charset="0"/>
                <a:ea typeface="Cambria" panose="02040503050406030204" pitchFamily="18" charset="0"/>
              </a:rPr>
              <a:t>It represents the methodology used in system analysis to identify, clarify and organize system requirements of  Online Doctor Appointment System.</a:t>
            </a:r>
          </a:p>
          <a:p>
            <a:r>
              <a:rPr lang="en-US" sz="1600" dirty="0" smtClean="0">
                <a:latin typeface="Cambria" panose="02040503050406030204" pitchFamily="18" charset="0"/>
                <a:ea typeface="Cambria" panose="02040503050406030204" pitchFamily="18" charset="0"/>
              </a:rPr>
              <a:t> The main actors of Online Doctor Appointment System in this Use Case Diagram are Admin, Manager, Official, Doctor and Client</a:t>
            </a:r>
          </a:p>
          <a:p>
            <a:r>
              <a:rPr lang="en-US" sz="1600" dirty="0" smtClean="0">
                <a:latin typeface="Cambria" panose="02040503050406030204" pitchFamily="18" charset="0"/>
                <a:ea typeface="Cambria" panose="02040503050406030204" pitchFamily="18" charset="0"/>
              </a:rPr>
              <a:t> Actors perform the different type of use cases such as Schedule Doctors, Manage Appointment. Manage details, Generates reports, Manage schedule, Manage Clinics, Manage Clients .</a:t>
            </a:r>
          </a:p>
          <a:p>
            <a:pPr>
              <a:buFont typeface="+mj-lt"/>
              <a:buAutoNum type="arabicPeriod"/>
            </a:pPr>
            <a:endParaRPr lang="en-US" sz="1600" dirty="0" smtClean="0">
              <a:latin typeface="Cambria" panose="02040503050406030204" pitchFamily="18" charset="0"/>
              <a:ea typeface="Cambria" panose="02040503050406030204" pitchFamily="18" charset="0"/>
            </a:endParaRPr>
          </a:p>
          <a:p>
            <a:pPr>
              <a:buFont typeface="+mj-lt"/>
              <a:buAutoNum type="arabicPeriod"/>
            </a:pPr>
            <a:endParaRPr lang="en-US" sz="1600" dirty="0">
              <a:latin typeface="Cambria" panose="02040503050406030204" pitchFamily="18" charset="0"/>
              <a:ea typeface="Cambria" panose="02040503050406030204" pitchFamily="18" charset="0"/>
            </a:endParaRPr>
          </a:p>
          <a:p>
            <a:pPr>
              <a:buFont typeface="+mj-lt"/>
              <a:buAutoNum type="arabicPeriod"/>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31542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DEA75-209E-284D-38F8-C4D51C764621}"/>
              </a:ext>
            </a:extLst>
          </p:cNvPr>
          <p:cNvSpPr>
            <a:spLocks noGrp="1"/>
          </p:cNvSpPr>
          <p:nvPr>
            <p:ph type="title"/>
          </p:nvPr>
        </p:nvSpPr>
        <p:spPr>
          <a:xfrm>
            <a:off x="677333" y="609600"/>
            <a:ext cx="8224619" cy="627529"/>
          </a:xfrm>
        </p:spPr>
        <p:txBody>
          <a:bodyPr>
            <a:normAutofit fontScale="90000"/>
          </a:bodyPr>
          <a:lstStyle/>
          <a:p>
            <a:r>
              <a:rPr lang="en-US" sz="2700" dirty="0">
                <a:latin typeface="Cambria" panose="02040503050406030204" pitchFamily="18" charset="0"/>
                <a:ea typeface="Cambria" panose="02040503050406030204" pitchFamily="18" charset="0"/>
              </a:rPr>
              <a:t>The relationships between the actors and the use cases:</a:t>
            </a:r>
            <a:br>
              <a:rPr lang="en-US" sz="2700"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
            </a:r>
            <a:br>
              <a:rPr lang="en-US" sz="36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
            </a:r>
            <a:br>
              <a:rPr lang="en-US" sz="1800" dirty="0">
                <a:latin typeface="Cambria" panose="02040503050406030204" pitchFamily="18" charset="0"/>
                <a:ea typeface="Cambria" panose="02040503050406030204" pitchFamily="18" charset="0"/>
              </a:rPr>
            </a:br>
            <a:endParaRPr lang="en-IN" sz="1800" dirty="0"/>
          </a:p>
        </p:txBody>
      </p:sp>
      <p:sp>
        <p:nvSpPr>
          <p:cNvPr id="3" name="Content Placeholder 2">
            <a:extLst>
              <a:ext uri="{FF2B5EF4-FFF2-40B4-BE49-F238E27FC236}">
                <a16:creationId xmlns:a16="http://schemas.microsoft.com/office/drawing/2014/main" xmlns="" id="{FFD7F8DC-21D1-E349-41EE-AD96632B99EC}"/>
              </a:ext>
            </a:extLst>
          </p:cNvPr>
          <p:cNvSpPr>
            <a:spLocks noGrp="1"/>
          </p:cNvSpPr>
          <p:nvPr>
            <p:ph idx="1"/>
          </p:nvPr>
        </p:nvSpPr>
        <p:spPr>
          <a:xfrm>
            <a:off x="677334" y="1237130"/>
            <a:ext cx="8596668" cy="4356846"/>
          </a:xfrm>
        </p:spPr>
        <p:txBody>
          <a:bodyPr>
            <a:normAutofit/>
          </a:bodyPr>
          <a:lstStyle/>
          <a:p>
            <a:r>
              <a:rPr lang="en-US" sz="1600" b="1" dirty="0">
                <a:latin typeface="Cambria" panose="02040503050406030204" pitchFamily="18" charset="0"/>
                <a:ea typeface="Cambria" panose="02040503050406030204" pitchFamily="18" charset="0"/>
              </a:rPr>
              <a:t>Admin Entity: </a:t>
            </a:r>
          </a:p>
          <a:p>
            <a:pPr>
              <a:buFont typeface="Wingdings" panose="05000000000000000000" pitchFamily="2" charset="2"/>
              <a:buChar char="q"/>
            </a:pPr>
            <a:r>
              <a:rPr lang="en-US" sz="1600" dirty="0">
                <a:latin typeface="Cambria" panose="02040503050406030204" pitchFamily="18" charset="0"/>
                <a:ea typeface="Cambria" panose="02040503050406030204" pitchFamily="18" charset="0"/>
              </a:rPr>
              <a:t> Use case of  Admin Entity is to add users to the portal</a:t>
            </a:r>
          </a:p>
          <a:p>
            <a:r>
              <a:rPr lang="en-US" sz="1600" b="1" dirty="0">
                <a:latin typeface="Cambria" panose="02040503050406030204" pitchFamily="18" charset="0"/>
                <a:ea typeface="Cambria" panose="02040503050406030204" pitchFamily="18" charset="0"/>
              </a:rPr>
              <a:t>Manager Entity:</a:t>
            </a:r>
          </a:p>
          <a:p>
            <a:pPr>
              <a:buFont typeface="Wingdings" panose="05000000000000000000" pitchFamily="2" charset="2"/>
              <a:buChar char="q"/>
            </a:pPr>
            <a:r>
              <a:rPr lang="en-US" sz="1600" dirty="0">
                <a:latin typeface="Cambria" panose="02040503050406030204" pitchFamily="18" charset="0"/>
                <a:ea typeface="Cambria" panose="02040503050406030204" pitchFamily="18" charset="0"/>
              </a:rPr>
              <a:t> Use case of Manger Entity is Report Generation, Managing details and viewing diseases</a:t>
            </a:r>
          </a:p>
          <a:p>
            <a:r>
              <a:rPr lang="en-US" sz="1600" b="1" dirty="0">
                <a:latin typeface="Cambria" panose="02040503050406030204" pitchFamily="18" charset="0"/>
                <a:ea typeface="Cambria" panose="02040503050406030204" pitchFamily="18" charset="0"/>
              </a:rPr>
              <a:t>Official Entity: </a:t>
            </a:r>
          </a:p>
          <a:p>
            <a:pPr>
              <a:buFont typeface="Wingdings" panose="05000000000000000000" pitchFamily="2" charset="2"/>
              <a:buChar char="q"/>
            </a:pPr>
            <a:r>
              <a:rPr lang="en-US" sz="1600" dirty="0">
                <a:latin typeface="Cambria" panose="02040503050406030204" pitchFamily="18" charset="0"/>
                <a:ea typeface="Cambria" panose="02040503050406030204" pitchFamily="18" charset="0"/>
              </a:rPr>
              <a:t>User case of Official Entity is modifying details, Scheduling Doctors, sending messages to inbox, deleting users.</a:t>
            </a:r>
          </a:p>
          <a:p>
            <a:r>
              <a:rPr lang="en-US" sz="1600" b="1" dirty="0">
                <a:latin typeface="Cambria" panose="02040503050406030204" pitchFamily="18" charset="0"/>
                <a:ea typeface="Cambria" panose="02040503050406030204" pitchFamily="18" charset="0"/>
              </a:rPr>
              <a:t>Doctor Entity:</a:t>
            </a:r>
          </a:p>
          <a:p>
            <a:pPr>
              <a:buFont typeface="Wingdings" panose="05000000000000000000" pitchFamily="2" charset="2"/>
              <a:buChar char="q"/>
            </a:pPr>
            <a:r>
              <a:rPr lang="en-US" sz="1600" dirty="0">
                <a:latin typeface="Cambria" panose="02040503050406030204" pitchFamily="18" charset="0"/>
                <a:ea typeface="Cambria" panose="02040503050406030204" pitchFamily="18" charset="0"/>
              </a:rPr>
              <a:t> User case of this entity is to mention available dates, view queries of clients and responds to the queries.</a:t>
            </a:r>
          </a:p>
          <a:p>
            <a:r>
              <a:rPr lang="en-US" sz="1600" b="1" dirty="0">
                <a:latin typeface="Cambria" panose="02040503050406030204" pitchFamily="18" charset="0"/>
                <a:ea typeface="Cambria" panose="02040503050406030204" pitchFamily="18" charset="0"/>
              </a:rPr>
              <a:t>Client Entity</a:t>
            </a:r>
            <a:r>
              <a:rPr lang="en-US" b="1" dirty="0">
                <a:latin typeface="Cambria" panose="02040503050406030204" pitchFamily="18" charset="0"/>
                <a:ea typeface="Cambria" panose="02040503050406030204" pitchFamily="18" charset="0"/>
              </a:rPr>
              <a:t>:</a:t>
            </a:r>
          </a:p>
          <a:p>
            <a:pPr>
              <a:buFont typeface="Wingdings" panose="05000000000000000000" pitchFamily="2" charset="2"/>
              <a:buChar char="q"/>
            </a:pPr>
            <a:r>
              <a:rPr lang="en-US" sz="1600" dirty="0">
                <a:latin typeface="Cambria" panose="02040503050406030204" pitchFamily="18" charset="0"/>
                <a:ea typeface="Cambria" panose="02040503050406030204" pitchFamily="18" charset="0"/>
              </a:rPr>
              <a:t>User case of Client entity is to take an appointment, raise a query and view response</a:t>
            </a:r>
          </a:p>
          <a:p>
            <a:endParaRPr lang="en-US" sz="1800" dirty="0">
              <a:latin typeface="Cambria" panose="02040503050406030204" pitchFamily="18" charset="0"/>
              <a:ea typeface="Cambria" panose="02040503050406030204" pitchFamily="18" charset="0"/>
            </a:endParaRPr>
          </a:p>
          <a:p>
            <a:endParaRPr lang="en-IN" dirty="0"/>
          </a:p>
          <a:p>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6907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539"/>
            <a:ext cx="8596668" cy="849085"/>
          </a:xfrm>
        </p:spPr>
        <p:txBody>
          <a:bodyPr/>
          <a:lstStyle/>
          <a:p>
            <a:r>
              <a:rPr lang="en-IN" dirty="0"/>
              <a:t>DESIGN PHASE:</a:t>
            </a:r>
          </a:p>
        </p:txBody>
      </p:sp>
      <p:sp>
        <p:nvSpPr>
          <p:cNvPr id="3" name="Content Placeholder 2"/>
          <p:cNvSpPr>
            <a:spLocks noGrp="1"/>
          </p:cNvSpPr>
          <p:nvPr>
            <p:ph idx="1"/>
          </p:nvPr>
        </p:nvSpPr>
        <p:spPr>
          <a:xfrm>
            <a:off x="677334" y="1567543"/>
            <a:ext cx="8596668" cy="4473819"/>
          </a:xfrm>
        </p:spPr>
        <p:txBody>
          <a:bodyPr>
            <a:normAutofit/>
          </a:bodyPr>
          <a:lstStyle/>
          <a:p>
            <a:r>
              <a:rPr lang="en-IN" b="1" dirty="0" smtClean="0">
                <a:solidFill>
                  <a:schemeClr val="accent1"/>
                </a:solidFill>
              </a:rPr>
              <a:t>USE – CASE DIAGRAM:</a:t>
            </a:r>
          </a:p>
          <a:p>
            <a:pPr marL="0" indent="0">
              <a:buNone/>
            </a:pPr>
            <a:endParaRPr lang="en-IN" b="1" dirty="0" smtClean="0">
              <a:solidFill>
                <a:schemeClr val="accent1"/>
              </a:solidFill>
            </a:endParaRPr>
          </a:p>
          <a:p>
            <a:pPr>
              <a:buFont typeface="Wingdings" pitchFamily="2" charset="2"/>
              <a:buChar char="q"/>
            </a:pPr>
            <a:r>
              <a:rPr lang="en-US" sz="1600" dirty="0">
                <a:latin typeface="Cambria" pitchFamily="18" charset="0"/>
                <a:ea typeface="Cambria" pitchFamily="18" charset="0"/>
                <a:cs typeface="Times New Roman" pitchFamily="18" charset="0"/>
              </a:rPr>
              <a:t>A </a:t>
            </a:r>
            <a:r>
              <a:rPr lang="en-US" sz="1600" dirty="0" smtClean="0">
                <a:latin typeface="Cambria" pitchFamily="18" charset="0"/>
                <a:ea typeface="Cambria" pitchFamily="18" charset="0"/>
                <a:cs typeface="Times New Roman" pitchFamily="18" charset="0"/>
              </a:rPr>
              <a:t>use </a:t>
            </a:r>
            <a:r>
              <a:rPr lang="en-US" sz="1600" dirty="0">
                <a:latin typeface="Cambria" pitchFamily="18" charset="0"/>
                <a:ea typeface="Cambria" pitchFamily="18" charset="0"/>
                <a:cs typeface="Times New Roman" pitchFamily="18" charset="0"/>
              </a:rPr>
              <a:t>case diagram is the primary form of </a:t>
            </a:r>
            <a:r>
              <a:rPr lang="en-US" sz="1600" dirty="0" smtClean="0">
                <a:latin typeface="Cambria" pitchFamily="18" charset="0"/>
                <a:ea typeface="Cambria" pitchFamily="18" charset="0"/>
                <a:cs typeface="Times New Roman" pitchFamily="18" charset="0"/>
              </a:rPr>
              <a:t>software </a:t>
            </a:r>
            <a:r>
              <a:rPr lang="en-US" sz="1600" dirty="0">
                <a:latin typeface="Cambria" pitchFamily="18" charset="0"/>
                <a:ea typeface="Cambria" pitchFamily="18" charset="0"/>
                <a:cs typeface="Times New Roman" pitchFamily="18" charset="0"/>
              </a:rPr>
              <a:t>requirements for a new software program underdeveloped</a:t>
            </a:r>
            <a:r>
              <a:rPr lang="en-US" sz="1600" dirty="0" smtClean="0">
                <a:latin typeface="Cambria" pitchFamily="18" charset="0"/>
                <a:ea typeface="Cambria" pitchFamily="18" charset="0"/>
                <a:cs typeface="Times New Roman" pitchFamily="18" charset="0"/>
              </a:rPr>
              <a:t>.</a:t>
            </a:r>
          </a:p>
          <a:p>
            <a:pPr>
              <a:buFont typeface="Wingdings" pitchFamily="2" charset="2"/>
              <a:buChar char="q"/>
            </a:pPr>
            <a:r>
              <a:rPr lang="en-US" sz="1600" dirty="0" smtClean="0">
                <a:latin typeface="Cambria" pitchFamily="18" charset="0"/>
                <a:ea typeface="Cambria" pitchFamily="18" charset="0"/>
                <a:cs typeface="Times New Roman" pitchFamily="18" charset="0"/>
              </a:rPr>
              <a:t> </a:t>
            </a:r>
            <a:r>
              <a:rPr lang="en-US" sz="1600" dirty="0">
                <a:latin typeface="Cambria" pitchFamily="18" charset="0"/>
                <a:ea typeface="Cambria" pitchFamily="18" charset="0"/>
                <a:cs typeface="Times New Roman" pitchFamily="18" charset="0"/>
              </a:rPr>
              <a:t>Use cases specify the expected behavior (what), and not the exact method of making it happen (how). Use cases once specified can be denoted both textual and visual representation (i.e. use case diagram). </a:t>
            </a:r>
            <a:endParaRPr lang="en-US" sz="1600" dirty="0" smtClean="0">
              <a:latin typeface="Cambria" pitchFamily="18" charset="0"/>
              <a:ea typeface="Cambria" pitchFamily="18" charset="0"/>
              <a:cs typeface="Times New Roman" pitchFamily="18" charset="0"/>
            </a:endParaRPr>
          </a:p>
          <a:p>
            <a:pPr>
              <a:buFont typeface="Wingdings" pitchFamily="2" charset="2"/>
              <a:buChar char="q"/>
            </a:pPr>
            <a:r>
              <a:rPr lang="en-US" sz="1600" dirty="0" smtClean="0">
                <a:latin typeface="Cambria" pitchFamily="18" charset="0"/>
                <a:ea typeface="Cambria" pitchFamily="18" charset="0"/>
                <a:cs typeface="Times New Roman" pitchFamily="18" charset="0"/>
              </a:rPr>
              <a:t>A </a:t>
            </a:r>
            <a:r>
              <a:rPr lang="en-US" sz="1600" dirty="0">
                <a:latin typeface="Cambria" pitchFamily="18" charset="0"/>
                <a:ea typeface="Cambria" pitchFamily="18" charset="0"/>
                <a:cs typeface="Times New Roman" pitchFamily="18" charset="0"/>
              </a:rPr>
              <a:t>use case diagram is usually simple. It does not show the detail of the use cases:</a:t>
            </a:r>
          </a:p>
          <a:p>
            <a:pPr marL="400050" indent="-400050">
              <a:buFont typeface="+mj-lt"/>
              <a:buAutoNum type="romanLcPeriod"/>
            </a:pPr>
            <a:r>
              <a:rPr lang="en-US" sz="1600" dirty="0">
                <a:latin typeface="Cambria" pitchFamily="18" charset="0"/>
                <a:ea typeface="Cambria" pitchFamily="18" charset="0"/>
                <a:cs typeface="Times New Roman" pitchFamily="18" charset="0"/>
              </a:rPr>
              <a:t>It only summarizes </a:t>
            </a:r>
            <a:r>
              <a:rPr lang="en-US" sz="1600" b="1" dirty="0">
                <a:latin typeface="Cambria" pitchFamily="18" charset="0"/>
                <a:ea typeface="Cambria" pitchFamily="18" charset="0"/>
                <a:cs typeface="Times New Roman" pitchFamily="18" charset="0"/>
              </a:rPr>
              <a:t>some of the relationships</a:t>
            </a:r>
            <a:r>
              <a:rPr lang="en-US" sz="1600" dirty="0">
                <a:latin typeface="Cambria" pitchFamily="18" charset="0"/>
                <a:ea typeface="Cambria" pitchFamily="18" charset="0"/>
                <a:cs typeface="Times New Roman" pitchFamily="18" charset="0"/>
              </a:rPr>
              <a:t> between use cases, actors, and systems.</a:t>
            </a:r>
          </a:p>
          <a:p>
            <a:pPr marL="400050" indent="-400050">
              <a:buFont typeface="+mj-lt"/>
              <a:buAutoNum type="romanLcPeriod"/>
            </a:pPr>
            <a:r>
              <a:rPr lang="en-US" sz="1600" dirty="0">
                <a:latin typeface="Cambria" pitchFamily="18" charset="0"/>
                <a:ea typeface="Cambria" pitchFamily="18" charset="0"/>
                <a:cs typeface="Times New Roman" pitchFamily="18" charset="0"/>
              </a:rPr>
              <a:t>It does </a:t>
            </a:r>
            <a:r>
              <a:rPr lang="en-US" sz="1600" b="1" dirty="0">
                <a:latin typeface="Cambria" pitchFamily="18" charset="0"/>
                <a:ea typeface="Cambria" pitchFamily="18" charset="0"/>
                <a:cs typeface="Times New Roman" pitchFamily="18" charset="0"/>
              </a:rPr>
              <a:t>not show the order</a:t>
            </a:r>
            <a:r>
              <a:rPr lang="en-US" sz="1600" dirty="0">
                <a:latin typeface="Cambria" pitchFamily="18" charset="0"/>
                <a:ea typeface="Cambria" pitchFamily="18" charset="0"/>
                <a:cs typeface="Times New Roman" pitchFamily="18" charset="0"/>
              </a:rPr>
              <a:t> in which steps are performed to achieve the goals of each use case.</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811628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a:extLst>
              <a:ext uri="{FF2B5EF4-FFF2-40B4-BE49-F238E27FC236}">
                <a16:creationId xmlns:a16="http://schemas.microsoft.com/office/drawing/2014/main" xmlns="" id="{7DBE6C8F-01EA-D4A5-156D-BAC6BC0C1DF8}"/>
              </a:ext>
            </a:extLst>
          </p:cNvPr>
          <p:cNvSpPr>
            <a:spLocks noGrp="1"/>
          </p:cNvSpPr>
          <p:nvPr>
            <p:ph idx="1"/>
          </p:nvPr>
        </p:nvSpPr>
        <p:spPr>
          <a:xfrm>
            <a:off x="677334" y="1308847"/>
            <a:ext cx="7946713" cy="519953"/>
          </a:xfrm>
        </p:spPr>
        <p:txBody>
          <a:bodyPr/>
          <a:lstStyle/>
          <a:p>
            <a:pPr marL="0" indent="0">
              <a:buNone/>
            </a:pPr>
            <a:endParaRPr lang="en-IN" dirty="0"/>
          </a:p>
          <a:p>
            <a:endParaRPr lang="en-IN" dirty="0"/>
          </a:p>
        </p:txBody>
      </p:sp>
      <p:pic>
        <p:nvPicPr>
          <p:cNvPr id="1028" name="Picture 4">
            <a:extLst>
              <a:ext uri="{FF2B5EF4-FFF2-40B4-BE49-F238E27FC236}">
                <a16:creationId xmlns:a16="http://schemas.microsoft.com/office/drawing/2014/main" xmlns="" id="{1D650332-99F8-0B5D-3745-618171CFB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55" y="1744823"/>
            <a:ext cx="4628860" cy="408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a:extLst>
              <a:ext uri="{FF2B5EF4-FFF2-40B4-BE49-F238E27FC236}">
                <a16:creationId xmlns:a16="http://schemas.microsoft.com/office/drawing/2014/main" xmlns="" id="{9C788E1C-2FF8-ED32-32DF-3DCABF2B7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929" y="1362269"/>
            <a:ext cx="4411663" cy="4709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xmlns="" id="{17036124-2B15-51AA-75F2-F4319108B7C5}"/>
              </a:ext>
            </a:extLst>
          </p:cNvPr>
          <p:cNvSpPr txBox="1"/>
          <p:nvPr/>
        </p:nvSpPr>
        <p:spPr>
          <a:xfrm>
            <a:off x="826994" y="2071638"/>
            <a:ext cx="6100482"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Admin</a:t>
            </a:r>
            <a:endParaRPr lang="en-IN" dirty="0"/>
          </a:p>
        </p:txBody>
      </p:sp>
      <p:sp>
        <p:nvSpPr>
          <p:cNvPr id="11" name="TextBox 10">
            <a:extLst>
              <a:ext uri="{FF2B5EF4-FFF2-40B4-BE49-F238E27FC236}">
                <a16:creationId xmlns:a16="http://schemas.microsoft.com/office/drawing/2014/main" xmlns="" id="{B1C4FEC8-27AA-D0A1-F5BE-C897764AF1D5}"/>
              </a:ext>
            </a:extLst>
          </p:cNvPr>
          <p:cNvSpPr txBox="1"/>
          <p:nvPr/>
        </p:nvSpPr>
        <p:spPr>
          <a:xfrm>
            <a:off x="5201770" y="1870555"/>
            <a:ext cx="6100482" cy="561949"/>
          </a:xfrm>
          <a:prstGeom prst="rect">
            <a:avLst/>
          </a:prstGeom>
          <a:noFill/>
        </p:spPr>
        <p:txBody>
          <a:bodyPr wrap="square">
            <a:spAutoFit/>
          </a:bodyPr>
          <a:lstStyle/>
          <a:p>
            <a:pPr indent="457200" algn="just">
              <a:lnSpc>
                <a:spcPct val="200000"/>
              </a:lnSpc>
              <a:spcAft>
                <a:spcPts val="0"/>
              </a:spcAft>
            </a:pPr>
            <a:r>
              <a:rPr lang="en-US" sz="1800" b="1" dirty="0">
                <a:effectLst/>
                <a:latin typeface="Times New Roman" panose="02020603050405020304" pitchFamily="18" charset="0"/>
                <a:ea typeface="Times New Roman" panose="02020603050405020304" pitchFamily="18" charset="0"/>
              </a:rPr>
              <a:t>Manager: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799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33">
            <a:extLst>
              <a:ext uri="{FF2B5EF4-FFF2-40B4-BE49-F238E27FC236}">
                <a16:creationId xmlns:a16="http://schemas.microsoft.com/office/drawing/2014/main" xmlns="" id="{3ED44884-97B5-B84A-219B-ACDE73D924F8}"/>
              </a:ext>
            </a:extLst>
          </p:cNvPr>
          <p:cNvSpPr>
            <a:spLocks noChangeArrowheads="1"/>
          </p:cNvSpPr>
          <p:nvPr/>
        </p:nvSpPr>
        <p:spPr bwMode="auto">
          <a:xfrm>
            <a:off x="626918" y="926459"/>
            <a:ext cx="141417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Official: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80" name="Picture 32">
            <a:extLst>
              <a:ext uri="{FF2B5EF4-FFF2-40B4-BE49-F238E27FC236}">
                <a16:creationId xmlns:a16="http://schemas.microsoft.com/office/drawing/2014/main" xmlns="" id="{4FD6E2BD-8C71-9CFC-EA51-7C6B47AE1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918" y="1462835"/>
            <a:ext cx="4411663" cy="47625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7">
            <a:extLst>
              <a:ext uri="{FF2B5EF4-FFF2-40B4-BE49-F238E27FC236}">
                <a16:creationId xmlns:a16="http://schemas.microsoft.com/office/drawing/2014/main" xmlns="" id="{1C1FF04D-82E8-2C26-C8EA-6D8E8C915726}"/>
              </a:ext>
            </a:extLst>
          </p:cNvPr>
          <p:cNvSpPr>
            <a:spLocks noChangeArrowheads="1"/>
          </p:cNvSpPr>
          <p:nvPr/>
        </p:nvSpPr>
        <p:spPr bwMode="auto">
          <a:xfrm>
            <a:off x="5154706" y="853267"/>
            <a:ext cx="655070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just" defTabSz="914400" rtl="0" eaLnBrk="0" fontAlgn="base" latinLnBrk="0" hangingPunct="0">
              <a:lnSpc>
                <a:spcPct val="100000"/>
              </a:lnSpc>
              <a:spcBef>
                <a:spcPct val="0"/>
              </a:spcBef>
              <a:spcAft>
                <a:spcPct val="0"/>
              </a:spcAft>
              <a:buClrTx/>
              <a:buSzTx/>
              <a:buFontTx/>
              <a:buNone/>
              <a:tabLst/>
            </a:pPr>
            <a:r>
              <a:rPr lang="en-US" altLang="en-US" sz="1600" b="1" dirty="0">
                <a:latin typeface="Arial" panose="020B0604020202020204" pitchFamily="34" charset="0"/>
              </a:rPr>
              <a:t>Doctor: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2084" name="Picture 36">
            <a:extLst>
              <a:ext uri="{FF2B5EF4-FFF2-40B4-BE49-F238E27FC236}">
                <a16:creationId xmlns:a16="http://schemas.microsoft.com/office/drawing/2014/main" xmlns="" id="{D782D103-8987-2F86-CC4A-01FAD6A59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665" y="1820202"/>
            <a:ext cx="4547580" cy="365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88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xmlns="" id="{6A64D86A-9191-22EF-A690-390F1533CEBD}"/>
              </a:ext>
            </a:extLst>
          </p:cNvPr>
          <p:cNvSpPr>
            <a:spLocks noChangeArrowheads="1"/>
          </p:cNvSpPr>
          <p:nvPr/>
        </p:nvSpPr>
        <p:spPr bwMode="auto">
          <a:xfrm>
            <a:off x="2294965" y="685737"/>
            <a:ext cx="48909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Client: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a:extLst>
              <a:ext uri="{FF2B5EF4-FFF2-40B4-BE49-F238E27FC236}">
                <a16:creationId xmlns:a16="http://schemas.microsoft.com/office/drawing/2014/main" xmlns="" id="{C0CCFF74-65DF-DB7F-0787-03E20D4CB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965" y="1219200"/>
            <a:ext cx="6128599" cy="492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91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12465"/>
            <a:ext cx="8596668" cy="1786070"/>
          </a:xfrm>
        </p:spPr>
        <p:txBody>
          <a:bodyPr>
            <a:noAutofit/>
          </a:bodyPr>
          <a:lstStyle/>
          <a:p>
            <a:pPr algn="ctr"/>
            <a:r>
              <a:rPr lang="en-IN" sz="4400" b="1" dirty="0" smtClean="0">
                <a:solidFill>
                  <a:srgbClr val="7030A0"/>
                </a:solidFill>
                <a:effectLst>
                  <a:outerShdw blurRad="38100" dist="38100" dir="2700000" algn="tl">
                    <a:srgbClr val="000000">
                      <a:alpha val="43137"/>
                    </a:srgbClr>
                  </a:outerShdw>
                </a:effectLst>
              </a:rPr>
              <a:t>ONLINE</a:t>
            </a:r>
            <a:r>
              <a:rPr lang="en-IN" sz="4400" b="1" dirty="0">
                <a:solidFill>
                  <a:srgbClr val="7030A0"/>
                </a:solidFill>
                <a:effectLst>
                  <a:outerShdw blurRad="38100" dist="38100" dir="2700000" algn="tl">
                    <a:srgbClr val="000000">
                      <a:alpha val="43137"/>
                    </a:srgbClr>
                  </a:outerShdw>
                </a:effectLst>
              </a:rPr>
              <a:t> </a:t>
            </a:r>
            <a:r>
              <a:rPr lang="en-IN" sz="4400" b="1" dirty="0" smtClean="0">
                <a:solidFill>
                  <a:srgbClr val="7030A0"/>
                </a:solidFill>
                <a:effectLst>
                  <a:outerShdw blurRad="38100" dist="38100" dir="2700000" algn="tl">
                    <a:srgbClr val="000000">
                      <a:alpha val="43137"/>
                    </a:srgbClr>
                  </a:outerShdw>
                </a:effectLst>
              </a:rPr>
              <a:t>DOCTOR APPOINTMENT</a:t>
            </a:r>
            <a:r>
              <a:rPr lang="en-IN" sz="4400" b="1" u="sng" dirty="0" smtClean="0">
                <a:solidFill>
                  <a:srgbClr val="7030A0"/>
                </a:solidFill>
                <a:effectLst>
                  <a:outerShdw blurRad="38100" dist="38100" dir="2700000" algn="tl">
                    <a:srgbClr val="000000">
                      <a:alpha val="43137"/>
                    </a:srgbClr>
                  </a:outerShdw>
                </a:effectLst>
              </a:rPr>
              <a:t> </a:t>
            </a:r>
            <a:r>
              <a:rPr lang="en-IN" sz="4400" b="1" dirty="0" smtClean="0">
                <a:solidFill>
                  <a:srgbClr val="7030A0"/>
                </a:solidFill>
                <a:effectLst>
                  <a:outerShdw blurRad="38100" dist="38100" dir="2700000" algn="tl">
                    <a:srgbClr val="000000">
                      <a:alpha val="43137"/>
                    </a:srgbClr>
                  </a:outerShdw>
                </a:effectLst>
              </a:rPr>
              <a:t>SYSTEM</a:t>
            </a:r>
            <a:endParaRPr lang="en-IN" sz="4400" b="1" dirty="0">
              <a:solidFill>
                <a:srgbClr val="7030A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08859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B68DF-4250-964D-A5E2-6E91A3AD08CF}"/>
              </a:ext>
            </a:extLst>
          </p:cNvPr>
          <p:cNvSpPr>
            <a:spLocks noGrp="1"/>
          </p:cNvSpPr>
          <p:nvPr>
            <p:ph type="title"/>
          </p:nvPr>
        </p:nvSpPr>
        <p:spPr>
          <a:xfrm>
            <a:off x="677334" y="609599"/>
            <a:ext cx="8596668" cy="799323"/>
          </a:xfrm>
        </p:spPr>
        <p:txBody>
          <a:bodyPr>
            <a:normAutofit fontScale="90000"/>
          </a:bodyPr>
          <a:lstStyle/>
          <a:p>
            <a:r>
              <a:rPr lang="en-IN" dirty="0"/>
              <a:t>ACTIVITY DIAGRAM</a:t>
            </a:r>
            <a:r>
              <a:rPr lang="en-IN" dirty="0" smtClean="0"/>
              <a:t>:</a:t>
            </a:r>
            <a:br>
              <a:rPr lang="en-IN" dirty="0" smtClean="0"/>
            </a:br>
            <a:r>
              <a:rPr lang="en-IN" dirty="0"/>
              <a:t/>
            </a:r>
            <a:br>
              <a:rPr lang="en-IN" dirty="0"/>
            </a:br>
            <a:r>
              <a:rPr lang="en-IN" dirty="0" smtClean="0"/>
              <a:t/>
            </a:r>
            <a:br>
              <a:rPr lang="en-IN" dirty="0" smtClean="0"/>
            </a:br>
            <a:endParaRPr lang="en-IN" sz="1800" dirty="0">
              <a:latin typeface="Cambria" pitchFamily="18" charset="0"/>
              <a:ea typeface="Cambria" pitchFamily="18" charset="0"/>
            </a:endParaRPr>
          </a:p>
        </p:txBody>
      </p:sp>
      <p:pic>
        <p:nvPicPr>
          <p:cNvPr id="3" name="Picture 2">
            <a:extLst>
              <a:ext uri="{FF2B5EF4-FFF2-40B4-BE49-F238E27FC236}">
                <a16:creationId xmlns:a16="http://schemas.microsoft.com/office/drawing/2014/main" xmlns="" id="{71501A62-DC1D-91ED-AF20-7D7E77BB0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538891"/>
            <a:ext cx="3135087" cy="5852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75862" y="1922106"/>
            <a:ext cx="6522098" cy="2554545"/>
          </a:xfrm>
          <a:prstGeom prst="rect">
            <a:avLst/>
          </a:prstGeom>
        </p:spPr>
        <p:txBody>
          <a:bodyPr wrap="square">
            <a:spAutoFit/>
          </a:bodyPr>
          <a:lstStyle/>
          <a:p>
            <a:pPr marL="285750" indent="-285750">
              <a:buFont typeface="Wingdings" pitchFamily="2" charset="2"/>
              <a:buChar char="q"/>
            </a:pPr>
            <a:r>
              <a:rPr lang="en-US" sz="1600" dirty="0">
                <a:latin typeface="Cambria" pitchFamily="18" charset="0"/>
                <a:ea typeface="Cambria" pitchFamily="18" charset="0"/>
              </a:rPr>
              <a:t>An activity diagram visually presents a series of actions or </a:t>
            </a:r>
            <a:r>
              <a:rPr lang="en-US" sz="1600" dirty="0" smtClean="0">
                <a:latin typeface="Cambria" pitchFamily="18" charset="0"/>
                <a:ea typeface="Cambria" pitchFamily="18" charset="0"/>
              </a:rPr>
              <a:t>flow</a:t>
            </a:r>
          </a:p>
          <a:p>
            <a:r>
              <a:rPr lang="en-US" sz="1600" dirty="0">
                <a:latin typeface="Cambria" pitchFamily="18" charset="0"/>
                <a:ea typeface="Cambria" pitchFamily="18" charset="0"/>
              </a:rPr>
              <a:t> </a:t>
            </a:r>
            <a:r>
              <a:rPr lang="en-US" sz="1600" dirty="0" smtClean="0">
                <a:latin typeface="Cambria" pitchFamily="18" charset="0"/>
                <a:ea typeface="Cambria" pitchFamily="18" charset="0"/>
              </a:rPr>
              <a:t>     </a:t>
            </a:r>
            <a:r>
              <a:rPr lang="en-US" sz="1600" dirty="0">
                <a:latin typeface="Cambria" pitchFamily="18" charset="0"/>
                <a:ea typeface="Cambria" pitchFamily="18" charset="0"/>
              </a:rPr>
              <a:t>of control in a system similar to a </a:t>
            </a:r>
            <a:r>
              <a:rPr lang="en-US" sz="1600" dirty="0" smtClean="0">
                <a:latin typeface="Cambria" pitchFamily="18" charset="0"/>
                <a:ea typeface="Cambria" pitchFamily="18" charset="0"/>
              </a:rPr>
              <a:t>flowchart or </a:t>
            </a:r>
            <a:r>
              <a:rPr lang="en-US" sz="1600" dirty="0">
                <a:latin typeface="Cambria" pitchFamily="18" charset="0"/>
                <a:ea typeface="Cambria" pitchFamily="18" charset="0"/>
              </a:rPr>
              <a:t>a data flow diagram</a:t>
            </a:r>
            <a:r>
              <a:rPr lang="en-US" sz="1600" dirty="0" smtClean="0">
                <a:latin typeface="Cambria" pitchFamily="18" charset="0"/>
                <a:ea typeface="Cambria" pitchFamily="18" charset="0"/>
              </a:rPr>
              <a:t>.</a:t>
            </a:r>
          </a:p>
          <a:p>
            <a:pPr marL="285750" indent="-285750">
              <a:buFont typeface="Wingdings" pitchFamily="2" charset="2"/>
              <a:buChar char="q"/>
            </a:pPr>
            <a:endParaRPr lang="en-US" sz="1600" dirty="0" smtClean="0">
              <a:latin typeface="Cambria" pitchFamily="18" charset="0"/>
              <a:ea typeface="Cambria" pitchFamily="18" charset="0"/>
            </a:endParaRPr>
          </a:p>
          <a:p>
            <a:pPr marL="285750" indent="-285750">
              <a:buFont typeface="Wingdings" pitchFamily="2" charset="2"/>
              <a:buChar char="q"/>
            </a:pPr>
            <a:r>
              <a:rPr lang="en-US" sz="1600" dirty="0" smtClean="0">
                <a:latin typeface="Cambria" pitchFamily="18" charset="0"/>
                <a:ea typeface="Cambria" pitchFamily="18" charset="0"/>
              </a:rPr>
              <a:t> </a:t>
            </a:r>
            <a:r>
              <a:rPr lang="en-US" sz="1600" dirty="0">
                <a:latin typeface="Cambria" pitchFamily="18" charset="0"/>
                <a:ea typeface="Cambria" pitchFamily="18" charset="0"/>
              </a:rPr>
              <a:t>Activity diagrams are often used in business process modeling</a:t>
            </a:r>
            <a:r>
              <a:rPr lang="en-US" sz="1600" dirty="0" smtClean="0">
                <a:latin typeface="Cambria" pitchFamily="18" charset="0"/>
                <a:ea typeface="Cambria" pitchFamily="18" charset="0"/>
              </a:rPr>
              <a:t>.</a:t>
            </a:r>
          </a:p>
          <a:p>
            <a:pPr marL="285750" indent="-285750">
              <a:buFont typeface="Wingdings" pitchFamily="2" charset="2"/>
              <a:buChar char="q"/>
            </a:pPr>
            <a:endParaRPr lang="en-US" sz="1600" dirty="0">
              <a:latin typeface="Cambria" pitchFamily="18" charset="0"/>
              <a:ea typeface="Cambria" pitchFamily="18" charset="0"/>
            </a:endParaRPr>
          </a:p>
          <a:p>
            <a:pPr marL="285750" indent="-285750">
              <a:buFont typeface="Wingdings" pitchFamily="2" charset="2"/>
              <a:buChar char="q"/>
            </a:pPr>
            <a:r>
              <a:rPr lang="en-US" sz="1600" dirty="0" smtClean="0">
                <a:latin typeface="Cambria" pitchFamily="18" charset="0"/>
                <a:ea typeface="Cambria" pitchFamily="18" charset="0"/>
              </a:rPr>
              <a:t> </a:t>
            </a:r>
            <a:r>
              <a:rPr lang="en-US" sz="1600" dirty="0">
                <a:latin typeface="Cambria" pitchFamily="18" charset="0"/>
                <a:ea typeface="Cambria" pitchFamily="18" charset="0"/>
              </a:rPr>
              <a:t>They can also describe the steps in a use case diagram</a:t>
            </a:r>
            <a:r>
              <a:rPr lang="en-US" sz="1600" dirty="0" smtClean="0">
                <a:latin typeface="Cambria" pitchFamily="18" charset="0"/>
                <a:ea typeface="Cambria" pitchFamily="18" charset="0"/>
              </a:rPr>
              <a:t>.</a:t>
            </a:r>
          </a:p>
          <a:p>
            <a:pPr marL="285750" indent="-285750">
              <a:buFont typeface="Wingdings" pitchFamily="2" charset="2"/>
              <a:buChar char="q"/>
            </a:pPr>
            <a:endParaRPr lang="en-US" sz="1600" dirty="0">
              <a:latin typeface="Cambria" pitchFamily="18" charset="0"/>
              <a:ea typeface="Cambria" pitchFamily="18" charset="0"/>
            </a:endParaRPr>
          </a:p>
          <a:p>
            <a:pPr marL="285750" indent="-285750">
              <a:buFont typeface="Wingdings" pitchFamily="2" charset="2"/>
              <a:buChar char="q"/>
            </a:pPr>
            <a:r>
              <a:rPr lang="en-US" sz="1600" dirty="0" smtClean="0">
                <a:latin typeface="Cambria" pitchFamily="18" charset="0"/>
                <a:ea typeface="Cambria" pitchFamily="18" charset="0"/>
              </a:rPr>
              <a:t> </a:t>
            </a:r>
            <a:r>
              <a:rPr lang="en-US" sz="1600" dirty="0">
                <a:latin typeface="Cambria" pitchFamily="18" charset="0"/>
                <a:ea typeface="Cambria" pitchFamily="18" charset="0"/>
              </a:rPr>
              <a:t>Activities modeled can be sequential and concurrent. In both cases an activity diagram will have a beginning (an initial state) and an end (a final state).</a:t>
            </a:r>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40158988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1841931" cy="454089"/>
          </a:xfrm>
        </p:spPr>
        <p:txBody>
          <a:bodyPr>
            <a:normAutofit fontScale="90000"/>
          </a:bodyPr>
          <a:lstStyle/>
          <a:p>
            <a:r>
              <a:rPr lang="en-US" dirty="0" smtClean="0"/>
              <a:t>Admin: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2838" y="1241424"/>
            <a:ext cx="6728642" cy="5122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6954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5275597" cy="650033"/>
          </a:xfrm>
        </p:spPr>
        <p:txBody>
          <a:bodyPr>
            <a:normAutofit/>
          </a:bodyPr>
          <a:lstStyle/>
          <a:p>
            <a:r>
              <a:rPr lang="en-US" sz="1800" b="1" dirty="0" smtClean="0"/>
              <a:t>Manager:</a:t>
            </a:r>
            <a:endParaRPr lang="en-IN" sz="1800" b="1"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01443" y="942392"/>
            <a:ext cx="3761830" cy="557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28526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t>SEQUENCE DIAGRAM:</a:t>
            </a:r>
            <a:endParaRPr lang="en-IN" sz="3200" dirty="0"/>
          </a:p>
        </p:txBody>
      </p:sp>
      <p:sp>
        <p:nvSpPr>
          <p:cNvPr id="3" name="Content Placeholder 2"/>
          <p:cNvSpPr>
            <a:spLocks noGrp="1"/>
          </p:cNvSpPr>
          <p:nvPr>
            <p:ph idx="1"/>
          </p:nvPr>
        </p:nvSpPr>
        <p:spPr>
          <a:xfrm>
            <a:off x="677334" y="1558213"/>
            <a:ext cx="8596668" cy="5038530"/>
          </a:xfrm>
        </p:spPr>
        <p:txBody>
          <a:bodyPr>
            <a:normAutofit/>
          </a:bodyPr>
          <a:lstStyle/>
          <a:p>
            <a:r>
              <a:rPr lang="en-US" sz="1600" dirty="0">
                <a:latin typeface="Cambria" pitchFamily="18" charset="0"/>
                <a:ea typeface="Cambria" pitchFamily="18" charset="0"/>
              </a:rPr>
              <a:t>Sequence Diagrams are interaction diagrams that detail how operations are carried out</a:t>
            </a:r>
            <a:r>
              <a:rPr lang="en-US" sz="1600" dirty="0" smtClean="0">
                <a:latin typeface="Cambria" pitchFamily="18" charset="0"/>
                <a:ea typeface="Cambria" pitchFamily="18" charset="0"/>
              </a:rPr>
              <a:t>.</a:t>
            </a:r>
          </a:p>
          <a:p>
            <a:pPr lvl="0"/>
            <a:r>
              <a:rPr lang="en-US" sz="1600" dirty="0">
                <a:latin typeface="Cambria" pitchFamily="18" charset="0"/>
                <a:ea typeface="Cambria" pitchFamily="18" charset="0"/>
              </a:rPr>
              <a:t>It portrays the communication between any two lifelines as a time-ordered sequence of events, such that these lifelines took part at the run time</a:t>
            </a:r>
            <a:r>
              <a:rPr lang="en-US" sz="1600" dirty="0" smtClean="0">
                <a:latin typeface="Cambria" pitchFamily="18" charset="0"/>
                <a:ea typeface="Cambria" pitchFamily="18" charset="0"/>
              </a:rPr>
              <a:t>.</a:t>
            </a:r>
          </a:p>
          <a:p>
            <a:pPr lvl="0"/>
            <a:r>
              <a:rPr lang="en-US" sz="1600" dirty="0" smtClean="0">
                <a:latin typeface="Cambria" pitchFamily="18" charset="0"/>
                <a:ea typeface="Cambria" pitchFamily="18" charset="0"/>
              </a:rPr>
              <a:t> </a:t>
            </a:r>
            <a:r>
              <a:rPr lang="en-US" sz="1600" dirty="0">
                <a:latin typeface="Cambria" pitchFamily="18" charset="0"/>
                <a:ea typeface="Cambria" pitchFamily="18" charset="0"/>
              </a:rPr>
              <a:t>In UML, the lifeline is represented by a vertical bar, whereas the message flow is represented by a vertical dotted line that extends across the bottom of the page. </a:t>
            </a:r>
            <a:endParaRPr lang="en-US" sz="1600" dirty="0" smtClean="0">
              <a:latin typeface="Cambria" pitchFamily="18" charset="0"/>
              <a:ea typeface="Cambria" pitchFamily="18" charset="0"/>
            </a:endParaRPr>
          </a:p>
          <a:p>
            <a:pPr lvl="0"/>
            <a:r>
              <a:rPr lang="en-US" sz="1600" dirty="0" smtClean="0">
                <a:latin typeface="Cambria" pitchFamily="18" charset="0"/>
                <a:ea typeface="Cambria" pitchFamily="18" charset="0"/>
              </a:rPr>
              <a:t>It </a:t>
            </a:r>
            <a:r>
              <a:rPr lang="en-US" sz="1600" dirty="0">
                <a:latin typeface="Cambria" pitchFamily="18" charset="0"/>
                <a:ea typeface="Cambria" pitchFamily="18" charset="0"/>
              </a:rPr>
              <a:t>incorporates the iterations as well as branching</a:t>
            </a:r>
            <a:r>
              <a:rPr lang="en-US" dirty="0" smtClean="0">
                <a:latin typeface="Cambria" pitchFamily="18" charset="0"/>
                <a:ea typeface="Cambria" pitchFamily="18" charset="0"/>
              </a:rPr>
              <a:t>.</a:t>
            </a:r>
          </a:p>
          <a:p>
            <a:pPr lvl="0"/>
            <a:endParaRPr lang="en-US" dirty="0">
              <a:latin typeface="Cambria" pitchFamily="18" charset="0"/>
              <a:ea typeface="Cambria" pitchFamily="18" charset="0"/>
            </a:endParaRPr>
          </a:p>
          <a:p>
            <a:pPr lvl="0"/>
            <a:endParaRPr lang="en-US" dirty="0" smtClean="0">
              <a:latin typeface="Cambria" pitchFamily="18" charset="0"/>
              <a:ea typeface="Cambria" pitchFamily="18" charset="0"/>
            </a:endParaRPr>
          </a:p>
          <a:p>
            <a:pPr lvl="0"/>
            <a:endParaRPr lang="en-US" dirty="0" smtClean="0">
              <a:latin typeface="Cambria" pitchFamily="18" charset="0"/>
              <a:ea typeface="Cambria" pitchFamily="18" charset="0"/>
            </a:endParaRPr>
          </a:p>
          <a:p>
            <a:pPr lvl="0"/>
            <a:endParaRPr lang="en-US" dirty="0">
              <a:latin typeface="Cambria" pitchFamily="18" charset="0"/>
              <a:ea typeface="Cambria" pitchFamily="18" charset="0"/>
            </a:endParaRPr>
          </a:p>
          <a:p>
            <a:pPr lvl="0"/>
            <a:endParaRPr lang="en-US" dirty="0" smtClean="0">
              <a:latin typeface="Cambria" pitchFamily="18" charset="0"/>
              <a:ea typeface="Cambria" pitchFamily="18" charset="0"/>
            </a:endParaRPr>
          </a:p>
          <a:p>
            <a:pPr lvl="0"/>
            <a:endParaRPr lang="en-US" dirty="0">
              <a:latin typeface="Cambria" pitchFamily="18" charset="0"/>
              <a:ea typeface="Cambria" pitchFamily="18" charset="0"/>
            </a:endParaRPr>
          </a:p>
          <a:p>
            <a:pPr marL="0" lvl="0" indent="0">
              <a:buNone/>
            </a:pPr>
            <a:endParaRPr lang="en-IN" b="1" dirty="0" smtClean="0">
              <a:latin typeface="Cambria" pitchFamily="18" charset="0"/>
              <a:ea typeface="Cambria" pitchFamily="18" charset="0"/>
            </a:endParaRPr>
          </a:p>
          <a:p>
            <a:endParaRPr lang="en-IN" sz="1600" b="1" dirty="0">
              <a:latin typeface="Cambria" pitchFamily="18" charset="0"/>
              <a:ea typeface="Cambria" pitchFamily="18" charset="0"/>
            </a:endParaRPr>
          </a:p>
          <a:p>
            <a:endParaRPr lang="en-IN" sz="1600" b="1" dirty="0" smtClean="0">
              <a:latin typeface="Cambria" pitchFamily="18" charset="0"/>
              <a:ea typeface="Cambria" pitchFamily="18" charset="0"/>
            </a:endParaRPr>
          </a:p>
          <a:p>
            <a:endParaRPr lang="en-IN" sz="1600" b="1" dirty="0">
              <a:latin typeface="Cambria" pitchFamily="18" charset="0"/>
              <a:ea typeface="Cambria" pitchFamily="18" charset="0"/>
            </a:endParaRPr>
          </a:p>
          <a:p>
            <a:endParaRPr lang="en-IN" sz="1600" dirty="0">
              <a:latin typeface="Cambria" pitchFamily="18" charset="0"/>
              <a:ea typeface="Cambria" pitchFamily="18" charset="0"/>
            </a:endParaRPr>
          </a:p>
        </p:txBody>
      </p:sp>
    </p:spTree>
    <p:extLst>
      <p:ext uri="{BB962C8B-B14F-4D97-AF65-F5344CB8AC3E}">
        <p14:creationId xmlns:p14="http://schemas.microsoft.com/office/powerpoint/2010/main" val="30896577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D8E2C53A-7C7B-5374-E4E4-F9D01087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010" y="1250302"/>
            <a:ext cx="6709802" cy="510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38501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591430-8662-0DB9-5596-BEAE44965692}"/>
              </a:ext>
            </a:extLst>
          </p:cNvPr>
          <p:cNvSpPr txBox="1"/>
          <p:nvPr/>
        </p:nvSpPr>
        <p:spPr>
          <a:xfrm>
            <a:off x="573740" y="600635"/>
            <a:ext cx="5190565" cy="400110"/>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Manager</a:t>
            </a:r>
            <a:r>
              <a:rPr lang="en-US" sz="2000" dirty="0">
                <a:effectLst/>
                <a:latin typeface="Times New Roman" panose="02020603050405020304" pitchFamily="18" charset="0"/>
                <a:ea typeface="Times New Roman" panose="02020603050405020304" pitchFamily="18" charset="0"/>
              </a:rPr>
              <a:t>:</a:t>
            </a:r>
            <a:endParaRPr lang="en-IN" sz="2000" dirty="0"/>
          </a:p>
        </p:txBody>
      </p:sp>
      <p:pic>
        <p:nvPicPr>
          <p:cNvPr id="6146" name="Picture 2">
            <a:extLst>
              <a:ext uri="{FF2B5EF4-FFF2-40B4-BE49-F238E27FC236}">
                <a16:creationId xmlns:a16="http://schemas.microsoft.com/office/drawing/2014/main" xmlns="" id="{B644F18E-6CF6-3965-0365-73521F85E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61428"/>
            <a:ext cx="6875930" cy="46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4313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DF2C17F9-1D06-BA09-E071-F3131DD31E71}"/>
              </a:ext>
            </a:extLst>
          </p:cNvPr>
          <p:cNvSpPr>
            <a:spLocks noChangeArrowheads="1"/>
          </p:cNvSpPr>
          <p:nvPr/>
        </p:nvSpPr>
        <p:spPr bwMode="auto">
          <a:xfrm>
            <a:off x="1353670" y="855694"/>
            <a:ext cx="9028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Client:</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1">
            <a:extLst>
              <a:ext uri="{FF2B5EF4-FFF2-40B4-BE49-F238E27FC236}">
                <a16:creationId xmlns:a16="http://schemas.microsoft.com/office/drawing/2014/main" xmlns="" id="{F6A051ED-0173-8077-4B19-32444655A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964" y="1359063"/>
            <a:ext cx="6911790" cy="5611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592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A77B8FF2-CDAD-B021-2C2A-29B32CAD1AC2}"/>
              </a:ext>
            </a:extLst>
          </p:cNvPr>
          <p:cNvSpPr>
            <a:spLocks noChangeArrowheads="1"/>
          </p:cNvSpPr>
          <p:nvPr/>
        </p:nvSpPr>
        <p:spPr bwMode="auto">
          <a:xfrm>
            <a:off x="959225" y="729734"/>
            <a:ext cx="193394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Doctor</a:t>
            </a:r>
            <a:r>
              <a:rPr kumimoji="0" lang="en-US" altLang="en-US" sz="24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
            <a:extLst>
              <a:ext uri="{FF2B5EF4-FFF2-40B4-BE49-F238E27FC236}">
                <a16:creationId xmlns:a16="http://schemas.microsoft.com/office/drawing/2014/main" xmlns="" id="{ED81A3EE-3973-500E-C051-822422EB8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106" y="1420426"/>
            <a:ext cx="6508376" cy="528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090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567420"/>
            <a:ext cx="7903029" cy="479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1079160" rIns="1444170" bIns="107916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dirty="0">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accent1"/>
                </a:solidFill>
                <a:effectLst/>
                <a:latin typeface="Cambria" pitchFamily="18" charset="0"/>
                <a:ea typeface="Cambria" pitchFamily="18" charset="0"/>
                <a:cs typeface="Arial" pitchFamily="34" charset="0"/>
              </a:rPr>
              <a:t>CLASS DIAGRAM:</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accent1"/>
              </a:solidFill>
              <a:effectLst/>
              <a:latin typeface="Cambria" pitchFamily="18" charset="0"/>
              <a:ea typeface="Cambria"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a:spLocks noChangeArrowheads="1"/>
          </p:cNvSpPr>
          <p:nvPr/>
        </p:nvSpPr>
        <p:spPr bwMode="auto">
          <a:xfrm>
            <a:off x="0" y="8351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699796" y="1520890"/>
            <a:ext cx="8444204" cy="3908762"/>
          </a:xfrm>
          <a:prstGeom prst="rect">
            <a:avLst/>
          </a:prstGeom>
        </p:spPr>
        <p:txBody>
          <a:bodyPr wrap="square">
            <a:spAutoFit/>
          </a:bodyPr>
          <a:lstStyle/>
          <a:p>
            <a:pPr marL="285750" indent="-285750">
              <a:buFont typeface="Wingdings" pitchFamily="2" charset="2"/>
              <a:buChar char="q"/>
            </a:pPr>
            <a:r>
              <a:rPr lang="en-US" sz="1600" dirty="0" smtClean="0">
                <a:latin typeface="Cambria" pitchFamily="18" charset="0"/>
                <a:ea typeface="Cambria" pitchFamily="18" charset="0"/>
              </a:rPr>
              <a:t>A class </a:t>
            </a:r>
            <a:r>
              <a:rPr lang="en-US" sz="1600" dirty="0">
                <a:latin typeface="Cambria" pitchFamily="18" charset="0"/>
                <a:ea typeface="Cambria" pitchFamily="18" charset="0"/>
              </a:rPr>
              <a:t>diagram in the </a:t>
            </a:r>
            <a:r>
              <a:rPr lang="en-US" sz="1600" dirty="0" smtClean="0">
                <a:latin typeface="Cambria" pitchFamily="18" charset="0"/>
                <a:ea typeface="Cambria" pitchFamily="18" charset="0"/>
              </a:rPr>
              <a:t>is</a:t>
            </a:r>
            <a:r>
              <a:rPr lang="en-US" sz="1600" dirty="0">
                <a:latin typeface="Cambria" pitchFamily="18" charset="0"/>
                <a:ea typeface="Cambria" pitchFamily="18" charset="0"/>
              </a:rPr>
              <a:t> </a:t>
            </a:r>
            <a:r>
              <a:rPr lang="en-US" sz="1600" b="1" dirty="0">
                <a:latin typeface="Cambria" pitchFamily="18" charset="0"/>
                <a:ea typeface="Cambria" pitchFamily="18" charset="0"/>
              </a:rPr>
              <a:t>a type of static structure diagram</a:t>
            </a:r>
            <a:r>
              <a:rPr lang="en-US" sz="1600" dirty="0">
                <a:latin typeface="Cambria" pitchFamily="18" charset="0"/>
                <a:ea typeface="Cambria" pitchFamily="18" charset="0"/>
              </a:rPr>
              <a:t> that describes the structure of a system by showing the system's classes, their attributes, operations (or methods), and the relationships among objects</a:t>
            </a:r>
            <a:r>
              <a:rPr lang="en-US" sz="1600" dirty="0" smtClean="0">
                <a:latin typeface="Cambria" pitchFamily="18" charset="0"/>
                <a:ea typeface="Cambria" pitchFamily="18" charset="0"/>
              </a:rPr>
              <a:t>.</a:t>
            </a:r>
          </a:p>
          <a:p>
            <a:pPr marL="285750" indent="-285750">
              <a:buFont typeface="Wingdings" pitchFamily="2" charset="2"/>
              <a:buChar char="q"/>
            </a:pPr>
            <a:endParaRPr lang="en-US" sz="1600" dirty="0">
              <a:latin typeface="Cambria" pitchFamily="18" charset="0"/>
              <a:ea typeface="Cambria" pitchFamily="18" charset="0"/>
            </a:endParaRPr>
          </a:p>
          <a:p>
            <a:pPr marL="285750" indent="-285750">
              <a:buFont typeface="Wingdings" pitchFamily="2" charset="2"/>
              <a:buChar char="q"/>
            </a:pPr>
            <a:r>
              <a:rPr lang="en-US" sz="1600" dirty="0">
                <a:latin typeface="Cambria" pitchFamily="18" charset="0"/>
                <a:ea typeface="Cambria" pitchFamily="18" charset="0"/>
              </a:rPr>
              <a:t>A UML class diagram is made up of</a:t>
            </a:r>
            <a:r>
              <a:rPr lang="en-US" sz="1600" dirty="0" smtClean="0">
                <a:latin typeface="Cambria" pitchFamily="18" charset="0"/>
                <a:ea typeface="Cambria" pitchFamily="18" charset="0"/>
              </a:rPr>
              <a:t>:</a:t>
            </a:r>
          </a:p>
          <a:p>
            <a:endParaRPr lang="en-US" sz="1600" dirty="0">
              <a:latin typeface="Cambria" pitchFamily="18" charset="0"/>
              <a:ea typeface="Cambria" pitchFamily="18" charset="0"/>
            </a:endParaRPr>
          </a:p>
          <a:p>
            <a:pPr marL="400050" indent="-400050">
              <a:buFont typeface="+mj-lt"/>
              <a:buAutoNum type="romanLcPeriod"/>
            </a:pPr>
            <a:r>
              <a:rPr lang="en-US" sz="1600" dirty="0">
                <a:latin typeface="Cambria" pitchFamily="18" charset="0"/>
                <a:ea typeface="Cambria" pitchFamily="18" charset="0"/>
              </a:rPr>
              <a:t>A set of classes and</a:t>
            </a:r>
          </a:p>
          <a:p>
            <a:pPr marL="400050" indent="-400050">
              <a:buFont typeface="+mj-lt"/>
              <a:buAutoNum type="romanLcPeriod"/>
            </a:pPr>
            <a:r>
              <a:rPr lang="en-US" sz="1600" dirty="0">
                <a:latin typeface="Cambria" pitchFamily="18" charset="0"/>
                <a:ea typeface="Cambria" pitchFamily="18" charset="0"/>
              </a:rPr>
              <a:t>A set of relationships between </a:t>
            </a:r>
            <a:r>
              <a:rPr lang="en-US" sz="1600" dirty="0" smtClean="0">
                <a:latin typeface="Cambria" pitchFamily="18" charset="0"/>
                <a:ea typeface="Cambria" pitchFamily="18" charset="0"/>
              </a:rPr>
              <a:t>classes</a:t>
            </a:r>
          </a:p>
          <a:p>
            <a:pPr marL="400050" indent="-400050">
              <a:buFont typeface="+mj-lt"/>
              <a:buAutoNum type="romanLcPeriod"/>
            </a:pPr>
            <a:endParaRPr lang="en-US" sz="1600" dirty="0">
              <a:latin typeface="Cambria" pitchFamily="18" charset="0"/>
              <a:ea typeface="Cambria" pitchFamily="18" charset="0"/>
            </a:endParaRPr>
          </a:p>
          <a:p>
            <a:pPr marL="400050" indent="-400050">
              <a:buFont typeface="Wingdings" pitchFamily="2" charset="2"/>
              <a:buChar char="q"/>
            </a:pPr>
            <a:r>
              <a:rPr lang="en-US" sz="1600" dirty="0" smtClean="0">
                <a:latin typeface="Cambria" pitchFamily="18" charset="0"/>
                <a:ea typeface="Cambria" pitchFamily="18" charset="0"/>
              </a:rPr>
              <a:t>The class diagram of Online Doctor  appointment system is:</a:t>
            </a:r>
            <a:endParaRPr lang="en-US" sz="1600" dirty="0">
              <a:latin typeface="Cambria" pitchFamily="18" charset="0"/>
              <a:ea typeface="Cambria" pitchFamily="18" charset="0"/>
            </a:endParaRPr>
          </a:p>
          <a:p>
            <a:pPr marL="285750" indent="-285750">
              <a:buFont typeface="Wingdings" pitchFamily="2" charset="2"/>
              <a:buChar char="q"/>
            </a:pPr>
            <a:endParaRPr lang="en-US" sz="1600" dirty="0" smtClean="0">
              <a:latin typeface="Cambria" pitchFamily="18" charset="0"/>
              <a:ea typeface="Cambria" pitchFamily="18" charset="0"/>
            </a:endParaRPr>
          </a:p>
          <a:p>
            <a:endParaRPr lang="en-US" dirty="0"/>
          </a:p>
          <a:p>
            <a:endParaRPr lang="en-US" dirty="0" smtClean="0"/>
          </a:p>
          <a:p>
            <a:endParaRPr lang="en-US" dirty="0"/>
          </a:p>
          <a:p>
            <a:endParaRPr lang="en-IN" dirty="0"/>
          </a:p>
        </p:txBody>
      </p:sp>
    </p:spTree>
    <p:extLst>
      <p:ext uri="{BB962C8B-B14F-4D97-AF65-F5344CB8AC3E}">
        <p14:creationId xmlns:p14="http://schemas.microsoft.com/office/powerpoint/2010/main" val="40862639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380931" y="93306"/>
            <a:ext cx="7511143" cy="6764693"/>
          </a:xfrm>
          <a:prstGeom prst="rect">
            <a:avLst/>
          </a:prstGeom>
          <a:noFill/>
          <a:ln>
            <a:noFill/>
          </a:ln>
        </p:spPr>
      </p:pic>
    </p:spTree>
    <p:extLst>
      <p:ext uri="{BB962C8B-B14F-4D97-AF65-F5344CB8AC3E}">
        <p14:creationId xmlns:p14="http://schemas.microsoft.com/office/powerpoint/2010/main" val="1373682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9673D-91C1-F4B8-4F59-CB51A393BEF4}"/>
              </a:ext>
            </a:extLst>
          </p:cNvPr>
          <p:cNvSpPr>
            <a:spLocks noGrp="1"/>
          </p:cNvSpPr>
          <p:nvPr>
            <p:ph type="title"/>
          </p:nvPr>
        </p:nvSpPr>
        <p:spPr>
          <a:xfrm>
            <a:off x="677334" y="609601"/>
            <a:ext cx="8596668" cy="663388"/>
          </a:xfrm>
        </p:spPr>
        <p:txBody>
          <a:bodyPr>
            <a:normAutofit/>
          </a:bodyPr>
          <a:lstStyle/>
          <a:p>
            <a:r>
              <a:rPr lang="en-IN" sz="2800" b="1" dirty="0">
                <a:effectLst>
                  <a:outerShdw blurRad="38100" dist="38100" dir="2700000" algn="tl">
                    <a:srgbClr val="000000">
                      <a:alpha val="43137"/>
                    </a:srgbClr>
                  </a:outerShdw>
                </a:effectLst>
              </a:rPr>
              <a:t>PROFILE OF CLIENT ORGANISATION:</a:t>
            </a:r>
          </a:p>
        </p:txBody>
      </p:sp>
      <p:sp>
        <p:nvSpPr>
          <p:cNvPr id="3" name="Content Placeholder 2">
            <a:extLst>
              <a:ext uri="{FF2B5EF4-FFF2-40B4-BE49-F238E27FC236}">
                <a16:creationId xmlns:a16="http://schemas.microsoft.com/office/drawing/2014/main" xmlns="" id="{C8BE28CD-2FF1-1199-1C89-3E0C5BA06456}"/>
              </a:ext>
            </a:extLst>
          </p:cNvPr>
          <p:cNvSpPr>
            <a:spLocks noGrp="1"/>
          </p:cNvSpPr>
          <p:nvPr>
            <p:ph idx="1"/>
          </p:nvPr>
        </p:nvSpPr>
        <p:spPr>
          <a:xfrm>
            <a:off x="677334" y="1497105"/>
            <a:ext cx="8596668" cy="5020235"/>
          </a:xfrm>
        </p:spPr>
        <p:txBody>
          <a:bodyPr/>
          <a:lstStyle/>
          <a:p>
            <a:r>
              <a:rPr lang="en-US" sz="1600" dirty="0">
                <a:effectLst/>
                <a:latin typeface="Times New Roman" panose="02020603050405020304" pitchFamily="18" charset="0"/>
                <a:ea typeface="Calibri" panose="020F0502020204030204" pitchFamily="34" charset="0"/>
                <a:cs typeface="Gautami" panose="020B0502040204020203" pitchFamily="34" charset="0"/>
              </a:rPr>
              <a:t>Founded in 2014, FRATELLO INNOTECH PVT. LTD. located at Kphb, Hyderabad, </a:t>
            </a:r>
            <a:r>
              <a:rPr lang="en-US" sz="16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has a rich background in developing Mobile Applications and IOT projects, especially in solving latest problems, Software Development and continues its entire attention on achieving transcending excellence in the Development and Maintenance of Software Projects and Products in Many Areas.</a:t>
            </a:r>
          </a:p>
          <a:p>
            <a:endParaRPr lang="en-US" sz="16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endParaRPr>
          </a:p>
          <a:p>
            <a:r>
              <a:rPr lang="en-US" sz="1600" dirty="0">
                <a:solidFill>
                  <a:srgbClr val="000000"/>
                </a:solidFill>
                <a:effectLst/>
                <a:latin typeface="Times New Roman" panose="02020603050405020304" pitchFamily="18" charset="0"/>
                <a:ea typeface="Calibri" panose="020F0502020204030204" pitchFamily="34" charset="0"/>
              </a:rPr>
              <a:t>In today's modern technological competitive environment, students in computer science stream want to ensure that they are getting guidance in an organization that can meet their professional needs. With our well-equipped team of solid information systems professionals, who study, design, develop, enhance, customize, implement, maintain, and support various aspects of information technology, students can be sure</a:t>
            </a:r>
          </a:p>
          <a:p>
            <a:endParaRPr lang="en-US" sz="1600" dirty="0">
              <a:solidFill>
                <a:srgbClr val="000000"/>
              </a:solidFill>
              <a:effectLst/>
              <a:latin typeface="Times New Roman" panose="02020603050405020304" pitchFamily="18" charset="0"/>
              <a:ea typeface="Calibri" panose="020F0502020204030204" pitchFamily="34" charset="0"/>
            </a:endParaRPr>
          </a:p>
          <a:p>
            <a:r>
              <a:rPr lang="en-US" sz="16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We understand the customer needs and develop their quality of professional life by simply making the technology readily usable for them. We practice exclusively in software development, network simulation, search engine optimization, customization, and system integration. Our project methodology includes techniques for initiating a project, developing the requirements, making clear assignments to the project team, developing a dynamic schedule, reporting status to executives and problem solving.</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a:p>
            <a:endParaRPr lang="en-US" sz="1600" dirty="0">
              <a:solidFill>
                <a:srgbClr val="000000"/>
              </a:solidFill>
              <a:effectLst/>
              <a:latin typeface="Times New Roman" panose="02020603050405020304" pitchFamily="18" charset="0"/>
              <a:ea typeface="Calibri" panose="020F0502020204030204" pitchFamily="34" charset="0"/>
            </a:endParaRPr>
          </a:p>
          <a:p>
            <a:endParaRPr lang="en-IN" sz="1600" dirty="0">
              <a:effectLst/>
              <a:latin typeface="Calibri" panose="020F0502020204030204" pitchFamily="34" charset="0"/>
              <a:ea typeface="Calibri" panose="020F0502020204030204" pitchFamily="34" charset="0"/>
              <a:cs typeface="Gautami" panose="020B0502040204020203" pitchFamily="34" charset="0"/>
            </a:endParaRPr>
          </a:p>
          <a:p>
            <a:pPr algn="r"/>
            <a:endParaRPr lang="en-IN" dirty="0"/>
          </a:p>
        </p:txBody>
      </p:sp>
    </p:spTree>
    <p:extLst>
      <p:ext uri="{BB962C8B-B14F-4D97-AF65-F5344CB8AC3E}">
        <p14:creationId xmlns:p14="http://schemas.microsoft.com/office/powerpoint/2010/main" val="25604846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0650" y="2461189"/>
            <a:ext cx="6554625" cy="1015663"/>
          </a:xfrm>
          <a:prstGeom prst="rect">
            <a:avLst/>
          </a:prstGeom>
        </p:spPr>
        <p:txBody>
          <a:bodyPr wrap="square">
            <a:spAutoFit/>
          </a:bodyPr>
          <a:lstStyle/>
          <a:p>
            <a:pPr lvl="0">
              <a:spcBef>
                <a:spcPct val="0"/>
              </a:spcBef>
            </a:pPr>
            <a:r>
              <a:rPr lang="en-IN" sz="6000" b="1" dirty="0">
                <a:solidFill>
                  <a:schemeClr val="accent1"/>
                </a:solidFill>
                <a:effectLst>
                  <a:outerShdw blurRad="38100" dist="38100" dir="2700000" algn="tl">
                    <a:srgbClr val="000000">
                      <a:alpha val="43137"/>
                    </a:srgbClr>
                  </a:outerShdw>
                </a:effectLst>
                <a:ea typeface="+mj-ea"/>
                <a:cs typeface="+mj-cs"/>
              </a:rPr>
              <a:t>THANK YOU</a:t>
            </a:r>
          </a:p>
        </p:txBody>
      </p:sp>
    </p:spTree>
    <p:extLst>
      <p:ext uri="{BB962C8B-B14F-4D97-AF65-F5344CB8AC3E}">
        <p14:creationId xmlns:p14="http://schemas.microsoft.com/office/powerpoint/2010/main" val="3793249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65260A6-9B24-1432-5800-477FFBE0EB9A}"/>
              </a:ext>
            </a:extLst>
          </p:cNvPr>
          <p:cNvSpPr txBox="1"/>
          <p:nvPr/>
        </p:nvSpPr>
        <p:spPr>
          <a:xfrm>
            <a:off x="770965" y="591672"/>
            <a:ext cx="8633011" cy="2113399"/>
          </a:xfrm>
          <a:prstGeom prst="rect">
            <a:avLst/>
          </a:prstGeom>
          <a:noFill/>
        </p:spPr>
        <p:txBody>
          <a:bodyPr wrap="square">
            <a:spAutoFit/>
          </a:bodyPr>
          <a:lstStyle/>
          <a:p>
            <a:pPr algn="just">
              <a:lnSpc>
                <a:spcPct val="150000"/>
              </a:lnSpc>
              <a:spcAft>
                <a:spcPts val="1000"/>
              </a:spcAft>
            </a:pPr>
            <a:r>
              <a:rPr lang="en-US" sz="1800" b="1" dirty="0">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ABOUT THE PEOPLE:</a:t>
            </a:r>
          </a:p>
          <a:p>
            <a:pPr algn="just">
              <a:lnSpc>
                <a:spcPct val="150000"/>
              </a:lnSpc>
              <a:spcAft>
                <a:spcPts val="1000"/>
              </a:spcAft>
            </a:pPr>
            <a:r>
              <a:rPr lang="en-US" sz="1600" dirty="0">
                <a:solidFill>
                  <a:srgbClr val="000000"/>
                </a:solidFill>
                <a:effectLst/>
                <a:latin typeface="Times New Roman" panose="02020603050405020304" pitchFamily="18" charset="0"/>
                <a:ea typeface="Calibri" panose="020F0502020204030204" pitchFamily="34" charset="0"/>
              </a:rPr>
              <a:t>As a team we have the clear vision and realize it too. As a statistical evaluation, the team has more than 40,000 hours of expertise in providing real-time solutions in the fields of Mobile Apps Development in Android, IOS, and Flutter, Web Designing, Web Development, Cloud Computing, Image Processing and Implementation, client Server Technologies in Java, (J2EE), ANDROID, Python, PHP, Oracle</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xmlns="" id="{5BA8CF74-FE8E-2185-3CE2-13CD79408E7F}"/>
              </a:ext>
            </a:extLst>
          </p:cNvPr>
          <p:cNvSpPr txBox="1"/>
          <p:nvPr/>
        </p:nvSpPr>
        <p:spPr>
          <a:xfrm>
            <a:off x="842682" y="2722165"/>
            <a:ext cx="8308041" cy="1051570"/>
          </a:xfrm>
          <a:prstGeom prst="rect">
            <a:avLst/>
          </a:prstGeom>
          <a:noFill/>
        </p:spPr>
        <p:txBody>
          <a:bodyPr wrap="square">
            <a:spAutoFit/>
          </a:bodyPr>
          <a:lstStyle/>
          <a:p>
            <a:pPr algn="just">
              <a:lnSpc>
                <a:spcPct val="150000"/>
              </a:lnSpc>
              <a:spcAft>
                <a:spcPts val="1000"/>
              </a:spcAft>
            </a:pPr>
            <a:r>
              <a:rPr lang="en-US" sz="1800" b="1" dirty="0">
                <a:solidFill>
                  <a:schemeClr val="accent1"/>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Gautami" panose="020B0502040204020203" pitchFamily="34" charset="0"/>
              </a:rPr>
              <a:t>Our Vision</a:t>
            </a:r>
            <a:r>
              <a:rPr lang="en-US" sz="1800" b="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Gautami" panose="020B0502040204020203" pitchFamily="34" charset="0"/>
              </a:rPr>
              <a:t>:</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Gautami" panose="020B0502040204020203" pitchFamily="34" charset="0"/>
            </a:endParaRPr>
          </a:p>
          <a:p>
            <a:pPr algn="just">
              <a:lnSpc>
                <a:spcPct val="150000"/>
              </a:lnSpc>
              <a:spcAft>
                <a:spcPts val="1000"/>
              </a:spcAft>
            </a:pPr>
            <a:r>
              <a:rPr lang="en-US" sz="16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“Impossible as Possible” this is our vision; we work according to our vision</a:t>
            </a:r>
            <a:r>
              <a:rPr lang="en-US" sz="18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a:t>
            </a:r>
            <a:endParaRPr lang="en-IN" sz="16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2643056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IN" b="1" dirty="0" smtClean="0"/>
              <a:t>INTRODUCTION:</a:t>
            </a:r>
            <a:endParaRPr lang="en-IN" b="1" dirty="0"/>
          </a:p>
        </p:txBody>
      </p:sp>
      <p:sp>
        <p:nvSpPr>
          <p:cNvPr id="3" name="Content Placeholder 2"/>
          <p:cNvSpPr>
            <a:spLocks noGrp="1"/>
          </p:cNvSpPr>
          <p:nvPr>
            <p:ph idx="1"/>
          </p:nvPr>
        </p:nvSpPr>
        <p:spPr>
          <a:xfrm>
            <a:off x="677334" y="1231641"/>
            <a:ext cx="8979850" cy="5113175"/>
          </a:xfrm>
        </p:spPr>
        <p:txBody>
          <a:bodyPr>
            <a:normAutofit lnSpcReduction="10000"/>
          </a:bodyPr>
          <a:lstStyle/>
          <a:p>
            <a:r>
              <a:rPr lang="en-US" sz="1700" dirty="0">
                <a:latin typeface="Times New Roman" pitchFamily="18" charset="0"/>
                <a:cs typeface="Times New Roman" pitchFamily="18" charset="0"/>
              </a:rPr>
              <a:t>Sometimes you come across small problems where you to need consult doctors about your health problems or for the nearest ones and follow their prescriptions. Doctors online will provide you the power of direct interaction between doctors of your choice as and when required for your small problems. Using this web applications, patients will able to fill online form in just few seconds before entering to the virtual office room. It will also enable you to upload your lab results such as x-ray copies, health history </a:t>
            </a:r>
            <a:r>
              <a:rPr lang="en-US" sz="1700" dirty="0" err="1">
                <a:latin typeface="Times New Roman" pitchFamily="18" charset="0"/>
                <a:cs typeface="Times New Roman" pitchFamily="18" charset="0"/>
              </a:rPr>
              <a:t>etc</a:t>
            </a:r>
            <a:r>
              <a:rPr lang="en-US" sz="1700" dirty="0">
                <a:latin typeface="Times New Roman" pitchFamily="18" charset="0"/>
                <a:cs typeface="Times New Roman" pitchFamily="18" charset="0"/>
              </a:rPr>
              <a:t> which can be viewed by your referred doctors.</a:t>
            </a:r>
            <a:endParaRPr lang="en-IN" sz="1700" b="1" dirty="0">
              <a:latin typeface="Times New Roman" pitchFamily="18" charset="0"/>
              <a:cs typeface="Times New Roman" pitchFamily="18" charset="0"/>
            </a:endParaRPr>
          </a:p>
          <a:p>
            <a:pPr marL="0" indent="0">
              <a:buNone/>
            </a:pPr>
            <a:r>
              <a:rPr lang="en-US" dirty="0"/>
              <a:t> </a:t>
            </a:r>
            <a:endParaRPr lang="en-IN" dirty="0"/>
          </a:p>
          <a:p>
            <a:r>
              <a:rPr lang="en-US" b="1" dirty="0">
                <a:solidFill>
                  <a:schemeClr val="accent1"/>
                </a:solidFill>
              </a:rPr>
              <a:t>Vision of the project:</a:t>
            </a:r>
            <a:endParaRPr lang="en-IN" dirty="0">
              <a:solidFill>
                <a:schemeClr val="accent1"/>
              </a:solidFill>
            </a:endParaRPr>
          </a:p>
          <a:p>
            <a:pPr>
              <a:buFont typeface="Arial" pitchFamily="34" charset="0"/>
              <a:buChar char="•"/>
            </a:pPr>
            <a:r>
              <a:rPr lang="en-US" sz="1700" dirty="0">
                <a:latin typeface="Times New Roman" pitchFamily="18" charset="0"/>
                <a:cs typeface="Times New Roman" pitchFamily="18" charset="0"/>
              </a:rPr>
              <a:t>“The Interface has to be simple to use, as the target end-users for the system are non-technical persons. Our system also aims to provide a complete IT solution for Online Doctor Appointment.”</a:t>
            </a:r>
            <a:endParaRPr lang="en-IN" sz="1700" dirty="0">
              <a:latin typeface="Times New Roman" pitchFamily="18" charset="0"/>
              <a:cs typeface="Times New Roman" pitchFamily="18" charset="0"/>
            </a:endParaRPr>
          </a:p>
          <a:p>
            <a:pPr marL="0" indent="0">
              <a:buNone/>
            </a:pPr>
            <a:endParaRPr lang="en-IN" dirty="0"/>
          </a:p>
          <a:p>
            <a:r>
              <a:rPr lang="en-US" b="1" dirty="0"/>
              <a:t> </a:t>
            </a:r>
            <a:r>
              <a:rPr lang="en-US" b="1" dirty="0">
                <a:solidFill>
                  <a:schemeClr val="accent1"/>
                </a:solidFill>
              </a:rPr>
              <a:t>Mission of the project:</a:t>
            </a:r>
            <a:endParaRPr lang="en-IN" dirty="0">
              <a:solidFill>
                <a:schemeClr val="accent1"/>
              </a:solidFill>
            </a:endParaRPr>
          </a:p>
          <a:p>
            <a:pPr lvl="0">
              <a:buFont typeface="Arial" pitchFamily="34" charset="0"/>
              <a:buChar char="•"/>
            </a:pPr>
            <a:r>
              <a:rPr lang="en-US" sz="1700" dirty="0">
                <a:latin typeface="Times New Roman" pitchFamily="18" charset="0"/>
                <a:cs typeface="Times New Roman" pitchFamily="18" charset="0"/>
              </a:rPr>
              <a:t>Any user can see the details of the doctor.</a:t>
            </a:r>
            <a:endParaRPr lang="en-IN" sz="1700" dirty="0">
              <a:latin typeface="Times New Roman" pitchFamily="18" charset="0"/>
              <a:cs typeface="Times New Roman" pitchFamily="18" charset="0"/>
            </a:endParaRPr>
          </a:p>
          <a:p>
            <a:pPr lvl="0">
              <a:buFont typeface="Arial" pitchFamily="34" charset="0"/>
              <a:buChar char="•"/>
            </a:pPr>
            <a:r>
              <a:rPr lang="en-US" sz="1700" dirty="0">
                <a:latin typeface="Times New Roman" pitchFamily="18" charset="0"/>
                <a:cs typeface="Times New Roman" pitchFamily="18" charset="0"/>
              </a:rPr>
              <a:t>Only the Registered user can make the </a:t>
            </a:r>
            <a:r>
              <a:rPr lang="en-US" sz="1700" dirty="0" err="1">
                <a:latin typeface="Times New Roman" pitchFamily="18" charset="0"/>
                <a:cs typeface="Times New Roman" pitchFamily="18" charset="0"/>
              </a:rPr>
              <a:t>appoinement</a:t>
            </a:r>
            <a:r>
              <a:rPr lang="en-US" sz="1700" dirty="0">
                <a:latin typeface="Times New Roman" pitchFamily="18" charset="0"/>
                <a:cs typeface="Times New Roman" pitchFamily="18" charset="0"/>
              </a:rPr>
              <a:t>.</a:t>
            </a:r>
            <a:endParaRPr lang="en-IN" sz="1700" dirty="0">
              <a:latin typeface="Times New Roman" pitchFamily="18" charset="0"/>
              <a:cs typeface="Times New Roman" pitchFamily="18" charset="0"/>
            </a:endParaRPr>
          </a:p>
          <a:p>
            <a:pPr lvl="0">
              <a:buFont typeface="Arial" pitchFamily="34" charset="0"/>
              <a:buChar char="•"/>
            </a:pPr>
            <a:r>
              <a:rPr lang="en-US" sz="1700" dirty="0">
                <a:latin typeface="Times New Roman" pitchFamily="18" charset="0"/>
                <a:cs typeface="Times New Roman" pitchFamily="18" charset="0"/>
              </a:rPr>
              <a:t>The users can see their appointments and doctor available timings etc. </a:t>
            </a:r>
            <a:endParaRPr lang="en-IN" sz="17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88178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6B86E-5E33-A434-6A73-3C1E92D77609}"/>
              </a:ext>
            </a:extLst>
          </p:cNvPr>
          <p:cNvSpPr>
            <a:spLocks noGrp="1"/>
          </p:cNvSpPr>
          <p:nvPr>
            <p:ph type="title"/>
          </p:nvPr>
        </p:nvSpPr>
        <p:spPr>
          <a:xfrm>
            <a:off x="677334" y="295836"/>
            <a:ext cx="8596668" cy="753036"/>
          </a:xfrm>
        </p:spPr>
        <p:txBody>
          <a:bodyPr/>
          <a:lstStyle/>
          <a:p>
            <a:r>
              <a:rPr lang="en-IN" b="1" dirty="0">
                <a:effectLst>
                  <a:outerShdw blurRad="38100" dist="38100" dir="2700000" algn="tl">
                    <a:srgbClr val="000000">
                      <a:alpha val="43137"/>
                    </a:srgbClr>
                  </a:outerShdw>
                </a:effectLst>
              </a:rPr>
              <a:t>EXISTING SYSTEM</a:t>
            </a:r>
          </a:p>
        </p:txBody>
      </p:sp>
      <p:sp>
        <p:nvSpPr>
          <p:cNvPr id="3" name="Content Placeholder 2">
            <a:extLst>
              <a:ext uri="{FF2B5EF4-FFF2-40B4-BE49-F238E27FC236}">
                <a16:creationId xmlns:a16="http://schemas.microsoft.com/office/drawing/2014/main" xmlns="" id="{06D985F1-EF98-9B3A-DF36-BBB473ACEB07}"/>
              </a:ext>
            </a:extLst>
          </p:cNvPr>
          <p:cNvSpPr>
            <a:spLocks noGrp="1"/>
          </p:cNvSpPr>
          <p:nvPr>
            <p:ph idx="1"/>
          </p:nvPr>
        </p:nvSpPr>
        <p:spPr>
          <a:xfrm>
            <a:off x="677334" y="1308848"/>
            <a:ext cx="8596668" cy="5163670"/>
          </a:xfrm>
        </p:spPr>
        <p:txBody>
          <a:bodyPr>
            <a:normAutofit fontScale="92500" lnSpcReduction="10000"/>
          </a:bodyPr>
          <a:lstStyle/>
          <a:p>
            <a:pPr>
              <a:buFont typeface="Wingdings" pitchFamily="2" charset="2"/>
              <a:buChar char="q"/>
            </a:pPr>
            <a:r>
              <a:rPr lang="en-US" sz="1800" dirty="0">
                <a:effectLst/>
                <a:latin typeface="Times New Roman" panose="02020603050405020304" pitchFamily="18" charset="0"/>
                <a:ea typeface="Times New Roman" panose="02020603050405020304" pitchFamily="18" charset="0"/>
              </a:rPr>
              <a:t>Under manual system, you need to wait in a line to take appointment for the doctors and wait for your time </a:t>
            </a:r>
          </a:p>
          <a:p>
            <a:pPr>
              <a:buFont typeface="Wingdings" pitchFamily="2" charset="2"/>
              <a:buChar char="q"/>
            </a:pPr>
            <a:r>
              <a:rPr lang="en-US" sz="1800" dirty="0">
                <a:latin typeface="Times New Roman" panose="02020603050405020304" pitchFamily="18" charset="0"/>
                <a:ea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rPr>
              <a:t>ou have to provide your information and other reports at other places like at medical store, Reception etc.,</a:t>
            </a:r>
          </a:p>
          <a:p>
            <a:pPr>
              <a:buFont typeface="Wingdings" pitchFamily="2" charset="2"/>
              <a:buChar char="q"/>
            </a:pPr>
            <a:r>
              <a:rPr lang="en-US" sz="1800" dirty="0">
                <a:effectLst/>
                <a:latin typeface="Times New Roman" panose="02020603050405020304" pitchFamily="18" charset="0"/>
                <a:ea typeface="Times New Roman" panose="02020603050405020304" pitchFamily="18" charset="0"/>
              </a:rPr>
              <a:t>You have to be present physically at the doctor’s cabin.</a:t>
            </a:r>
          </a:p>
          <a:p>
            <a:pPr>
              <a:buFont typeface="Wingdings" pitchFamily="2" charset="2"/>
              <a:buChar char="q"/>
            </a:pPr>
            <a:r>
              <a:rPr lang="en-US" sz="1800" dirty="0">
                <a:effectLst/>
                <a:latin typeface="Times New Roman" panose="02020603050405020304" pitchFamily="18" charset="0"/>
                <a:ea typeface="Times New Roman" panose="02020603050405020304" pitchFamily="18" charset="0"/>
              </a:rPr>
              <a:t> Patients have to wait for hours </a:t>
            </a:r>
            <a:r>
              <a:rPr lang="en-US" sz="1800" dirty="0">
                <a:latin typeface="Times New Roman" panose="02020603050405020304" pitchFamily="18" charset="0"/>
                <a:ea typeface="Times New Roman" panose="02020603050405020304" pitchFamily="18" charset="0"/>
              </a:rPr>
              <a:t>or some days </a:t>
            </a:r>
            <a:r>
              <a:rPr lang="en-US" sz="1800" dirty="0">
                <a:effectLst/>
                <a:latin typeface="Times New Roman" panose="02020603050405020304" pitchFamily="18" charset="0"/>
                <a:ea typeface="Times New Roman" panose="02020603050405020304" pitchFamily="18" charset="0"/>
              </a:rPr>
              <a:t>to take their health reports.</a:t>
            </a:r>
          </a:p>
          <a:p>
            <a:pPr>
              <a:buFont typeface="Wingdings" pitchFamily="2" charset="2"/>
              <a:buChar char="q"/>
            </a:pPr>
            <a:r>
              <a:rPr lang="en-US" sz="1800" dirty="0">
                <a:effectLst/>
                <a:latin typeface="Times New Roman" panose="02020603050405020304" pitchFamily="18" charset="0"/>
                <a:ea typeface="Times New Roman" panose="02020603050405020304" pitchFamily="18" charset="0"/>
              </a:rPr>
              <a:t>Under manual system, most of the times the mode of payment is cash. Through which patient might feel some difficulties.</a:t>
            </a:r>
          </a:p>
          <a:p>
            <a:pPr marL="0" indent="0">
              <a:buNone/>
            </a:pPr>
            <a:endParaRPr lang="en-US" sz="18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b="1" dirty="0">
                <a:solidFill>
                  <a:schemeClr val="accent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DRAWBACKS</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p>
          <a:p>
            <a:pPr>
              <a:buFont typeface="Wingdings"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It is not secure to maintain important information manually always.</a:t>
            </a:r>
          </a:p>
          <a:p>
            <a:pPr>
              <a:buFont typeface="Wingdings" pitchFamily="2" charset="2"/>
              <a:buChar char="q"/>
            </a:pPr>
            <a:r>
              <a:rPr lang="en-US" sz="1800" dirty="0">
                <a:solidFill>
                  <a:srgbClr val="000000"/>
                </a:solidFill>
                <a:latin typeface="Times New Roman" panose="02020603050405020304" pitchFamily="18" charset="0"/>
                <a:ea typeface="Times New Roman" panose="02020603050405020304" pitchFamily="18" charset="0"/>
                <a:cs typeface="Gautami" panose="020B0502040204020203" pitchFamily="34" charset="0"/>
              </a:rPr>
              <a:t>It needs much time to generate health reports.</a:t>
            </a:r>
          </a:p>
          <a:p>
            <a:pPr>
              <a:buFont typeface="Wingdings"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It is tedious to manage historical data which needs much space to keep all the past years applications, books etc.</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buFont typeface="Wingdings"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Co-ordination between various branches is very difficult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32241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39363-0A8B-73DF-641D-B15BBD8D17AE}"/>
              </a:ext>
            </a:extLst>
          </p:cNvPr>
          <p:cNvSpPr>
            <a:spLocks noGrp="1"/>
          </p:cNvSpPr>
          <p:nvPr>
            <p:ph type="title"/>
          </p:nvPr>
        </p:nvSpPr>
        <p:spPr>
          <a:xfrm>
            <a:off x="668004" y="609600"/>
            <a:ext cx="8596668" cy="753035"/>
          </a:xfrm>
        </p:spPr>
        <p:txBody>
          <a:bodyPr/>
          <a:lstStyle/>
          <a:p>
            <a:r>
              <a:rPr lang="en-IN" sz="3200" dirty="0">
                <a:effectLst>
                  <a:outerShdw blurRad="38100" dist="38100" dir="2700000" algn="tl">
                    <a:srgbClr val="000000">
                      <a:alpha val="43137"/>
                    </a:srgbClr>
                  </a:outerShdw>
                </a:effectLst>
              </a:rPr>
              <a:t>PROPOSED SYSTEM</a:t>
            </a:r>
            <a:r>
              <a:rPr lang="en-IN" dirty="0">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xmlns="" id="{F6EB3467-80C8-9C12-EE4E-764D2194A1E4}"/>
              </a:ext>
            </a:extLst>
          </p:cNvPr>
          <p:cNvSpPr>
            <a:spLocks noGrp="1"/>
          </p:cNvSpPr>
          <p:nvPr>
            <p:ph idx="1"/>
          </p:nvPr>
        </p:nvSpPr>
        <p:spPr>
          <a:xfrm>
            <a:off x="677334" y="1299881"/>
            <a:ext cx="9210738" cy="5558119"/>
          </a:xfrm>
        </p:spPr>
        <p:txBody>
          <a:bodyPr>
            <a:normAutofit/>
          </a:bodyPr>
          <a:lstStyle/>
          <a:p>
            <a:r>
              <a:rPr lang="en-US" sz="1600" dirty="0">
                <a:effectLst/>
                <a:latin typeface="Times New Roman" panose="02020603050405020304" pitchFamily="18" charset="0"/>
                <a:ea typeface="Times New Roman" panose="02020603050405020304" pitchFamily="18" charset="0"/>
              </a:rPr>
              <a:t>To make a truly online system to have meet with online doctors, all manual process has been automated through this system. </a:t>
            </a:r>
          </a:p>
          <a:p>
            <a:r>
              <a:rPr lang="en-US" sz="1600" dirty="0">
                <a:effectLst/>
                <a:latin typeface="Times New Roman" panose="02020603050405020304" pitchFamily="18" charset="0"/>
                <a:ea typeface="Times New Roman" panose="02020603050405020304" pitchFamily="18" charset="0"/>
              </a:rPr>
              <a:t>Patient have to fill online form by which id and password created </a:t>
            </a:r>
            <a:r>
              <a:rPr lang="en-US" sz="1600" dirty="0">
                <a:latin typeface="Times New Roman" panose="02020603050405020304" pitchFamily="18" charset="0"/>
                <a:ea typeface="Times New Roman" panose="02020603050405020304" pitchFamily="18" charset="0"/>
              </a:rPr>
              <a:t>which is received </a:t>
            </a:r>
            <a:r>
              <a:rPr lang="en-US" sz="1600" dirty="0">
                <a:effectLst/>
                <a:latin typeface="Times New Roman" panose="02020603050405020304" pitchFamily="18" charset="0"/>
                <a:ea typeface="Times New Roman" panose="02020603050405020304" pitchFamily="18" charset="0"/>
              </a:rPr>
              <a:t>to their email </a:t>
            </a:r>
            <a:endParaRPr lang="en-US" sz="1600" dirty="0">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Through this panel, patients can select the required doctors and have appointment with them on their time from their own place.</a:t>
            </a:r>
          </a:p>
          <a:p>
            <a:r>
              <a:rPr lang="en-US" sz="1600" dirty="0">
                <a:effectLst/>
                <a:latin typeface="Times New Roman" panose="02020603050405020304" pitchFamily="18" charset="0"/>
                <a:ea typeface="Times New Roman" panose="02020603050405020304" pitchFamily="18" charset="0"/>
              </a:rPr>
              <a:t> Patients will get all their reports and medicine prescriptions in their inbox after appointment session.</a:t>
            </a:r>
          </a:p>
          <a:p>
            <a:r>
              <a:rPr lang="en-US" sz="1600" dirty="0">
                <a:effectLst/>
                <a:latin typeface="Times New Roman" panose="02020603050405020304" pitchFamily="18" charset="0"/>
                <a:ea typeface="Times New Roman" panose="02020603050405020304" pitchFamily="18" charset="0"/>
              </a:rPr>
              <a:t>Patient can pay the required fees using their account or debit or credit card.</a:t>
            </a:r>
          </a:p>
          <a:p>
            <a:endParaRPr lang="en-US" sz="1600" dirty="0">
              <a:latin typeface="Times New Roman" panose="02020603050405020304" pitchFamily="18" charset="0"/>
            </a:endParaRPr>
          </a:p>
          <a:p>
            <a:pPr>
              <a:buFont typeface="Wingdings" panose="05000000000000000000" pitchFamily="2" charset="2"/>
              <a:buChar char="q"/>
            </a:pPr>
            <a:r>
              <a:rPr lang="en-US" b="1" dirty="0">
                <a:solidFill>
                  <a:schemeClr val="accent1"/>
                </a:solidFill>
                <a:latin typeface="Times New Roman" panose="02020603050405020304" pitchFamily="18" charset="0"/>
              </a:rPr>
              <a:t>ADVANTAGES:</a:t>
            </a:r>
          </a:p>
          <a:p>
            <a:pPr>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The proposed system is faster than manually maintained system and can handle data easily.</a:t>
            </a:r>
          </a:p>
          <a:p>
            <a:pPr>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Computerization of the details of the patients and doctors.</a:t>
            </a:r>
            <a:endParaRPr lang="en-IN" sz="1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Maintenance time and cost are greatly reduced.</a:t>
            </a:r>
            <a:endParaRPr lang="en-IN" sz="1600" dirty="0">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Report can be generated easily and quickly.</a:t>
            </a:r>
            <a:endParaRPr lang="en-IN" sz="1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Accurate information can be generated easily and quickly at different levels</a:t>
            </a:r>
            <a:endParaRPr lang="en-IN" sz="16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600" dirty="0">
              <a:solidFill>
                <a:schemeClr val="accent2"/>
              </a:solidFill>
              <a:latin typeface="Times New Roman" panose="02020603050405020304" pitchFamily="18" charset="0"/>
            </a:endParaRPr>
          </a:p>
          <a:p>
            <a:pPr>
              <a:buFont typeface="Wingdings" panose="05000000000000000000" pitchFamily="2" charset="2"/>
              <a:buChar char="Ø"/>
            </a:pPr>
            <a:endParaRPr lang="en-US" dirty="0">
              <a:solidFill>
                <a:schemeClr val="accent2"/>
              </a:solidFill>
              <a:latin typeface="Times New Roman" panose="02020603050405020304" pitchFamily="18" charset="0"/>
            </a:endParaRPr>
          </a:p>
          <a:p>
            <a:endParaRPr lang="en-IN" dirty="0">
              <a:solidFill>
                <a:schemeClr val="accent2"/>
              </a:solidFill>
            </a:endParaRPr>
          </a:p>
        </p:txBody>
      </p:sp>
    </p:spTree>
    <p:extLst>
      <p:ext uri="{BB962C8B-B14F-4D97-AF65-F5344CB8AC3E}">
        <p14:creationId xmlns:p14="http://schemas.microsoft.com/office/powerpoint/2010/main" val="140058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54B0BF-5570-1EBE-E306-7A62665C7D32}"/>
              </a:ext>
            </a:extLst>
          </p:cNvPr>
          <p:cNvSpPr>
            <a:spLocks noGrp="1"/>
          </p:cNvSpPr>
          <p:nvPr>
            <p:ph type="title"/>
          </p:nvPr>
        </p:nvSpPr>
        <p:spPr>
          <a:xfrm>
            <a:off x="677334" y="448236"/>
            <a:ext cx="8596668" cy="833718"/>
          </a:xfrm>
        </p:spPr>
        <p:txBody>
          <a:bodyPr/>
          <a:lstStyle/>
          <a:p>
            <a:r>
              <a:rPr lang="en-IN" dirty="0"/>
              <a:t>FEASIBILITY STUDY:</a:t>
            </a:r>
          </a:p>
        </p:txBody>
      </p:sp>
      <p:sp>
        <p:nvSpPr>
          <p:cNvPr id="3" name="Content Placeholder 2">
            <a:extLst>
              <a:ext uri="{FF2B5EF4-FFF2-40B4-BE49-F238E27FC236}">
                <a16:creationId xmlns:a16="http://schemas.microsoft.com/office/drawing/2014/main" xmlns="" id="{B5B279C7-F7DC-D03A-F120-BD26D19EEC77}"/>
              </a:ext>
            </a:extLst>
          </p:cNvPr>
          <p:cNvSpPr>
            <a:spLocks noGrp="1"/>
          </p:cNvSpPr>
          <p:nvPr>
            <p:ph idx="1"/>
          </p:nvPr>
        </p:nvSpPr>
        <p:spPr>
          <a:xfrm>
            <a:off x="677334" y="1111624"/>
            <a:ext cx="8596668" cy="5486400"/>
          </a:xfrm>
        </p:spPr>
        <p:txBody>
          <a:bodyPr>
            <a:normAutofit/>
          </a:bodyPr>
          <a:lstStyle/>
          <a:p>
            <a:pPr marL="0" indent="0">
              <a:buNone/>
            </a:pPr>
            <a:r>
              <a:rPr lang="en-IN" sz="2000" dirty="0">
                <a:solidFill>
                  <a:schemeClr val="accent1"/>
                </a:solidFill>
              </a:rPr>
              <a:t>1.TECHNICAL FEASIBILITY:</a:t>
            </a:r>
            <a:r>
              <a:rPr lang="en-US" sz="1800" dirty="0">
                <a:solidFill>
                  <a:schemeClr val="accent1"/>
                </a:solidFill>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 number of issues have to be considered while doing a technical     analysis.</a:t>
            </a: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Understand the different technologies involved in the proposed system before commencing the project </a:t>
            </a: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we have to be very clear about the technologies that are to be required for development of the new system.</a:t>
            </a: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 Find out whether the organization currently possesses the required technologies. Is the required technology available with the organization?</a:t>
            </a:r>
          </a:p>
          <a:p>
            <a:pPr marL="0" indent="0">
              <a:buNone/>
            </a:pPr>
            <a:endParaRPr lang="en-US" sz="1600" dirty="0">
              <a:effectLst/>
              <a:latin typeface="Times New Roman" panose="02020603050405020304" pitchFamily="18" charset="0"/>
              <a:ea typeface="Times New Roman" panose="02020603050405020304" pitchFamily="18" charset="0"/>
            </a:endParaRPr>
          </a:p>
          <a:p>
            <a:pPr marL="0" indent="0">
              <a:buNone/>
            </a:pPr>
            <a:r>
              <a:rPr lang="en-US" sz="2000" dirty="0">
                <a:solidFill>
                  <a:schemeClr val="accent1"/>
                </a:solidFill>
                <a:latin typeface="Times New Roman" panose="02020603050405020304" pitchFamily="18" charset="0"/>
                <a:ea typeface="Times New Roman" panose="02020603050405020304" pitchFamily="18" charset="0"/>
              </a:rPr>
              <a:t>2. OPERATIONAL FEASIBILITY:</a:t>
            </a: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test of feasibility asks if the system will work when it is developed and installed. Are there major barriers to Implementation?</a:t>
            </a:r>
          </a:p>
          <a:p>
            <a:pPr>
              <a:buFont typeface="Wingdings" panose="05000000000000000000" pitchFamily="2" charset="2"/>
              <a:buChar char="q"/>
            </a:pPr>
            <a:r>
              <a:rPr lang="en-US" sz="1600" dirty="0" smtClean="0">
                <a:effectLst/>
                <a:latin typeface="Times New Roman" panose="02020603050405020304" pitchFamily="18" charset="0"/>
                <a:ea typeface="Times New Roman" panose="02020603050405020304" pitchFamily="18" charset="0"/>
              </a:rPr>
              <a:t>Is there sufficient support for the project from management from users?</a:t>
            </a:r>
            <a:endParaRPr lang="en-US" sz="1600" dirty="0" smtClean="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1600" dirty="0" smtClean="0">
                <a:effectLst/>
                <a:latin typeface="Times New Roman" panose="02020603050405020304" pitchFamily="18" charset="0"/>
                <a:ea typeface="Times New Roman" panose="02020603050405020304" pitchFamily="18" charset="0"/>
              </a:rPr>
              <a:t>Are the current business methods acceptable to the user?</a:t>
            </a:r>
          </a:p>
          <a:p>
            <a:pPr>
              <a:buFont typeface="Wingdings" panose="05000000000000000000" pitchFamily="2" charset="2"/>
              <a:buChar char="q"/>
            </a:pPr>
            <a:r>
              <a:rPr lang="en-US" sz="1600" dirty="0" smtClean="0">
                <a:effectLst/>
                <a:latin typeface="Times New Roman" panose="02020603050405020304" pitchFamily="18" charset="0"/>
                <a:ea typeface="Times New Roman" panose="02020603050405020304" pitchFamily="18" charset="0"/>
              </a:rPr>
              <a:t>Have the user been involved in the planning and development of the project? </a:t>
            </a:r>
            <a:endParaRPr lang="en-IN" sz="1600" dirty="0" smtClean="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1600" dirty="0" smtClean="0">
                <a:effectLst/>
                <a:latin typeface="Times New Roman" panose="02020603050405020304" pitchFamily="18" charset="0"/>
                <a:ea typeface="Times New Roman" panose="02020603050405020304" pitchFamily="18" charset="0"/>
              </a:rPr>
              <a:t>Since the proposed system was to help reduce the hardships encountered in the existing manual system, the new system was considered to be operational feasible.           </a:t>
            </a:r>
            <a:r>
              <a:rPr lang="en-US" sz="1800" dirty="0" smtClean="0">
                <a:effectLst/>
                <a:latin typeface="Times New Roman" panose="02020603050405020304" pitchFamily="18" charset="0"/>
                <a:ea typeface="Times New Roman" panose="02020603050405020304" pitchFamily="18" charset="0"/>
              </a:rPr>
              <a:t>              </a:t>
            </a:r>
            <a:endParaRPr lang="en-IN" sz="1800" dirty="0" smtClean="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sz="1600" dirty="0">
              <a:solidFill>
                <a:schemeClr val="accent1"/>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IN" sz="2000" dirty="0">
              <a:solidFill>
                <a:srgbClr val="92D050"/>
              </a:solidFill>
            </a:endParaRPr>
          </a:p>
          <a:p>
            <a:endParaRPr lang="en-IN" sz="2000" dirty="0">
              <a:solidFill>
                <a:srgbClr val="92D050"/>
              </a:solidFill>
            </a:endParaRPr>
          </a:p>
        </p:txBody>
      </p:sp>
    </p:spTree>
    <p:extLst>
      <p:ext uri="{BB962C8B-B14F-4D97-AF65-F5344CB8AC3E}">
        <p14:creationId xmlns:p14="http://schemas.microsoft.com/office/powerpoint/2010/main" val="3707669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9F4B3-D1F2-51CB-581A-64D95ADF462F}"/>
              </a:ext>
            </a:extLst>
          </p:cNvPr>
          <p:cNvSpPr>
            <a:spLocks noGrp="1"/>
          </p:cNvSpPr>
          <p:nvPr>
            <p:ph type="title"/>
          </p:nvPr>
        </p:nvSpPr>
        <p:spPr>
          <a:xfrm>
            <a:off x="677334" y="609600"/>
            <a:ext cx="8596668" cy="385482"/>
          </a:xfrm>
        </p:spPr>
        <p:txBody>
          <a:bodyPr>
            <a:noAutofit/>
          </a:bodyPr>
          <a:lstStyle/>
          <a:p>
            <a:r>
              <a:rPr lang="en-IN" sz="2400" dirty="0"/>
              <a:t>3.ECONOMIC FEASIBILITY:</a:t>
            </a:r>
          </a:p>
        </p:txBody>
      </p:sp>
      <p:sp>
        <p:nvSpPr>
          <p:cNvPr id="3" name="Content Placeholder 2">
            <a:extLst>
              <a:ext uri="{FF2B5EF4-FFF2-40B4-BE49-F238E27FC236}">
                <a16:creationId xmlns:a16="http://schemas.microsoft.com/office/drawing/2014/main" xmlns="" id="{02269300-3189-0715-6E76-ADF561A6EBEA}"/>
              </a:ext>
            </a:extLst>
          </p:cNvPr>
          <p:cNvSpPr>
            <a:spLocks noGrp="1"/>
          </p:cNvSpPr>
          <p:nvPr>
            <p:ph idx="1"/>
          </p:nvPr>
        </p:nvSpPr>
        <p:spPr>
          <a:xfrm>
            <a:off x="766981" y="1281952"/>
            <a:ext cx="8596668" cy="5342965"/>
          </a:xfrm>
        </p:spPr>
        <p:txBody>
          <a:bodyPr>
            <a:normAutofit/>
          </a:bodyPr>
          <a:lstStyle/>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Economic feasibility attempts 2 weigh the cost of developing and implementing a new system</a:t>
            </a:r>
            <a:r>
              <a:rPr lang="en-US" sz="1600" dirty="0" smtClean="0">
                <a:effectLst/>
                <a:latin typeface="Times New Roman" panose="02020603050405020304" pitchFamily="18" charset="0"/>
                <a:ea typeface="Times New Roman" panose="02020603050405020304" pitchFamily="18" charset="0"/>
              </a:rPr>
              <a:t>.</a:t>
            </a:r>
            <a:r>
              <a:rPr lang="en-US" sz="1600" dirty="0"/>
              <a:t> </a:t>
            </a:r>
            <a:r>
              <a:rPr lang="en-US" sz="1600" dirty="0">
                <a:latin typeface="Times New Roman" pitchFamily="18" charset="0"/>
                <a:cs typeface="Times New Roman" pitchFamily="18" charset="0"/>
              </a:rPr>
              <a:t>against the benefits that would accrue from having the new system in place</a:t>
            </a:r>
            <a:endParaRPr lang="en-US" sz="1600" dirty="0">
              <a:effectLst/>
              <a:latin typeface="Times New Roman" panose="02020603050405020304" pitchFamily="18" charset="0"/>
              <a:ea typeface="Times New Roman" panose="02020603050405020304" pitchFamily="18" charset="0"/>
              <a:cs typeface="Times New Roman" pitchFamily="18" charset="0"/>
            </a:endParaRP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A simple economic analysis which gives the actual comparison of costs and benefits are much more meaningful in this case. </a:t>
            </a: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There could be various types of intangible benefits on account of automation. </a:t>
            </a:r>
          </a:p>
          <a:p>
            <a:pPr>
              <a:buFont typeface="Wingdings" pitchFamily="2" charset="2"/>
              <a:buChar char="q"/>
            </a:pPr>
            <a:r>
              <a:rPr lang="en-US" sz="1600" dirty="0">
                <a:effectLst/>
                <a:latin typeface="Times New Roman" panose="02020603050405020304" pitchFamily="18" charset="0"/>
                <a:ea typeface="Times New Roman" panose="02020603050405020304" pitchFamily="18" charset="0"/>
              </a:rPr>
              <a:t>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endParaRPr lang="en-IN" sz="1600" dirty="0">
              <a:effectLst/>
              <a:latin typeface="Times New Roman" panose="02020603050405020304" pitchFamily="18" charset="0"/>
              <a:ea typeface="Times New Roman" panose="02020603050405020304" pitchFamily="18" charset="0"/>
            </a:endParaRPr>
          </a:p>
          <a:p>
            <a:pPr>
              <a:buFont typeface="Wingdings" pitchFamily="2" charset="2"/>
              <a:buChar char="q"/>
            </a:pPr>
            <a:endParaRPr lang="en-US" sz="1600" dirty="0">
              <a:effectLst/>
              <a:latin typeface="Times New Roman" panose="02020603050405020304" pitchFamily="18" charset="0"/>
              <a:ea typeface="Times New Roman" panose="02020603050405020304" pitchFamily="18" charset="0"/>
            </a:endParaRPr>
          </a:p>
          <a:p>
            <a:endParaRPr lang="en-IN" sz="1600" dirty="0"/>
          </a:p>
        </p:txBody>
      </p:sp>
    </p:spTree>
    <p:extLst>
      <p:ext uri="{BB962C8B-B14F-4D97-AF65-F5344CB8AC3E}">
        <p14:creationId xmlns:p14="http://schemas.microsoft.com/office/powerpoint/2010/main" val="1002882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9384</TotalTime>
  <Words>1751</Words>
  <Application>Microsoft Office PowerPoint</Application>
  <PresentationFormat>Custom</PresentationFormat>
  <Paragraphs>207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AURORA’S PG COLLEGE(MCA) RAMANTHAPUR</vt:lpstr>
      <vt:lpstr>ONLINE DOCTOR APPOINTMENT SYSTEM</vt:lpstr>
      <vt:lpstr>PROFILE OF CLIENT ORGANISATION:</vt:lpstr>
      <vt:lpstr>PowerPoint Presentation</vt:lpstr>
      <vt:lpstr>INTRODUCTION:</vt:lpstr>
      <vt:lpstr>EXISTING SYSTEM</vt:lpstr>
      <vt:lpstr>PROPOSED SYSTEM:</vt:lpstr>
      <vt:lpstr>FEASIBILITY STUDY:</vt:lpstr>
      <vt:lpstr>3.ECONOMIC FEASIBILITY:</vt:lpstr>
      <vt:lpstr>MODULE DESCRIPTION:</vt:lpstr>
      <vt:lpstr>PowerPoint Presentation</vt:lpstr>
      <vt:lpstr>SRS DOCUMENTATION:</vt:lpstr>
      <vt:lpstr>Functional and Non-Functional Requirements </vt:lpstr>
      <vt:lpstr>ANALYSIS USING USE-CASE DIAGRAMS:</vt:lpstr>
      <vt:lpstr>The relationships between the actors and the use cases:   </vt:lpstr>
      <vt:lpstr>DESIGN PHASE:</vt:lpstr>
      <vt:lpstr>PowerPoint Presentation</vt:lpstr>
      <vt:lpstr>PowerPoint Presentation</vt:lpstr>
      <vt:lpstr>PowerPoint Presentation</vt:lpstr>
      <vt:lpstr>ACTIVITY DIAGRAM:   </vt:lpstr>
      <vt:lpstr>Admin:</vt:lpstr>
      <vt:lpstr>Manager:</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Archana bachchu</dc:creator>
  <cp:lastModifiedBy>archana</cp:lastModifiedBy>
  <cp:revision>26</cp:revision>
  <dcterms:created xsi:type="dcterms:W3CDTF">2023-07-25T16:07:03Z</dcterms:created>
  <dcterms:modified xsi:type="dcterms:W3CDTF">2023-08-01T16:34:13Z</dcterms:modified>
</cp:coreProperties>
</file>