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Slides/notesSlide2.xml" ContentType="application/vnd.openxmlformats-officedocument.presentationml.notes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1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1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6"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58799"/>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3048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8" name=""/>
        <p:cNvGrpSpPr/>
        <p:nvPr/>
      </p:nvGrpSpPr>
      <p:grpSpPr>
        <a:xfrm>
          <a:off x="0" y="0"/>
          <a:ext cx="0" cy="0"/>
          <a:chOff x="0" y="0"/>
          <a:chExt cx="0" cy="0"/>
        </a:xfrm>
      </p:grpSpPr>
      <p:sp>
        <p:nvSpPr>
          <p:cNvPr id="1048700" name="Holder 2"/>
          <p:cNvSpPr>
            <a:spLocks noGrp="1"/>
          </p:cNvSpPr>
          <p:nvPr>
            <p:ph type="title"/>
          </p:nvPr>
        </p:nvSpPr>
        <p:spPr>
          <a:xfrm>
            <a:off x="755332" y="385444"/>
            <a:ext cx="10681335" cy="825500"/>
          </a:xfrm>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type="body" idx="1"/>
          </p:nvPr>
        </p:nvSpPr>
        <p:spPr>
          <a:xfrm>
            <a:off x="609600" y="1577340"/>
            <a:ext cx="10972800" cy="304800"/>
          </a:xfrm>
        </p:spPr>
        <p:txBody>
          <a:bodyPr bIns="0" lIns="0" rIns="0" tIns="0"/>
          <a:p/>
        </p:txBody>
      </p:sp>
      <p:sp>
        <p:nvSpPr>
          <p:cNvPr id="104870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9" name=""/>
        <p:cNvGrpSpPr/>
        <p:nvPr/>
      </p:nvGrpSpPr>
      <p:grpSpPr>
        <a:xfrm>
          <a:off x="0" y="0"/>
          <a:ext cx="0" cy="0"/>
          <a:chOff x="0" y="0"/>
          <a:chExt cx="0" cy="0"/>
        </a:xfrm>
      </p:grpSpPr>
      <p:sp>
        <p:nvSpPr>
          <p:cNvPr id="1048705" name="Holder 2"/>
          <p:cNvSpPr>
            <a:spLocks noGrp="1"/>
          </p:cNvSpPr>
          <p:nvPr>
            <p:ph type="title"/>
          </p:nvPr>
        </p:nvSpPr>
        <p:spPr>
          <a:xfrm>
            <a:off x="755332" y="385444"/>
            <a:ext cx="10681335" cy="825500"/>
          </a:xfrm>
        </p:spPr>
        <p:txBody>
          <a:bodyPr bIns="0" lIns="0" rIns="0" tIns="0"/>
          <a:lstStyle>
            <a:lvl1pPr>
              <a:defRPr b="1" sz="4800" i="0">
                <a:solidFill>
                  <a:schemeClr val="tx1"/>
                </a:solidFill>
                <a:latin typeface="Trebuchet MS"/>
                <a:cs typeface="Trebuchet MS"/>
              </a:defRPr>
            </a:lvl1pPr>
          </a:lstStyle>
          <a:p/>
        </p:txBody>
      </p:sp>
      <p:sp>
        <p:nvSpPr>
          <p:cNvPr id="1048706" name="Holder 3"/>
          <p:cNvSpPr>
            <a:spLocks noGrp="1"/>
          </p:cNvSpPr>
          <p:nvPr>
            <p:ph sz="half" idx="2"/>
          </p:nvPr>
        </p:nvSpPr>
        <p:spPr>
          <a:xfrm>
            <a:off x="609600" y="1577340"/>
            <a:ext cx="5303520" cy="304800"/>
          </a:xfrm>
          <a:prstGeom prst="rect"/>
        </p:spPr>
        <p:txBody>
          <a:bodyPr bIns="0" lIns="0" rIns="0" tIns="0" wrap="square">
            <a:spAutoFit/>
          </a:bodyPr>
          <a:p/>
        </p:txBody>
      </p:sp>
      <p:sp>
        <p:nvSpPr>
          <p:cNvPr id="1048707" name="Holder 4"/>
          <p:cNvSpPr>
            <a:spLocks noGrp="1"/>
          </p:cNvSpPr>
          <p:nvPr>
            <p:ph sz="half" idx="3"/>
          </p:nvPr>
        </p:nvSpPr>
        <p:spPr>
          <a:xfrm>
            <a:off x="6278880" y="1577340"/>
            <a:ext cx="5303520" cy="304800"/>
          </a:xfrm>
          <a:prstGeom prst="rect"/>
        </p:spPr>
        <p:txBody>
          <a:bodyPr bIns="0" lIns="0" rIns="0" tIns="0" wrap="square">
            <a:spAutoFit/>
          </a:bodyPr>
          <a:p/>
        </p:txBody>
      </p:sp>
      <p:sp>
        <p:nvSpPr>
          <p:cNvPr id="104870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1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825500"/>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2" name=""/>
        <p:cNvGrpSpPr/>
        <p:nvPr/>
      </p:nvGrpSpPr>
      <p:grpSpPr>
        <a:xfrm>
          <a:off x="0" y="0"/>
          <a:ext cx="0" cy="0"/>
          <a:chOff x="0" y="0"/>
          <a:chExt cx="0" cy="0"/>
        </a:xfrm>
      </p:grpSpPr>
      <p:sp>
        <p:nvSpPr>
          <p:cNvPr id="104868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579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186940"/>
          </a:xfrm>
          <a:prstGeom prst="rect"/>
          <a:noFill/>
        </p:spPr>
        <p:txBody>
          <a:bodyPr rtlCol="0" wrap="square">
            <a:spAutoFit/>
          </a:bodyPr>
          <a:p>
            <a:r>
              <a:rPr sz="2400" lang="en-US"/>
              <a:t>STUDENT NAME:</a:t>
            </a:r>
            <a:r>
              <a:rPr sz="2400" lang="en-US"/>
              <a:t>P</a:t>
            </a:r>
            <a:r>
              <a:rPr sz="2400" lang="en-US"/>
              <a:t>.</a:t>
            </a:r>
            <a:r>
              <a:rPr sz="2400" lang="en-US"/>
              <a:t>A</a:t>
            </a:r>
            <a:r>
              <a:rPr sz="2400" lang="en-US"/>
              <a:t>r</a:t>
            </a:r>
            <a:r>
              <a:rPr sz="2400" lang="en-US"/>
              <a:t>c</a:t>
            </a:r>
            <a:r>
              <a:rPr sz="2400" lang="en-US"/>
              <a:t>h</a:t>
            </a:r>
            <a:r>
              <a:rPr sz="2400" lang="en-US"/>
              <a:t>a</a:t>
            </a:r>
            <a:r>
              <a:rPr sz="2400" lang="en-US"/>
              <a:t>n</a:t>
            </a:r>
            <a:r>
              <a:rPr sz="2400" lang="en-US"/>
              <a:t>a</a:t>
            </a:r>
            <a:endParaRPr dirty="0" sz="2400" lang="en-US"/>
          </a:p>
          <a:p>
            <a:r>
              <a:rPr dirty="0" sz="2400" lang="en-US"/>
              <a:t>REGISTER NO:</a:t>
            </a:r>
            <a:r>
              <a:rPr dirty="0" sz="2400" lang="en-US"/>
              <a:t>a</a:t>
            </a:r>
            <a:r>
              <a:rPr dirty="0" sz="2400" lang="en-US"/>
              <a:t>s</a:t>
            </a:r>
            <a:r>
              <a:rPr dirty="0" sz="2400" lang="en-US"/>
              <a:t>u</a:t>
            </a:r>
            <a:r>
              <a:rPr dirty="0" sz="2400" lang="en-US"/>
              <a:t>n</a:t>
            </a:r>
            <a:r>
              <a:rPr dirty="0" sz="2400" lang="en-US"/>
              <a:t>m</a:t>
            </a:r>
            <a:r>
              <a:rPr dirty="0" sz="2400" lang="en-US"/>
              <a:t>1</a:t>
            </a:r>
            <a:r>
              <a:rPr dirty="0" sz="2400" lang="en-US"/>
              <a:t>1</a:t>
            </a:r>
            <a:r>
              <a:rPr dirty="0" sz="2400" lang="en-US"/>
              <a:t>0</a:t>
            </a:r>
            <a:r>
              <a:rPr dirty="0" sz="2400" lang="en-US"/>
              <a:t>3</a:t>
            </a:r>
            <a:r>
              <a:rPr dirty="0" sz="2400" lang="en-US"/>
              <a:t>1</a:t>
            </a:r>
            <a:r>
              <a:rPr dirty="0" sz="2400" lang="en-US"/>
              <a:t>2</a:t>
            </a:r>
            <a:r>
              <a:rPr dirty="0" sz="2400" lang="en-US"/>
              <a:t>2</a:t>
            </a:r>
            <a:r>
              <a:rPr dirty="0" sz="2400" lang="en-US"/>
              <a:t>0</a:t>
            </a:r>
            <a:r>
              <a:rPr dirty="0" sz="2400" lang="en-US"/>
              <a:t>1</a:t>
            </a:r>
            <a:r>
              <a:rPr dirty="0" sz="2400" lang="en-US"/>
              <a:t>3</a:t>
            </a:r>
            <a:r>
              <a:rPr dirty="0" sz="2400" lang="en-US"/>
              <a:t>0</a:t>
            </a:r>
            <a:r>
              <a:rPr dirty="0" sz="2400" lang="en-US"/>
              <a:t>4</a:t>
            </a:r>
            <a:endParaRPr altLang="en-US" lang="zh-CN"/>
          </a:p>
          <a:p>
            <a:r>
              <a:rPr dirty="0" sz="2400" lang="en-US"/>
              <a:t>DEPARTMENT:</a:t>
            </a:r>
            <a:r>
              <a:rPr dirty="0" sz="2400" lang="en-US"/>
              <a:t>B</a:t>
            </a:r>
            <a:r>
              <a:rPr dirty="0" sz="2400" lang="en-US"/>
              <a:t> </a:t>
            </a:r>
            <a:r>
              <a:rPr dirty="0" sz="2400" lang="en-US"/>
              <a:t>C</a:t>
            </a:r>
            <a:r>
              <a:rPr dirty="0" sz="2400" lang="en-US"/>
              <a:t>O</a:t>
            </a:r>
            <a:r>
              <a:rPr dirty="0" sz="2400" lang="en-US"/>
              <a:t>M</a:t>
            </a:r>
            <a:r>
              <a:rPr dirty="0" sz="2400" lang="en-US"/>
              <a:t> </a:t>
            </a:r>
            <a:r>
              <a:rPr dirty="0" sz="2400" lang="en-US"/>
              <a:t>G</a:t>
            </a:r>
            <a:r>
              <a:rPr dirty="0" sz="2400" lang="en-US"/>
              <a:t>e</a:t>
            </a:r>
            <a:r>
              <a:rPr dirty="0" sz="2400" lang="en-US"/>
              <a:t>n</a:t>
            </a:r>
            <a:r>
              <a:rPr dirty="0" sz="2400" lang="en-US"/>
              <a:t>e</a:t>
            </a:r>
            <a:r>
              <a:rPr dirty="0" sz="2400" lang="en-US"/>
              <a:t>r</a:t>
            </a:r>
            <a:r>
              <a:rPr dirty="0" sz="2400" lang="en-US"/>
              <a:t>al </a:t>
            </a:r>
            <a:endParaRPr altLang="en-US" lang="zh-CN"/>
          </a:p>
          <a:p>
            <a:r>
              <a:rPr dirty="0" sz="2400" lang="en-US"/>
              <a:t>COLLEGE</a:t>
            </a:r>
            <a:r>
              <a:rPr dirty="0" sz="2400" lang="en-US"/>
              <a:t>:</a:t>
            </a:r>
            <a:r>
              <a:rPr dirty="0" sz="2400" lang="en-US"/>
              <a:t> </a:t>
            </a:r>
            <a:r>
              <a:rPr dirty="0" sz="2400" lang="en-US"/>
              <a:t>D</a:t>
            </a:r>
            <a:r>
              <a:rPr dirty="0" sz="2400" lang="en-US"/>
              <a:t>R</a:t>
            </a:r>
            <a:r>
              <a:rPr dirty="0" sz="2400" lang="en-US"/>
              <a:t>B</a:t>
            </a:r>
            <a:r>
              <a:rPr dirty="0" sz="2400" lang="en-US"/>
              <a:t>C</a:t>
            </a:r>
            <a:r>
              <a:rPr dirty="0" sz="2400" lang="en-US"/>
              <a:t>C</a:t>
            </a:r>
            <a:r>
              <a:rPr dirty="0" sz="2400" lang="en-US"/>
              <a:t>C</a:t>
            </a:r>
            <a:r>
              <a:rPr dirty="0" sz="2400" lang="en-US"/>
              <a:t> </a:t>
            </a:r>
            <a:r>
              <a:rPr dirty="0" sz="2400" lang="en-US"/>
              <a:t>H</a:t>
            </a:r>
            <a:r>
              <a:rPr dirty="0" sz="2400" lang="en-US"/>
              <a:t>I</a:t>
            </a:r>
            <a:r>
              <a:rPr dirty="0" sz="2400" lang="en-US"/>
              <a:t>N</a:t>
            </a:r>
            <a:r>
              <a:rPr dirty="0" sz="2400" lang="en-US"/>
              <a:t>DU </a:t>
            </a:r>
            <a:r>
              <a:rPr dirty="0" sz="2400" lang="en-US"/>
              <a:t>college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4" name="object 8"/>
          <p:cNvSpPr txBox="1"/>
          <p:nvPr/>
        </p:nvSpPr>
        <p:spPr>
          <a:xfrm>
            <a:off x="739775" y="291147"/>
            <a:ext cx="3303904" cy="8388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
          <p:cNvSpPr txBox="1"/>
          <p:nvPr/>
        </p:nvSpPr>
        <p:spPr>
          <a:xfrm>
            <a:off x="739774" y="1363975"/>
            <a:ext cx="10512284" cy="5882640"/>
          </a:xfrm>
          <a:prstGeom prst="rect"/>
        </p:spPr>
        <p:txBody>
          <a:bodyPr rtlCol="0" wrap="square">
            <a:spAutoFit/>
          </a:bodyPr>
          <a:p>
            <a:r>
              <a:rPr b="1" sz="2800" lang="en-US">
                <a:solidFill>
                  <a:srgbClr val="000000"/>
                </a:solidFill>
                <a:latin typeface="Noto Naskh Arabic UI"/>
                <a:cs typeface="Noto Naskh Arabic UI"/>
              </a:rPr>
              <a:t>1.</a:t>
            </a:r>
            <a:r>
              <a:rPr b="1" sz="2800" lang="en-US">
                <a:solidFill>
                  <a:srgbClr val="000000"/>
                </a:solidFill>
                <a:latin typeface="Noto Naskh Arabic UI"/>
                <a:cs typeface="Noto Naskh Arabic UI"/>
              </a:rPr>
              <a:t> Data Acquisition</a:t>
            </a:r>
            <a:r>
              <a:rPr sz="2800" lang="en-US">
                <a:solidFill>
                  <a:srgbClr val="000000"/>
                </a:solidFill>
                <a:latin typeface="Noto Naskh Arabic UI"/>
                <a:cs typeface="Noto Naskh Arabic UI"/>
              </a:rPr>
              <a:t>:
</a:t>
            </a:r>
            <a:r>
              <a:rPr sz="2800" lang="en-US">
                <a:solidFill>
                  <a:srgbClr val="000000"/>
                </a:solidFill>
                <a:latin typeface="Noto Naskh Arabic UI"/>
                <a:cs typeface="Noto Naskh Arabic UI"/>
              </a:rPr>
              <a:t> </a:t>
            </a:r>
            <a:r>
              <a:rPr sz="2800" lang="en-US">
                <a:solidFill>
                  <a:srgbClr val="000000"/>
                </a:solidFill>
                <a:latin typeface="Noto Naskh Arabic UI"/>
                <a:cs typeface="Noto Naskh Arabic UI"/>
              </a:rPr>
              <a:t>Downloaded a dataset from the IBM Skills Build Dashboard, which included features like User ID, Name, Gerider, Employee Type, and Department.</a:t>
            </a:r>
            <a:endParaRPr sz="2800" lang="en-US">
              <a:solidFill>
                <a:srgbClr val="000000"/>
              </a:solidFill>
              <a:latin typeface="Noto Naskh Arabic UI"/>
              <a:cs typeface="Noto Naskh Arabic UI"/>
            </a:endParaRPr>
          </a:p>
          <a:p>
            <a:r>
              <a:rPr sz="2800" lang="en-US">
                <a:solidFill>
                  <a:srgbClr val="000000"/>
                </a:solidFill>
                <a:latin typeface="Noto Naskh Arabic UI"/>
                <a:cs typeface="Noto Naskh Arabic UI"/>
              </a:rPr>
              <a:t>
</a:t>
            </a:r>
            <a:r>
              <a:rPr b="1" sz="2800" lang="en-US">
                <a:solidFill>
                  <a:srgbClr val="000000"/>
                </a:solidFill>
                <a:latin typeface="Noto Naskh Arabic UI"/>
                <a:cs typeface="Noto Naskh Arabic UI"/>
              </a:rPr>
              <a:t>2.</a:t>
            </a:r>
            <a:r>
              <a:rPr b="1" sz="2800" lang="en-US">
                <a:solidFill>
                  <a:srgbClr val="000000"/>
                </a:solidFill>
                <a:latin typeface="Noto Naskh Arabic UI"/>
                <a:cs typeface="Noto Naskh Arabic UI"/>
              </a:rPr>
              <a:t> Data Preparation</a:t>
            </a:r>
            <a:r>
              <a:rPr sz="2800" lang="en-US">
                <a:solidFill>
                  <a:srgbClr val="000000"/>
                </a:solidFill>
                <a:latin typeface="Noto Naskh Arabic UI"/>
                <a:cs typeface="Noto Naskh Arabic UI"/>
              </a:rPr>
              <a:t>:
</a:t>
            </a:r>
            <a:r>
              <a:rPr sz="2800" lang="en-US">
                <a:solidFill>
                  <a:srgbClr val="000000"/>
                </a:solidFill>
                <a:latin typeface="Noto Naskh Arabic UI"/>
                <a:cs typeface="Noto Naskh Arabic UI"/>
              </a:rPr>
              <a:t>"Imported the dataset into Excel.
"Cleaned the data to correct any inconsistencies or errors.
</a:t>
            </a:r>
            <a:r>
              <a:rPr b="1" sz="2800" lang="en-US">
                <a:solidFill>
                  <a:srgbClr val="000000"/>
                </a:solidFill>
                <a:latin typeface="Noto Naskh Arabic UI"/>
                <a:cs typeface="Noto Naskh Arabic UI"/>
              </a:rPr>
              <a:t>3. </a:t>
            </a:r>
            <a:r>
              <a:rPr b="1" sz="2800" lang="en-US">
                <a:solidFill>
                  <a:srgbClr val="000000"/>
                </a:solidFill>
                <a:latin typeface="Noto Naskh Arabic UI"/>
                <a:cs typeface="Noto Naskh Arabic UI"/>
              </a:rPr>
              <a:t>Initial Exploration</a:t>
            </a:r>
            <a:r>
              <a:rPr b="0" sz="2800" lang="en-US">
                <a:solidFill>
                  <a:srgbClr val="000000"/>
                </a:solidFill>
                <a:latin typeface="Noto Naskh Arabic UI"/>
                <a:cs typeface="Noto Naskh Arabic UI"/>
              </a:rPr>
              <a:t>:
"R</a:t>
            </a:r>
            <a:r>
              <a:rPr sz="2800" lang="en-US">
                <a:solidFill>
                  <a:srgbClr val="000000"/>
                </a:solidFill>
                <a:latin typeface="Noto Naskh Arabic UI"/>
                <a:cs typeface="Noto Naskh Arabic UI"/>
              </a:rPr>
              <a:t>eviewed the dataset to understand its structure.
"Used summary statistics to gain preliminary insights.</a:t>
            </a:r>
            <a:endParaRPr sz="2800" lang="en-US">
              <a:solidFill>
                <a:srgbClr val="000000"/>
              </a:solidFill>
              <a:latin typeface="Noto Naskh Arabic UI"/>
              <a:cs typeface="Noto Naskh Arabic U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0" name=""/>
          <p:cNvSpPr txBox="1"/>
          <p:nvPr/>
        </p:nvSpPr>
        <p:spPr>
          <a:xfrm>
            <a:off x="318656" y="728979"/>
            <a:ext cx="14413556" cy="5400040"/>
          </a:xfrm>
          <a:prstGeom prst="rect"/>
        </p:spPr>
        <p:txBody>
          <a:bodyPr rtlCol="0" wrap="square">
            <a:spAutoFit/>
          </a:bodyPr>
          <a:p>
            <a:r>
              <a:rPr sz="2800" lang="en-US">
                <a:solidFill>
                  <a:srgbClr val="000000"/>
                </a:solidFill>
                <a:latin typeface="Noto Naskh Arabic UI"/>
                <a:cs typeface="Noto Naskh Arabic UI"/>
              </a:rPr>
              <a:t>.</a:t>
            </a:r>
            <a:r>
              <a:rPr b="1" sz="2800" lang="en-US">
                <a:solidFill>
                  <a:srgbClr val="000000"/>
                </a:solidFill>
                <a:latin typeface="Noto Naskh Arabic UI"/>
                <a:cs typeface="Noto Naskh Arabic UI"/>
              </a:rPr>
              <a:t> Feature Analysis: 4</a:t>
            </a:r>
            <a:r>
              <a:rPr sz="2800" lang="en-US">
                <a:solidFill>
                  <a:srgbClr val="000000"/>
                </a:solidFill>
                <a:latin typeface="Noto Naskh Arabic UI"/>
                <a:cs typeface="Noto Naskh Arabic UI"/>
              </a:rPr>
              <a:t>
Employee lupe: Analyzed the distribution of employee types (Permanent, Fixed-term, Temporary) by applying filters and using Excel formulas like COUNTIF to count each type. Applied conditional formatting to visually distinguish between different employee types.
Department: 
</a:t>
            </a:r>
            <a:r>
              <a:rPr b="1" sz="2800" lang="en-US">
                <a:solidFill>
                  <a:srgbClr val="000000"/>
                </a:solidFill>
                <a:latin typeface="Noto Naskh Arabic UI"/>
                <a:cs typeface="Noto Naskh Arabic UI"/>
              </a:rPr>
              <a:t>5. Data Visualization</a:t>
            </a:r>
            <a:r>
              <a:rPr sz="2800" lang="en-US">
                <a:solidFill>
                  <a:srgbClr val="000000"/>
                </a:solidFill>
                <a:latin typeface="Noto Naskh Arabic UI"/>
                <a:cs typeface="Noto Naskh Arabic UI"/>
              </a:rPr>
              <a:t>:
"Created visualizations to illustrate the data:
Pie Charts: Displayed the proportion of different employee types and departmental distribution.
Bar/Column Charts: Compared the number of employees by type and department
Graphs: (If applicable) Analyzed trends over time.</a:t>
            </a:r>
            <a:endParaRPr sz="2800" lang="en-US">
              <a:solidFill>
                <a:srgbClr val="000000"/>
              </a:solidFill>
              <a:latin typeface="Noto Naskh Arabic UI"/>
              <a:cs typeface="Noto Naskh Arabic U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2437130" cy="8388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rcRect l="19908" t="10681" r="16785" b="68006"/>
          <a:stretch>
            <a:fillRect/>
          </a:stretch>
        </p:blipFill>
        <p:spPr>
          <a:xfrm rot="0">
            <a:off x="2518772" y="1746457"/>
            <a:ext cx="5788047" cy="4330493"/>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7" name="Title 1"/>
          <p:cNvSpPr>
            <a:spLocks noGrp="1"/>
          </p:cNvSpPr>
          <p:nvPr>
            <p:ph type="title"/>
          </p:nvPr>
        </p:nvSpPr>
        <p:spPr>
          <a:xfrm>
            <a:off x="755332" y="385444"/>
            <a:ext cx="10681335" cy="8255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
          <p:cNvSpPr txBox="1"/>
          <p:nvPr/>
        </p:nvSpPr>
        <p:spPr>
          <a:xfrm>
            <a:off x="755332" y="1226818"/>
            <a:ext cx="8805520" cy="2987041"/>
          </a:xfrm>
          <a:prstGeom prst="rect"/>
        </p:spPr>
        <p:txBody>
          <a:bodyPr rtlCol="0" wrap="square">
            <a:spAutoFit/>
          </a:bodyPr>
          <a:p>
            <a:r>
              <a:rPr sz="2800" lang="en-US">
                <a:solidFill>
                  <a:srgbClr val="000000"/>
                </a:solidFill>
                <a:latin typeface="Noto Naskh Arabic UI"/>
                <a:cs typeface="Noto Naskh Arabic UI"/>
              </a:rPr>
              <a:t>We're on track to revamp the benefits package by analyzing employee preferences in Excel. By tailoring the benefits to what employees truly value, we're set to enhance their satisfaction and loyalty. This strategic move will not only benefit the employees but also contribute to the overall success of the company.</a:t>
            </a:r>
            <a:endParaRPr sz="2800" lang="en-US">
              <a:solidFill>
                <a:srgbClr val="000000"/>
              </a:solidFill>
              <a:latin typeface="Noto Naskh Arabic UI"/>
              <a:cs typeface="Noto Naskh Arabic UI"/>
            </a:endParaRPr>
          </a:p>
        </p:txBody>
      </p:sp>
      <p:sp>
        <p:nvSpPr>
          <p:cNvPr id="1048699" name=""/>
          <p:cNvSpPr txBox="1"/>
          <p:nvPr/>
        </p:nvSpPr>
        <p:spPr>
          <a:xfrm>
            <a:off x="755331" y="4132771"/>
            <a:ext cx="8700665" cy="2504440"/>
          </a:xfrm>
          <a:prstGeom prst="rect"/>
        </p:spPr>
        <p:txBody>
          <a:bodyPr rtlCol="0" wrap="square">
            <a:spAutoFit/>
          </a:bodyPr>
          <a:p>
            <a:r>
              <a:rPr sz="2800" lang="en-US">
                <a:solidFill>
                  <a:srgbClr val="000000"/>
                </a:solidFill>
                <a:latin typeface="Noto Naskh Arabic UI"/>
                <a:cs typeface="Noto Naskh Arabic UI"/>
              </a:rPr>
              <a:t>We're all set to upgrade the benefits based on employee preferences in Excel. By aligning benefits with what employees want, we're primed to boost their happiness and loyalty. This shift will not only benefit the team but also drive success for the company.</a:t>
            </a:r>
            <a:endParaRPr sz="2800" lang="en-US">
              <a:solidFill>
                <a:srgbClr val="000000"/>
              </a:solidFill>
              <a:latin typeface="Noto Naskh Arabic UI"/>
              <a:cs typeface="Noto Naskh Arabic U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404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6154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8388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9428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Noto Naskh Arabic UI"/>
                <a:cs typeface="Noto Naskh Arabic UI"/>
              </a:rPr>
              <a:t>Problem Statement</a:t>
            </a:r>
            <a:endParaRPr b="0" dirty="0" sz="2800" i="0" lang="en-US">
              <a:solidFill>
                <a:srgbClr val="0D0D0D"/>
              </a:solidFill>
              <a:effectLst/>
              <a:latin typeface="Noto Naskh Arabic UI"/>
              <a:cs typeface="Noto Naskh Arabic UI"/>
            </a:endParaRPr>
          </a:p>
          <a:p>
            <a:pPr algn="l">
              <a:buFont typeface="+mj-lt"/>
              <a:buAutoNum type="arabicPeriod"/>
            </a:pPr>
            <a:r>
              <a:rPr b="0" dirty="0" sz="2800" i="0" lang="en-US">
                <a:solidFill>
                  <a:srgbClr val="0D0D0D"/>
                </a:solidFill>
                <a:effectLst/>
                <a:latin typeface="Noto Naskh Arabic UI"/>
                <a:cs typeface="Noto Naskh Arabic UI"/>
              </a:rPr>
              <a:t>Project Overview</a:t>
            </a:r>
            <a:endParaRPr b="0" dirty="0" sz="2800" i="0" lang="en-US">
              <a:solidFill>
                <a:srgbClr val="0D0D0D"/>
              </a:solidFill>
              <a:effectLst/>
              <a:latin typeface="Noto Naskh Arabic UI"/>
              <a:cs typeface="Noto Naskh Arabic UI"/>
            </a:endParaRPr>
          </a:p>
          <a:p>
            <a:pPr algn="l">
              <a:buFont typeface="+mj-lt"/>
              <a:buAutoNum type="arabicPeriod"/>
            </a:pPr>
            <a:r>
              <a:rPr b="0" dirty="0" sz="2800" i="0" lang="en-US">
                <a:solidFill>
                  <a:srgbClr val="0D0D0D"/>
                </a:solidFill>
                <a:effectLst/>
                <a:latin typeface="Noto Naskh Arabic UI"/>
                <a:cs typeface="Noto Naskh Arabic UI"/>
              </a:rPr>
              <a:t>End Users</a:t>
            </a:r>
            <a:endParaRPr b="0" dirty="0" sz="2800" i="0" lang="en-US">
              <a:solidFill>
                <a:srgbClr val="0D0D0D"/>
              </a:solidFill>
              <a:effectLst/>
              <a:latin typeface="Noto Naskh Arabic UI"/>
              <a:cs typeface="Noto Naskh Arabic UI"/>
            </a:endParaRPr>
          </a:p>
          <a:p>
            <a:pPr algn="l">
              <a:buFont typeface="+mj-lt"/>
              <a:buAutoNum type="arabicPeriod"/>
            </a:pPr>
            <a:r>
              <a:rPr b="0" dirty="0" sz="2800" i="0" lang="en-US">
                <a:solidFill>
                  <a:srgbClr val="0D0D0D"/>
                </a:solidFill>
                <a:effectLst/>
                <a:latin typeface="Noto Naskh Arabic UI"/>
                <a:cs typeface="Noto Naskh Arabic UI"/>
              </a:rPr>
              <a:t>Our Solution and Proposition</a:t>
            </a:r>
            <a:endParaRPr b="0" dirty="0" sz="2800" i="0" lang="en-US">
              <a:solidFill>
                <a:srgbClr val="0D0D0D"/>
              </a:solidFill>
              <a:effectLst/>
              <a:latin typeface="Noto Naskh Arabic UI"/>
              <a:cs typeface="Noto Naskh Arabic UI"/>
            </a:endParaRPr>
          </a:p>
          <a:p>
            <a:pPr algn="l">
              <a:buFont typeface="+mj-lt"/>
              <a:buAutoNum type="arabicPeriod"/>
            </a:pPr>
            <a:r>
              <a:rPr dirty="0" sz="2800" lang="en-US">
                <a:solidFill>
                  <a:srgbClr val="0D0D0D"/>
                </a:solidFill>
                <a:latin typeface="Noto Naskh Arabic UI"/>
                <a:cs typeface="Noto Naskh Arabic UI"/>
              </a:rPr>
              <a:t>Dataset Description</a:t>
            </a:r>
            <a:endParaRPr b="0" dirty="0" sz="2800" i="0" lang="en-US">
              <a:solidFill>
                <a:srgbClr val="0D0D0D"/>
              </a:solidFill>
              <a:effectLst/>
              <a:latin typeface="Noto Naskh Arabic UI"/>
              <a:cs typeface="Noto Naskh Arabic UI"/>
            </a:endParaRPr>
          </a:p>
          <a:p>
            <a:pPr algn="l">
              <a:buFont typeface="+mj-lt"/>
              <a:buAutoNum type="arabicPeriod"/>
            </a:pPr>
            <a:r>
              <a:rPr b="0" dirty="0" sz="2800" i="0" lang="en-US">
                <a:solidFill>
                  <a:srgbClr val="0D0D0D"/>
                </a:solidFill>
                <a:effectLst/>
                <a:latin typeface="Noto Naskh Arabic UI"/>
                <a:cs typeface="Noto Naskh Arabic UI"/>
              </a:rPr>
              <a:t>Modelling Approach</a:t>
            </a:r>
            <a:endParaRPr b="0" dirty="0" sz="2800" i="0" lang="en-US">
              <a:solidFill>
                <a:srgbClr val="0D0D0D"/>
              </a:solidFill>
              <a:effectLst/>
              <a:latin typeface="Noto Naskh Arabic UI"/>
              <a:cs typeface="Noto Naskh Arabic UI"/>
            </a:endParaRPr>
          </a:p>
          <a:p>
            <a:pPr algn="l">
              <a:buFont typeface="+mj-lt"/>
              <a:buAutoNum type="arabicPeriod"/>
            </a:pPr>
            <a:r>
              <a:rPr b="0" dirty="0" sz="2800" i="0" lang="en-US">
                <a:solidFill>
                  <a:srgbClr val="0D0D0D"/>
                </a:solidFill>
                <a:effectLst/>
                <a:latin typeface="Noto Naskh Arabic UI"/>
                <a:cs typeface="Noto Naskh Arabic UI"/>
              </a:rPr>
              <a:t>Results and </a:t>
            </a:r>
            <a:r>
              <a:rPr dirty="0" sz="2800" lang="en-US">
                <a:solidFill>
                  <a:srgbClr val="0D0D0D"/>
                </a:solidFill>
                <a:latin typeface="Noto Naskh Arabic UI"/>
                <a:cs typeface="Noto Naskh Arabic UI"/>
              </a:rPr>
              <a:t>Discussion</a:t>
            </a:r>
            <a:endParaRPr b="0" dirty="0" sz="2800" i="0" lang="en-US">
              <a:solidFill>
                <a:srgbClr val="0D0D0D"/>
              </a:solidFill>
              <a:effectLst/>
              <a:latin typeface="Noto Naskh Arabic UI"/>
              <a:cs typeface="Noto Naskh Arabic UI"/>
            </a:endParaRPr>
          </a:p>
          <a:p>
            <a:pPr algn="l">
              <a:buFont typeface="+mj-lt"/>
              <a:buAutoNum type="arabicPeriod"/>
            </a:pPr>
            <a:r>
              <a:rPr b="0" dirty="0" sz="2800" i="0" lang="en-US">
                <a:solidFill>
                  <a:srgbClr val="0D0D0D"/>
                </a:solidFill>
                <a:effectLst/>
                <a:latin typeface="Noto Naskh Arabic UI"/>
                <a:cs typeface="Noto Naskh Arabic UI"/>
              </a:rPr>
              <a:t>Conclusion</a:t>
            </a:r>
            <a:endParaRPr b="0" dirty="0" sz="2800" i="0" lang="en-US">
              <a:solidFill>
                <a:srgbClr val="0D0D0D"/>
              </a:solidFill>
              <a:effectLst/>
              <a:latin typeface="Noto Naskh Arabic UI"/>
              <a:cs typeface="Noto Naskh Arabic UI"/>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740410"/>
          </a:xfrm>
          <a:prstGeom prst="rect"/>
        </p:spPr>
        <p:txBody>
          <a:bodyPr bIns="0" lIns="0" rIns="0" rtlCol="0" tIns="16510" vert="horz" wrap="square">
            <a:spAutoFit/>
          </a:bodyPr>
          <a:p>
            <a:pPr marL="12700">
              <a:lnSpc>
                <a:spcPct val="100000"/>
              </a:lnSpc>
              <a:spcBef>
                <a:spcPts val="130"/>
              </a:spcBef>
              <a:tabLst>
                <a:tab algn="l" pos="2727960"/>
              </a:tabLst>
            </a:pPr>
            <a:r>
              <a:rPr dirty="0" sz="4250" spc="-20">
                <a:effectLst>
                  <a:outerShdw algn="br" blurRad="38100" dir="2700000" dist="38100" rotWithShape="0">
                    <a:srgbClr val="000000"/>
                  </a:outerShdw>
                </a:effectLst>
              </a:rPr>
              <a:t>P</a:t>
            </a:r>
            <a:r>
              <a:rPr dirty="0" sz="4250" spc="15">
                <a:effectLst>
                  <a:outerShdw algn="br" blurRad="38100" dir="2700000" dist="38100" rotWithShape="0">
                    <a:srgbClr val="000000"/>
                  </a:outerShdw>
                </a:effectLst>
              </a:rPr>
              <a:t>ROB</a:t>
            </a:r>
            <a:r>
              <a:rPr dirty="0" sz="4250" spc="55">
                <a:effectLst>
                  <a:outerShdw algn="br" blurRad="38100" dir="2700000" dist="38100" rotWithShape="0">
                    <a:srgbClr val="000000"/>
                  </a:outerShdw>
                </a:effectLst>
              </a:rPr>
              <a:t>L</a:t>
            </a:r>
            <a:r>
              <a:rPr dirty="0" sz="4250" spc="-20">
                <a:effectLst>
                  <a:outerShdw algn="br" blurRad="38100" dir="2700000" dist="38100" rotWithShape="0">
                    <a:srgbClr val="000000"/>
                  </a:outerShdw>
                </a:effectLst>
              </a:rPr>
              <a:t>E</a:t>
            </a:r>
            <a:r>
              <a:rPr dirty="0" sz="4250" spc="20">
                <a:effectLst>
                  <a:outerShdw algn="br" blurRad="38100" dir="2700000" dist="38100" rotWithShape="0">
                    <a:srgbClr val="000000"/>
                  </a:outerShdw>
                </a:effectLst>
              </a:rPr>
              <a:t>M</a:t>
            </a:r>
            <a:r>
              <a:rPr dirty="0" sz="4250">
                <a:effectLst>
                  <a:outerShdw algn="br" blurRad="38100" dir="2700000" dist="38100" rotWithShape="0">
                    <a:srgbClr val="000000"/>
                  </a:outerShdw>
                </a:effectLst>
              </a:rPr>
              <a:t>	</a:t>
            </a:r>
            <a:r>
              <a:rPr dirty="0" sz="4250" spc="10">
                <a:effectLst>
                  <a:outerShdw algn="br" blurRad="38100" dir="2700000" dist="38100" rotWithShape="0">
                    <a:srgbClr val="000000"/>
                  </a:outerShdw>
                </a:effectLst>
              </a:rPr>
              <a:t>S</a:t>
            </a:r>
            <a:r>
              <a:rPr dirty="0" sz="4250" spc="-370">
                <a:effectLst>
                  <a:outerShdw algn="br" blurRad="38100" dir="2700000" dist="38100" rotWithShape="0">
                    <a:srgbClr val="000000"/>
                  </a:outerShdw>
                </a:effectLst>
              </a:rPr>
              <a:t>T</a:t>
            </a:r>
            <a:r>
              <a:rPr dirty="0" sz="4250" spc="-375">
                <a:effectLst>
                  <a:outerShdw algn="br" blurRad="38100" dir="2700000" dist="38100" rotWithShape="0">
                    <a:srgbClr val="000000"/>
                  </a:outerShdw>
                </a:effectLst>
              </a:rPr>
              <a:t>A</a:t>
            </a:r>
            <a:r>
              <a:rPr dirty="0" sz="4250" spc="15">
                <a:effectLst>
                  <a:outerShdw algn="br" blurRad="38100" dir="2700000" dist="38100" rotWithShape="0">
                    <a:srgbClr val="000000"/>
                  </a:outerShdw>
                </a:effectLst>
              </a:rPr>
              <a:t>T</a:t>
            </a:r>
            <a:r>
              <a:rPr dirty="0" sz="4250" spc="-10">
                <a:effectLst>
                  <a:outerShdw algn="br" blurRad="38100" dir="2700000" dist="38100" rotWithShape="0">
                    <a:srgbClr val="000000"/>
                  </a:outerShdw>
                </a:effectLst>
              </a:rPr>
              <a:t>E</a:t>
            </a:r>
            <a:r>
              <a:rPr dirty="0" sz="4250" spc="-20">
                <a:effectLst>
                  <a:outerShdw algn="br" blurRad="38100" dir="2700000" dist="38100" rotWithShape="0">
                    <a:srgbClr val="000000"/>
                  </a:outerShdw>
                </a:effectLst>
              </a:rPr>
              <a:t>ME</a:t>
            </a:r>
            <a:r>
              <a:rPr dirty="0" sz="4250" spc="10">
                <a:effectLst>
                  <a:outerShdw algn="br" blurRad="38100" dir="2700000" dist="38100" rotWithShape="0">
                    <a:srgbClr val="000000"/>
                  </a:outerShdw>
                </a:effectLst>
              </a:rPr>
              <a:t>NT</a:t>
            </a:r>
            <a:endParaRPr sz="4250">
              <a:effectLst>
                <a:outerShdw algn="br" blurRad="38100" dir="2700000" dist="38100" rotWithShape="0">
                  <a:srgbClr val="000000"/>
                </a:outerShdw>
              </a:effectLst>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676275" y="1594356"/>
            <a:ext cx="8070273" cy="4434840"/>
          </a:xfrm>
          <a:prstGeom prst="rect"/>
        </p:spPr>
        <p:txBody>
          <a:bodyPr rtlCol="0" wrap="square">
            <a:spAutoFit/>
          </a:bodyPr>
          <a:p>
            <a:r>
              <a:rPr sz="2800" lang="en-US">
                <a:solidFill>
                  <a:srgbClr val="000000"/>
                </a:solidFill>
                <a:latin typeface="Noto Naskh Arabic UI"/>
                <a:cs typeface="Noto Naskh Arabic UI"/>
              </a:rPr>
              <a:t>
"Analyzing employee preferences to determine the most desired benefits package. The data includes information on employee demographics, job roles, and preferences for various benefits such as healthcare, retirement plans, and vacation days. The goal is to identify trends and patterns in employee preferences to optimize the benefits package offered by the company."</a:t>
            </a:r>
            <a:endParaRPr sz="2800" lang="en-US">
              <a:solidFill>
                <a:srgbClr val="000000"/>
              </a:solidFill>
              <a:latin typeface="Noto Naskh Arabic UI"/>
              <a:cs typeface="Noto Naskh Arabic U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740410"/>
          </a:xfrm>
          <a:prstGeom prst="rect"/>
        </p:spPr>
        <p:txBody>
          <a:bodyPr bIns="0" lIns="0" rIns="0" rtlCol="0" tIns="16510" vert="horz" wrap="square">
            <a:spAutoFit/>
          </a:bodyPr>
          <a:p>
            <a:pPr marL="12700">
              <a:lnSpc>
                <a:spcPct val="100000"/>
              </a:lnSpc>
              <a:spcBef>
                <a:spcPts val="130"/>
              </a:spcBef>
              <a:tabLst>
                <a:tab algn="l" pos="2642870"/>
              </a:tabLst>
            </a:pPr>
            <a:r>
              <a:rPr dirty="0" sz="4250" spc="5">
                <a:effectLst>
                  <a:outerShdw algn="br" blurRad="38100" dir="2700000" dist="38100" rotWithShape="0">
                    <a:srgbClr val="000000"/>
                  </a:outerShdw>
                </a:effectLst>
              </a:rPr>
              <a:t>PROJECT	</a:t>
            </a:r>
            <a:r>
              <a:rPr dirty="0" sz="4250" spc="-20">
                <a:effectLst>
                  <a:outerShdw algn="br" blurRad="38100" dir="2700000" dist="38100" rotWithShape="0">
                    <a:srgbClr val="000000"/>
                  </a:outerShdw>
                </a:effectLst>
              </a:rPr>
              <a:t>OVERVIEW</a:t>
            </a:r>
            <a:endParaRPr sz="4250">
              <a:effectLst>
                <a:outerShdw algn="br" blurRad="38100" dir="2700000" dist="38100" rotWithShape="0">
                  <a:srgbClr val="000000"/>
                </a:outerShdw>
              </a:effectLst>
            </a:endParaRPr>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929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676274" y="2023110"/>
            <a:ext cx="8503645" cy="2504441"/>
          </a:xfrm>
          <a:prstGeom prst="rect"/>
        </p:spPr>
        <p:txBody>
          <a:bodyPr rtlCol="0" wrap="square">
            <a:spAutoFit/>
          </a:bodyPr>
          <a:p>
            <a:r>
              <a:rPr sz="2800" lang="en-US">
                <a:solidFill>
                  <a:srgbClr val="000000"/>
                </a:solidFill>
                <a:latin typeface="Noto Naskh Arabic UI"/>
                <a:cs typeface="Noto Naskh Arabic UI"/>
              </a:rPr>
              <a:t>*</a:t>
            </a:r>
            <a:r>
              <a:rPr sz="2800" lang="en-US">
                <a:solidFill>
                  <a:srgbClr val="000000"/>
                </a:solidFill>
                <a:latin typeface="Noto Naskh Arabic UI"/>
                <a:cs typeface="Noto Naskh Arabic UI"/>
              </a:rPr>
              <a:t> </a:t>
            </a:r>
            <a:r>
              <a:rPr sz="2800" lang="en-US">
                <a:solidFill>
                  <a:srgbClr val="000000"/>
                </a:solidFill>
                <a:latin typeface="Noto Naskh Arabic UI"/>
                <a:cs typeface="Noto Naskh Arabic UI"/>
              </a:rPr>
              <a:t>Analyzing employee preferences in Excel involves organizing data on demographics, job roles, and benefit preferences. By examining this information, patterns and trends can be identified to tailor the company's benefits package effectivel</a:t>
            </a:r>
            <a:r>
              <a:rPr sz="2800" lang="en-US">
                <a:solidFill>
                  <a:srgbClr val="000000"/>
                </a:solidFill>
                <a:latin typeface="Noto Naskh Arabic UI"/>
                <a:cs typeface="Noto Naskh Arabic UI"/>
              </a:rPr>
              <a:t>y</a:t>
            </a:r>
            <a:endParaRPr sz="2800" lang="en-US">
              <a:solidFill>
                <a:srgbClr val="000000"/>
              </a:solidFill>
              <a:latin typeface="Noto Naskh Arabic UI"/>
              <a:cs typeface="Noto Naskh Arabic UI"/>
            </a:endParaRPr>
          </a:p>
        </p:txBody>
      </p:sp>
      <p:sp>
        <p:nvSpPr>
          <p:cNvPr id="1048657" name=""/>
          <p:cNvSpPr txBox="1"/>
          <p:nvPr/>
        </p:nvSpPr>
        <p:spPr>
          <a:xfrm>
            <a:off x="515061" y="8975805"/>
            <a:ext cx="8664858" cy="586740"/>
          </a:xfrm>
          <a:prstGeom prst="rect"/>
        </p:spPr>
        <p:txBody>
          <a:bodyPr rtlCol="0" wrap="square">
            <a:spAutoFit/>
          </a:bodyPr>
          <a:p>
            <a:endParaRPr sz="2800" lang="en-US">
              <a:solidFill>
                <a:srgbClr val="000000"/>
              </a:solidFill>
            </a:endParaRPr>
          </a:p>
        </p:txBody>
      </p:sp>
      <p:sp>
        <p:nvSpPr>
          <p:cNvPr id="1048658" name=""/>
          <p:cNvSpPr txBox="1"/>
          <p:nvPr/>
        </p:nvSpPr>
        <p:spPr>
          <a:xfrm>
            <a:off x="676275" y="4756506"/>
            <a:ext cx="8998451" cy="2021841"/>
          </a:xfrm>
          <a:prstGeom prst="rect"/>
        </p:spPr>
        <p:txBody>
          <a:bodyPr rtlCol="0" wrap="square">
            <a:spAutoFit/>
          </a:bodyPr>
          <a:p>
            <a:r>
              <a:rPr sz="2800" lang="en-US">
                <a:solidFill>
                  <a:srgbClr val="000000"/>
                </a:solidFill>
                <a:latin typeface="Noto Naskh Arabic UI"/>
                <a:cs typeface="Noto Naskh Arabic UI"/>
              </a:rPr>
              <a:t>*</a:t>
            </a:r>
            <a:r>
              <a:rPr sz="2800" lang="en-US">
                <a:solidFill>
                  <a:srgbClr val="000000"/>
                </a:solidFill>
                <a:latin typeface="Noto Naskh Arabic UI"/>
                <a:cs typeface="Noto Naskh Arabic UI"/>
              </a:rPr>
              <a:t> </a:t>
            </a:r>
            <a:r>
              <a:rPr sz="2800" lang="en-US">
                <a:solidFill>
                  <a:srgbClr val="000000"/>
                </a:solidFill>
                <a:latin typeface="Noto Naskh Arabic UI"/>
                <a:cs typeface="Noto Naskh Arabic UI"/>
              </a:rPr>
              <a:t>This analysis helps in understanding what benefits are most valued by employees, enabling the company to make informed decisions to enhance employee satisfaction and retention.</a:t>
            </a:r>
            <a:endParaRPr sz="2800" lang="en-US">
              <a:solidFill>
                <a:srgbClr val="000000"/>
              </a:solidFill>
              <a:latin typeface="Noto Naskh Arabic UI"/>
              <a:cs typeface="Noto Naskh Arabic U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9"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5"/>
          <p:cNvSpPr txBox="1">
            <a:spLocks noGrp="1"/>
          </p:cNvSpPr>
          <p:nvPr>
            <p:ph type="title"/>
          </p:nvPr>
        </p:nvSpPr>
        <p:spPr>
          <a:xfrm>
            <a:off x="699452" y="891793"/>
            <a:ext cx="5014595" cy="575310"/>
          </a:xfrm>
          <a:prstGeom prst="rect"/>
        </p:spPr>
        <p:txBody>
          <a:bodyPr bIns="0" lIns="0" rIns="0" rtlCol="0" tIns="16510" vert="horz" wrap="square">
            <a:spAutoFit/>
          </a:bodyPr>
          <a:p>
            <a:pPr marL="12700">
              <a:lnSpc>
                <a:spcPct val="100000"/>
              </a:lnSpc>
              <a:spcBef>
                <a:spcPts val="130"/>
              </a:spcBef>
            </a:pPr>
            <a:r>
              <a:rPr dirty="0" sz="3200" spc="25">
                <a:effectLst>
                  <a:outerShdw algn="br" blurRad="38100" dir="2700000" dist="38100" rotWithShape="0">
                    <a:srgbClr val="000000"/>
                  </a:outerShdw>
                </a:effectLst>
              </a:rPr>
              <a:t>W</a:t>
            </a:r>
            <a:r>
              <a:rPr dirty="0" sz="3200" spc="-20">
                <a:effectLst>
                  <a:outerShdw algn="br" blurRad="38100" dir="2700000" dist="38100" rotWithShape="0">
                    <a:srgbClr val="000000"/>
                  </a:outerShdw>
                </a:effectLst>
              </a:rPr>
              <a:t>H</a:t>
            </a:r>
            <a:r>
              <a:rPr dirty="0" sz="3200" spc="20">
                <a:effectLst>
                  <a:outerShdw algn="br" blurRad="38100" dir="2700000" dist="38100" rotWithShape="0">
                    <a:srgbClr val="000000"/>
                  </a:outerShdw>
                </a:effectLst>
              </a:rPr>
              <a:t>O</a:t>
            </a:r>
            <a:r>
              <a:rPr dirty="0" sz="3200" spc="-235">
                <a:effectLst>
                  <a:outerShdw algn="br" blurRad="38100" dir="2700000" dist="38100" rotWithShape="0">
                    <a:srgbClr val="000000"/>
                  </a:outerShdw>
                </a:effectLst>
              </a:rPr>
              <a:t> </a:t>
            </a:r>
            <a:r>
              <a:rPr dirty="0" sz="3200" spc="-10">
                <a:effectLst>
                  <a:outerShdw algn="br" blurRad="38100" dir="2700000" dist="38100" rotWithShape="0">
                    <a:srgbClr val="000000"/>
                  </a:outerShdw>
                </a:effectLst>
              </a:rPr>
              <a:t>AR</a:t>
            </a:r>
            <a:r>
              <a:rPr dirty="0" sz="3200" spc="15">
                <a:effectLst>
                  <a:outerShdw algn="br" blurRad="38100" dir="2700000" dist="38100" rotWithShape="0">
                    <a:srgbClr val="000000"/>
                  </a:outerShdw>
                </a:effectLst>
              </a:rPr>
              <a:t>E</a:t>
            </a:r>
            <a:r>
              <a:rPr dirty="0" sz="3200" spc="-35">
                <a:effectLst>
                  <a:outerShdw algn="br" blurRad="38100" dir="2700000" dist="38100" rotWithShape="0">
                    <a:srgbClr val="000000"/>
                  </a:outerShdw>
                </a:effectLst>
              </a:rPr>
              <a:t> </a:t>
            </a:r>
            <a:r>
              <a:rPr dirty="0" sz="3200" spc="-10">
                <a:effectLst>
                  <a:outerShdw algn="br" blurRad="38100" dir="2700000" dist="38100" rotWithShape="0">
                    <a:srgbClr val="000000"/>
                  </a:outerShdw>
                </a:effectLst>
              </a:rPr>
              <a:t>T</a:t>
            </a:r>
            <a:r>
              <a:rPr dirty="0" sz="3200" spc="-15">
                <a:effectLst>
                  <a:outerShdw algn="br" blurRad="38100" dir="2700000" dist="38100" rotWithShape="0">
                    <a:srgbClr val="000000"/>
                  </a:outerShdw>
                </a:effectLst>
              </a:rPr>
              <a:t>H</a:t>
            </a:r>
            <a:r>
              <a:rPr dirty="0" sz="3200" spc="15">
                <a:effectLst>
                  <a:outerShdw algn="br" blurRad="38100" dir="2700000" dist="38100" rotWithShape="0">
                    <a:srgbClr val="000000"/>
                  </a:outerShdw>
                </a:effectLst>
              </a:rPr>
              <a:t>E</a:t>
            </a:r>
            <a:r>
              <a:rPr dirty="0" sz="3200" spc="-35">
                <a:effectLst>
                  <a:outerShdw algn="br" blurRad="38100" dir="2700000" dist="38100" rotWithShape="0">
                    <a:srgbClr val="000000"/>
                  </a:outerShdw>
                </a:effectLst>
              </a:rPr>
              <a:t> </a:t>
            </a:r>
            <a:r>
              <a:rPr dirty="0" sz="3200" spc="-20">
                <a:effectLst>
                  <a:outerShdw algn="br" blurRad="38100" dir="2700000" dist="38100" rotWithShape="0">
                    <a:srgbClr val="000000"/>
                  </a:outerShdw>
                </a:effectLst>
              </a:rPr>
              <a:t>E</a:t>
            </a:r>
            <a:r>
              <a:rPr dirty="0" sz="3200" spc="30">
                <a:effectLst>
                  <a:outerShdw algn="br" blurRad="38100" dir="2700000" dist="38100" rotWithShape="0">
                    <a:srgbClr val="000000"/>
                  </a:outerShdw>
                </a:effectLst>
              </a:rPr>
              <a:t>N</a:t>
            </a:r>
            <a:r>
              <a:rPr dirty="0" sz="3200" spc="15">
                <a:effectLst>
                  <a:outerShdw algn="br" blurRad="38100" dir="2700000" dist="38100" rotWithShape="0">
                    <a:srgbClr val="000000"/>
                  </a:outerShdw>
                </a:effectLst>
              </a:rPr>
              <a:t>D</a:t>
            </a:r>
            <a:r>
              <a:rPr dirty="0" sz="3200" spc="-45">
                <a:effectLst>
                  <a:outerShdw algn="br" blurRad="38100" dir="2700000" dist="38100" rotWithShape="0">
                    <a:srgbClr val="000000"/>
                  </a:outerShdw>
                </a:effectLst>
              </a:rPr>
              <a:t> </a:t>
            </a:r>
            <a:r>
              <a:rPr dirty="0" sz="3200">
                <a:effectLst>
                  <a:outerShdw algn="br" blurRad="38100" dir="2700000" dist="38100" rotWithShape="0">
                    <a:srgbClr val="000000"/>
                  </a:outerShdw>
                </a:effectLst>
              </a:rPr>
              <a:t>U</a:t>
            </a:r>
            <a:r>
              <a:rPr dirty="0" sz="3200" spc="10">
                <a:effectLst>
                  <a:outerShdw algn="br" blurRad="38100" dir="2700000" dist="38100" rotWithShape="0">
                    <a:srgbClr val="000000"/>
                  </a:outerShdw>
                </a:effectLst>
              </a:rPr>
              <a:t>S</a:t>
            </a:r>
            <a:r>
              <a:rPr dirty="0" sz="3200" spc="-25">
                <a:effectLst>
                  <a:outerShdw algn="br" blurRad="38100" dir="2700000" dist="38100" rotWithShape="0">
                    <a:srgbClr val="000000"/>
                  </a:outerShdw>
                </a:effectLst>
              </a:rPr>
              <a:t>E</a:t>
            </a:r>
            <a:r>
              <a:rPr dirty="0" sz="3200" spc="-10">
                <a:effectLst>
                  <a:outerShdw algn="br" blurRad="38100" dir="2700000" dist="38100" rotWithShape="0">
                    <a:srgbClr val="000000"/>
                  </a:outerShdw>
                </a:effectLst>
              </a:rPr>
              <a:t>R</a:t>
            </a:r>
            <a:r>
              <a:rPr dirty="0" sz="3200" spc="5">
                <a:effectLst>
                  <a:outerShdw algn="br" blurRad="38100" dir="2700000" dist="38100" rotWithShape="0">
                    <a:srgbClr val="000000"/>
                  </a:outerShdw>
                </a:effectLst>
              </a:rPr>
              <a:t>S?</a:t>
            </a:r>
            <a:endParaRPr sz="3200">
              <a:effectLst>
                <a:outerShdw algn="br" blurRad="38100" dir="2700000" dist="38100" rotWithShape="0">
                  <a:srgbClr val="000000"/>
                </a:outerShdw>
              </a:effectLst>
            </a:endParaRPr>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3"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4" name=""/>
          <p:cNvSpPr txBox="1"/>
          <p:nvPr/>
        </p:nvSpPr>
        <p:spPr>
          <a:xfrm>
            <a:off x="723900" y="1906904"/>
            <a:ext cx="7521818" cy="3952240"/>
          </a:xfrm>
          <a:prstGeom prst="rect"/>
        </p:spPr>
        <p:txBody>
          <a:bodyPr rtlCol="0" wrap="square">
            <a:spAutoFit/>
          </a:bodyPr>
          <a:p>
            <a:r>
              <a:rPr sz="2800" lang="en-US">
                <a:solidFill>
                  <a:srgbClr val="000000"/>
                </a:solidFill>
                <a:latin typeface="Noto Naskh Arabic UI"/>
                <a:cs typeface="Noto Naskh Arabic UI"/>
              </a:rPr>
              <a:t>The end users in this project are the employees of the company whose preferences and feedback are being analyzed to optimize the benefits package. Their demographics, job roles, and benefit preferences are the key data points being studied to identify trends that will ultimately benefit the employees by enhancing the company's benefits offering.</a:t>
            </a:r>
            <a:endParaRPr sz="2800" lang="en-US">
              <a:solidFill>
                <a:srgbClr val="000000"/>
              </a:solidFill>
              <a:latin typeface="Noto Naskh Arabic UI"/>
              <a:cs typeface="Noto Naskh Arabic U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xfrm>
            <a:off x="558165" y="857885"/>
            <a:ext cx="9763125" cy="6356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0" name=""/>
          <p:cNvSpPr txBox="1"/>
          <p:nvPr/>
        </p:nvSpPr>
        <p:spPr>
          <a:xfrm>
            <a:off x="2733563" y="1824036"/>
            <a:ext cx="7077186" cy="2987040"/>
          </a:xfrm>
          <a:prstGeom prst="rect"/>
        </p:spPr>
        <p:txBody>
          <a:bodyPr rtlCol="0" wrap="square">
            <a:spAutoFit/>
          </a:bodyPr>
          <a:p>
            <a:r>
              <a:rPr sz="2800" lang="en-US">
                <a:solidFill>
                  <a:srgbClr val="000000"/>
                </a:solidFill>
                <a:latin typeface="Noto Naskh Arabic UI"/>
                <a:cs typeface="Noto Naskh Arabic UI"/>
              </a:rPr>
              <a:t>*</a:t>
            </a:r>
            <a:r>
              <a:rPr sz="2800" lang="en-US">
                <a:solidFill>
                  <a:srgbClr val="000000"/>
                </a:solidFill>
                <a:latin typeface="Noto Naskh Arabic UI"/>
                <a:cs typeface="Noto Naskh Arabic UI"/>
              </a:rPr>
              <a:t> </a:t>
            </a:r>
            <a:r>
              <a:rPr sz="2800" lang="en-US">
                <a:solidFill>
                  <a:srgbClr val="000000"/>
                </a:solidFill>
                <a:latin typeface="Noto Naskh Arabic UI"/>
                <a:cs typeface="Noto Naskh Arabic UI"/>
              </a:rPr>
              <a:t>The solution we are working on is to analyze employee preferences using Excel to improve the benefits package. </a:t>
            </a:r>
            <a:r>
              <a:rPr sz="2800" lang="en-US">
                <a:solidFill>
                  <a:srgbClr val="000000"/>
                </a:solidFill>
                <a:latin typeface="Noto Naskh Arabic UI"/>
                <a:cs typeface="Noto Naskh Arabic UI"/>
              </a:rPr>
              <a:t> </a:t>
            </a:r>
            <a:r>
              <a:rPr sz="2800" lang="en-US">
                <a:solidFill>
                  <a:srgbClr val="000000"/>
                </a:solidFill>
                <a:latin typeface="Noto Naskh Arabic UI"/>
                <a:cs typeface="Noto Naskh Arabic UI"/>
              </a:rPr>
              <a:t> </a:t>
            </a:r>
            <a:r>
              <a:rPr sz="2800" lang="en-US">
                <a:solidFill>
                  <a:srgbClr val="000000"/>
                </a:solidFill>
                <a:latin typeface="Noto Naskh Arabic UI"/>
                <a:cs typeface="Noto Naskh Arabic UI"/>
              </a:rPr>
              <a:t> </a:t>
            </a:r>
            <a:r>
              <a:rPr sz="2800" lang="en-US">
                <a:solidFill>
                  <a:srgbClr val="000000"/>
                </a:solidFill>
                <a:latin typeface="Noto Naskh Arabic UI"/>
                <a:cs typeface="Noto Naskh Arabic UI"/>
              </a:rPr>
              <a:t> </a:t>
            </a:r>
            <a:r>
              <a:rPr sz="2800" lang="en-US">
                <a:solidFill>
                  <a:srgbClr val="000000"/>
                </a:solidFill>
                <a:latin typeface="Noto Naskh Arabic UI"/>
                <a:cs typeface="Noto Naskh Arabic UI"/>
              </a:rPr>
              <a:t> </a:t>
            </a:r>
            <a:r>
              <a:rPr sz="2800" lang="en-US">
                <a:solidFill>
                  <a:srgbClr val="000000"/>
                </a:solidFill>
                <a:latin typeface="Noto Naskh Arabic UI"/>
                <a:cs typeface="Noto Naskh Arabic UI"/>
              </a:rPr>
              <a:t> </a:t>
            </a:r>
            <a:r>
              <a:rPr sz="2800" lang="en-US">
                <a:solidFill>
                  <a:srgbClr val="000000"/>
                </a:solidFill>
                <a:latin typeface="Noto Naskh Arabic UI"/>
                <a:cs typeface="Noto Naskh Arabic UI"/>
              </a:rPr>
              <a:t> </a:t>
            </a:r>
            <a:r>
              <a:rPr sz="2800" lang="en-US">
                <a:solidFill>
                  <a:srgbClr val="000000"/>
                </a:solidFill>
                <a:latin typeface="Noto Naskh Arabic UI"/>
                <a:cs typeface="Noto Naskh Arabic UI"/>
              </a:rPr>
              <a:t> </a:t>
            </a:r>
            <a:r>
              <a:rPr sz="2800" lang="en-US">
                <a:solidFill>
                  <a:srgbClr val="000000"/>
                </a:solidFill>
                <a:latin typeface="Noto Naskh Arabic UI"/>
                <a:cs typeface="Noto Naskh Arabic UI"/>
              </a:rPr>
              <a:t> </a:t>
            </a:r>
            <a:r>
              <a:rPr sz="2800" lang="en-US">
                <a:solidFill>
                  <a:srgbClr val="000000"/>
                </a:solidFill>
                <a:latin typeface="Noto Naskh Arabic UI"/>
                <a:cs typeface="Noto Naskh Arabic UI"/>
              </a:rPr>
              <a:t> </a:t>
            </a:r>
            <a:r>
              <a:rPr sz="2800" lang="en-US">
                <a:solidFill>
                  <a:srgbClr val="000000"/>
                </a:solidFill>
                <a:latin typeface="Noto Naskh Arabic UI"/>
                <a:cs typeface="Noto Naskh Arabic UI"/>
              </a:rPr>
              <a:t> </a:t>
            </a:r>
            <a:r>
              <a:rPr sz="2800" lang="en-US">
                <a:solidFill>
                  <a:srgbClr val="000000"/>
                </a:solidFill>
                <a:latin typeface="Noto Naskh Arabic UI"/>
                <a:cs typeface="Noto Naskh Arabic UI"/>
              </a:rPr>
              <a:t> </a:t>
            </a:r>
            <a:r>
              <a:rPr sz="2800" lang="en-US">
                <a:solidFill>
                  <a:srgbClr val="000000"/>
                </a:solidFill>
                <a:latin typeface="Noto Naskh Arabic UI"/>
                <a:cs typeface="Noto Naskh Arabic UI"/>
              </a:rPr>
              <a:t> </a:t>
            </a:r>
            <a:r>
              <a:rPr sz="2800" lang="en-US">
                <a:solidFill>
                  <a:srgbClr val="000000"/>
                </a:solidFill>
                <a:latin typeface="Noto Naskh Arabic UI"/>
                <a:cs typeface="Noto Naskh Arabic UI"/>
              </a:rPr>
              <a:t> </a:t>
            </a:r>
            <a:r>
              <a:rPr sz="2800" lang="en-US">
                <a:solidFill>
                  <a:srgbClr val="000000"/>
                </a:solidFill>
                <a:latin typeface="Noto Naskh Arabic UI"/>
                <a:cs typeface="Noto Naskh Arabic UI"/>
              </a:rPr>
              <a:t> </a:t>
            </a:r>
            <a:r>
              <a:rPr sz="2800" lang="en-US">
                <a:solidFill>
                  <a:srgbClr val="000000"/>
                </a:solidFill>
                <a:latin typeface="Noto Naskh Arabic UI"/>
                <a:cs typeface="Noto Naskh Arabic UI"/>
              </a:rPr>
              <a:t> </a:t>
            </a:r>
            <a:r>
              <a:rPr sz="2800" lang="en-US">
                <a:solidFill>
                  <a:srgbClr val="000000"/>
                </a:solidFill>
                <a:latin typeface="Noto Naskh Arabic UI"/>
                <a:cs typeface="Noto Naskh Arabic UI"/>
              </a:rPr>
              <a:t> </a:t>
            </a:r>
            <a:r>
              <a:rPr sz="2800" lang="en-US">
                <a:solidFill>
                  <a:srgbClr val="000000"/>
                </a:solidFill>
                <a:latin typeface="Noto Naskh Arabic UI"/>
                <a:cs typeface="Noto Naskh Arabic UI"/>
              </a:rPr>
              <a:t> </a:t>
            </a:r>
            <a:r>
              <a:rPr sz="2800" lang="en-US">
                <a:solidFill>
                  <a:srgbClr val="000000"/>
                </a:solidFill>
                <a:latin typeface="Noto Naskh Arabic UI"/>
                <a:cs typeface="Noto Naskh Arabic UI"/>
              </a:rPr>
              <a:t> </a:t>
            </a:r>
            <a:r>
              <a:rPr sz="2800" lang="en-US">
                <a:solidFill>
                  <a:srgbClr val="000000"/>
                </a:solidFill>
                <a:latin typeface="Noto Naskh Arabic UI"/>
                <a:cs typeface="Noto Naskh Arabic UI"/>
              </a:rPr>
              <a:t> </a:t>
            </a:r>
            <a:r>
              <a:rPr sz="2800" lang="en-US">
                <a:solidFill>
                  <a:srgbClr val="000000"/>
                </a:solidFill>
                <a:latin typeface="Noto Naskh Arabic UI"/>
                <a:cs typeface="Noto Naskh Arabic UI"/>
              </a:rPr>
              <a:t> </a:t>
            </a:r>
            <a:r>
              <a:rPr sz="2800" lang="en-US">
                <a:solidFill>
                  <a:srgbClr val="000000"/>
                </a:solidFill>
                <a:latin typeface="Noto Naskh Arabic UI"/>
                <a:cs typeface="Noto Naskh Arabic UI"/>
              </a:rPr>
              <a:t> </a:t>
            </a:r>
            <a:r>
              <a:rPr sz="2800" lang="en-US">
                <a:solidFill>
                  <a:srgbClr val="000000"/>
                </a:solidFill>
                <a:latin typeface="Noto Naskh Arabic UI"/>
                <a:cs typeface="Noto Naskh Arabic UI"/>
              </a:rPr>
              <a:t> </a:t>
            </a:r>
            <a:r>
              <a:rPr sz="2800" lang="en-US">
                <a:solidFill>
                  <a:srgbClr val="000000"/>
                </a:solidFill>
                <a:latin typeface="Noto Naskh Arabic UI"/>
                <a:cs typeface="Noto Naskh Arabic UI"/>
              </a:rPr>
              <a:t> </a:t>
            </a:r>
            <a:r>
              <a:rPr sz="2800" lang="en-US">
                <a:solidFill>
                  <a:srgbClr val="000000"/>
                </a:solidFill>
                <a:latin typeface="Noto Naskh Arabic UI"/>
                <a:cs typeface="Noto Naskh Arabic UI"/>
              </a:rPr>
              <a:t> </a:t>
            </a:r>
            <a:r>
              <a:rPr sz="2800" lang="en-US">
                <a:solidFill>
                  <a:srgbClr val="000000"/>
                </a:solidFill>
                <a:latin typeface="Noto Naskh Arabic UI"/>
                <a:cs typeface="Noto Naskh Arabic UI"/>
              </a:rPr>
              <a:t> </a:t>
            </a:r>
            <a:r>
              <a:rPr sz="2800" lang="en-US">
                <a:solidFill>
                  <a:srgbClr val="000000"/>
                </a:solidFill>
                <a:latin typeface="Noto Naskh Arabic UI"/>
                <a:cs typeface="Noto Naskh Arabic UI"/>
              </a:rPr>
              <a:t> </a:t>
            </a:r>
            <a:r>
              <a:rPr sz="2800" lang="en-US">
                <a:solidFill>
                  <a:srgbClr val="000000"/>
                </a:solidFill>
                <a:latin typeface="Noto Naskh Arabic UI"/>
                <a:cs typeface="Noto Naskh Arabic UI"/>
              </a:rPr>
              <a:t> </a:t>
            </a:r>
            <a:endParaRPr sz="2800" lang="en-US">
              <a:solidFill>
                <a:srgbClr val="000000"/>
              </a:solidFill>
              <a:latin typeface="Noto Naskh Arabic UI"/>
              <a:cs typeface="Noto Naskh Arabic UI"/>
            </a:endParaRPr>
          </a:p>
          <a:p>
            <a:r>
              <a:rPr sz="2800" lang="en-US">
                <a:solidFill>
                  <a:srgbClr val="000000"/>
                </a:solidFill>
                <a:latin typeface="Noto Naskh Arabic UI"/>
                <a:cs typeface="Noto Naskh Arabic UI"/>
              </a:rPr>
              <a:t>*</a:t>
            </a:r>
            <a:r>
              <a:rPr sz="2800" lang="en-US">
                <a:solidFill>
                  <a:srgbClr val="000000"/>
                </a:solidFill>
                <a:latin typeface="Noto Naskh Arabic UI"/>
                <a:cs typeface="Noto Naskh Arabic UI"/>
              </a:rPr>
              <a:t> </a:t>
            </a:r>
            <a:r>
              <a:rPr sz="2800" lang="en-US">
                <a:solidFill>
                  <a:srgbClr val="000000"/>
                </a:solidFill>
                <a:latin typeface="Noto Naskh Arabic UI"/>
                <a:cs typeface="Noto Naskh Arabic UI"/>
              </a:rPr>
              <a:t>By understanding what benefits are most valued by employees, we can tailor the package to better meet their needs.</a:t>
            </a:r>
            <a:endParaRPr sz="2800" lang="en-US">
              <a:solidFill>
                <a:srgbClr val="000000"/>
              </a:solidFill>
              <a:latin typeface="Noto Naskh Arabic UI"/>
              <a:cs typeface="Noto Naskh Arabic UI"/>
            </a:endParaRPr>
          </a:p>
        </p:txBody>
      </p:sp>
      <p:sp>
        <p:nvSpPr>
          <p:cNvPr id="1048671" name=""/>
          <p:cNvSpPr txBox="1"/>
          <p:nvPr/>
        </p:nvSpPr>
        <p:spPr>
          <a:xfrm>
            <a:off x="2653794" y="4836158"/>
            <a:ext cx="7156955" cy="2021841"/>
          </a:xfrm>
          <a:prstGeom prst="rect"/>
        </p:spPr>
        <p:txBody>
          <a:bodyPr rtlCol="0" wrap="square">
            <a:spAutoFit/>
          </a:bodyPr>
          <a:p>
            <a:r>
              <a:rPr sz="2800" lang="en-US">
                <a:solidFill>
                  <a:srgbClr val="000000"/>
                </a:solidFill>
                <a:latin typeface="Noto Naskh Arabic UI"/>
                <a:cs typeface="Noto Naskh Arabic UI"/>
              </a:rPr>
              <a:t>*</a:t>
            </a:r>
            <a:r>
              <a:rPr sz="2800" lang="en-US">
                <a:solidFill>
                  <a:srgbClr val="000000"/>
                </a:solidFill>
                <a:latin typeface="Noto Naskh Arabic UI"/>
                <a:cs typeface="Noto Naskh Arabic UI"/>
              </a:rPr>
              <a:t> </a:t>
            </a:r>
            <a:r>
              <a:rPr sz="2800" lang="en-US">
                <a:solidFill>
                  <a:srgbClr val="000000"/>
                </a:solidFill>
                <a:latin typeface="Noto Naskh Arabic UI"/>
                <a:cs typeface="Noto Naskh Arabic UI"/>
              </a:rPr>
              <a:t>This will lead to increased employee satisfaction and retention, ultimately benefiting both the employees and the company.</a:t>
            </a:r>
            <a:endParaRPr sz="2800" lang="en-US">
              <a:solidFill>
                <a:srgbClr val="000000"/>
              </a:solidFill>
              <a:latin typeface="Noto Naskh Arabic UI"/>
              <a:cs typeface="Noto Naskh Arabic U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Title 1"/>
          <p:cNvSpPr>
            <a:spLocks noGrp="1"/>
          </p:cNvSpPr>
          <p:nvPr>
            <p:ph type="title"/>
          </p:nvPr>
        </p:nvSpPr>
        <p:spPr>
          <a:xfrm>
            <a:off x="755332" y="385444"/>
            <a:ext cx="10681335" cy="825500"/>
          </a:xfrm>
        </p:spPr>
        <p:txBody>
          <a:bodyPr/>
          <a:p>
            <a:r>
              <a:rPr dirty="0" lang="en-IN"/>
              <a:t>Dataset Description</a:t>
            </a:r>
          </a:p>
        </p:txBody>
      </p:sp>
      <p:sp>
        <p:nvSpPr>
          <p:cNvPr id="1048673" name=""/>
          <p:cNvSpPr txBox="1"/>
          <p:nvPr/>
        </p:nvSpPr>
        <p:spPr>
          <a:xfrm>
            <a:off x="755331" y="1637504"/>
            <a:ext cx="8834957" cy="3952240"/>
          </a:xfrm>
          <a:prstGeom prst="rect"/>
        </p:spPr>
        <p:txBody>
          <a:bodyPr rtlCol="0" wrap="square">
            <a:spAutoFit/>
          </a:bodyPr>
          <a:p>
            <a:r>
              <a:rPr sz="2800" lang="en-US">
                <a:solidFill>
                  <a:srgbClr val="000000"/>
                </a:solidFill>
                <a:latin typeface="Noto Naskh Arabic UI"/>
                <a:cs typeface="Noto Naskh Arabic UI"/>
              </a:rPr>
              <a:t>The dataset we have for the employee preference analysis using Excel includes details about employee demographics, job roles, and benefit preferences. This data will help us dig into what benefits employees value the most, allowing us to tailor the benefits package to meet their needs effectively. By analyzing this information, we aim to enhance employee satisfaction and retention within the company.</a:t>
            </a:r>
            <a:endParaRPr sz="2800" lang="en-US">
              <a:solidFill>
                <a:srgbClr val="000000"/>
              </a:solidFill>
              <a:latin typeface="Noto Naskh Arabic UI"/>
              <a:cs typeface="Noto Naskh Arabic U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7404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0" name="TextBox 8"/>
          <p:cNvSpPr txBox="1"/>
          <p:nvPr/>
        </p:nvSpPr>
        <p:spPr>
          <a:xfrm>
            <a:off x="2743200" y="2354703"/>
            <a:ext cx="8534018" cy="10820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1" name=""/>
          <p:cNvSpPr txBox="1"/>
          <p:nvPr/>
        </p:nvSpPr>
        <p:spPr>
          <a:xfrm>
            <a:off x="2743199" y="2178367"/>
            <a:ext cx="6909350" cy="3952240"/>
          </a:xfrm>
          <a:prstGeom prst="rect"/>
        </p:spPr>
        <p:txBody>
          <a:bodyPr rtlCol="0" wrap="square">
            <a:spAutoFit/>
          </a:bodyPr>
          <a:p>
            <a:r>
              <a:rPr sz="2800" lang="en-US">
                <a:solidFill>
                  <a:srgbClr val="000000"/>
                </a:solidFill>
                <a:latin typeface="Noto Naskh Arabic UI"/>
                <a:cs typeface="Noto Naskh Arabic UI"/>
              </a:rPr>
              <a:t>We're on track to revamp the benefits package by analyzing employee preferences in Excel. By tailoring the benefits to what employees truly value, we're set to enhance their satisfaction and loyalty. This strategic move will not only benefit the employees but also contribute to the overall success of the company.</a:t>
            </a:r>
            <a:endParaRPr sz="2800" lang="en-US">
              <a:solidFill>
                <a:srgbClr val="000000"/>
              </a:solidFill>
              <a:latin typeface="Noto Naskh Arabic UI"/>
              <a:cs typeface="Noto Naskh Arabic UI"/>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2024-03-25T01:07:22Z</dcterms:created>
  <dcterms:modified xsi:type="dcterms:W3CDTF">2024-09-03T04:59:14Z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4b1b0b0856f14bb3be70d69b29fd2234</vt:lpwstr>
  </property>
</Properties>
</file>