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8"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660"/>
  </p:normalViewPr>
  <p:slideViewPr>
    <p:cSldViewPr>
      <p:cViewPr varScale="1">
        <p:scale>
          <a:sx n="65" d="100"/>
          <a:sy n="65" d="100"/>
        </p:scale>
        <p:origin x="508"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95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781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441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6589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6708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4136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8249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53139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0608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1154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65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1039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7910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6156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7245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346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Tree>
    <p:extLst>
      <p:ext uri="{BB962C8B-B14F-4D97-AF65-F5344CB8AC3E}">
        <p14:creationId xmlns:p14="http://schemas.microsoft.com/office/powerpoint/2010/main" val="356997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07048485"/>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89298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4801" y="1009190"/>
            <a:ext cx="9896475" cy="509114"/>
          </a:xfrm>
          <a:prstGeom prst="rect">
            <a:avLst/>
          </a:prstGeom>
        </p:spPr>
        <p:txBody>
          <a:bodyPr vert="horz" wrap="square" lIns="0" tIns="16510" rIns="0" bIns="0" rtlCol="0">
            <a:spAutoFit/>
          </a:bodyPr>
          <a:lstStyle/>
          <a:p>
            <a:pPr marL="3213735" algn="l">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766756"/>
            <a:ext cx="729615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NAME:ARCHANA. D</a:t>
            </a:r>
          </a:p>
          <a:p>
            <a:r>
              <a:rPr lang="en-US" sz="2400" dirty="0">
                <a:latin typeface="Times New Roman" panose="02020603050405020304" pitchFamily="18" charset="0"/>
                <a:cs typeface="Times New Roman" panose="02020603050405020304" pitchFamily="18" charset="0"/>
              </a:rPr>
              <a:t>REGISTER NO</a:t>
            </a:r>
            <a:r>
              <a:rPr lang="en-US" sz="2400">
                <a:latin typeface="Times New Roman" panose="02020603050405020304" pitchFamily="18" charset="0"/>
                <a:cs typeface="Times New Roman" panose="02020603050405020304" pitchFamily="18" charset="0"/>
              </a:rPr>
              <a:t>: 312211499</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YEAR B.COM(GENERAL)</a:t>
            </a:r>
          </a:p>
          <a:p>
            <a:r>
              <a:rPr lang="en-US" sz="2400" dirty="0">
                <a:latin typeface="Times New Roman" panose="02020603050405020304" pitchFamily="18" charset="0"/>
                <a:cs typeface="Times New Roman" panose="02020603050405020304" pitchFamily="18" charset="0"/>
              </a:rPr>
              <a:t>COLLEGE: ALPHA ARTS AND SCIENCE COLLEGE</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grpSp>
        <p:nvGrpSpPr>
          <p:cNvPr id="12" name="object 2"/>
          <p:cNvGrpSpPr/>
          <p:nvPr/>
        </p:nvGrpSpPr>
        <p:grpSpPr>
          <a:xfrm rot="10800000">
            <a:off x="9753600" y="1559737"/>
            <a:ext cx="1743075" cy="1333500"/>
            <a:chOff x="742950" y="1104900"/>
            <a:chExt cx="1743075" cy="1333500"/>
          </a:xfrm>
        </p:grpSpPr>
        <p:sp>
          <p:nvSpPr>
            <p:cNvPr id="1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86244"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10</a:t>
            </a:fld>
            <a:endParaRPr sz="110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533400" y="2286000"/>
            <a:ext cx="10532840"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Modeling</a:t>
            </a:r>
            <a:r>
              <a:rPr lang="en-US" sz="2400" dirty="0">
                <a:latin typeface="Times New Roman" panose="02020603050405020304" pitchFamily="18" charset="0"/>
                <a:cs typeface="Times New Roman" panose="02020603050405020304" pitchFamily="18" charset="0"/>
              </a:rPr>
              <a:t> in the context of Employee Performance Analysis using Excel involves creating and implementing models to analyze and interpret performance data. The goal is to derive meaningful insights, make predictions, and support decision-making. </a:t>
            </a:r>
            <a:endParaRPr lang="en-IN"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000" y="685800"/>
            <a:ext cx="5181600" cy="769441"/>
          </a:xfrm>
          <a:prstGeom prst="rect">
            <a:avLst/>
          </a:prstGeom>
          <a:noFill/>
        </p:spPr>
        <p:txBody>
          <a:bodyPr wrap="square" rtlCol="0">
            <a:spAutoFit/>
          </a:bodyPr>
          <a:lstStyle/>
          <a:p>
            <a:r>
              <a:rPr lang="en-GB" sz="4400" b="1" dirty="0">
                <a:solidFill>
                  <a:schemeClr val="accent1"/>
                </a:solidFill>
                <a:latin typeface="Times New Roman" panose="02020603050405020304" pitchFamily="18" charset="0"/>
                <a:cs typeface="Times New Roman" panose="02020603050405020304" pitchFamily="18" charset="0"/>
              </a:rPr>
              <a:t>MODELING</a:t>
            </a:r>
            <a:endParaRPr lang="en-IN" sz="44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88657" y="1031670"/>
            <a:ext cx="2826068" cy="690574"/>
          </a:xfrm>
          <a:prstGeom prst="rect">
            <a:avLst/>
          </a:prstGeom>
        </p:spPr>
        <p:txBody>
          <a:bodyPr vert="horz" wrap="square" lIns="0" tIns="13335" rIns="0" bIns="0" rtlCol="0">
            <a:spAutoFit/>
          </a:bodyPr>
          <a:lstStyle/>
          <a:p>
            <a:pPr marL="12700">
              <a:lnSpc>
                <a:spcPct val="100000"/>
              </a:lnSpc>
              <a:spcBef>
                <a:spcPts val="105"/>
              </a:spcBef>
            </a:pPr>
            <a:r>
              <a:rPr sz="4400" b="1" dirty="0">
                <a:latin typeface="Times New Roman" panose="02020603050405020304" pitchFamily="18" charset="0"/>
                <a:cs typeface="Times New Roman" panose="02020603050405020304" pitchFamily="18" charset="0"/>
              </a:rPr>
              <a:t>R</a:t>
            </a:r>
            <a:r>
              <a:rPr sz="4400" b="1" spc="-40" dirty="0">
                <a:latin typeface="Times New Roman" panose="02020603050405020304" pitchFamily="18" charset="0"/>
                <a:cs typeface="Times New Roman" panose="02020603050405020304" pitchFamily="18" charset="0"/>
              </a:rPr>
              <a:t>E</a:t>
            </a:r>
            <a:r>
              <a:rPr sz="4400" b="1" spc="15" dirty="0">
                <a:latin typeface="Times New Roman" panose="02020603050405020304" pitchFamily="18" charset="0"/>
                <a:cs typeface="Times New Roman" panose="02020603050405020304" pitchFamily="18" charset="0"/>
              </a:rPr>
              <a:t>S</a:t>
            </a:r>
            <a:r>
              <a:rPr sz="4400" b="1" spc="-30" dirty="0">
                <a:latin typeface="Times New Roman" panose="02020603050405020304" pitchFamily="18" charset="0"/>
                <a:cs typeface="Times New Roman" panose="02020603050405020304" pitchFamily="18" charset="0"/>
              </a:rPr>
              <a:t>U</a:t>
            </a:r>
            <a:r>
              <a:rPr sz="4400" b="1" spc="-405" dirty="0">
                <a:latin typeface="Times New Roman" panose="02020603050405020304" pitchFamily="18" charset="0"/>
                <a:cs typeface="Times New Roman" panose="02020603050405020304" pitchFamily="18" charset="0"/>
              </a:rPr>
              <a:t>L</a:t>
            </a:r>
            <a:r>
              <a:rPr sz="4400"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10543" y="6454287"/>
            <a:ext cx="265082"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11</a:t>
            </a:fld>
            <a:endParaRPr sz="11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688657" y="2590800"/>
            <a:ext cx="9736093"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Results</a:t>
            </a:r>
            <a:r>
              <a:rPr lang="en-US" sz="2400" dirty="0">
                <a:latin typeface="Times New Roman" panose="02020603050405020304" pitchFamily="18" charset="0"/>
                <a:cs typeface="Times New Roman" panose="02020603050405020304" pitchFamily="18" charset="0"/>
              </a:rPr>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74997" y="914400"/>
            <a:ext cx="4101803" cy="758190"/>
          </a:xfrm>
        </p:spPr>
        <p:txBody>
          <a:bodyPr>
            <a:noAutofit/>
          </a:bodyPr>
          <a:lstStyle/>
          <a:p>
            <a:r>
              <a:rPr lang="en-US" sz="4400" b="1" dirty="0">
                <a:latin typeface="Times New Roman" panose="02020603050405020304" pitchFamily="18" charset="0"/>
                <a:cs typeface="Times New Roman" panose="02020603050405020304" pitchFamily="18" charset="0"/>
              </a:rPr>
              <a:t>CONCLUSION</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74997" y="2438400"/>
            <a:ext cx="8396162"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employee performance analysis using excel has delivered comprehensive insights into the organization's workforce dynamics, providing a data-driven foundation for enhancing performance management practices.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774983"/>
            <a:ext cx="4876801" cy="977617"/>
          </a:xfrm>
        </p:spPr>
        <p:txBody>
          <a:bodyPr>
            <a:noAutofit/>
          </a:bodyPr>
          <a:lstStyle/>
          <a:p>
            <a:pPr algn="ctr"/>
            <a:r>
              <a:rPr lang="en-GB" sz="4400" b="1" dirty="0">
                <a:latin typeface="Times New Roman" panose="02020603050405020304" pitchFamily="18" charset="0"/>
                <a:cs typeface="Times New Roman" panose="02020603050405020304" pitchFamily="18" charset="0"/>
              </a:rPr>
              <a:t>PROJECT TITLE</a:t>
            </a:r>
            <a:endParaRPr lang="en-IN" sz="4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799" y="2590800"/>
            <a:ext cx="8839200" cy="1323439"/>
          </a:xfrm>
          <a:prstGeom prst="rect">
            <a:avLst/>
          </a:prstGeom>
          <a:noFill/>
        </p:spPr>
        <p:txBody>
          <a:bodyPr wrap="square" rtlCol="0">
            <a:spAutoFit/>
          </a:bodyPr>
          <a:lstStyle/>
          <a:p>
            <a:pPr algn="ctr"/>
            <a:r>
              <a:rPr lang="en-GB" sz="4000" b="1" dirty="0">
                <a:latin typeface="Times New Roman" panose="02020603050405020304" pitchFamily="18" charset="0"/>
                <a:cs typeface="Times New Roman" panose="02020603050405020304" pitchFamily="18" charset="0"/>
              </a:rPr>
              <a:t>EMPLOYEE PERFORMANCE ANALYSIS USING EXCEL</a:t>
            </a:r>
            <a:endParaRPr lang="en-IN" sz="4000" b="1" dirty="0">
              <a:latin typeface="Times New Roman" panose="02020603050405020304" pitchFamily="18" charset="0"/>
              <a:cs typeface="Times New Roman" panose="02020603050405020304" pitchFamily="18" charset="0"/>
            </a:endParaRPr>
          </a:p>
        </p:txBody>
      </p:sp>
      <p:sp>
        <p:nvSpPr>
          <p:cNvPr id="6" name="object 15"/>
          <p:cNvSpPr/>
          <p:nvPr/>
        </p:nvSpPr>
        <p:spPr>
          <a:xfrm>
            <a:off x="677334" y="2133600"/>
            <a:ext cx="357106"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15"/>
          <p:cNvSpPr/>
          <p:nvPr/>
        </p:nvSpPr>
        <p:spPr>
          <a:xfrm>
            <a:off x="10210800" y="3657600"/>
            <a:ext cx="33095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12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596668" cy="1320800"/>
          </a:xfrm>
        </p:spPr>
        <p:txBody>
          <a:bodyPr>
            <a:normAutofit/>
          </a:bodyPr>
          <a:lstStyle/>
          <a:p>
            <a:r>
              <a:rPr lang="en-GB" sz="4400" b="1" dirty="0">
                <a:latin typeface="Times New Roman" panose="02020603050405020304" pitchFamily="18" charset="0"/>
                <a:cs typeface="Times New Roman" panose="02020603050405020304" pitchFamily="18" charset="0"/>
              </a:rPr>
              <a:t>AGENDA</a:t>
            </a:r>
            <a:endParaRPr lang="en-IN" sz="4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514600" y="1447800"/>
            <a:ext cx="6629400" cy="4832092"/>
          </a:xfrm>
          <a:prstGeom prst="rect">
            <a:avLst/>
          </a:prstGeom>
        </p:spPr>
        <p:txBody>
          <a:bodyPr wrap="square">
            <a:spAutoFit/>
          </a:bodyPr>
          <a:lstStyle/>
          <a:p>
            <a:endParaRPr lang="en-US" sz="28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The ‘WOW’ in our solution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grpSp>
        <p:nvGrpSpPr>
          <p:cNvPr id="7" name="object 18"/>
          <p:cNvGrpSpPr/>
          <p:nvPr/>
        </p:nvGrpSpPr>
        <p:grpSpPr>
          <a:xfrm>
            <a:off x="533400" y="3505847"/>
            <a:ext cx="4124216" cy="2853206"/>
            <a:chOff x="47625" y="3819523"/>
            <a:chExt cx="4124325" cy="3009900"/>
          </a:xfrm>
        </p:grpSpPr>
        <p:pic>
          <p:nvPicPr>
            <p:cNvPr id="8" name="object 19"/>
            <p:cNvPicPr/>
            <p:nvPr/>
          </p:nvPicPr>
          <p:blipFill>
            <a:blip r:embed="rId2" cstate="print"/>
            <a:stretch>
              <a:fillRect/>
            </a:stretch>
          </p:blipFill>
          <p:spPr>
            <a:xfrm>
              <a:off x="466725" y="6410325"/>
              <a:ext cx="3705225" cy="295275"/>
            </a:xfrm>
            <a:prstGeom prst="rect">
              <a:avLst/>
            </a:prstGeom>
          </p:spPr>
        </p:pic>
        <p:pic>
          <p:nvPicPr>
            <p:cNvPr id="9" name="object 20"/>
            <p:cNvPicPr/>
            <p:nvPr/>
          </p:nvPicPr>
          <p:blipFill>
            <a:blip r:embed="rId3"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830029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2514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3287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a:latin typeface="Times New Roman" panose="02020603050405020304" pitchFamily="18" charset="0"/>
                <a:cs typeface="Times New Roman" panose="02020603050405020304" pitchFamily="18" charset="0"/>
              </a:rPr>
              <a:t>P</a:t>
            </a:r>
            <a:r>
              <a:rPr sz="4400" b="1" spc="15" dirty="0">
                <a:latin typeface="Times New Roman" panose="02020603050405020304" pitchFamily="18" charset="0"/>
                <a:cs typeface="Times New Roman" panose="02020603050405020304" pitchFamily="18" charset="0"/>
              </a:rPr>
              <a:t>ROB</a:t>
            </a:r>
            <a:r>
              <a:rPr sz="4400" b="1" spc="55" dirty="0">
                <a:latin typeface="Times New Roman" panose="02020603050405020304" pitchFamily="18" charset="0"/>
                <a:cs typeface="Times New Roman" panose="02020603050405020304" pitchFamily="18" charset="0"/>
              </a:rPr>
              <a:t>L</a:t>
            </a:r>
            <a:r>
              <a:rPr sz="4400" b="1" spc="-2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a:t>
            </a:r>
            <a:r>
              <a:rPr lang="en-GB" sz="4250" b="1"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S</a:t>
            </a:r>
            <a:r>
              <a:rPr sz="4250" b="1" spc="-370" dirty="0">
                <a:latin typeface="Times New Roman" panose="02020603050405020304" pitchFamily="18" charset="0"/>
                <a:cs typeface="Times New Roman" panose="02020603050405020304" pitchFamily="18" charset="0"/>
              </a:rPr>
              <a:t>T</a:t>
            </a:r>
            <a:r>
              <a:rPr sz="4250" b="1" spc="-375" dirty="0">
                <a:latin typeface="Times New Roman" panose="02020603050405020304" pitchFamily="18" charset="0"/>
                <a:cs typeface="Times New Roman" panose="02020603050405020304" pitchFamily="18" charset="0"/>
              </a:rPr>
              <a:t>A</a:t>
            </a:r>
            <a:r>
              <a:rPr sz="4250" b="1" spc="15" dirty="0">
                <a:latin typeface="Times New Roman" panose="02020603050405020304" pitchFamily="18" charset="0"/>
                <a:cs typeface="Times New Roman" panose="02020603050405020304" pitchFamily="18" charset="0"/>
              </a:rPr>
              <a:t>T</a:t>
            </a:r>
            <a:r>
              <a:rPr sz="4250" b="1" spc="-10" dirty="0">
                <a:latin typeface="Times New Roman" panose="02020603050405020304" pitchFamily="18" charset="0"/>
                <a:cs typeface="Times New Roman" panose="02020603050405020304" pitchFamily="18" charset="0"/>
              </a:rPr>
              <a:t>E</a:t>
            </a:r>
            <a:r>
              <a:rPr sz="4250" b="1" spc="-20" dirty="0">
                <a:latin typeface="Times New Roman" panose="02020603050405020304" pitchFamily="18" charset="0"/>
                <a:cs typeface="Times New Roman" panose="02020603050405020304" pitchFamily="18" charset="0"/>
              </a:rPr>
              <a:t>M</a:t>
            </a:r>
            <a:r>
              <a:rPr lang="en-GB" sz="4250" b="1" spc="-20" dirty="0">
                <a:latin typeface="Times New Roman" panose="02020603050405020304" pitchFamily="18" charset="0"/>
                <a:cs typeface="Times New Roman" panose="02020603050405020304" pitchFamily="18" charset="0"/>
              </a:rPr>
              <a:t>E</a:t>
            </a:r>
            <a:r>
              <a:rPr sz="4250" b="1" spc="10" dirty="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4</a:t>
            </a:fld>
            <a:endParaRPr spc="1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0E5BD23-39D0-36D6-C30C-74968B798200}"/>
              </a:ext>
            </a:extLst>
          </p:cNvPr>
          <p:cNvSpPr txBox="1"/>
          <p:nvPr/>
        </p:nvSpPr>
        <p:spPr>
          <a:xfrm>
            <a:off x="762000" y="2133600"/>
            <a:ext cx="7575755" cy="3108543"/>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2647950"/>
            <a:ext cx="2819400" cy="33718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177413" y="543281"/>
            <a:ext cx="6137787"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latin typeface="Times New Roman" panose="02020603050405020304" pitchFamily="18" charset="0"/>
                <a:cs typeface="Times New Roman" panose="02020603050405020304" pitchFamily="18" charset="0"/>
              </a:rPr>
              <a:t>PROJECT</a:t>
            </a:r>
            <a:r>
              <a:rPr lang="en-GB" sz="4400" b="1" spc="5" dirty="0">
                <a:latin typeface="Times New Roman" panose="02020603050405020304" pitchFamily="18" charset="0"/>
                <a:cs typeface="Times New Roman" panose="02020603050405020304" pitchFamily="18" charset="0"/>
              </a:rPr>
              <a:t> </a:t>
            </a:r>
            <a:r>
              <a:rPr sz="4400" b="1" spc="-20" dirty="0">
                <a:latin typeface="Times New Roman" panose="02020603050405020304" pitchFamily="18" charset="0"/>
                <a:cs typeface="Times New Roman" panose="02020603050405020304" pitchFamily="18" charset="0"/>
              </a:rPr>
              <a:t>OVERVIEW</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5</a:t>
            </a:fld>
            <a:endParaRPr spc="1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050B57B-77CA-84FA-9910-3F41C17BBB48}"/>
              </a:ext>
            </a:extLst>
          </p:cNvPr>
          <p:cNvSpPr txBox="1"/>
          <p:nvPr/>
        </p:nvSpPr>
        <p:spPr>
          <a:xfrm>
            <a:off x="1143000" y="2346472"/>
            <a:ext cx="8458200" cy="2677656"/>
          </a:xfrm>
          <a:prstGeom prst="rect">
            <a:avLst/>
          </a:prstGeom>
          <a:noFill/>
        </p:spPr>
        <p:txBody>
          <a:bodyPr wrap="square" rtlCol="0">
            <a:spAutoFit/>
          </a:bodyPr>
          <a:lstStyle/>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8139748" cy="693780"/>
          </a:xfrm>
          <a:prstGeom prst="rect">
            <a:avLst/>
          </a:prstGeom>
        </p:spPr>
        <p:txBody>
          <a:bodyPr vert="horz" wrap="square" lIns="0" tIns="16510" rIns="0" bIns="0" rtlCol="0">
            <a:spAutoFit/>
          </a:bodyPr>
          <a:lstStyle/>
          <a:p>
            <a:pPr marL="12700">
              <a:lnSpc>
                <a:spcPct val="100000"/>
              </a:lnSpc>
              <a:spcBef>
                <a:spcPts val="130"/>
              </a:spcBef>
            </a:pPr>
            <a:r>
              <a:rPr sz="4400" b="1" spc="25" dirty="0">
                <a:latin typeface="Times New Roman" panose="02020603050405020304" pitchFamily="18" charset="0"/>
                <a:cs typeface="Times New Roman" panose="02020603050405020304" pitchFamily="18" charset="0"/>
              </a:rPr>
              <a:t>W</a:t>
            </a:r>
            <a:r>
              <a:rPr sz="4400" b="1" spc="-20" dirty="0">
                <a:latin typeface="Times New Roman" panose="02020603050405020304" pitchFamily="18" charset="0"/>
                <a:cs typeface="Times New Roman" panose="02020603050405020304" pitchFamily="18" charset="0"/>
              </a:rPr>
              <a:t>H</a:t>
            </a:r>
            <a:r>
              <a:rPr sz="4400" b="1" spc="20" dirty="0">
                <a:latin typeface="Times New Roman" panose="02020603050405020304" pitchFamily="18" charset="0"/>
                <a:cs typeface="Times New Roman" panose="02020603050405020304" pitchFamily="18" charset="0"/>
              </a:rPr>
              <a:t>O</a:t>
            </a:r>
            <a:r>
              <a:rPr sz="4400" b="1" spc="-235"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AR</a:t>
            </a:r>
            <a:r>
              <a:rPr sz="4400" b="1" spc="15" dirty="0">
                <a:latin typeface="Times New Roman" panose="02020603050405020304" pitchFamily="18" charset="0"/>
                <a:cs typeface="Times New Roman" panose="02020603050405020304" pitchFamily="18" charset="0"/>
              </a:rPr>
              <a:t>E</a:t>
            </a:r>
            <a:r>
              <a:rPr sz="4400" b="1" spc="-35"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T</a:t>
            </a:r>
            <a:r>
              <a:rPr sz="4400" b="1" spc="-15" dirty="0">
                <a:latin typeface="Times New Roman" panose="02020603050405020304" pitchFamily="18" charset="0"/>
                <a:cs typeface="Times New Roman" panose="02020603050405020304" pitchFamily="18" charset="0"/>
              </a:rPr>
              <a:t>H</a:t>
            </a:r>
            <a:r>
              <a:rPr sz="4400" b="1" spc="15" dirty="0">
                <a:latin typeface="Times New Roman" panose="02020603050405020304" pitchFamily="18" charset="0"/>
                <a:cs typeface="Times New Roman" panose="02020603050405020304" pitchFamily="18" charset="0"/>
              </a:rPr>
              <a:t>E</a:t>
            </a:r>
            <a:r>
              <a:rPr sz="4400" b="1" spc="-35" dirty="0">
                <a:latin typeface="Times New Roman" panose="02020603050405020304" pitchFamily="18" charset="0"/>
                <a:cs typeface="Times New Roman" panose="02020603050405020304" pitchFamily="18" charset="0"/>
              </a:rPr>
              <a:t> </a:t>
            </a:r>
            <a:r>
              <a:rPr sz="4400" b="1" spc="-20" dirty="0">
                <a:latin typeface="Times New Roman" panose="02020603050405020304" pitchFamily="18" charset="0"/>
                <a:cs typeface="Times New Roman" panose="02020603050405020304" pitchFamily="18" charset="0"/>
              </a:rPr>
              <a:t>E</a:t>
            </a:r>
            <a:r>
              <a:rPr sz="4400" b="1" spc="30" dirty="0">
                <a:latin typeface="Times New Roman" panose="02020603050405020304" pitchFamily="18" charset="0"/>
                <a:cs typeface="Times New Roman" panose="02020603050405020304" pitchFamily="18" charset="0"/>
              </a:rPr>
              <a:t>N</a:t>
            </a:r>
            <a:r>
              <a:rPr sz="4400" b="1" spc="15" dirty="0">
                <a:latin typeface="Times New Roman" panose="02020603050405020304" pitchFamily="18" charset="0"/>
                <a:cs typeface="Times New Roman" panose="02020603050405020304" pitchFamily="18" charset="0"/>
              </a:rPr>
              <a:t>D</a:t>
            </a:r>
            <a:r>
              <a:rPr lang="en-GB" sz="4400" b="1" spc="-45" dirty="0">
                <a:latin typeface="Times New Roman" panose="02020603050405020304" pitchFamily="18" charset="0"/>
                <a:cs typeface="Times New Roman" panose="02020603050405020304" pitchFamily="18" charset="0"/>
              </a:rPr>
              <a:t> </a:t>
            </a:r>
            <a:r>
              <a:rPr sz="4400" b="1" dirty="0">
                <a:latin typeface="Times New Roman" panose="02020603050405020304" pitchFamily="18" charset="0"/>
                <a:cs typeface="Times New Roman" panose="02020603050405020304" pitchFamily="18" charset="0"/>
              </a:rPr>
              <a:t>U</a:t>
            </a:r>
            <a:r>
              <a:rPr sz="4400" b="1" spc="10" dirty="0">
                <a:latin typeface="Times New Roman" panose="02020603050405020304" pitchFamily="18" charset="0"/>
                <a:cs typeface="Times New Roman" panose="02020603050405020304" pitchFamily="18" charset="0"/>
              </a:rPr>
              <a:t>S</a:t>
            </a:r>
            <a:r>
              <a:rPr sz="4400" b="1" spc="-25" dirty="0">
                <a:latin typeface="Times New Roman" panose="02020603050405020304" pitchFamily="18" charset="0"/>
                <a:cs typeface="Times New Roman" panose="02020603050405020304" pitchFamily="18" charset="0"/>
              </a:rPr>
              <a:t>E</a:t>
            </a:r>
            <a:r>
              <a:rPr sz="4400" b="1" spc="-10" dirty="0">
                <a:latin typeface="Times New Roman" panose="02020603050405020304" pitchFamily="18" charset="0"/>
                <a:cs typeface="Times New Roman" panose="02020603050405020304" pitchFamily="18" charset="0"/>
              </a:rPr>
              <a:t>R</a:t>
            </a:r>
            <a:r>
              <a:rPr sz="4400" b="1" spc="5" dirty="0">
                <a:latin typeface="Times New Roman" panose="02020603050405020304" pitchFamily="18" charset="0"/>
                <a:cs typeface="Times New Roman" panose="02020603050405020304" pitchFamily="18" charset="0"/>
              </a:rPr>
              <a:t>S?</a:t>
            </a:r>
            <a:endParaRPr sz="44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6</a:t>
            </a:fld>
            <a:endParaRPr spc="1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04989A5-7952-0F88-D3E4-6AC26D18AD3A}"/>
              </a:ext>
            </a:extLst>
          </p:cNvPr>
          <p:cNvSpPr txBox="1"/>
          <p:nvPr/>
        </p:nvSpPr>
        <p:spPr>
          <a:xfrm>
            <a:off x="1032362" y="2667000"/>
            <a:ext cx="7883038" cy="181588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an Employee Performance Analysis project using Excel, the </a:t>
            </a:r>
            <a:r>
              <a:rPr lang="en-US" sz="2800" b="1" dirty="0">
                <a:latin typeface="Times New Roman" panose="02020603050405020304" pitchFamily="18" charset="0"/>
                <a:cs typeface="Times New Roman" panose="02020603050405020304" pitchFamily="18" charset="0"/>
              </a:rPr>
              <a:t>end users</a:t>
            </a:r>
            <a:r>
              <a:rPr lang="en-US" sz="2800" dirty="0">
                <a:latin typeface="Times New Roman" panose="02020603050405020304" pitchFamily="18" charset="0"/>
                <a:cs typeface="Times New Roman" panose="02020603050405020304" pitchFamily="18" charset="0"/>
              </a:rPr>
              <a:t> are the individuals or groups who will ultimately use the results of the analysis to make decisions or take action.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l="10832" r="20571" b="-1554"/>
          <a:stretch/>
        </p:blipFill>
        <p:spPr>
          <a:xfrm>
            <a:off x="533400" y="2146681"/>
            <a:ext cx="1447800" cy="2810497"/>
          </a:xfrm>
          <a:prstGeom prst="rect">
            <a:avLst/>
          </a:prstGeom>
        </p:spPr>
      </p:pic>
      <p:sp>
        <p:nvSpPr>
          <p:cNvPr id="6" name="object 6"/>
          <p:cNvSpPr txBox="1">
            <a:spLocks noGrp="1"/>
          </p:cNvSpPr>
          <p:nvPr>
            <p:ph type="title"/>
          </p:nvPr>
        </p:nvSpPr>
        <p:spPr>
          <a:xfrm>
            <a:off x="533400" y="640421"/>
            <a:ext cx="11504547" cy="567463"/>
          </a:xfrm>
          <a:prstGeom prst="rect">
            <a:avLst/>
          </a:prstGeom>
        </p:spPr>
        <p:txBody>
          <a:bodyPr vert="horz" wrap="square" lIns="0" tIns="13335" rIns="0" bIns="0" rtlCol="0">
            <a:spAutoFit/>
          </a:bodyPr>
          <a:lstStyle/>
          <a:p>
            <a:pPr marL="12700">
              <a:lnSpc>
                <a:spcPct val="100000"/>
              </a:lnSpc>
              <a:spcBef>
                <a:spcPts val="105"/>
              </a:spcBef>
            </a:pPr>
            <a:r>
              <a:rPr b="1" spc="10" dirty="0">
                <a:latin typeface="Times New Roman" panose="02020603050405020304" pitchFamily="18" charset="0"/>
                <a:cs typeface="Times New Roman" panose="02020603050405020304" pitchFamily="18" charset="0"/>
              </a:rPr>
              <a:t>O</a:t>
            </a:r>
            <a:r>
              <a:rPr b="1" spc="25" dirty="0">
                <a:latin typeface="Times New Roman" panose="02020603050405020304" pitchFamily="18" charset="0"/>
                <a:cs typeface="Times New Roman" panose="02020603050405020304" pitchFamily="18" charset="0"/>
              </a:rPr>
              <a:t>U</a:t>
            </a:r>
            <a:r>
              <a:rPr b="1" dirty="0">
                <a:latin typeface="Times New Roman" panose="02020603050405020304" pitchFamily="18" charset="0"/>
                <a:cs typeface="Times New Roman" panose="02020603050405020304" pitchFamily="18" charset="0"/>
              </a:rPr>
              <a:t>R</a:t>
            </a:r>
            <a:r>
              <a:rPr b="1" spc="5" dirty="0">
                <a:latin typeface="Times New Roman" panose="02020603050405020304" pitchFamily="18" charset="0"/>
                <a:cs typeface="Times New Roman" panose="02020603050405020304" pitchFamily="18" charset="0"/>
              </a:rPr>
              <a:t> </a:t>
            </a:r>
            <a:r>
              <a:rPr b="1" spc="25" dirty="0">
                <a:latin typeface="Times New Roman" panose="02020603050405020304" pitchFamily="18" charset="0"/>
                <a:cs typeface="Times New Roman" panose="02020603050405020304" pitchFamily="18" charset="0"/>
              </a:rPr>
              <a:t>S</a:t>
            </a:r>
            <a:r>
              <a:rPr b="1" spc="10" dirty="0">
                <a:latin typeface="Times New Roman" panose="02020603050405020304" pitchFamily="18" charset="0"/>
                <a:cs typeface="Times New Roman" panose="02020603050405020304" pitchFamily="18" charset="0"/>
              </a:rPr>
              <a:t>O</a:t>
            </a:r>
            <a:r>
              <a:rPr b="1" spc="25" dirty="0">
                <a:latin typeface="Times New Roman" panose="02020603050405020304" pitchFamily="18" charset="0"/>
                <a:cs typeface="Times New Roman" panose="02020603050405020304" pitchFamily="18" charset="0"/>
              </a:rPr>
              <a:t>LU</a:t>
            </a:r>
            <a:r>
              <a:rPr b="1" spc="-35" dirty="0">
                <a:latin typeface="Times New Roman" panose="02020603050405020304" pitchFamily="18" charset="0"/>
                <a:cs typeface="Times New Roman" panose="02020603050405020304" pitchFamily="18" charset="0"/>
              </a:rPr>
              <a:t>T</a:t>
            </a:r>
            <a:r>
              <a:rPr b="1" spc="-30" dirty="0">
                <a:latin typeface="Times New Roman" panose="02020603050405020304" pitchFamily="18" charset="0"/>
                <a:cs typeface="Times New Roman" panose="02020603050405020304" pitchFamily="18" charset="0"/>
              </a:rPr>
              <a:t>I</a:t>
            </a:r>
            <a:r>
              <a:rPr b="1" spc="10" dirty="0">
                <a:latin typeface="Times New Roman" panose="02020603050405020304" pitchFamily="18" charset="0"/>
                <a:cs typeface="Times New Roman" panose="02020603050405020304" pitchFamily="18" charset="0"/>
              </a:rPr>
              <a:t>O</a:t>
            </a:r>
            <a:r>
              <a:rPr b="1" dirty="0">
                <a:latin typeface="Times New Roman" panose="02020603050405020304" pitchFamily="18" charset="0"/>
                <a:cs typeface="Times New Roman" panose="02020603050405020304" pitchFamily="18" charset="0"/>
              </a:rPr>
              <a:t>N</a:t>
            </a:r>
            <a:r>
              <a:rPr b="1" spc="-345" dirty="0">
                <a:latin typeface="Times New Roman" panose="02020603050405020304" pitchFamily="18" charset="0"/>
                <a:cs typeface="Times New Roman" panose="02020603050405020304" pitchFamily="18" charset="0"/>
              </a:rPr>
              <a:t> </a:t>
            </a:r>
            <a:r>
              <a:rPr b="1" spc="-3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t>
            </a:r>
            <a:r>
              <a:rPr b="1" spc="35" dirty="0">
                <a:latin typeface="Times New Roman" panose="02020603050405020304" pitchFamily="18" charset="0"/>
                <a:cs typeface="Times New Roman" panose="02020603050405020304" pitchFamily="18" charset="0"/>
              </a:rPr>
              <a:t> </a:t>
            </a:r>
            <a:r>
              <a:rPr b="1" spc="-30" dirty="0">
                <a:latin typeface="Times New Roman" panose="02020603050405020304" pitchFamily="18" charset="0"/>
                <a:cs typeface="Times New Roman" panose="02020603050405020304" pitchFamily="18" charset="0"/>
              </a:rPr>
              <a:t>I</a:t>
            </a:r>
            <a:r>
              <a:rPr b="1" spc="-35" dirty="0">
                <a:latin typeface="Times New Roman" panose="02020603050405020304" pitchFamily="18" charset="0"/>
                <a:cs typeface="Times New Roman" panose="02020603050405020304" pitchFamily="18" charset="0"/>
              </a:rPr>
              <a:t>T</a:t>
            </a:r>
            <a:r>
              <a:rPr b="1" dirty="0">
                <a:latin typeface="Times New Roman" panose="02020603050405020304" pitchFamily="18" charset="0"/>
                <a:cs typeface="Times New Roman" panose="02020603050405020304" pitchFamily="18" charset="0"/>
              </a:rPr>
              <a:t>S</a:t>
            </a:r>
            <a:r>
              <a:rPr b="1" spc="60" dirty="0">
                <a:latin typeface="Times New Roman" panose="02020603050405020304" pitchFamily="18" charset="0"/>
                <a:cs typeface="Times New Roman" panose="02020603050405020304" pitchFamily="18" charset="0"/>
              </a:rPr>
              <a:t> </a:t>
            </a:r>
            <a:r>
              <a:rPr b="1" spc="-295" dirty="0">
                <a:latin typeface="Times New Roman" panose="02020603050405020304" pitchFamily="18" charset="0"/>
                <a:cs typeface="Times New Roman" panose="02020603050405020304" pitchFamily="18" charset="0"/>
              </a:rPr>
              <a:t>V</a:t>
            </a:r>
            <a:r>
              <a:rPr b="1" spc="-35" dirty="0">
                <a:latin typeface="Times New Roman" panose="02020603050405020304" pitchFamily="18" charset="0"/>
                <a:cs typeface="Times New Roman" panose="02020603050405020304" pitchFamily="18" charset="0"/>
              </a:rPr>
              <a:t>A</a:t>
            </a:r>
            <a:r>
              <a:rPr b="1" spc="25" dirty="0">
                <a:latin typeface="Times New Roman" panose="02020603050405020304" pitchFamily="18" charset="0"/>
                <a:cs typeface="Times New Roman" panose="02020603050405020304" pitchFamily="18" charset="0"/>
              </a:rPr>
              <a:t>LU</a:t>
            </a:r>
            <a:r>
              <a:rPr b="1" dirty="0">
                <a:latin typeface="Times New Roman" panose="02020603050405020304" pitchFamily="18" charset="0"/>
                <a:cs typeface="Times New Roman" panose="02020603050405020304" pitchFamily="18" charset="0"/>
              </a:rPr>
              <a:t>E</a:t>
            </a:r>
            <a:r>
              <a:rPr lang="en-GB" b="1" dirty="0">
                <a:latin typeface="Times New Roman" panose="02020603050405020304" pitchFamily="18" charset="0"/>
                <a:cs typeface="Times New Roman" panose="02020603050405020304" pitchFamily="18" charset="0"/>
              </a:rPr>
              <a:t> PROPOSITION</a:t>
            </a:r>
            <a:endParaRPr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2286000" y="1654013"/>
            <a:ext cx="6705600"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A6F083C-6B1D-6939-5BFB-A85EC602721D}"/>
              </a:ext>
            </a:extLst>
          </p:cNvPr>
          <p:cNvSpPr txBox="1"/>
          <p:nvPr/>
        </p:nvSpPr>
        <p:spPr>
          <a:xfrm>
            <a:off x="2293374" y="3431917"/>
            <a:ext cx="6100996" cy="255454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Value Proposition:</a:t>
            </a:r>
          </a:p>
          <a:p>
            <a:pPr marL="342900" indent="-342900">
              <a:buAutoNum type="arabicPeriod"/>
            </a:pPr>
            <a:r>
              <a:rPr lang="en-US" sz="2000" dirty="0">
                <a:latin typeface="Times New Roman" panose="02020603050405020304" pitchFamily="18" charset="0"/>
                <a:cs typeface="Times New Roman" panose="02020603050405020304" pitchFamily="18" charset="0"/>
              </a:rPr>
              <a:t>Enhanced Decision-Making</a:t>
            </a:r>
          </a:p>
          <a:p>
            <a:pPr marL="342900" indent="-342900">
              <a:buAutoNum type="arabicPeriod"/>
            </a:pPr>
            <a:r>
              <a:rPr lang="en-IN" sz="2000" dirty="0">
                <a:latin typeface="Times New Roman" panose="02020603050405020304" pitchFamily="18" charset="0"/>
                <a:cs typeface="Times New Roman" panose="02020603050405020304" pitchFamily="18" charset="0"/>
              </a:rPr>
              <a:t>Improved Performance Management</a:t>
            </a:r>
          </a:p>
          <a:p>
            <a:pPr marL="342900" indent="-342900">
              <a:buAutoNum type="arabicPeriod"/>
            </a:pPr>
            <a:r>
              <a:rPr lang="en-IN" sz="2000" dirty="0">
                <a:latin typeface="Times New Roman" panose="02020603050405020304" pitchFamily="18" charset="0"/>
                <a:cs typeface="Times New Roman" panose="02020603050405020304" pitchFamily="18" charset="0"/>
              </a:rPr>
              <a:t>Efficient Resource Allocation</a:t>
            </a:r>
          </a:p>
          <a:p>
            <a:pPr marL="342900" indent="-342900">
              <a:buAutoNum type="arabicPeriod"/>
            </a:pPr>
            <a:r>
              <a:rPr lang="en-IN" sz="2000" dirty="0">
                <a:latin typeface="Times New Roman" panose="02020603050405020304" pitchFamily="18" charset="0"/>
                <a:cs typeface="Times New Roman" panose="02020603050405020304" pitchFamily="18" charset="0"/>
              </a:rPr>
              <a:t>Streamlined Reporting</a:t>
            </a:r>
          </a:p>
          <a:p>
            <a:pPr marL="342900" indent="-342900">
              <a:buAutoNum type="arabicPeriod"/>
            </a:pPr>
            <a:r>
              <a:rPr lang="en-IN" sz="2000" dirty="0">
                <a:latin typeface="Times New Roman" panose="02020603050405020304" pitchFamily="18" charset="0"/>
                <a:cs typeface="Times New Roman" panose="02020603050405020304" pitchFamily="18" charset="0"/>
              </a:rPr>
              <a:t>Increased Transparency and Fairness</a:t>
            </a:r>
          </a:p>
          <a:p>
            <a:pPr marL="342900" indent="-342900">
              <a:buAutoNum type="arabicPeriod"/>
            </a:pPr>
            <a:r>
              <a:rPr lang="en-IN" sz="2000" dirty="0">
                <a:latin typeface="Times New Roman" panose="02020603050405020304" pitchFamily="18" charset="0"/>
                <a:cs typeface="Times New Roman" panose="02020603050405020304" pitchFamily="18" charset="0"/>
              </a:rPr>
              <a:t>Cost Efficiency</a:t>
            </a:r>
          </a:p>
          <a:p>
            <a:pPr marL="342900" indent="-342900">
              <a:buAutoNum type="arabicPeriod"/>
            </a:pPr>
            <a:r>
              <a:rPr lang="en-IN" sz="2000" dirty="0">
                <a:latin typeface="Times New Roman" panose="02020603050405020304" pitchFamily="18" charset="0"/>
                <a:cs typeface="Times New Roman" panose="02020603050405020304" pitchFamily="18" charset="0"/>
              </a:rPr>
              <a:t>User-Friendly Interface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457200"/>
            <a:ext cx="8596668" cy="838200"/>
          </a:xfrm>
        </p:spPr>
        <p:txBody>
          <a:bodyPr>
            <a:normAutofit/>
          </a:bodyPr>
          <a:lstStyle/>
          <a:p>
            <a:r>
              <a:rPr lang="en-IN" sz="4400" b="1"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10210800" cy="5632311"/>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Objective;</a:t>
            </a:r>
          </a:p>
          <a:p>
            <a:r>
              <a:rPr lang="en-US" sz="2400" dirty="0">
                <a:latin typeface="Times New Roman" panose="02020603050405020304" pitchFamily="18" charset="0"/>
                <a:cs typeface="Times New Roman" panose="02020603050405020304" pitchFamily="18" charset="0"/>
              </a:rPr>
              <a:t>The dataset is designed to support the analysis of employee performance by providing relevant metrics and attributes that help evaluate and compare individual and team performance within the organization.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 Sources: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HR Systems:</a:t>
            </a:r>
            <a:r>
              <a:rPr lang="en-US" sz="2400" dirty="0">
                <a:latin typeface="Times New Roman" panose="02020603050405020304" pitchFamily="18" charset="0"/>
                <a:cs typeface="Times New Roman" panose="02020603050405020304" pitchFamily="18" charset="0"/>
              </a:rPr>
              <a:t> Information from Human Resources systems, including basic employee details and performance reviews.</a:t>
            </a:r>
          </a:p>
          <a:p>
            <a:r>
              <a:rPr lang="en-US" sz="2400" b="1" dirty="0">
                <a:latin typeface="Times New Roman" panose="02020603050405020304" pitchFamily="18" charset="0"/>
                <a:cs typeface="Times New Roman" panose="02020603050405020304" pitchFamily="18" charset="0"/>
              </a:rPr>
              <a:t>Performance Reviews:</a:t>
            </a:r>
            <a:r>
              <a:rPr lang="en-US" sz="2400" dirty="0">
                <a:latin typeface="Times New Roman" panose="02020603050405020304" pitchFamily="18" charset="0"/>
                <a:cs typeface="Times New Roman" panose="02020603050405020304" pitchFamily="18" charset="0"/>
              </a:rPr>
              <a:t> Data from periodic performance evaluations and feedback reports.</a:t>
            </a:r>
          </a:p>
          <a:p>
            <a:r>
              <a:rPr lang="en-US" sz="2400" b="1" dirty="0">
                <a:latin typeface="Times New Roman" panose="02020603050405020304" pitchFamily="18" charset="0"/>
                <a:cs typeface="Times New Roman" panose="02020603050405020304" pitchFamily="18" charset="0"/>
              </a:rPr>
              <a:t>Project Management Tools:</a:t>
            </a:r>
            <a:r>
              <a:rPr lang="en-US" sz="2400" dirty="0">
                <a:latin typeface="Times New Roman" panose="02020603050405020304" pitchFamily="18" charset="0"/>
                <a:cs typeface="Times New Roman" panose="02020603050405020304" pitchFamily="18" charset="0"/>
              </a:rPr>
              <a:t> Metrics related to project completions, deadlines, and contributions.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anose="02020603050405020304" pitchFamily="18" charset="0"/>
                <a:cs typeface="Times New Roman" panose="02020603050405020304" pitchFamily="18" charset="0"/>
              </a:rPr>
              <a:t>3/21/202</a:t>
            </a:r>
            <a:r>
              <a:rPr sz="1100" spc="10" dirty="0">
                <a:solidFill>
                  <a:srgbClr val="2D83C3"/>
                </a:solidFill>
                <a:latin typeface="Times New Roman" panose="02020603050405020304" pitchFamily="18" charset="0"/>
                <a:cs typeface="Times New Roman" panose="02020603050405020304" pitchFamily="18" charset="0"/>
              </a:rPr>
              <a:t>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304800" y="3443134"/>
            <a:ext cx="2466975" cy="3419475"/>
          </a:xfrm>
          <a:prstGeom prst="rect">
            <a:avLst/>
          </a:prstGeom>
        </p:spPr>
      </p:pic>
      <p:sp>
        <p:nvSpPr>
          <p:cNvPr id="7" name="object 7"/>
          <p:cNvSpPr txBox="1">
            <a:spLocks noGrp="1"/>
          </p:cNvSpPr>
          <p:nvPr>
            <p:ph type="title"/>
          </p:nvPr>
        </p:nvSpPr>
        <p:spPr>
          <a:xfrm>
            <a:off x="717652" y="381000"/>
            <a:ext cx="9070975" cy="693780"/>
          </a:xfrm>
          <a:prstGeom prst="rect">
            <a:avLst/>
          </a:prstGeom>
        </p:spPr>
        <p:txBody>
          <a:bodyPr vert="horz" wrap="square" lIns="0" tIns="16510" rIns="0" bIns="0" rtlCol="0">
            <a:spAutoFit/>
          </a:bodyPr>
          <a:lstStyle/>
          <a:p>
            <a:pPr marL="12700">
              <a:lnSpc>
                <a:spcPct val="100000"/>
              </a:lnSpc>
              <a:spcBef>
                <a:spcPts val="130"/>
              </a:spcBef>
            </a:pPr>
            <a:r>
              <a:rPr sz="4400" spc="15" dirty="0">
                <a:latin typeface="Times New Roman" panose="02020603050405020304" pitchFamily="18" charset="0"/>
                <a:cs typeface="Times New Roman" panose="02020603050405020304" pitchFamily="18" charset="0"/>
              </a:rPr>
              <a:t>THE</a:t>
            </a:r>
            <a:r>
              <a:rPr sz="4400" spc="20" dirty="0">
                <a:latin typeface="Times New Roman" panose="02020603050405020304" pitchFamily="18" charset="0"/>
                <a:cs typeface="Times New Roman" panose="02020603050405020304" pitchFamily="18" charset="0"/>
              </a:rPr>
              <a:t> </a:t>
            </a:r>
            <a:r>
              <a:rPr lang="en-US" sz="4400" spc="20" dirty="0">
                <a:latin typeface="Times New Roman" panose="02020603050405020304" pitchFamily="18" charset="0"/>
                <a:cs typeface="Times New Roman" panose="02020603050405020304" pitchFamily="18" charset="0"/>
              </a:rPr>
              <a:t>"</a:t>
            </a:r>
            <a:r>
              <a:rPr sz="4400" spc="10" dirty="0">
                <a:latin typeface="Times New Roman" panose="02020603050405020304" pitchFamily="18" charset="0"/>
                <a:cs typeface="Times New Roman" panose="02020603050405020304" pitchFamily="18" charset="0"/>
              </a:rPr>
              <a:t>WOW</a:t>
            </a:r>
            <a:r>
              <a:rPr lang="en-US" sz="4400" spc="10" dirty="0">
                <a:latin typeface="Times New Roman" panose="02020603050405020304" pitchFamily="18" charset="0"/>
                <a:cs typeface="Times New Roman" panose="02020603050405020304" pitchFamily="18" charset="0"/>
              </a:rPr>
              <a:t>"</a:t>
            </a:r>
            <a:r>
              <a:rPr sz="4400" spc="85"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IN</a:t>
            </a:r>
            <a:r>
              <a:rPr sz="4400" spc="-5" dirty="0">
                <a:latin typeface="Times New Roman" panose="02020603050405020304" pitchFamily="18" charset="0"/>
                <a:cs typeface="Times New Roman" panose="02020603050405020304" pitchFamily="18" charset="0"/>
              </a:rPr>
              <a:t> </a:t>
            </a:r>
            <a:r>
              <a:rPr sz="4400" spc="15" dirty="0">
                <a:latin typeface="Times New Roman" panose="02020603050405020304" pitchFamily="18" charset="0"/>
                <a:cs typeface="Times New Roman" panose="02020603050405020304" pitchFamily="18" charset="0"/>
              </a:rPr>
              <a:t>OUR</a:t>
            </a:r>
            <a:r>
              <a:rPr sz="4400" spc="-10" dirty="0">
                <a:latin typeface="Times New Roman" panose="02020603050405020304" pitchFamily="18" charset="0"/>
                <a:cs typeface="Times New Roman" panose="02020603050405020304" pitchFamily="18" charset="0"/>
              </a:rPr>
              <a:t> </a:t>
            </a:r>
            <a:r>
              <a:rPr sz="4400" spc="20" dirty="0">
                <a:latin typeface="Times New Roman" panose="02020603050405020304" pitchFamily="18" charset="0"/>
                <a:cs typeface="Times New Roman" panose="02020603050405020304" pitchFamily="18" charset="0"/>
              </a:rPr>
              <a:t>SOLUTION</a:t>
            </a:r>
            <a:endParaRPr sz="4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9</a:t>
            </a:fld>
            <a:endParaRPr sz="11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29" y="1223058"/>
            <a:ext cx="7608571"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Advanced Data Visualization and Dashboards: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Interactive Dashboards:</a:t>
            </a:r>
            <a:r>
              <a:rPr lang="en-US" dirty="0">
                <a:latin typeface="Times New Roman" panose="02020603050405020304" pitchFamily="18" charset="0"/>
                <a:cs typeface="Times New Roman" panose="02020603050405020304" pitchFamily="18" charset="0"/>
              </a:rPr>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r>
              <a:rPr lang="en-US" b="1" dirty="0">
                <a:latin typeface="Times New Roman" panose="02020603050405020304" pitchFamily="18" charset="0"/>
                <a:cs typeface="Times New Roman" panose="02020603050405020304" pitchFamily="18" charset="0"/>
              </a:rPr>
              <a:t>Customizable Charts and Graphs:</a:t>
            </a:r>
            <a:r>
              <a:rPr lang="en-US" dirty="0">
                <a:latin typeface="Times New Roman" panose="02020603050405020304" pitchFamily="18" charset="0"/>
                <a:cs typeface="Times New Roman" panose="02020603050405020304" pitchFamily="18" charset="0"/>
              </a:rPr>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Automated Insights and Recommendations: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Predictive Analytics:</a:t>
            </a:r>
            <a:r>
              <a:rPr lang="en-US" dirty="0">
                <a:latin typeface="Times New Roman" panose="02020603050405020304" pitchFamily="18" charset="0"/>
                <a:cs typeface="Times New Roman" panose="02020603050405020304" pitchFamily="18" charset="0"/>
              </a:rPr>
              <a:t> Utilize Excel’s advanced features to forecast future performance trends based on historical data. This helps in proactively addressing potential issues and planning for future growth.</a:t>
            </a:r>
          </a:p>
          <a:p>
            <a:r>
              <a:rPr lang="en-US" b="1" dirty="0">
                <a:latin typeface="Times New Roman" panose="02020603050405020304" pitchFamily="18" charset="0"/>
                <a:cs typeface="Times New Roman" panose="02020603050405020304" pitchFamily="18" charset="0"/>
              </a:rPr>
              <a:t>Actionable Recommendations:</a:t>
            </a:r>
            <a:r>
              <a:rPr lang="en-US" dirty="0">
                <a:latin typeface="Times New Roman" panose="02020603050405020304" pitchFamily="18" charset="0"/>
                <a:cs typeface="Times New Roman" panose="02020603050405020304" pitchFamily="18" charset="0"/>
              </a:rPr>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287</TotalTime>
  <Words>621</Words>
  <Application>Microsoft Office PowerPoint</Application>
  <PresentationFormat>Widescreen</PresentationFormat>
  <Paragraphs>70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roopassk1368@gmail.com</cp:lastModifiedBy>
  <cp:revision>24</cp:revision>
  <dcterms:created xsi:type="dcterms:W3CDTF">2024-03-29T15:07:22Z</dcterms:created>
  <dcterms:modified xsi:type="dcterms:W3CDTF">2024-09-02T09:30:19Z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