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Archana.p</a:t>
            </a:r>
            <a:endParaRPr lang="en-US" sz="2400" dirty="0"/>
          </a:p>
          <a:p>
            <a:r>
              <a:rPr lang="en-US" sz="2400" dirty="0"/>
              <a:t>REGISTER NO:</a:t>
            </a:r>
            <a:r>
              <a:rPr lang="en-IN" sz="2400" dirty="0"/>
              <a:t> 312216910</a:t>
            </a:r>
            <a:endParaRPr lang="en-US" sz="2400" dirty="0"/>
          </a:p>
          <a:p>
            <a:r>
              <a:rPr lang="en-US" sz="2400" dirty="0"/>
              <a:t>DEPARTMENT:</a:t>
            </a:r>
            <a:r>
              <a:rPr lang="en-IN" sz="2400" dirty="0"/>
              <a:t> B.com (General)</a:t>
            </a:r>
            <a:endParaRPr lang="en-US" sz="2400" dirty="0"/>
          </a:p>
          <a:p>
            <a:r>
              <a:rPr lang="en-US" sz="2400" dirty="0"/>
              <a:t>COLLEGE</a:t>
            </a:r>
            <a:r>
              <a:rPr lang="en-IN" sz="2400" dirty="0"/>
              <a:t>: Shri krishnaswamy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4336F37-48A2-14FC-CEA8-6363C5F73DEE}"/>
              </a:ext>
            </a:extLst>
          </p:cNvPr>
          <p:cNvSpPr txBox="1"/>
          <p:nvPr/>
        </p:nvSpPr>
        <p:spPr>
          <a:xfrm>
            <a:off x="1471658" y="2002921"/>
            <a:ext cx="7881892" cy="2031325"/>
          </a:xfrm>
          <a:prstGeom prst="rect">
            <a:avLst/>
          </a:prstGeom>
          <a:noFill/>
        </p:spPr>
        <p:txBody>
          <a:bodyPr wrap="square">
            <a:spAutoFit/>
          </a:bodyPr>
          <a:lstStyle/>
          <a:p>
            <a:r>
              <a:rPr lang="en-IN" dirty="0"/>
              <a:t>1.Insights and Recommendations
2.Forecasting
3.Review and Reporting
4.Data Analysis
5.Data </a:t>
            </a:r>
            <a:r>
              <a:rPr lang="en-IN" dirty="0" err="1"/>
              <a:t>Modeling</a:t>
            </a:r>
            <a:endParaRPr lang="en-IN" dirty="0"/>
          </a:p>
          <a:p>
            <a:r>
              <a:rPr lang="en-IN" dirty="0"/>
              <a:t>6.</a:t>
            </a:r>
            <a:r>
              <a:rPr lang="en-US" dirty="0"/>
              <a:t> Data Collection and Preparation</a:t>
            </a:r>
            <a:endParaRPr lang="en-IN" dirty="0"/>
          </a:p>
          <a:p>
            <a:r>
              <a:rPr lang="en-IN" dirty="0"/>
              <a:t>7.</a:t>
            </a:r>
            <a:r>
              <a:rPr lang="en-US" dirty="0"/>
              <a:t> </a:t>
            </a:r>
            <a:r>
              <a:rPr lang="en-IN" dirty="0"/>
              <a:t>D</a:t>
            </a:r>
            <a:r>
              <a:rPr lang="en-US" dirty="0" err="1"/>
              <a:t>ata</a:t>
            </a:r>
            <a:r>
              <a:rPr lang="en-US" dirty="0"/>
              <a:t> Entry and Structuring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ABE96849-F757-ABB8-DF8F-5B28EAABA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49" y="1695450"/>
            <a:ext cx="5819775" cy="41243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C5F0546-1B95-00DA-5529-ECEB8E519B04}"/>
              </a:ext>
            </a:extLst>
          </p:cNvPr>
          <p:cNvSpPr txBox="1"/>
          <p:nvPr/>
        </p:nvSpPr>
        <p:spPr>
          <a:xfrm>
            <a:off x="1137046" y="1300320"/>
            <a:ext cx="4958953" cy="3693319"/>
          </a:xfrm>
          <a:prstGeom prst="rect">
            <a:avLst/>
          </a:prstGeom>
          <a:noFill/>
        </p:spPr>
        <p:txBody>
          <a:bodyPr wrap="square">
            <a:spAutoFit/>
          </a:bodyPr>
          <a:lstStyle/>
          <a:p>
            <a:endParaRPr lang="en-IN" dirty="0"/>
          </a:p>
          <a:p>
            <a:endParaRPr lang="en-IN" dirty="0"/>
          </a:p>
          <a:p>
            <a:r>
              <a:rPr lang="en-IN" dirty="0"/>
              <a:t>In conclusion, the analysis provides actionable insights that can guide strategic decisions on compensation management, helping the organization attract and retain talent while ensuring fair and competitive pay practices
By summarizing these conclusions, you can effectively communicate insights to stakeholders, support strategic decisions, and ensure that your compensation practices contribute to organizational success and employee satisfaction.</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modelling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2088FFB-F82B-79C8-24DC-25EC8A3D1EAB}"/>
              </a:ext>
            </a:extLst>
          </p:cNvPr>
          <p:cNvSpPr txBox="1"/>
          <p:nvPr/>
        </p:nvSpPr>
        <p:spPr>
          <a:xfrm>
            <a:off x="425570" y="2364729"/>
            <a:ext cx="7278291" cy="1477328"/>
          </a:xfrm>
          <a:prstGeom prst="rect">
            <a:avLst/>
          </a:prstGeom>
          <a:noFill/>
        </p:spPr>
        <p:txBody>
          <a:bodyPr wrap="square">
            <a:spAutoFit/>
          </a:bodyPr>
          <a:lstStyle/>
          <a:p>
            <a:r>
              <a:rPr lang="en-IN" dirty="0"/>
              <a:t>To </a:t>
            </a:r>
            <a:r>
              <a:rPr lang="en-IN" dirty="0" err="1"/>
              <a:t>analyze</a:t>
            </a:r>
            <a:r>
              <a:rPr lang="en-IN" dirty="0"/>
              <a:t> and compare salary and compensation data across various departments, job roles, and employee demographics within the organization. The goal is to identify compensation disparities, trends, and areas for potential adjustment to ensure equitable and competitive compensation practices.</a:t>
            </a:r>
            <a:endParaRPr lang="en-US" dirty="0"/>
          </a:p>
        </p:txBody>
      </p:sp>
      <p:sp>
        <p:nvSpPr>
          <p:cNvPr id="13" name="TextBox 12">
            <a:extLst>
              <a:ext uri="{FF2B5EF4-FFF2-40B4-BE49-F238E27FC236}">
                <a16:creationId xmlns:a16="http://schemas.microsoft.com/office/drawing/2014/main" id="{E77D1DBA-B779-75A7-87E5-8E809228D484}"/>
              </a:ext>
            </a:extLst>
          </p:cNvPr>
          <p:cNvSpPr txBox="1"/>
          <p:nvPr/>
        </p:nvSpPr>
        <p:spPr>
          <a:xfrm>
            <a:off x="425570" y="3962310"/>
            <a:ext cx="5343008" cy="1200329"/>
          </a:xfrm>
          <a:prstGeom prst="rect">
            <a:avLst/>
          </a:prstGeom>
          <a:noFill/>
        </p:spPr>
        <p:txBody>
          <a:bodyPr wrap="square">
            <a:spAutoFit/>
          </a:bodyPr>
          <a:lstStyle/>
          <a:p>
            <a:r>
              <a:rPr lang="en-IN"/>
              <a:t>you can systematically approach the salary and compensation analysis using Excel, ensuring a thorough and actionable evaluation of compensation practices within your organization.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B803E2A9-E91F-9BA5-1501-7C1F9183F621}"/>
              </a:ext>
            </a:extLst>
          </p:cNvPr>
          <p:cNvSpPr txBox="1"/>
          <p:nvPr/>
        </p:nvSpPr>
        <p:spPr>
          <a:xfrm>
            <a:off x="5193506" y="2523529"/>
            <a:ext cx="1828800" cy="1828800"/>
          </a:xfrm>
          <a:prstGeom prst="rect">
            <a:avLst/>
          </a:prstGeom>
          <a:noFill/>
        </p:spPr>
        <p:txBody>
          <a:bodyPr wrap="square" rtlCol="0">
            <a:spAutoFit/>
          </a:bodyPr>
          <a:lstStyle/>
          <a:p>
            <a:pPr algn="l"/>
            <a:endParaRPr lang="en-US"/>
          </a:p>
        </p:txBody>
      </p:sp>
      <p:sp>
        <p:nvSpPr>
          <p:cNvPr id="20" name="TextBox 19">
            <a:extLst>
              <a:ext uri="{FF2B5EF4-FFF2-40B4-BE49-F238E27FC236}">
                <a16:creationId xmlns:a16="http://schemas.microsoft.com/office/drawing/2014/main" id="{BC12DA0E-E405-30E2-E867-7613A0E3EAEF}"/>
              </a:ext>
            </a:extLst>
          </p:cNvPr>
          <p:cNvSpPr txBox="1"/>
          <p:nvPr/>
        </p:nvSpPr>
        <p:spPr>
          <a:xfrm>
            <a:off x="5193506" y="2523529"/>
            <a:ext cx="1828800" cy="1828800"/>
          </a:xfrm>
          <a:prstGeom prst="rect">
            <a:avLst/>
          </a:prstGeom>
          <a:noFill/>
        </p:spPr>
        <p:txBody>
          <a:bodyPr wrap="square" rtlCol="0">
            <a:spAutoFit/>
          </a:bodyPr>
          <a:lstStyle/>
          <a:p>
            <a:pPr algn="l"/>
            <a:endParaRPr lang="en-US"/>
          </a:p>
        </p:txBody>
      </p:sp>
      <p:sp>
        <p:nvSpPr>
          <p:cNvPr id="23" name="TextBox 22">
            <a:extLst>
              <a:ext uri="{FF2B5EF4-FFF2-40B4-BE49-F238E27FC236}">
                <a16:creationId xmlns:a16="http://schemas.microsoft.com/office/drawing/2014/main" id="{AE5B30CE-204B-27D1-D1CE-918B57DC2961}"/>
              </a:ext>
            </a:extLst>
          </p:cNvPr>
          <p:cNvSpPr txBox="1"/>
          <p:nvPr/>
        </p:nvSpPr>
        <p:spPr>
          <a:xfrm>
            <a:off x="676275" y="2694979"/>
            <a:ext cx="6107906" cy="2585323"/>
          </a:xfrm>
          <a:prstGeom prst="rect">
            <a:avLst/>
          </a:prstGeom>
          <a:noFill/>
        </p:spPr>
        <p:txBody>
          <a:bodyPr wrap="square">
            <a:spAutoFit/>
          </a:bodyPr>
          <a:lstStyle/>
          <a:p>
            <a:r>
              <a:rPr lang="en-IN" dirty="0"/>
              <a:t>1.Data Collection and Preparation</a:t>
            </a:r>
          </a:p>
          <a:p>
            <a:r>
              <a:rPr lang="en-IN" dirty="0"/>
              <a:t>2.Data modelling </a:t>
            </a:r>
          </a:p>
          <a:p>
            <a:r>
              <a:rPr lang="en-IN" dirty="0"/>
              <a:t>3.Analysis </a:t>
            </a:r>
          </a:p>
          <a:p>
            <a:r>
              <a:rPr lang="en-IN" dirty="0"/>
              <a:t>4.Reporting </a:t>
            </a:r>
          </a:p>
          <a:p>
            <a:endParaRPr lang="en-IN" dirty="0"/>
          </a:p>
          <a:p>
            <a:r>
              <a:rPr lang="en-IN" dirty="0"/>
              <a:t>This overview outlines the structured approach to conducting a salary and compensation analysis using Excel, focusing on uncovering insights and improving compensation practices within the organization.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019CAAC-72F3-63CB-3229-16F7D30E8B7B}"/>
              </a:ext>
            </a:extLst>
          </p:cNvPr>
          <p:cNvSpPr txBox="1"/>
          <p:nvPr/>
        </p:nvSpPr>
        <p:spPr>
          <a:xfrm>
            <a:off x="723900" y="1997839"/>
            <a:ext cx="5014595" cy="2862322"/>
          </a:xfrm>
          <a:prstGeom prst="rect">
            <a:avLst/>
          </a:prstGeom>
          <a:noFill/>
        </p:spPr>
        <p:txBody>
          <a:bodyPr wrap="square">
            <a:spAutoFit/>
          </a:bodyPr>
          <a:lstStyle/>
          <a:p>
            <a:r>
              <a:rPr lang="en-IN" dirty="0"/>
              <a:t>The end users of a salary and compensation analysis conducted through Excel data </a:t>
            </a:r>
            <a:r>
              <a:rPr lang="en-IN" dirty="0" err="1"/>
              <a:t>modeling</a:t>
            </a:r>
            <a:r>
              <a:rPr lang="en-IN" dirty="0"/>
              <a:t> typically include:</a:t>
            </a:r>
          </a:p>
          <a:p>
            <a:endParaRPr lang="en-IN" b="1" dirty="0"/>
          </a:p>
          <a:p>
            <a:pPr>
              <a:buFont typeface="+mj-lt"/>
              <a:buAutoNum type="arabicPeriod"/>
            </a:pPr>
            <a:r>
              <a:rPr lang="en-IN" dirty="0"/>
              <a:t>Executive Leadership</a:t>
            </a:r>
          </a:p>
          <a:p>
            <a:pPr>
              <a:buFont typeface="+mj-lt"/>
              <a:buAutoNum type="arabicPeriod"/>
            </a:pPr>
            <a:r>
              <a:rPr lang="en-IN" dirty="0"/>
              <a:t>Department Heads/Managers</a:t>
            </a:r>
          </a:p>
          <a:p>
            <a:pPr>
              <a:buFont typeface="+mj-lt"/>
              <a:buAutoNum type="arabicPeriod"/>
            </a:pPr>
            <a:r>
              <a:rPr lang="en-IN" dirty="0"/>
              <a:t>Employees (Indirectly)</a:t>
            </a:r>
          </a:p>
          <a:p>
            <a:pPr>
              <a:buFont typeface="+mj-lt"/>
              <a:buAutoNum type="arabicPeriod"/>
            </a:pPr>
            <a:r>
              <a:rPr lang="en-IN" dirty="0"/>
              <a:t>External Consultants</a:t>
            </a:r>
          </a:p>
          <a:p>
            <a:pPr>
              <a:buFont typeface="+mj-lt"/>
              <a:buAutoNum type="arabicPeriod"/>
            </a:pPr>
            <a:r>
              <a:rPr lang="en-IN" dirty="0"/>
              <a:t>Finance team</a:t>
            </a:r>
          </a:p>
          <a:p>
            <a:pPr>
              <a:buFont typeface="+mj-lt"/>
              <a:buAutoNum type="arabicPeriod"/>
            </a:pPr>
            <a:r>
              <a:rPr lang="en-IN" dirty="0"/>
              <a:t>HR professionals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9D6BA3FB-3CA2-1F09-570B-74CDADAA4E7B}"/>
              </a:ext>
            </a:extLst>
          </p:cNvPr>
          <p:cNvSpPr txBox="1"/>
          <p:nvPr/>
        </p:nvSpPr>
        <p:spPr>
          <a:xfrm>
            <a:off x="3140274" y="2177146"/>
            <a:ext cx="6107906" cy="3970318"/>
          </a:xfrm>
          <a:prstGeom prst="rect">
            <a:avLst/>
          </a:prstGeom>
          <a:noFill/>
        </p:spPr>
        <p:txBody>
          <a:bodyPr wrap="square">
            <a:spAutoFit/>
          </a:bodyPr>
          <a:lstStyle/>
          <a:p>
            <a:r>
              <a:rPr lang="en-IN" b="1" dirty="0"/>
              <a:t>Solution approach:</a:t>
            </a:r>
          </a:p>
          <a:p>
            <a:r>
              <a:rPr lang="en-IN" b="1" dirty="0"/>
              <a:t>1.Data collection </a:t>
            </a:r>
          </a:p>
          <a:p>
            <a:r>
              <a:rPr lang="en-IN" b="1" dirty="0"/>
              <a:t>2.Data analysis </a:t>
            </a:r>
          </a:p>
          <a:p>
            <a:r>
              <a:rPr lang="en-IN" b="1" dirty="0"/>
              <a:t>3.Data cleaning </a:t>
            </a:r>
          </a:p>
          <a:p>
            <a:r>
              <a:rPr lang="en-IN" b="1" dirty="0"/>
              <a:t>4.Data organisation </a:t>
            </a:r>
          </a:p>
          <a:p>
            <a:r>
              <a:rPr lang="en-IN" b="1" dirty="0"/>
              <a:t>5.Modelling</a:t>
            </a:r>
          </a:p>
          <a:p>
            <a:endParaRPr lang="en-IN" b="1" dirty="0"/>
          </a:p>
          <a:p>
            <a:r>
              <a:rPr lang="en-IN" b="1" dirty="0"/>
              <a:t>Value proposition:</a:t>
            </a:r>
          </a:p>
          <a:p>
            <a:r>
              <a:rPr lang="en-IN" b="1" dirty="0"/>
              <a:t>1.Data driven decisions</a:t>
            </a:r>
          </a:p>
          <a:p>
            <a:r>
              <a:rPr lang="en-IN" b="1" dirty="0"/>
              <a:t>2. Increased transparency </a:t>
            </a:r>
          </a:p>
          <a:p>
            <a:r>
              <a:rPr lang="en-IN" b="1" dirty="0"/>
              <a:t>3. Competitive edge</a:t>
            </a:r>
          </a:p>
          <a:p>
            <a:r>
              <a:rPr lang="en-IN" b="1" dirty="0"/>
              <a:t>4.Enhanced budget management </a:t>
            </a:r>
          </a:p>
          <a:p>
            <a:r>
              <a:rPr lang="en-IN" b="1" dirty="0"/>
              <a:t>5.Strategic planning </a:t>
            </a:r>
          </a:p>
          <a:p>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943E584B-A712-51DC-845F-3908B205CA58}"/>
              </a:ext>
            </a:extLst>
          </p:cNvPr>
          <p:cNvSpPr txBox="1"/>
          <p:nvPr/>
        </p:nvSpPr>
        <p:spPr>
          <a:xfrm>
            <a:off x="755332" y="1900091"/>
            <a:ext cx="8406527" cy="2862322"/>
          </a:xfrm>
          <a:prstGeom prst="rect">
            <a:avLst/>
          </a:prstGeom>
          <a:noFill/>
        </p:spPr>
        <p:txBody>
          <a:bodyPr wrap="square">
            <a:spAutoFit/>
          </a:bodyPr>
          <a:lstStyle/>
          <a:p>
            <a:r>
              <a:rPr lang="en-US" dirty="0"/>
              <a:t>1.Employee Information</a:t>
            </a:r>
            <a:endParaRPr lang="en-IN" dirty="0"/>
          </a:p>
          <a:p>
            <a:r>
              <a:rPr lang="en-US" dirty="0"/>
              <a:t>2.compensation details </a:t>
            </a:r>
            <a:endParaRPr lang="en-IN" dirty="0"/>
          </a:p>
          <a:p>
            <a:r>
              <a:rPr lang="en-US" dirty="0"/>
              <a:t>3.demographic information </a:t>
            </a:r>
            <a:endParaRPr lang="en-IN" dirty="0"/>
          </a:p>
          <a:p>
            <a:r>
              <a:rPr lang="en-US" dirty="0"/>
              <a:t>4.job and location details</a:t>
            </a:r>
            <a:endParaRPr lang="en-IN" dirty="0"/>
          </a:p>
          <a:p>
            <a:r>
              <a:rPr lang="en-US" dirty="0"/>
              <a:t> 5.historical data</a:t>
            </a:r>
            <a:endParaRPr lang="en-IN" dirty="0"/>
          </a:p>
          <a:p>
            <a:endParaRPr lang="en-IN" dirty="0"/>
          </a:p>
          <a:p>
            <a:r>
              <a:rPr lang="en-US" dirty="0"/>
              <a:t> Data Preparation Tips:</a:t>
            </a:r>
            <a:endParaRPr lang="en-IN" dirty="0"/>
          </a:p>
          <a:p>
            <a:r>
              <a:rPr lang="en-US" dirty="0"/>
              <a:t>1.Consistency</a:t>
            </a:r>
            <a:endParaRPr lang="en-IN" dirty="0"/>
          </a:p>
          <a:p>
            <a:r>
              <a:rPr lang="en-US" dirty="0"/>
              <a:t>2.Accuracy</a:t>
            </a:r>
            <a:endParaRPr lang="en-IN" dirty="0"/>
          </a:p>
          <a:p>
            <a:r>
              <a:rPr lang="en-IN" dirty="0"/>
              <a:t>3</a:t>
            </a:r>
            <a:r>
              <a:rPr lang="en-US" dirty="0"/>
              <a:t>.Privacy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391420C-A6D9-B856-3CAE-1DC6446F1896}"/>
              </a:ext>
            </a:extLst>
          </p:cNvPr>
          <p:cNvSpPr txBox="1"/>
          <p:nvPr/>
        </p:nvSpPr>
        <p:spPr>
          <a:xfrm>
            <a:off x="2850355" y="2628550"/>
            <a:ext cx="6186489" cy="2031325"/>
          </a:xfrm>
          <a:prstGeom prst="rect">
            <a:avLst/>
          </a:prstGeom>
          <a:noFill/>
        </p:spPr>
        <p:txBody>
          <a:bodyPr wrap="square">
            <a:spAutoFit/>
          </a:bodyPr>
          <a:lstStyle/>
          <a:p>
            <a:r>
              <a:rPr lang="en-IN" dirty="0"/>
              <a:t>1.</a:t>
            </a:r>
            <a:r>
              <a:rPr lang="en-US" dirty="0"/>
              <a:t>Comprehensive Analysis Capabilities   </a:t>
            </a:r>
            <a:endParaRPr lang="en-IN" dirty="0"/>
          </a:p>
          <a:p>
            <a:r>
              <a:rPr lang="en-US" dirty="0"/>
              <a:t>2. Advanced </a:t>
            </a:r>
            <a:r>
              <a:rPr lang="en-US" dirty="0" err="1"/>
              <a:t>DataVisualization</a:t>
            </a:r>
            <a:endParaRPr lang="en-IN" dirty="0"/>
          </a:p>
          <a:p>
            <a:r>
              <a:rPr lang="en-US" dirty="0"/>
              <a:t>3. Scenario and What-If Analysis</a:t>
            </a:r>
            <a:endParaRPr lang="en-IN" dirty="0"/>
          </a:p>
          <a:p>
            <a:r>
              <a:rPr lang="en-IN" dirty="0"/>
              <a:t>4.</a:t>
            </a:r>
            <a:r>
              <a:rPr lang="en-US" dirty="0"/>
              <a:t>Benchmarking and Competitive Analysis</a:t>
            </a:r>
            <a:endParaRPr lang="en-IN" dirty="0"/>
          </a:p>
          <a:p>
            <a:r>
              <a:rPr lang="en-IN" dirty="0"/>
              <a:t>5.</a:t>
            </a:r>
            <a:r>
              <a:rPr lang="en-US" dirty="0"/>
              <a:t>Enhanced Data Integrity and Automation</a:t>
            </a:r>
            <a:endParaRPr lang="en-IN" dirty="0"/>
          </a:p>
          <a:p>
            <a:r>
              <a:rPr lang="en-IN" dirty="0"/>
              <a:t>6.</a:t>
            </a:r>
            <a:r>
              <a:rPr lang="en-US" dirty="0"/>
              <a:t>Strategic Insights and Recommendations</a:t>
            </a:r>
            <a:endParaRPr lang="en-IN" dirty="0"/>
          </a:p>
          <a:p>
            <a:r>
              <a:rPr lang="en-IN" dirty="0"/>
              <a:t>7.</a:t>
            </a:r>
            <a:r>
              <a:rPr lang="en-US" dirty="0"/>
              <a:t> User-Friendly Design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Gayathri Thanigaivel</cp:lastModifiedBy>
  <cp:revision>24</cp:revision>
  <dcterms:created xsi:type="dcterms:W3CDTF">2024-03-29T15:07:22Z</dcterms:created>
  <dcterms:modified xsi:type="dcterms:W3CDTF">2024-09-25T12:45:05Z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