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5244938" y="3314150"/>
            <a:ext cx="5920204" cy="1869440"/>
          </a:xfrm>
          <a:prstGeom prst="rect"/>
        </p:spPr>
        <p:txBody>
          <a:bodyPr rtlCol="0" wrap="square">
            <a:spAutoFit/>
          </a:bodyPr>
          <a:p>
            <a:r>
              <a:rPr altLang="en-GB" sz="2400" lang="en-US">
                <a:solidFill>
                  <a:srgbClr val="000000"/>
                </a:solidFill>
              </a:rPr>
              <a:t>A</a:t>
            </a:r>
            <a:r>
              <a:rPr altLang="en-GB" sz="2400" lang="en-US">
                <a:solidFill>
                  <a:srgbClr val="000000"/>
                </a:solidFill>
              </a:rPr>
              <a:t>r</a:t>
            </a:r>
            <a:r>
              <a:rPr altLang="en-GB" sz="2400" lang="en-US">
                <a:solidFill>
                  <a:srgbClr val="000000"/>
                </a:solidFill>
              </a:rPr>
              <a:t>c</a:t>
            </a:r>
            <a:r>
              <a:rPr altLang="en-GB" sz="2400" lang="en-US">
                <a:solidFill>
                  <a:srgbClr val="000000"/>
                </a:solidFill>
              </a:rPr>
              <a:t>h</a:t>
            </a:r>
            <a:r>
              <a:rPr altLang="en-GB" sz="2400" lang="en-US">
                <a:solidFill>
                  <a:srgbClr val="000000"/>
                </a:solidFill>
              </a:rPr>
              <a:t>ana</a:t>
            </a:r>
            <a:r>
              <a:rPr altLang="en-GB" sz="2400" lang="en-US">
                <a:solidFill>
                  <a:srgbClr val="000000"/>
                </a:solidFill>
              </a:rPr>
              <a:t>.</a:t>
            </a:r>
            <a:r>
              <a:rPr altLang="en-GB" sz="2400" lang="en-US">
                <a:solidFill>
                  <a:srgbClr val="000000"/>
                </a:solidFill>
              </a:rPr>
              <a:t>B</a:t>
            </a:r>
            <a:endParaRPr sz="20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3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2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IN" sz="2400" lang="en-US">
                <a:solidFill>
                  <a:srgbClr val="000000"/>
                </a:solidFill>
              </a:rPr>
              <a:t>6</a:t>
            </a:r>
            <a:r>
              <a:rPr altLang="en-IN" sz="2400" lang="en-US">
                <a:solidFill>
                  <a:srgbClr val="000000"/>
                </a:solidFill>
              </a:rPr>
              <a:t>1</a:t>
            </a:r>
            <a:r>
              <a:rPr altLang="en-GB" sz="2400" lang="en-US">
                <a:solidFill>
                  <a:srgbClr val="000000"/>
                </a:solidFill>
              </a:rPr>
              <a:t>4</a:t>
            </a:r>
            <a:r>
              <a:rPr altLang="en-GB" sz="2400" lang="en-US">
                <a:solidFill>
                  <a:srgbClr val="000000"/>
                </a:solidFill>
              </a:rPr>
              <a:t>1</a:t>
            </a:r>
            <a:r>
              <a:rPr altLang="en-GB" sz="2400" lang="en-US">
                <a:solidFill>
                  <a:srgbClr val="000000"/>
                </a:solidFill>
              </a:rPr>
              <a:t>&amp;</a:t>
            </a:r>
            <a:r>
              <a:rPr altLang="en-IN" sz="2400" lang="en-US">
                <a:solidFill>
                  <a:srgbClr val="000000"/>
                </a:solidFill>
              </a:rPr>
              <a:t>asunm16213122161</a:t>
            </a:r>
            <a:r>
              <a:rPr altLang="en-GB" sz="2400" lang="en-US">
                <a:solidFill>
                  <a:srgbClr val="000000"/>
                </a:solidFill>
              </a:rPr>
              <a:t>4</a:t>
            </a:r>
            <a:r>
              <a:rPr altLang="en-GB" sz="2400" lang="en-US">
                <a:solidFill>
                  <a:srgbClr val="000000"/>
                </a:solidFill>
              </a:rPr>
              <a:t>1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.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t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k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d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b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h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s</a:t>
            </a:r>
            <a:r>
              <a:rPr altLang="en-IN" sz="2400" lang="en-US">
                <a:solidFill>
                  <a:srgbClr val="000000"/>
                </a:solidFill>
              </a:rPr>
              <a:t>u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j</a:t>
            </a:r>
            <a:r>
              <a:rPr altLang="en-IN" sz="2400" lang="en-US">
                <a:solidFill>
                  <a:srgbClr val="000000"/>
                </a:solidFill>
              </a:rPr>
              <a:t>a</a:t>
            </a:r>
            <a:r>
              <a:rPr altLang="en-IN" sz="2400" lang="en-US">
                <a:solidFill>
                  <a:srgbClr val="000000"/>
                </a:solidFill>
              </a:rPr>
              <a:t>i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C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l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g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f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r</a:t>
            </a:r>
            <a:r>
              <a:rPr altLang="en-IN" sz="2400" lang="en-US">
                <a:solidFill>
                  <a:srgbClr val="000000"/>
                </a:solidFill>
              </a:rPr>
              <a:t> </a:t>
            </a:r>
            <a:r>
              <a:rPr altLang="en-IN" sz="2400" lang="en-US">
                <a:solidFill>
                  <a:srgbClr val="000000"/>
                </a:solidFill>
              </a:rPr>
              <a:t>w</a:t>
            </a:r>
            <a:r>
              <a:rPr altLang="en-IN" sz="2400" lang="en-US">
                <a:solidFill>
                  <a:srgbClr val="000000"/>
                </a:solidFill>
              </a:rPr>
              <a:t>o</a:t>
            </a:r>
            <a:r>
              <a:rPr altLang="en-IN" sz="2400" lang="en-US">
                <a:solidFill>
                  <a:srgbClr val="000000"/>
                </a:solidFill>
              </a:rPr>
              <a:t>m</a:t>
            </a:r>
            <a:r>
              <a:rPr altLang="en-IN" sz="2400" lang="en-US">
                <a:solidFill>
                  <a:srgbClr val="000000"/>
                </a:solidFill>
              </a:rPr>
              <a:t>e</a:t>
            </a:r>
            <a:r>
              <a:rPr altLang="en-IN" sz="24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485586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653016" y="933597"/>
            <a:ext cx="9405384" cy="4701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Queueing Models: These models are particularly useful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or systems that involve waiting lines, such as call centers, networks, and servers. They represent the system as a series of queues and servers, and analyze the flow of entities (e.g., customers, jobs) through the system.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Petri Nets: A graphical modeling technique that uses places (representing resources) and transitions (representing activities) to model the flow of entities through a system. Petri nets can be used to represent concurrency, synchronization, and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in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x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stem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6975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6485" b="6485"/>
          <a:stretch>
            <a:fillRect/>
          </a:stretch>
        </p:blipFill>
        <p:spPr>
          <a:xfrm rot="0">
            <a:off x="2540207" y="1411703"/>
            <a:ext cx="6050613" cy="3911435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1721127" y="5296534"/>
            <a:ext cx="7323228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14635" y="1957896"/>
            <a:ext cx="11301495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5191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87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747837" y="2197417"/>
            <a:ext cx="667206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Measuring key performance indicators (KPIs) to assess the system's speed, responsiveness, and resource utilization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271572" y="3219450"/>
            <a:ext cx="6824427" cy="1348741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Clearly defining the system or application to be analyzed, including its components, dependencies, and expected behavior.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723899" y="1416563"/>
            <a:ext cx="5545432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43594" r="0" b="0"/>
          <a:stretch>
            <a:fillRect/>
          </a:stretch>
        </p:blipFill>
        <p:spPr>
          <a:xfrm rot="0">
            <a:off x="5883341" y="462267"/>
            <a:ext cx="3964065" cy="614205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2" name=""/>
          <p:cNvSpPr txBox="1"/>
          <p:nvPr/>
        </p:nvSpPr>
        <p:spPr>
          <a:xfrm>
            <a:off x="3153727" y="1476375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Using too many performance analysis tools, leading to data overload and complexity.
Unnecessary Granularity: Collecting excessive amounts of data at a very fine-grained level, which can be difficult to analyze and interpret.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21" name=""/>
          <p:cNvSpPr txBox="1"/>
          <p:nvPr/>
        </p:nvSpPr>
        <p:spPr>
          <a:xfrm>
            <a:off x="755331" y="1523932"/>
            <a:ext cx="8015378" cy="4701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GB" sz="2800" lang="en-US">
                <a:solidFill>
                  <a:srgbClr val="000000"/>
                </a:solidFill>
              </a:rPr>
              <a:t>dataset for performance analysis typically contains information about the behavior of a system or application over time. It can include various metrics, such as: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Response time: The time it takes for a system to respond to a request.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Throughput: The number of requests a system can handle per unit of time.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Resource utilization: The consumption of resources like CPU, memory, disk I/O, and network bandwidth.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2995098" y="2545081"/>
            <a:ext cx="5599171" cy="2606041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ide actionable insights: Going beyond simple data collection and visualization, the solution should offer clear, actionable recommendations for improving performance.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2024-09-01T12:27:32Z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d530844c264646bda038b1c9761da36f</vt:lpwstr>
  </property>
</Properties>
</file>