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408"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66DAC2F-7B2F-4010-A59E-338101F321C6}" type="datetimeFigureOut">
              <a:rPr lang="en-US" smtClean="0"/>
              <a:t>8/29/2023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4BA541-4689-428C-B283-E2B5ED63F560}"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6DAC2F-7B2F-4010-A59E-338101F321C6}" type="datetimeFigureOut">
              <a:rPr lang="en-US" smtClean="0"/>
              <a:t>8/29/2023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4BA541-4689-428C-B283-E2B5ED63F56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266DAC2F-7B2F-4010-A59E-338101F321C6}" type="datetimeFigureOut">
              <a:rPr lang="en-US" smtClean="0"/>
              <a:t>8/29/2023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4BA541-4689-428C-B283-E2B5ED63F560}" type="slidenum">
              <a:rPr lang="en-US" smtClean="0"/>
              <a:t>‹#›</a:t>
            </a:fld>
            <a:endParaRPr 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6DAC2F-7B2F-4010-A59E-338101F321C6}" type="datetimeFigureOut">
              <a:rPr lang="en-US" smtClean="0"/>
              <a:t>8/29/2023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4BA541-4689-428C-B283-E2B5ED63F560}" type="slidenum">
              <a:rPr lang="en-US" smtClean="0"/>
              <a:t>‹#›</a:t>
            </a:fld>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66DAC2F-7B2F-4010-A59E-338101F321C6}" type="datetimeFigureOut">
              <a:rPr lang="en-US" smtClean="0"/>
              <a:t>8/29/2023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4BA541-4689-428C-B283-E2B5ED63F560}"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266DAC2F-7B2F-4010-A59E-338101F321C6}" type="datetimeFigureOut">
              <a:rPr lang="en-US" smtClean="0"/>
              <a:t>8/29/2023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4BA541-4689-428C-B283-E2B5ED63F560}" type="slidenum">
              <a:rPr lang="en-US" smtClean="0"/>
              <a:t>‹#›</a:t>
            </a:fld>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66DAC2F-7B2F-4010-A59E-338101F321C6}" type="datetimeFigureOut">
              <a:rPr lang="en-US" smtClean="0"/>
              <a:t>8/29/2023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C4BA541-4689-428C-B283-E2B5ED63F56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66DAC2F-7B2F-4010-A59E-338101F321C6}" type="datetimeFigureOut">
              <a:rPr lang="en-US" smtClean="0"/>
              <a:t>8/29/2023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C4BA541-4689-428C-B283-E2B5ED63F56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266DAC2F-7B2F-4010-A59E-338101F321C6}" type="datetimeFigureOut">
              <a:rPr lang="en-US" smtClean="0"/>
              <a:t>8/29/2023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C4BA541-4689-428C-B283-E2B5ED63F56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266DAC2F-7B2F-4010-A59E-338101F321C6}" type="datetimeFigureOut">
              <a:rPr lang="en-US" smtClean="0"/>
              <a:t>8/29/2023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4BA541-4689-428C-B283-E2B5ED63F560}" type="slidenum">
              <a:rPr lang="en-US" smtClean="0"/>
              <a:t>‹#›</a:t>
            </a:fld>
            <a:endParaRPr 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66DAC2F-7B2F-4010-A59E-338101F321C6}" type="datetimeFigureOut">
              <a:rPr lang="en-US" smtClean="0"/>
              <a:t>8/29/2023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4BA541-4689-428C-B283-E2B5ED63F560}" type="slidenum">
              <a:rPr lang="en-US" smtClean="0"/>
              <a:t>‹#›</a:t>
            </a:fld>
            <a:endParaRPr 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266DAC2F-7B2F-4010-A59E-338101F321C6}" type="datetimeFigureOut">
              <a:rPr lang="en-US" smtClean="0"/>
              <a:t>8/29/2023</a:t>
            </a:fld>
            <a:endParaRPr 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U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7C4BA541-4689-428C-B283-E2B5ED63F560}" type="slidenum">
              <a:rPr lang="en-US" smtClean="0"/>
              <a:t>‹#›</a:t>
            </a:fld>
            <a:endParaRPr 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066800"/>
            <a:ext cx="7772400" cy="1780108"/>
          </a:xfrm>
        </p:spPr>
        <p:txBody>
          <a:bodyPr/>
          <a:lstStyle/>
          <a:p>
            <a:r>
              <a:rPr lang="en-US" dirty="0" smtClean="0">
                <a:solidFill>
                  <a:schemeClr val="tx1"/>
                </a:solidFill>
              </a:rPr>
              <a:t>LG BOOSTING REGRESSOR</a:t>
            </a:r>
            <a:br>
              <a:rPr lang="en-US" dirty="0" smtClean="0">
                <a:solidFill>
                  <a:schemeClr val="tx1"/>
                </a:solidFill>
              </a:rPr>
            </a:br>
            <a:r>
              <a:rPr lang="en-US" dirty="0" smtClean="0">
                <a:solidFill>
                  <a:schemeClr val="tx1"/>
                </a:solidFill>
              </a:rPr>
              <a:t>or LIGHT GBM</a:t>
            </a:r>
            <a:endParaRPr lang="en-US" dirty="0">
              <a:solidFill>
                <a:schemeClr val="tx1"/>
              </a:solidFill>
            </a:endParaRPr>
          </a:p>
        </p:txBody>
      </p:sp>
      <p:sp>
        <p:nvSpPr>
          <p:cNvPr id="3" name="Subtitle 2"/>
          <p:cNvSpPr>
            <a:spLocks noGrp="1"/>
          </p:cNvSpPr>
          <p:nvPr>
            <p:ph type="subTitle" idx="1"/>
          </p:nvPr>
        </p:nvSpPr>
        <p:spPr/>
        <p:txBody>
          <a:bodyPr>
            <a:normAutofit lnSpcReduction="10000"/>
          </a:bodyPr>
          <a:lstStyle/>
          <a:p>
            <a:r>
              <a:rPr lang="en-US" dirty="0" smtClean="0">
                <a:solidFill>
                  <a:schemeClr val="tx1"/>
                </a:solidFill>
              </a:rPr>
              <a:t>Light GBM </a:t>
            </a:r>
            <a:r>
              <a:rPr lang="en-US" dirty="0">
                <a:solidFill>
                  <a:schemeClr val="tx1"/>
                </a:solidFill>
              </a:rPr>
              <a:t>uses a novel technique of Gradient-based One-Side Sampling (GOSS) to filter out the data instances for finding a split value while XGBoost uses pre-sorted algorithm &amp; Histogram-based algorithm for computing the best split. Here instances are observations/samples.</a:t>
            </a:r>
          </a:p>
        </p:txBody>
      </p:sp>
    </p:spTree>
    <p:extLst>
      <p:ext uri="{BB962C8B-B14F-4D97-AF65-F5344CB8AC3E}">
        <p14:creationId xmlns:p14="http://schemas.microsoft.com/office/powerpoint/2010/main" val="18226819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err="1"/>
              <a:t>LightGBM</a:t>
            </a:r>
            <a:r>
              <a:rPr lang="en-US" dirty="0"/>
              <a:t> will by default consider model as a regression model. learning_rate: This determines the impact of each tree on the final outcome. GBM works by starting with an initial estimate which is updated using the output of each tree. The learning parameter controls the magnitude of this change in the estimates.</a:t>
            </a:r>
          </a:p>
        </p:txBody>
      </p:sp>
      <p:sp>
        <p:nvSpPr>
          <p:cNvPr id="3" name="Title 2"/>
          <p:cNvSpPr>
            <a:spLocks noGrp="1"/>
          </p:cNvSpPr>
          <p:nvPr>
            <p:ph type="title"/>
          </p:nvPr>
        </p:nvSpPr>
        <p:spPr/>
        <p:txBody>
          <a:bodyPr/>
          <a:lstStyle/>
          <a:p>
            <a:r>
              <a:rPr lang="en-US" dirty="0" smtClean="0"/>
              <a:t>LG BOOSTER</a:t>
            </a:r>
            <a:endParaRPr lang="en-US" dirty="0"/>
          </a:p>
        </p:txBody>
      </p:sp>
    </p:spTree>
    <p:extLst>
      <p:ext uri="{BB962C8B-B14F-4D97-AF65-F5344CB8AC3E}">
        <p14:creationId xmlns:p14="http://schemas.microsoft.com/office/powerpoint/2010/main" val="26372624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smtClean="0"/>
              <a:t>Light GBM </a:t>
            </a:r>
            <a:r>
              <a:rPr lang="en-US" b="1" dirty="0"/>
              <a:t>is generally faster and more memory-efficient, making it suitable for large datasets.</a:t>
            </a:r>
            <a:r>
              <a:rPr lang="en-US" dirty="0"/>
              <a:t> </a:t>
            </a:r>
          </a:p>
        </p:txBody>
      </p:sp>
      <p:sp>
        <p:nvSpPr>
          <p:cNvPr id="3" name="Title 2"/>
          <p:cNvSpPr>
            <a:spLocks noGrp="1"/>
          </p:cNvSpPr>
          <p:nvPr>
            <p:ph type="title"/>
          </p:nvPr>
        </p:nvSpPr>
        <p:spPr/>
        <p:txBody>
          <a:bodyPr/>
          <a:lstStyle/>
          <a:p>
            <a:r>
              <a:rPr lang="en-US" dirty="0" smtClean="0"/>
              <a:t>LG BOOSTER</a:t>
            </a:r>
            <a:endParaRPr lang="en-US" dirty="0"/>
          </a:p>
        </p:txBody>
      </p:sp>
    </p:spTree>
    <p:extLst>
      <p:ext uri="{BB962C8B-B14F-4D97-AF65-F5344CB8AC3E}">
        <p14:creationId xmlns:p14="http://schemas.microsoft.com/office/powerpoint/2010/main" val="1482416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Better accuracy than any other boosting algorithm: It produces much more complex trees by following leaf wise split approach rather than a level-wise approach which is the main factor in achieving higher accuracy.</a:t>
            </a:r>
          </a:p>
        </p:txBody>
      </p:sp>
      <p:sp>
        <p:nvSpPr>
          <p:cNvPr id="3" name="Title 2"/>
          <p:cNvSpPr>
            <a:spLocks noGrp="1"/>
          </p:cNvSpPr>
          <p:nvPr>
            <p:ph type="title"/>
          </p:nvPr>
        </p:nvSpPr>
        <p:spPr/>
        <p:txBody>
          <a:bodyPr/>
          <a:lstStyle/>
          <a:p>
            <a:r>
              <a:rPr lang="en-US" dirty="0" smtClean="0"/>
              <a:t>ADVANTAGES OF LG BOOSTER</a:t>
            </a:r>
            <a:endParaRPr lang="en-US" dirty="0"/>
          </a:p>
        </p:txBody>
      </p:sp>
    </p:spTree>
    <p:extLst>
      <p:ext uri="{BB962C8B-B14F-4D97-AF65-F5344CB8AC3E}">
        <p14:creationId xmlns:p14="http://schemas.microsoft.com/office/powerpoint/2010/main" val="36932311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10000"/>
          </a:bodyPr>
          <a:lstStyle/>
          <a:p>
            <a:pPr marL="0" indent="0">
              <a:buNone/>
            </a:pPr>
            <a:r>
              <a:rPr lang="en-US" dirty="0" smtClean="0"/>
              <a:t>Example code:</a:t>
            </a:r>
          </a:p>
          <a:p>
            <a:pPr marL="0" indent="0">
              <a:buNone/>
            </a:pPr>
            <a:r>
              <a:rPr lang="en-US" dirty="0" smtClean="0"/>
              <a:t>     model </a:t>
            </a:r>
            <a:r>
              <a:rPr lang="en-US" dirty="0"/>
              <a:t>= </a:t>
            </a:r>
            <a:r>
              <a:rPr lang="en-US" dirty="0" err="1"/>
              <a:t>LGBMRegressor</a:t>
            </a:r>
            <a:r>
              <a:rPr lang="en-US" dirty="0"/>
              <a:t>()</a:t>
            </a:r>
          </a:p>
          <a:p>
            <a:pPr marL="0" indent="0">
              <a:buNone/>
            </a:pPr>
            <a:r>
              <a:rPr lang="en-US" dirty="0" smtClean="0"/>
              <a:t>     cv </a:t>
            </a:r>
            <a:r>
              <a:rPr lang="en-US" dirty="0"/>
              <a:t>= </a:t>
            </a:r>
            <a:r>
              <a:rPr lang="en-US" dirty="0" err="1"/>
              <a:t>RepeatedKFold</a:t>
            </a:r>
            <a:r>
              <a:rPr lang="en-US" dirty="0"/>
              <a:t>(</a:t>
            </a:r>
            <a:r>
              <a:rPr lang="en-US" dirty="0" err="1"/>
              <a:t>n_splits</a:t>
            </a:r>
            <a:r>
              <a:rPr lang="en-US" dirty="0"/>
              <a:t>=10, </a:t>
            </a:r>
            <a:r>
              <a:rPr lang="en-US" dirty="0" err="1"/>
              <a:t>n_repeats</a:t>
            </a:r>
            <a:r>
              <a:rPr lang="en-US" dirty="0"/>
              <a:t>=3, random_state=1)</a:t>
            </a:r>
          </a:p>
          <a:p>
            <a:pPr marL="0" indent="0">
              <a:buNone/>
            </a:pPr>
            <a:r>
              <a:rPr lang="en-US" dirty="0" smtClean="0"/>
              <a:t>      </a:t>
            </a:r>
            <a:r>
              <a:rPr lang="en-US" dirty="0" err="1" smtClean="0"/>
              <a:t>n_scores</a:t>
            </a:r>
            <a:r>
              <a:rPr lang="en-US" dirty="0" smtClean="0"/>
              <a:t> </a:t>
            </a:r>
            <a:r>
              <a:rPr lang="en-US" dirty="0"/>
              <a:t>= </a:t>
            </a:r>
            <a:r>
              <a:rPr lang="en-US" dirty="0" err="1" smtClean="0"/>
              <a:t>cross_val_score</a:t>
            </a:r>
            <a:r>
              <a:rPr lang="en-US" dirty="0" smtClean="0"/>
              <a:t>(model, X, y, scoring</a:t>
            </a:r>
            <a:r>
              <a:rPr lang="en-US" dirty="0"/>
              <a:t>='</a:t>
            </a:r>
            <a:r>
              <a:rPr lang="en-US" dirty="0" err="1"/>
              <a:t>neg_mean_absolute_error</a:t>
            </a:r>
            <a:r>
              <a:rPr lang="en-US" dirty="0"/>
              <a:t>', cv=cv, </a:t>
            </a:r>
            <a:r>
              <a:rPr lang="en-US" dirty="0" err="1"/>
              <a:t>n_jobs</a:t>
            </a:r>
            <a:r>
              <a:rPr lang="en-US" dirty="0"/>
              <a:t>=-1, </a:t>
            </a:r>
            <a:r>
              <a:rPr lang="en-US" dirty="0" err="1"/>
              <a:t>error_score</a:t>
            </a:r>
            <a:r>
              <a:rPr lang="en-US" dirty="0"/>
              <a:t>='raise')</a:t>
            </a:r>
          </a:p>
          <a:p>
            <a:pPr marL="0" indent="0">
              <a:buNone/>
            </a:pPr>
            <a:r>
              <a:rPr lang="en-US" dirty="0"/>
              <a:t>print('MAE: %.3f (%.3f)' % (mean(</a:t>
            </a:r>
            <a:r>
              <a:rPr lang="en-US" dirty="0" err="1"/>
              <a:t>n_scores</a:t>
            </a:r>
            <a:r>
              <a:rPr lang="en-US" dirty="0"/>
              <a:t>), </a:t>
            </a:r>
            <a:r>
              <a:rPr lang="en-US" dirty="0" err="1"/>
              <a:t>std</a:t>
            </a:r>
            <a:r>
              <a:rPr lang="en-US" dirty="0"/>
              <a:t>(</a:t>
            </a:r>
            <a:r>
              <a:rPr lang="en-US" dirty="0" err="1"/>
              <a:t>n_scores</a:t>
            </a:r>
            <a:r>
              <a:rPr lang="en-US" dirty="0"/>
              <a:t>)))</a:t>
            </a:r>
          </a:p>
          <a:p>
            <a:pPr marL="0" indent="0">
              <a:buNone/>
            </a:pPr>
            <a:r>
              <a:rPr lang="en-US" dirty="0"/>
              <a:t># fit the model on the whole dataset</a:t>
            </a:r>
          </a:p>
          <a:p>
            <a:pPr marL="0" indent="0">
              <a:buNone/>
            </a:pPr>
            <a:r>
              <a:rPr lang="en-US" dirty="0"/>
              <a:t>model = </a:t>
            </a:r>
            <a:r>
              <a:rPr lang="en-US" dirty="0" err="1"/>
              <a:t>LGBMRegressor</a:t>
            </a:r>
            <a:r>
              <a:rPr lang="en-US" dirty="0"/>
              <a:t>()</a:t>
            </a:r>
          </a:p>
          <a:p>
            <a:pPr marL="0" indent="0">
              <a:buNone/>
            </a:pPr>
            <a:r>
              <a:rPr lang="en-US" dirty="0" err="1"/>
              <a:t>model.fit</a:t>
            </a:r>
            <a:r>
              <a:rPr lang="en-US" dirty="0"/>
              <a:t>(X, y)</a:t>
            </a:r>
          </a:p>
          <a:p>
            <a:endParaRPr lang="en-US" dirty="0" smtClean="0"/>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39726164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13</TotalTime>
  <Words>232</Words>
  <Application>Microsoft Office PowerPoint</Application>
  <PresentationFormat>On-screen Show (4:3)</PresentationFormat>
  <Paragraphs>16</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Waveform</vt:lpstr>
      <vt:lpstr>LG BOOSTING REGRESSOR or LIGHT GBM</vt:lpstr>
      <vt:lpstr>LG BOOSTER</vt:lpstr>
      <vt:lpstr>LG BOOSTER</vt:lpstr>
      <vt:lpstr>ADVANTAGES OF LG BOOSTER</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LG BOOSTING REGRESSOR or LIGHT GBM</dc:title>
  <dc:creator>sony</dc:creator>
  <cp:lastModifiedBy>sony</cp:lastModifiedBy>
  <cp:revision>10</cp:revision>
  <dcterms:created xsi:type="dcterms:W3CDTF">2023-08-29T06:22:32Z</dcterms:created>
  <dcterms:modified xsi:type="dcterms:W3CDTF">2023-08-29T06:35:54Z</dcterms:modified>
</cp:coreProperties>
</file>