
<file path=[Content_Types].xml><?xml version="1.0" encoding="utf-8"?>
<Types xmlns="http://schemas.openxmlformats.org/package/2006/content-types">
  <Default ContentType="application/x-fontdata" Extension="fntdata"/>
  <Default ContentType="image/jpeg" Extension="jpe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notesSlide+xml" PartName="/ppt/notesSlides/notesSlide3.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officedocument.presentationml.notesSlide+xml" PartName="/ppt/notesSlides/notesSlide7.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notesMasterIdLst>
    <p:notesMasterId r:id="rId14"/>
  </p:notesMasterIdLst>
  <p:sldIdLst>
    <p:sldId id="256" r:id="rId6"/>
    <p:sldId id="257" r:id="rId7"/>
    <p:sldId id="258" r:id="rId8"/>
    <p:sldId id="259" r:id="rId9"/>
    <p:sldId id="260" r:id="rId10"/>
    <p:sldId id="261" r:id="rId11"/>
    <p:sldId id="262" r:id="rId12"/>
    <p:sldId id="263" r:id="rId13"/>
  </p:sldIdLst>
  <p:sldSz cx="18288000" cy="10287000"/>
  <p:notesSz cx="6858000" cy="9144000"/>
  <p:embeddedFontLst>
    <p:embeddedFont>
      <p:font typeface="Times New Roman" charset="1" panose="02030502070405020303"/>
      <p:regular r:id="rId17"/>
    </p:embeddedFont>
    <p:embeddedFont>
      <p:font typeface="Times New Roman Bold" charset="1" panose="02030802070405020303"/>
      <p:regular r:id="rId1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notesMasters/notesMaster1.xml" Type="http://schemas.openxmlformats.org/officeDocument/2006/relationships/notesMaster"/><Relationship Id="rId15" Target="theme/theme2.xml" Type="http://schemas.openxmlformats.org/officeDocument/2006/relationships/theme"/><Relationship Id="rId16" Target="notesSlides/notesSlide1.xml" Type="http://schemas.openxmlformats.org/officeDocument/2006/relationships/notesSlide"/><Relationship Id="rId17" Target="fonts/font17.fntdata" Type="http://schemas.openxmlformats.org/officeDocument/2006/relationships/font"/><Relationship Id="rId18" Target="fonts/font18.fntdata" Type="http://schemas.openxmlformats.org/officeDocument/2006/relationships/font"/><Relationship Id="rId19" Target="notesSlides/notesSlide2.xml" Type="http://schemas.openxmlformats.org/officeDocument/2006/relationships/notesSlide"/><Relationship Id="rId2" Target="presProps.xml" Type="http://schemas.openxmlformats.org/officeDocument/2006/relationships/presProps"/><Relationship Id="rId20" Target="notesSlides/notesSlide3.xml" Type="http://schemas.openxmlformats.org/officeDocument/2006/relationships/notesSlide"/><Relationship Id="rId21" Target="notesSlides/notesSlide4.xml" Type="http://schemas.openxmlformats.org/officeDocument/2006/relationships/notesSlide"/><Relationship Id="rId22" Target="notesSlides/notesSlide5.xml" Type="http://schemas.openxmlformats.org/officeDocument/2006/relationships/notesSlide"/><Relationship Id="rId23" Target="notesSlides/notesSlide6.xml" Type="http://schemas.openxmlformats.org/officeDocument/2006/relationships/notesSlide"/><Relationship Id="rId24" Target="notesSlides/notesSlide7.xml" Type="http://schemas.openxmlformats.org/officeDocument/2006/relationships/notesSlide"/><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notesMasters/_rels/notesMaster1.xml.rels><?xml version="1.0" encoding="UTF-8" standalone="yes"?><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xml" Type="http://schemas.openxmlformats.org/officeDocument/2006/relationships/slide"/></Relationships>
</file>

<file path=ppt/notesSlides/_rels/notesSlide2.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xml" Type="http://schemas.openxmlformats.org/officeDocument/2006/relationships/slide"/></Relationships>
</file>

<file path=ppt/notesSlides/_rels/notesSlide3.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3.xml" Type="http://schemas.openxmlformats.org/officeDocument/2006/relationships/slide"/></Relationships>
</file>

<file path=ppt/notesSlides/_rels/notesSlide4.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4.xml" Type="http://schemas.openxmlformats.org/officeDocument/2006/relationships/slide"/></Relationships>
</file>

<file path=ppt/notesSlides/_rels/notesSlide5.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6.xml" Type="http://schemas.openxmlformats.org/officeDocument/2006/relationships/slide"/></Relationships>
</file>

<file path=ppt/notesSlides/_rels/notesSlide6.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7.xml" Type="http://schemas.openxmlformats.org/officeDocument/2006/relationships/slide"/></Relationships>
</file>

<file path=ppt/notesSlides/_rels/notesSlide7.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8.xml" Type="http://schemas.openxmlformats.org/officeDocument/2006/relationships/slide"/></Relationships>
</file>

<file path=ppt/notesSlides/notesSlide1.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1.7.2013</a:t>
            </a:r>
          </a:p>
          <a:p>
            <a:r>
              <a:rPr lang="en-US"/>
              <a:t/>
            </a:r>
          </a:p>
          <a:p>
            <a:r>
              <a:rPr lang="en-US"/>
              <a:t>1</a:t>
            </a:r>
          </a:p>
          <a:p>
            <a:r>
              <a:rPr lang="en-US"/>
              <a:t>Department of Computer Science and Engineering</a:t>
            </a:r>
          </a:p>
          <a:p>
            <a:r>
              <a:rPr lang="en-US"/>
              <a:t/>
            </a:r>
          </a:p>
          <a:p>
            <a:r>
              <a:rPr lang="en-US"/>
              <a:t>‹#›</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2.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1.7.2013</a:t>
            </a:r>
          </a:p>
          <a:p>
            <a:r>
              <a:rPr lang="en-US"/>
              <a:t/>
            </a:r>
          </a:p>
          <a:p>
            <a:r>
              <a:rPr lang="en-US"/>
              <a:t>2</a:t>
            </a:r>
          </a:p>
          <a:p>
            <a:r>
              <a:rPr lang="en-US"/>
              <a:t>Department of Computer Science and Engineering</a:t>
            </a:r>
          </a:p>
          <a:p>
            <a:r>
              <a:rPr lang="en-US"/>
              <a:t/>
            </a:r>
          </a:p>
          <a:p>
            <a:r>
              <a:rPr lang="en-US"/>
              <a:t>‹#›</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3.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1.7.2013</a:t>
            </a:r>
          </a:p>
          <a:p>
            <a:r>
              <a:rPr lang="en-US"/>
              <a:t/>
            </a:r>
          </a:p>
          <a:p>
            <a:r>
              <a:rPr lang="en-US"/>
              <a:t>3</a:t>
            </a:r>
          </a:p>
          <a:p>
            <a:r>
              <a:rPr lang="en-US"/>
              <a:t/>
            </a:r>
          </a:p>
          <a:p>
            <a:r>
              <a:rPr lang="en-US"/>
              <a:t>‹#›</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4.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1.7.2013</a:t>
            </a:r>
          </a:p>
          <a:p>
            <a:r>
              <a:rPr lang="en-US"/>
              <a:t/>
            </a:r>
          </a:p>
          <a:p>
            <a:r>
              <a:rPr lang="en-US"/>
              <a:t>4</a:t>
            </a:r>
          </a:p>
          <a:p>
            <a:r>
              <a:rPr lang="en-US"/>
              <a:t>Department of Computer Science and Engineering</a:t>
            </a:r>
          </a:p>
          <a:p>
            <a:r>
              <a:rPr lang="en-US"/>
              <a:t/>
            </a:r>
          </a:p>
          <a:p>
            <a:r>
              <a:rPr lang="en-US"/>
              <a:t>‹#›</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5.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1.7.2013</a:t>
            </a:r>
          </a:p>
          <a:p>
            <a:r>
              <a:rPr lang="en-US"/>
              <a:t/>
            </a:r>
          </a:p>
          <a:p>
            <a:r>
              <a:rPr lang="en-US"/>
              <a:t>8</a:t>
            </a:r>
          </a:p>
          <a:p>
            <a:r>
              <a:rPr lang="en-US"/>
              <a:t/>
            </a:r>
          </a:p>
          <a:p>
            <a:r>
              <a:rPr lang="en-US"/>
              <a:t>‹#›</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6.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1.7.2013</a:t>
            </a:r>
          </a:p>
          <a:p>
            <a:r>
              <a:rPr lang="en-US"/>
              <a:t/>
            </a:r>
          </a:p>
          <a:p>
            <a:r>
              <a:rPr lang="en-US"/>
              <a:t>5</a:t>
            </a:r>
          </a:p>
          <a:p>
            <a:r>
              <a:rPr lang="en-US"/>
              <a:t/>
            </a:r>
          </a:p>
          <a:p>
            <a:r>
              <a:rPr lang="en-US"/>
              <a:t>‹#›</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7.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1.7.2013</a:t>
            </a:r>
          </a:p>
          <a:p>
            <a:r>
              <a:rPr lang="en-US"/>
              <a:t/>
            </a:r>
          </a:p>
          <a:p>
            <a:r>
              <a:rPr lang="en-US"/>
              <a:t>11</a:t>
            </a:r>
          </a:p>
          <a:p>
            <a:r>
              <a:rPr lang="en-US"/>
              <a:t/>
            </a:r>
          </a:p>
          <a:p>
            <a:r>
              <a:rPr lang="en-US"/>
              <a:t>‹#›</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xml" Type="http://schemas.openxmlformats.org/officeDocument/2006/relationships/notesSlide"/><Relationship Id="rId3" Target="../media/image1.jpe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2.xml" Type="http://schemas.openxmlformats.org/officeDocument/2006/relationships/notesSlide"/><Relationship Id="rId3" Target="../media/image1.jpe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3.xml" Type="http://schemas.openxmlformats.org/officeDocument/2006/relationships/notesSlid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4.xml" Type="http://schemas.openxmlformats.org/officeDocument/2006/relationships/notesSlide"/><Relationship Id="rId3" Target="../media/image1.jpe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5.xml" Type="http://schemas.openxmlformats.org/officeDocument/2006/relationships/notesSlid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6.xml" Type="http://schemas.openxmlformats.org/officeDocument/2006/relationships/notesSlide"/><Relationship Id="rId3" Target="../media/image2.jpe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7.xml" Type="http://schemas.openxmlformats.org/officeDocument/2006/relationships/notesSlid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369920" y="2404453"/>
            <a:ext cx="15435026" cy="4263390"/>
            <a:chOff x="0" y="0"/>
            <a:chExt cx="20580035" cy="5684520"/>
          </a:xfrm>
        </p:grpSpPr>
        <p:sp>
          <p:nvSpPr>
            <p:cNvPr name="Freeform 3" id="3"/>
            <p:cNvSpPr/>
            <p:nvPr/>
          </p:nvSpPr>
          <p:spPr>
            <a:xfrm flipH="false" flipV="false" rot="0">
              <a:off x="0" y="0"/>
              <a:ext cx="20580035" cy="5684520"/>
            </a:xfrm>
            <a:custGeom>
              <a:avLst/>
              <a:gdLst/>
              <a:ahLst/>
              <a:cxnLst/>
              <a:rect r="r" b="b" t="t" l="l"/>
              <a:pathLst>
                <a:path h="5684520" w="20580035">
                  <a:moveTo>
                    <a:pt x="0" y="0"/>
                  </a:moveTo>
                  <a:lnTo>
                    <a:pt x="20580035" y="0"/>
                  </a:lnTo>
                  <a:lnTo>
                    <a:pt x="20580035" y="5684520"/>
                  </a:lnTo>
                  <a:lnTo>
                    <a:pt x="0" y="5684520"/>
                  </a:lnTo>
                  <a:close/>
                </a:path>
              </a:pathLst>
            </a:custGeom>
            <a:solidFill>
              <a:srgbClr val="000000">
                <a:alpha val="0"/>
              </a:srgbClr>
            </a:solidFill>
          </p:spPr>
        </p:sp>
        <p:sp>
          <p:nvSpPr>
            <p:cNvPr name="TextBox 4" id="4"/>
            <p:cNvSpPr txBox="true"/>
            <p:nvPr/>
          </p:nvSpPr>
          <p:spPr>
            <a:xfrm>
              <a:off x="0" y="-76200"/>
              <a:ext cx="20580035" cy="5760720"/>
            </a:xfrm>
            <a:prstGeom prst="rect">
              <a:avLst/>
            </a:prstGeom>
          </p:spPr>
          <p:txBody>
            <a:bodyPr anchor="b" rtlCol="false" tIns="0" lIns="0" bIns="0" rIns="0"/>
            <a:lstStyle/>
            <a:p>
              <a:pPr algn="ctr">
                <a:lnSpc>
                  <a:spcPts val="9720"/>
                </a:lnSpc>
              </a:pPr>
              <a:r>
                <a:rPr lang="en-US" sz="9000">
                  <a:solidFill>
                    <a:srgbClr val="000000"/>
                  </a:solidFill>
                  <a:latin typeface="Times New Roman"/>
                  <a:ea typeface="Times New Roman"/>
                  <a:cs typeface="Times New Roman"/>
                  <a:sym typeface="Times New Roman"/>
                </a:rPr>
                <a:t> Development of a Personal Virtual Assistant for Windows</a:t>
              </a:r>
            </a:p>
            <a:p>
              <a:pPr algn="ctr">
                <a:lnSpc>
                  <a:spcPts val="9720"/>
                </a:lnSpc>
              </a:pPr>
            </a:p>
          </p:txBody>
        </p:sp>
      </p:grpSp>
      <p:grpSp>
        <p:nvGrpSpPr>
          <p:cNvPr name="Group 5" id="5"/>
          <p:cNvGrpSpPr/>
          <p:nvPr/>
        </p:nvGrpSpPr>
        <p:grpSpPr>
          <a:xfrm rot="0">
            <a:off x="10509458" y="6058163"/>
            <a:ext cx="8194950" cy="2164571"/>
            <a:chOff x="0" y="0"/>
            <a:chExt cx="10926600" cy="2886095"/>
          </a:xfrm>
        </p:grpSpPr>
        <p:sp>
          <p:nvSpPr>
            <p:cNvPr name="Freeform 6" id="6"/>
            <p:cNvSpPr/>
            <p:nvPr/>
          </p:nvSpPr>
          <p:spPr>
            <a:xfrm flipH="false" flipV="false" rot="0">
              <a:off x="0" y="0"/>
              <a:ext cx="10926600" cy="2886095"/>
            </a:xfrm>
            <a:custGeom>
              <a:avLst/>
              <a:gdLst/>
              <a:ahLst/>
              <a:cxnLst/>
              <a:rect r="r" b="b" t="t" l="l"/>
              <a:pathLst>
                <a:path h="2886095" w="10926600">
                  <a:moveTo>
                    <a:pt x="0" y="0"/>
                  </a:moveTo>
                  <a:lnTo>
                    <a:pt x="10926600" y="0"/>
                  </a:lnTo>
                  <a:lnTo>
                    <a:pt x="10926600" y="2886095"/>
                  </a:lnTo>
                  <a:lnTo>
                    <a:pt x="0" y="2886095"/>
                  </a:lnTo>
                  <a:close/>
                </a:path>
              </a:pathLst>
            </a:custGeom>
            <a:solidFill>
              <a:srgbClr val="000000">
                <a:alpha val="0"/>
              </a:srgbClr>
            </a:solidFill>
          </p:spPr>
        </p:sp>
        <p:sp>
          <p:nvSpPr>
            <p:cNvPr name="TextBox 7" id="7"/>
            <p:cNvSpPr txBox="true"/>
            <p:nvPr/>
          </p:nvSpPr>
          <p:spPr>
            <a:xfrm>
              <a:off x="0" y="-28575"/>
              <a:ext cx="10926600" cy="2914670"/>
            </a:xfrm>
            <a:prstGeom prst="rect">
              <a:avLst/>
            </a:prstGeom>
          </p:spPr>
          <p:txBody>
            <a:bodyPr anchor="t" rtlCol="false" tIns="0" lIns="0" bIns="0" rIns="0"/>
            <a:lstStyle/>
            <a:p>
              <a:pPr algn="l">
                <a:lnSpc>
                  <a:spcPts val="3888"/>
                </a:lnSpc>
              </a:pPr>
              <a:r>
                <a:rPr lang="en-US" sz="3600" b="true">
                  <a:solidFill>
                    <a:srgbClr val="000000"/>
                  </a:solidFill>
                  <a:latin typeface="Times New Roman Bold"/>
                  <a:ea typeface="Times New Roman Bold"/>
                  <a:cs typeface="Times New Roman Bold"/>
                  <a:sym typeface="Times New Roman Bold"/>
                </a:rPr>
                <a:t>SUBMITTED BY</a:t>
              </a:r>
            </a:p>
            <a:p>
              <a:pPr algn="l">
                <a:lnSpc>
                  <a:spcPts val="3888"/>
                </a:lnSpc>
              </a:pPr>
              <a:r>
                <a:rPr lang="en-US" sz="3600" b="true">
                  <a:solidFill>
                    <a:srgbClr val="000000"/>
                  </a:solidFill>
                  <a:latin typeface="Times New Roman Bold"/>
                  <a:ea typeface="Times New Roman Bold"/>
                  <a:cs typeface="Times New Roman Bold"/>
                  <a:sym typeface="Times New Roman Bold"/>
                </a:rPr>
                <a:t>Archana . B  - 411521104007</a:t>
              </a:r>
            </a:p>
            <a:p>
              <a:pPr algn="l">
                <a:lnSpc>
                  <a:spcPts val="3888"/>
                </a:lnSpc>
              </a:pPr>
              <a:r>
                <a:rPr lang="en-US" sz="3600" b="true">
                  <a:solidFill>
                    <a:srgbClr val="000000"/>
                  </a:solidFill>
                  <a:latin typeface="Times New Roman Bold"/>
                  <a:ea typeface="Times New Roman Bold"/>
                  <a:cs typeface="Times New Roman Bold"/>
                  <a:sym typeface="Times New Roman Bold"/>
                </a:rPr>
                <a:t>﻿Lakshmi Priya  . M - 411521104059</a:t>
              </a:r>
            </a:p>
          </p:txBody>
        </p:sp>
      </p:grpSp>
      <p:grpSp>
        <p:nvGrpSpPr>
          <p:cNvPr name="Group 8" id="8"/>
          <p:cNvGrpSpPr/>
          <p:nvPr/>
        </p:nvGrpSpPr>
        <p:grpSpPr>
          <a:xfrm rot="0">
            <a:off x="1257300" y="9505950"/>
            <a:ext cx="4114800" cy="576263"/>
            <a:chOff x="0" y="0"/>
            <a:chExt cx="5486400" cy="768351"/>
          </a:xfrm>
        </p:grpSpPr>
        <p:sp>
          <p:nvSpPr>
            <p:cNvPr name="Freeform 9" id="9"/>
            <p:cNvSpPr/>
            <p:nvPr/>
          </p:nvSpPr>
          <p:spPr>
            <a:xfrm flipH="false" flipV="false" rot="0">
              <a:off x="0" y="0"/>
              <a:ext cx="5486400" cy="768351"/>
            </a:xfrm>
            <a:custGeom>
              <a:avLst/>
              <a:gdLst/>
              <a:ahLst/>
              <a:cxnLst/>
              <a:rect r="r" b="b" t="t" l="l"/>
              <a:pathLst>
                <a:path h="768351" w="5486400">
                  <a:moveTo>
                    <a:pt x="0" y="0"/>
                  </a:moveTo>
                  <a:lnTo>
                    <a:pt x="5486400" y="0"/>
                  </a:lnTo>
                  <a:lnTo>
                    <a:pt x="5486400" y="768351"/>
                  </a:lnTo>
                  <a:lnTo>
                    <a:pt x="0" y="768351"/>
                  </a:lnTo>
                  <a:close/>
                </a:path>
              </a:pathLst>
            </a:custGeom>
            <a:solidFill>
              <a:srgbClr val="000000">
                <a:alpha val="0"/>
              </a:srgbClr>
            </a:solidFill>
          </p:spPr>
        </p:sp>
        <p:sp>
          <p:nvSpPr>
            <p:cNvPr name="TextBox 10" id="10"/>
            <p:cNvSpPr txBox="true"/>
            <p:nvPr/>
          </p:nvSpPr>
          <p:spPr>
            <a:xfrm>
              <a:off x="0" y="-38100"/>
              <a:ext cx="5486400" cy="806451"/>
            </a:xfrm>
            <a:prstGeom prst="rect">
              <a:avLst/>
            </a:prstGeom>
          </p:spPr>
          <p:txBody>
            <a:bodyPr anchor="ctr" rtlCol="false" tIns="0" lIns="0" bIns="0" rIns="0"/>
            <a:lstStyle/>
            <a:p>
              <a:pPr algn="l">
                <a:lnSpc>
                  <a:spcPts val="2160"/>
                </a:lnSpc>
              </a:pPr>
              <a:r>
                <a:rPr lang="en-US" sz="1800">
                  <a:solidFill>
                    <a:srgbClr val="888888"/>
                  </a:solidFill>
                  <a:latin typeface="Times New Roman"/>
                  <a:ea typeface="Times New Roman"/>
                  <a:cs typeface="Times New Roman"/>
                  <a:sym typeface="Times New Roman"/>
                </a:rPr>
                <a:t>18/02/2025</a:t>
              </a:r>
            </a:p>
          </p:txBody>
        </p:sp>
      </p:grpSp>
      <p:grpSp>
        <p:nvGrpSpPr>
          <p:cNvPr name="Group 11" id="11"/>
          <p:cNvGrpSpPr/>
          <p:nvPr/>
        </p:nvGrpSpPr>
        <p:grpSpPr>
          <a:xfrm rot="0">
            <a:off x="12915900" y="9505950"/>
            <a:ext cx="4114800" cy="576263"/>
            <a:chOff x="0" y="0"/>
            <a:chExt cx="5486400" cy="768351"/>
          </a:xfrm>
        </p:grpSpPr>
        <p:sp>
          <p:nvSpPr>
            <p:cNvPr name="Freeform 12" id="12"/>
            <p:cNvSpPr/>
            <p:nvPr/>
          </p:nvSpPr>
          <p:spPr>
            <a:xfrm flipH="false" flipV="false" rot="0">
              <a:off x="0" y="0"/>
              <a:ext cx="5486400" cy="768351"/>
            </a:xfrm>
            <a:custGeom>
              <a:avLst/>
              <a:gdLst/>
              <a:ahLst/>
              <a:cxnLst/>
              <a:rect r="r" b="b" t="t" l="l"/>
              <a:pathLst>
                <a:path h="768351" w="5486400">
                  <a:moveTo>
                    <a:pt x="0" y="0"/>
                  </a:moveTo>
                  <a:lnTo>
                    <a:pt x="5486400" y="0"/>
                  </a:lnTo>
                  <a:lnTo>
                    <a:pt x="5486400" y="768351"/>
                  </a:lnTo>
                  <a:lnTo>
                    <a:pt x="0" y="768351"/>
                  </a:lnTo>
                  <a:close/>
                </a:path>
              </a:pathLst>
            </a:custGeom>
            <a:solidFill>
              <a:srgbClr val="000000">
                <a:alpha val="0"/>
              </a:srgbClr>
            </a:solidFill>
          </p:spPr>
        </p:sp>
        <p:sp>
          <p:nvSpPr>
            <p:cNvPr name="TextBox 13" id="13"/>
            <p:cNvSpPr txBox="true"/>
            <p:nvPr/>
          </p:nvSpPr>
          <p:spPr>
            <a:xfrm>
              <a:off x="0" y="-38100"/>
              <a:ext cx="5486400" cy="806451"/>
            </a:xfrm>
            <a:prstGeom prst="rect">
              <a:avLst/>
            </a:prstGeom>
          </p:spPr>
          <p:txBody>
            <a:bodyPr anchor="ctr" rtlCol="false" tIns="0" lIns="0" bIns="0" rIns="0"/>
            <a:lstStyle/>
            <a:p>
              <a:pPr algn="r">
                <a:lnSpc>
                  <a:spcPts val="2160"/>
                </a:lnSpc>
              </a:pPr>
              <a:r>
                <a:rPr lang="en-US" sz="1800">
                  <a:solidFill>
                    <a:srgbClr val="888888"/>
                  </a:solidFill>
                  <a:latin typeface="Times New Roman"/>
                  <a:ea typeface="Times New Roman"/>
                  <a:cs typeface="Times New Roman"/>
                  <a:sym typeface="Times New Roman"/>
                </a:rPr>
                <a:t>1</a:t>
              </a:r>
            </a:p>
          </p:txBody>
        </p:sp>
      </p:grpSp>
      <p:grpSp>
        <p:nvGrpSpPr>
          <p:cNvPr name="Group 14" id="14"/>
          <p:cNvGrpSpPr/>
          <p:nvPr/>
        </p:nvGrpSpPr>
        <p:grpSpPr>
          <a:xfrm rot="0">
            <a:off x="141195" y="346263"/>
            <a:ext cx="4747018" cy="1054893"/>
            <a:chOff x="0" y="0"/>
            <a:chExt cx="6329357" cy="1406524"/>
          </a:xfrm>
        </p:grpSpPr>
        <p:sp>
          <p:nvSpPr>
            <p:cNvPr name="Freeform 15" id="15" descr="PERI-IT-LOGO"/>
            <p:cNvSpPr/>
            <p:nvPr/>
          </p:nvSpPr>
          <p:spPr>
            <a:xfrm flipH="false" flipV="false" rot="0">
              <a:off x="0" y="0"/>
              <a:ext cx="6329299" cy="1406525"/>
            </a:xfrm>
            <a:custGeom>
              <a:avLst/>
              <a:gdLst/>
              <a:ahLst/>
              <a:cxnLst/>
              <a:rect r="r" b="b" t="t" l="l"/>
              <a:pathLst>
                <a:path h="1406525" w="6329299">
                  <a:moveTo>
                    <a:pt x="0" y="0"/>
                  </a:moveTo>
                  <a:lnTo>
                    <a:pt x="6329299" y="0"/>
                  </a:lnTo>
                  <a:lnTo>
                    <a:pt x="6329299" y="1406525"/>
                  </a:lnTo>
                  <a:lnTo>
                    <a:pt x="0" y="1406525"/>
                  </a:lnTo>
                  <a:lnTo>
                    <a:pt x="0" y="0"/>
                  </a:lnTo>
                  <a:close/>
                </a:path>
              </a:pathLst>
            </a:custGeom>
            <a:blipFill>
              <a:blip r:embed="rId3"/>
              <a:stretch>
                <a:fillRect l="0" t="0" r="0" b="0"/>
              </a:stretch>
            </a:blipFill>
          </p:spPr>
        </p:sp>
      </p:grpSp>
      <p:grpSp>
        <p:nvGrpSpPr>
          <p:cNvPr name="Group 16" id="16"/>
          <p:cNvGrpSpPr/>
          <p:nvPr/>
        </p:nvGrpSpPr>
        <p:grpSpPr>
          <a:xfrm rot="0">
            <a:off x="2881032" y="1612479"/>
            <a:ext cx="12525936" cy="849124"/>
            <a:chOff x="0" y="0"/>
            <a:chExt cx="16701248" cy="1132165"/>
          </a:xfrm>
        </p:grpSpPr>
        <p:sp>
          <p:nvSpPr>
            <p:cNvPr name="Freeform 17" id="17"/>
            <p:cNvSpPr/>
            <p:nvPr/>
          </p:nvSpPr>
          <p:spPr>
            <a:xfrm flipH="false" flipV="false" rot="0">
              <a:off x="0" y="0"/>
              <a:ext cx="16701249" cy="1132165"/>
            </a:xfrm>
            <a:custGeom>
              <a:avLst/>
              <a:gdLst/>
              <a:ahLst/>
              <a:cxnLst/>
              <a:rect r="r" b="b" t="t" l="l"/>
              <a:pathLst>
                <a:path h="1132165" w="16701249">
                  <a:moveTo>
                    <a:pt x="0" y="0"/>
                  </a:moveTo>
                  <a:lnTo>
                    <a:pt x="16701249" y="0"/>
                  </a:lnTo>
                  <a:lnTo>
                    <a:pt x="16701249" y="1132165"/>
                  </a:lnTo>
                  <a:lnTo>
                    <a:pt x="0" y="1132165"/>
                  </a:lnTo>
                  <a:close/>
                </a:path>
              </a:pathLst>
            </a:custGeom>
            <a:solidFill>
              <a:srgbClr val="000000">
                <a:alpha val="0"/>
              </a:srgbClr>
            </a:solidFill>
          </p:spPr>
        </p:sp>
        <p:sp>
          <p:nvSpPr>
            <p:cNvPr name="TextBox 18" id="18"/>
            <p:cNvSpPr txBox="true"/>
            <p:nvPr/>
          </p:nvSpPr>
          <p:spPr>
            <a:xfrm>
              <a:off x="0" y="-85725"/>
              <a:ext cx="16701248" cy="1217890"/>
            </a:xfrm>
            <a:prstGeom prst="rect">
              <a:avLst/>
            </a:prstGeom>
          </p:spPr>
          <p:txBody>
            <a:bodyPr anchor="t" rtlCol="false" tIns="0" lIns="0" bIns="0" rIns="0"/>
            <a:lstStyle/>
            <a:p>
              <a:pPr algn="ctr">
                <a:lnSpc>
                  <a:spcPts val="5040"/>
                </a:lnSpc>
              </a:pPr>
              <a:r>
                <a:rPr lang="en-US" sz="4200" b="true">
                  <a:solidFill>
                    <a:srgbClr val="000000"/>
                  </a:solidFill>
                  <a:latin typeface="Times New Roman Bold"/>
                  <a:ea typeface="Times New Roman Bold"/>
                  <a:cs typeface="Times New Roman Bold"/>
                  <a:sym typeface="Times New Roman Bold"/>
                </a:rPr>
                <a:t>Department of Computer Science and Engineering</a:t>
              </a:r>
            </a:p>
          </p:txBody>
        </p:sp>
      </p:grpSp>
      <p:grpSp>
        <p:nvGrpSpPr>
          <p:cNvPr name="Group 19" id="19"/>
          <p:cNvGrpSpPr/>
          <p:nvPr/>
        </p:nvGrpSpPr>
        <p:grpSpPr>
          <a:xfrm rot="0">
            <a:off x="1996466" y="6015300"/>
            <a:ext cx="4898297" cy="2795683"/>
            <a:chOff x="0" y="0"/>
            <a:chExt cx="6531063" cy="3727577"/>
          </a:xfrm>
        </p:grpSpPr>
        <p:sp>
          <p:nvSpPr>
            <p:cNvPr name="Freeform 20" id="20"/>
            <p:cNvSpPr/>
            <p:nvPr/>
          </p:nvSpPr>
          <p:spPr>
            <a:xfrm flipH="false" flipV="false" rot="0">
              <a:off x="0" y="0"/>
              <a:ext cx="6531063" cy="3727577"/>
            </a:xfrm>
            <a:custGeom>
              <a:avLst/>
              <a:gdLst/>
              <a:ahLst/>
              <a:cxnLst/>
              <a:rect r="r" b="b" t="t" l="l"/>
              <a:pathLst>
                <a:path h="3727577" w="6531063">
                  <a:moveTo>
                    <a:pt x="0" y="0"/>
                  </a:moveTo>
                  <a:lnTo>
                    <a:pt x="6531063" y="0"/>
                  </a:lnTo>
                  <a:lnTo>
                    <a:pt x="6531063" y="3727577"/>
                  </a:lnTo>
                  <a:lnTo>
                    <a:pt x="0" y="3727577"/>
                  </a:lnTo>
                  <a:close/>
                </a:path>
              </a:pathLst>
            </a:custGeom>
            <a:solidFill>
              <a:srgbClr val="000000">
                <a:alpha val="0"/>
              </a:srgbClr>
            </a:solidFill>
          </p:spPr>
        </p:sp>
        <p:sp>
          <p:nvSpPr>
            <p:cNvPr name="TextBox 21" id="21"/>
            <p:cNvSpPr txBox="true"/>
            <p:nvPr/>
          </p:nvSpPr>
          <p:spPr>
            <a:xfrm>
              <a:off x="0" y="-85725"/>
              <a:ext cx="6531063" cy="3813302"/>
            </a:xfrm>
            <a:prstGeom prst="rect">
              <a:avLst/>
            </a:prstGeom>
          </p:spPr>
          <p:txBody>
            <a:bodyPr anchor="t" rtlCol="false" tIns="0" lIns="0" bIns="0" rIns="0"/>
            <a:lstStyle/>
            <a:p>
              <a:pPr algn="l">
                <a:lnSpc>
                  <a:spcPts val="5040"/>
                </a:lnSpc>
              </a:pPr>
              <a:r>
                <a:rPr lang="en-US" sz="4200" b="true">
                  <a:solidFill>
                    <a:srgbClr val="000000"/>
                  </a:solidFill>
                  <a:latin typeface="Times New Roman Bold"/>
                  <a:ea typeface="Times New Roman Bold"/>
                  <a:cs typeface="Times New Roman Bold"/>
                  <a:sym typeface="Times New Roman Bold"/>
                </a:rPr>
                <a:t>GUIDED BY</a:t>
              </a:r>
            </a:p>
            <a:p>
              <a:pPr algn="l">
                <a:lnSpc>
                  <a:spcPts val="5040"/>
                </a:lnSpc>
              </a:pPr>
              <a:r>
                <a:rPr lang="en-US" sz="4200" b="true">
                  <a:solidFill>
                    <a:srgbClr val="000000"/>
                  </a:solidFill>
                  <a:latin typeface="Times New Roman Bold"/>
                  <a:ea typeface="Times New Roman Bold"/>
                  <a:cs typeface="Times New Roman Bold"/>
                  <a:sym typeface="Times New Roman Bold"/>
                </a:rPr>
                <a:t>Dr.R.Palson Kennedy </a:t>
              </a:r>
            </a:p>
            <a:p>
              <a:pPr algn="l">
                <a:lnSpc>
                  <a:spcPts val="5040"/>
                </a:lnSpc>
              </a:pPr>
              <a:r>
                <a:rPr lang="en-US" sz="4200" b="true">
                  <a:solidFill>
                    <a:srgbClr val="000000"/>
                  </a:solidFill>
                  <a:latin typeface="Times New Roman Bold"/>
                  <a:ea typeface="Times New Roman Bold"/>
                  <a:cs typeface="Times New Roman Bold"/>
                  <a:sym typeface="Times New Roman Bold"/>
                </a:rPr>
                <a:t>Principal</a:t>
              </a:r>
            </a:p>
            <a:p>
              <a:pPr algn="l">
                <a:lnSpc>
                  <a:spcPts val="5040"/>
                </a:lnSpc>
              </a:pPr>
            </a:p>
          </p:txBody>
        </p:sp>
      </p:gr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257300" y="9505950"/>
            <a:ext cx="4114800" cy="576263"/>
            <a:chOff x="0" y="0"/>
            <a:chExt cx="5486400" cy="768351"/>
          </a:xfrm>
        </p:grpSpPr>
        <p:sp>
          <p:nvSpPr>
            <p:cNvPr name="Freeform 3" id="3"/>
            <p:cNvSpPr/>
            <p:nvPr/>
          </p:nvSpPr>
          <p:spPr>
            <a:xfrm flipH="false" flipV="false" rot="0">
              <a:off x="0" y="0"/>
              <a:ext cx="5486400" cy="768351"/>
            </a:xfrm>
            <a:custGeom>
              <a:avLst/>
              <a:gdLst/>
              <a:ahLst/>
              <a:cxnLst/>
              <a:rect r="r" b="b" t="t" l="l"/>
              <a:pathLst>
                <a:path h="768351" w="5486400">
                  <a:moveTo>
                    <a:pt x="0" y="0"/>
                  </a:moveTo>
                  <a:lnTo>
                    <a:pt x="5486400" y="0"/>
                  </a:lnTo>
                  <a:lnTo>
                    <a:pt x="5486400" y="768351"/>
                  </a:lnTo>
                  <a:lnTo>
                    <a:pt x="0" y="768351"/>
                  </a:lnTo>
                  <a:close/>
                </a:path>
              </a:pathLst>
            </a:custGeom>
            <a:solidFill>
              <a:srgbClr val="000000">
                <a:alpha val="0"/>
              </a:srgbClr>
            </a:solidFill>
          </p:spPr>
        </p:sp>
        <p:sp>
          <p:nvSpPr>
            <p:cNvPr name="TextBox 4" id="4"/>
            <p:cNvSpPr txBox="true"/>
            <p:nvPr/>
          </p:nvSpPr>
          <p:spPr>
            <a:xfrm>
              <a:off x="0" y="-38100"/>
              <a:ext cx="5486400" cy="806451"/>
            </a:xfrm>
            <a:prstGeom prst="rect">
              <a:avLst/>
            </a:prstGeom>
          </p:spPr>
          <p:txBody>
            <a:bodyPr anchor="ctr" rtlCol="false" tIns="0" lIns="0" bIns="0" rIns="0"/>
            <a:lstStyle/>
            <a:p>
              <a:pPr algn="l">
                <a:lnSpc>
                  <a:spcPts val="2160"/>
                </a:lnSpc>
              </a:pPr>
              <a:r>
                <a:rPr lang="en-US" sz="1800">
                  <a:solidFill>
                    <a:srgbClr val="888888"/>
                  </a:solidFill>
                  <a:latin typeface="Times New Roman"/>
                  <a:ea typeface="Times New Roman"/>
                  <a:cs typeface="Times New Roman"/>
                  <a:sym typeface="Times New Roman"/>
                </a:rPr>
                <a:t>18/02/2025</a:t>
              </a:r>
            </a:p>
          </p:txBody>
        </p:sp>
      </p:grpSp>
      <p:grpSp>
        <p:nvGrpSpPr>
          <p:cNvPr name="Group 5" id="5"/>
          <p:cNvGrpSpPr/>
          <p:nvPr/>
        </p:nvGrpSpPr>
        <p:grpSpPr>
          <a:xfrm rot="0">
            <a:off x="12915900" y="9505950"/>
            <a:ext cx="4114800" cy="576263"/>
            <a:chOff x="0" y="0"/>
            <a:chExt cx="5486400" cy="768351"/>
          </a:xfrm>
        </p:grpSpPr>
        <p:sp>
          <p:nvSpPr>
            <p:cNvPr name="Freeform 6" id="6"/>
            <p:cNvSpPr/>
            <p:nvPr/>
          </p:nvSpPr>
          <p:spPr>
            <a:xfrm flipH="false" flipV="false" rot="0">
              <a:off x="0" y="0"/>
              <a:ext cx="5486400" cy="768351"/>
            </a:xfrm>
            <a:custGeom>
              <a:avLst/>
              <a:gdLst/>
              <a:ahLst/>
              <a:cxnLst/>
              <a:rect r="r" b="b" t="t" l="l"/>
              <a:pathLst>
                <a:path h="768351" w="5486400">
                  <a:moveTo>
                    <a:pt x="0" y="0"/>
                  </a:moveTo>
                  <a:lnTo>
                    <a:pt x="5486400" y="0"/>
                  </a:lnTo>
                  <a:lnTo>
                    <a:pt x="5486400" y="768351"/>
                  </a:lnTo>
                  <a:lnTo>
                    <a:pt x="0" y="768351"/>
                  </a:lnTo>
                  <a:close/>
                </a:path>
              </a:pathLst>
            </a:custGeom>
            <a:solidFill>
              <a:srgbClr val="000000">
                <a:alpha val="0"/>
              </a:srgbClr>
            </a:solidFill>
          </p:spPr>
        </p:sp>
        <p:sp>
          <p:nvSpPr>
            <p:cNvPr name="TextBox 7" id="7"/>
            <p:cNvSpPr txBox="true"/>
            <p:nvPr/>
          </p:nvSpPr>
          <p:spPr>
            <a:xfrm>
              <a:off x="0" y="-38100"/>
              <a:ext cx="5486400" cy="806451"/>
            </a:xfrm>
            <a:prstGeom prst="rect">
              <a:avLst/>
            </a:prstGeom>
          </p:spPr>
          <p:txBody>
            <a:bodyPr anchor="ctr" rtlCol="false" tIns="0" lIns="0" bIns="0" rIns="0"/>
            <a:lstStyle/>
            <a:p>
              <a:pPr algn="r">
                <a:lnSpc>
                  <a:spcPts val="2160"/>
                </a:lnSpc>
              </a:pPr>
              <a:r>
                <a:rPr lang="en-US" sz="1800">
                  <a:solidFill>
                    <a:srgbClr val="888888"/>
                  </a:solidFill>
                  <a:latin typeface="Times New Roman"/>
                  <a:ea typeface="Times New Roman"/>
                  <a:cs typeface="Times New Roman"/>
                  <a:sym typeface="Times New Roman"/>
                </a:rPr>
                <a:t>2</a:t>
              </a:r>
            </a:p>
          </p:txBody>
        </p:sp>
      </p:grpSp>
      <p:grpSp>
        <p:nvGrpSpPr>
          <p:cNvPr name="Group 8" id="8"/>
          <p:cNvGrpSpPr/>
          <p:nvPr/>
        </p:nvGrpSpPr>
        <p:grpSpPr>
          <a:xfrm rot="0">
            <a:off x="141195" y="346263"/>
            <a:ext cx="4747018" cy="1054893"/>
            <a:chOff x="0" y="0"/>
            <a:chExt cx="6329357" cy="1406524"/>
          </a:xfrm>
        </p:grpSpPr>
        <p:sp>
          <p:nvSpPr>
            <p:cNvPr name="Freeform 9" id="9" descr="PERI-IT-LOGO"/>
            <p:cNvSpPr/>
            <p:nvPr/>
          </p:nvSpPr>
          <p:spPr>
            <a:xfrm flipH="false" flipV="false" rot="0">
              <a:off x="0" y="0"/>
              <a:ext cx="6329299" cy="1406525"/>
            </a:xfrm>
            <a:custGeom>
              <a:avLst/>
              <a:gdLst/>
              <a:ahLst/>
              <a:cxnLst/>
              <a:rect r="r" b="b" t="t" l="l"/>
              <a:pathLst>
                <a:path h="1406525" w="6329299">
                  <a:moveTo>
                    <a:pt x="0" y="0"/>
                  </a:moveTo>
                  <a:lnTo>
                    <a:pt x="6329299" y="0"/>
                  </a:lnTo>
                  <a:lnTo>
                    <a:pt x="6329299" y="1406525"/>
                  </a:lnTo>
                  <a:lnTo>
                    <a:pt x="0" y="1406525"/>
                  </a:lnTo>
                  <a:lnTo>
                    <a:pt x="0" y="0"/>
                  </a:lnTo>
                  <a:close/>
                </a:path>
              </a:pathLst>
            </a:custGeom>
            <a:blipFill>
              <a:blip r:embed="rId3"/>
              <a:stretch>
                <a:fillRect l="0" t="0" r="0" b="0"/>
              </a:stretch>
            </a:blipFill>
          </p:spPr>
        </p:sp>
      </p:grpSp>
      <p:grpSp>
        <p:nvGrpSpPr>
          <p:cNvPr name="Group 10" id="10"/>
          <p:cNvGrpSpPr/>
          <p:nvPr/>
        </p:nvGrpSpPr>
        <p:grpSpPr>
          <a:xfrm rot="0">
            <a:off x="5102775" y="482006"/>
            <a:ext cx="7636950" cy="1119094"/>
            <a:chOff x="0" y="0"/>
            <a:chExt cx="10182600" cy="1492125"/>
          </a:xfrm>
        </p:grpSpPr>
        <p:sp>
          <p:nvSpPr>
            <p:cNvPr name="Freeform 11" id="11"/>
            <p:cNvSpPr/>
            <p:nvPr/>
          </p:nvSpPr>
          <p:spPr>
            <a:xfrm flipH="false" flipV="false" rot="0">
              <a:off x="0" y="0"/>
              <a:ext cx="10182600" cy="1492125"/>
            </a:xfrm>
            <a:custGeom>
              <a:avLst/>
              <a:gdLst/>
              <a:ahLst/>
              <a:cxnLst/>
              <a:rect r="r" b="b" t="t" l="l"/>
              <a:pathLst>
                <a:path h="1492125" w="10182600">
                  <a:moveTo>
                    <a:pt x="0" y="0"/>
                  </a:moveTo>
                  <a:lnTo>
                    <a:pt x="10182600" y="0"/>
                  </a:lnTo>
                  <a:lnTo>
                    <a:pt x="10182600" y="1492125"/>
                  </a:lnTo>
                  <a:lnTo>
                    <a:pt x="0" y="1492125"/>
                  </a:lnTo>
                  <a:close/>
                </a:path>
              </a:pathLst>
            </a:custGeom>
            <a:solidFill>
              <a:srgbClr val="000000">
                <a:alpha val="0"/>
              </a:srgbClr>
            </a:solidFill>
          </p:spPr>
        </p:sp>
        <p:sp>
          <p:nvSpPr>
            <p:cNvPr name="TextBox 12" id="12"/>
            <p:cNvSpPr txBox="true"/>
            <p:nvPr/>
          </p:nvSpPr>
          <p:spPr>
            <a:xfrm>
              <a:off x="0" y="-85725"/>
              <a:ext cx="10182600" cy="1577850"/>
            </a:xfrm>
            <a:prstGeom prst="rect">
              <a:avLst/>
            </a:prstGeom>
          </p:spPr>
          <p:txBody>
            <a:bodyPr anchor="t" rtlCol="false" tIns="0" lIns="0" bIns="0" rIns="0"/>
            <a:lstStyle/>
            <a:p>
              <a:pPr algn="ctr">
                <a:lnSpc>
                  <a:spcPts val="5580"/>
                </a:lnSpc>
              </a:pPr>
              <a:r>
                <a:rPr lang="en-US" sz="4650" b="true">
                  <a:solidFill>
                    <a:srgbClr val="000000"/>
                  </a:solidFill>
                  <a:latin typeface="Times New Roman Bold"/>
                  <a:ea typeface="Times New Roman Bold"/>
                  <a:cs typeface="Times New Roman Bold"/>
                  <a:sym typeface="Times New Roman Bold"/>
                </a:rPr>
                <a:t>ABSTRACT</a:t>
              </a:r>
            </a:p>
          </p:txBody>
        </p:sp>
      </p:grpSp>
      <p:grpSp>
        <p:nvGrpSpPr>
          <p:cNvPr name="Group 13" id="13"/>
          <p:cNvGrpSpPr/>
          <p:nvPr/>
        </p:nvGrpSpPr>
        <p:grpSpPr>
          <a:xfrm rot="0">
            <a:off x="1366650" y="1597294"/>
            <a:ext cx="15554700" cy="7819594"/>
            <a:chOff x="0" y="0"/>
            <a:chExt cx="20739600" cy="10426125"/>
          </a:xfrm>
        </p:grpSpPr>
        <p:sp>
          <p:nvSpPr>
            <p:cNvPr name="Freeform 14" id="14"/>
            <p:cNvSpPr/>
            <p:nvPr/>
          </p:nvSpPr>
          <p:spPr>
            <a:xfrm flipH="false" flipV="false" rot="0">
              <a:off x="0" y="0"/>
              <a:ext cx="20739601" cy="10426125"/>
            </a:xfrm>
            <a:custGeom>
              <a:avLst/>
              <a:gdLst/>
              <a:ahLst/>
              <a:cxnLst/>
              <a:rect r="r" b="b" t="t" l="l"/>
              <a:pathLst>
                <a:path h="10426125" w="20739601">
                  <a:moveTo>
                    <a:pt x="0" y="0"/>
                  </a:moveTo>
                  <a:lnTo>
                    <a:pt x="20739601" y="0"/>
                  </a:lnTo>
                  <a:lnTo>
                    <a:pt x="20739601" y="10426125"/>
                  </a:lnTo>
                  <a:lnTo>
                    <a:pt x="0" y="10426125"/>
                  </a:lnTo>
                  <a:close/>
                </a:path>
              </a:pathLst>
            </a:custGeom>
            <a:solidFill>
              <a:srgbClr val="000000">
                <a:alpha val="0"/>
              </a:srgbClr>
            </a:solidFill>
          </p:spPr>
        </p:sp>
        <p:sp>
          <p:nvSpPr>
            <p:cNvPr name="TextBox 15" id="15"/>
            <p:cNvSpPr txBox="true"/>
            <p:nvPr/>
          </p:nvSpPr>
          <p:spPr>
            <a:xfrm>
              <a:off x="0" y="-161925"/>
              <a:ext cx="20739600" cy="10588050"/>
            </a:xfrm>
            <a:prstGeom prst="rect">
              <a:avLst/>
            </a:prstGeom>
          </p:spPr>
          <p:txBody>
            <a:bodyPr anchor="t" rtlCol="false" tIns="0" lIns="0" bIns="0" rIns="0"/>
            <a:lstStyle/>
            <a:p>
              <a:pPr algn="just">
                <a:lnSpc>
                  <a:spcPts val="6187"/>
                </a:lnSpc>
              </a:pPr>
              <a:r>
                <a:rPr lang="en-US" sz="4500">
                  <a:solidFill>
                    <a:srgbClr val="000000"/>
                  </a:solidFill>
                  <a:latin typeface="Times New Roman"/>
                  <a:ea typeface="Times New Roman"/>
                  <a:cs typeface="Times New Roman"/>
                  <a:sym typeface="Times New Roman"/>
                </a:rPr>
                <a:t>Nexus is a Windows-based virtual assistant inspired by Cortana and Siri. Designed for seamless user interaction, it executes tasks via voice commands or keyboard input. The assistant integrates speech recognition, natural language understanding, and task execution to enhance efficiency. Built entirely in Python, it advances human-computer interaction by providing an intuitive and intelligent desktop assistant, streamlining everyday computing for improved productivity and convenience.</a:t>
              </a:r>
            </a:p>
          </p:txBody>
        </p:sp>
      </p:grpSp>
    </p:spTree>
  </p:cSld>
  <p:clrMapOvr>
    <a:masterClrMapping/>
  </p:clrMapOvr>
</p:sld>
</file>

<file path=ppt/slides/slide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793402" y="-8438"/>
            <a:ext cx="15773400" cy="2031412"/>
            <a:chOff x="0" y="0"/>
            <a:chExt cx="21031200" cy="2708550"/>
          </a:xfrm>
        </p:grpSpPr>
        <p:sp>
          <p:nvSpPr>
            <p:cNvPr name="Freeform 3" id="3"/>
            <p:cNvSpPr/>
            <p:nvPr/>
          </p:nvSpPr>
          <p:spPr>
            <a:xfrm flipH="false" flipV="false" rot="0">
              <a:off x="0" y="0"/>
              <a:ext cx="21031200" cy="2708550"/>
            </a:xfrm>
            <a:custGeom>
              <a:avLst/>
              <a:gdLst/>
              <a:ahLst/>
              <a:cxnLst/>
              <a:rect r="r" b="b" t="t" l="l"/>
              <a:pathLst>
                <a:path h="2708550" w="21031200">
                  <a:moveTo>
                    <a:pt x="0" y="0"/>
                  </a:moveTo>
                  <a:lnTo>
                    <a:pt x="21031200" y="0"/>
                  </a:lnTo>
                  <a:lnTo>
                    <a:pt x="21031200" y="2708550"/>
                  </a:lnTo>
                  <a:lnTo>
                    <a:pt x="0" y="2708550"/>
                  </a:lnTo>
                  <a:close/>
                </a:path>
              </a:pathLst>
            </a:custGeom>
            <a:solidFill>
              <a:srgbClr val="000000">
                <a:alpha val="0"/>
              </a:srgbClr>
            </a:solidFill>
          </p:spPr>
        </p:sp>
        <p:sp>
          <p:nvSpPr>
            <p:cNvPr name="TextBox 4" id="4"/>
            <p:cNvSpPr txBox="true"/>
            <p:nvPr/>
          </p:nvSpPr>
          <p:spPr>
            <a:xfrm>
              <a:off x="0" y="-57150"/>
              <a:ext cx="21031200" cy="2765700"/>
            </a:xfrm>
            <a:prstGeom prst="rect">
              <a:avLst/>
            </a:prstGeom>
          </p:spPr>
          <p:txBody>
            <a:bodyPr anchor="ctr" rtlCol="false" tIns="0" lIns="0" bIns="0" rIns="0"/>
            <a:lstStyle/>
            <a:p>
              <a:pPr algn="ctr">
                <a:lnSpc>
                  <a:spcPts val="7128"/>
                </a:lnSpc>
              </a:pPr>
              <a:r>
                <a:rPr lang="en-US" sz="6600" b="true">
                  <a:solidFill>
                    <a:srgbClr val="000000"/>
                  </a:solidFill>
                  <a:latin typeface="Times New Roman Bold"/>
                  <a:ea typeface="Times New Roman Bold"/>
                  <a:cs typeface="Times New Roman Bold"/>
                  <a:sym typeface="Times New Roman Bold"/>
                </a:rPr>
                <a:t>SCOPE</a:t>
              </a:r>
            </a:p>
          </p:txBody>
        </p:sp>
      </p:grpSp>
      <p:grpSp>
        <p:nvGrpSpPr>
          <p:cNvPr name="Group 5" id="5"/>
          <p:cNvGrpSpPr/>
          <p:nvPr/>
        </p:nvGrpSpPr>
        <p:grpSpPr>
          <a:xfrm rot="0">
            <a:off x="12915900" y="9505950"/>
            <a:ext cx="4114800" cy="576225"/>
            <a:chOff x="0" y="0"/>
            <a:chExt cx="5486400" cy="768300"/>
          </a:xfrm>
        </p:grpSpPr>
        <p:sp>
          <p:nvSpPr>
            <p:cNvPr name="Freeform 6" id="6"/>
            <p:cNvSpPr/>
            <p:nvPr/>
          </p:nvSpPr>
          <p:spPr>
            <a:xfrm flipH="false" flipV="false" rot="0">
              <a:off x="0" y="0"/>
              <a:ext cx="5486400" cy="768300"/>
            </a:xfrm>
            <a:custGeom>
              <a:avLst/>
              <a:gdLst/>
              <a:ahLst/>
              <a:cxnLst/>
              <a:rect r="r" b="b" t="t" l="l"/>
              <a:pathLst>
                <a:path h="768300" w="5486400">
                  <a:moveTo>
                    <a:pt x="0" y="0"/>
                  </a:moveTo>
                  <a:lnTo>
                    <a:pt x="5486400" y="0"/>
                  </a:lnTo>
                  <a:lnTo>
                    <a:pt x="5486400" y="768300"/>
                  </a:lnTo>
                  <a:lnTo>
                    <a:pt x="0" y="768300"/>
                  </a:lnTo>
                  <a:close/>
                </a:path>
              </a:pathLst>
            </a:custGeom>
            <a:solidFill>
              <a:srgbClr val="000000">
                <a:alpha val="0"/>
              </a:srgbClr>
            </a:solidFill>
          </p:spPr>
        </p:sp>
        <p:sp>
          <p:nvSpPr>
            <p:cNvPr name="TextBox 7" id="7"/>
            <p:cNvSpPr txBox="true"/>
            <p:nvPr/>
          </p:nvSpPr>
          <p:spPr>
            <a:xfrm>
              <a:off x="0" y="-38100"/>
              <a:ext cx="5486400" cy="806400"/>
            </a:xfrm>
            <a:prstGeom prst="rect">
              <a:avLst/>
            </a:prstGeom>
          </p:spPr>
          <p:txBody>
            <a:bodyPr anchor="ctr" rtlCol="false" tIns="0" lIns="0" bIns="0" rIns="0"/>
            <a:lstStyle/>
            <a:p>
              <a:pPr algn="r">
                <a:lnSpc>
                  <a:spcPts val="2160"/>
                </a:lnSpc>
              </a:pPr>
              <a:r>
                <a:rPr lang="en-US" sz="1800">
                  <a:solidFill>
                    <a:srgbClr val="888888"/>
                  </a:solidFill>
                  <a:latin typeface="Times New Roman"/>
                  <a:ea typeface="Times New Roman"/>
                  <a:cs typeface="Times New Roman"/>
                  <a:sym typeface="Times New Roman"/>
                </a:rPr>
                <a:t>3</a:t>
              </a:r>
            </a:p>
          </p:txBody>
        </p:sp>
      </p:grpSp>
      <p:grpSp>
        <p:nvGrpSpPr>
          <p:cNvPr name="Group 8" id="8"/>
          <p:cNvGrpSpPr/>
          <p:nvPr/>
        </p:nvGrpSpPr>
        <p:grpSpPr>
          <a:xfrm rot="0">
            <a:off x="1257300" y="9505950"/>
            <a:ext cx="4114800" cy="576263"/>
            <a:chOff x="0" y="0"/>
            <a:chExt cx="5486400" cy="768351"/>
          </a:xfrm>
        </p:grpSpPr>
        <p:sp>
          <p:nvSpPr>
            <p:cNvPr name="Freeform 9" id="9"/>
            <p:cNvSpPr/>
            <p:nvPr/>
          </p:nvSpPr>
          <p:spPr>
            <a:xfrm flipH="false" flipV="false" rot="0">
              <a:off x="0" y="0"/>
              <a:ext cx="5486400" cy="768351"/>
            </a:xfrm>
            <a:custGeom>
              <a:avLst/>
              <a:gdLst/>
              <a:ahLst/>
              <a:cxnLst/>
              <a:rect r="r" b="b" t="t" l="l"/>
              <a:pathLst>
                <a:path h="768351" w="5486400">
                  <a:moveTo>
                    <a:pt x="0" y="0"/>
                  </a:moveTo>
                  <a:lnTo>
                    <a:pt x="5486400" y="0"/>
                  </a:lnTo>
                  <a:lnTo>
                    <a:pt x="5486400" y="768351"/>
                  </a:lnTo>
                  <a:lnTo>
                    <a:pt x="0" y="768351"/>
                  </a:lnTo>
                  <a:close/>
                </a:path>
              </a:pathLst>
            </a:custGeom>
            <a:solidFill>
              <a:srgbClr val="000000">
                <a:alpha val="0"/>
              </a:srgbClr>
            </a:solidFill>
          </p:spPr>
        </p:sp>
        <p:sp>
          <p:nvSpPr>
            <p:cNvPr name="TextBox 10" id="10"/>
            <p:cNvSpPr txBox="true"/>
            <p:nvPr/>
          </p:nvSpPr>
          <p:spPr>
            <a:xfrm>
              <a:off x="0" y="-38100"/>
              <a:ext cx="5486400" cy="806451"/>
            </a:xfrm>
            <a:prstGeom prst="rect">
              <a:avLst/>
            </a:prstGeom>
          </p:spPr>
          <p:txBody>
            <a:bodyPr anchor="ctr" rtlCol="false" tIns="0" lIns="0" bIns="0" rIns="0"/>
            <a:lstStyle/>
            <a:p>
              <a:pPr algn="l">
                <a:lnSpc>
                  <a:spcPts val="2160"/>
                </a:lnSpc>
              </a:pPr>
              <a:r>
                <a:rPr lang="en-US" sz="1800">
                  <a:solidFill>
                    <a:srgbClr val="888888"/>
                  </a:solidFill>
                  <a:latin typeface="Times New Roman"/>
                  <a:ea typeface="Times New Roman"/>
                  <a:cs typeface="Times New Roman"/>
                  <a:sym typeface="Times New Roman"/>
                </a:rPr>
                <a:t>18/02/2025</a:t>
              </a:r>
            </a:p>
          </p:txBody>
        </p:sp>
      </p:grpSp>
      <p:grpSp>
        <p:nvGrpSpPr>
          <p:cNvPr name="Group 11" id="11"/>
          <p:cNvGrpSpPr/>
          <p:nvPr/>
        </p:nvGrpSpPr>
        <p:grpSpPr>
          <a:xfrm rot="0">
            <a:off x="793402" y="1420518"/>
            <a:ext cx="16701196" cy="8866482"/>
            <a:chOff x="0" y="0"/>
            <a:chExt cx="22268261" cy="11821976"/>
          </a:xfrm>
        </p:grpSpPr>
        <p:sp>
          <p:nvSpPr>
            <p:cNvPr name="Freeform 12" id="12"/>
            <p:cNvSpPr/>
            <p:nvPr/>
          </p:nvSpPr>
          <p:spPr>
            <a:xfrm flipH="false" flipV="false" rot="0">
              <a:off x="0" y="0"/>
              <a:ext cx="22268261" cy="11821975"/>
            </a:xfrm>
            <a:custGeom>
              <a:avLst/>
              <a:gdLst/>
              <a:ahLst/>
              <a:cxnLst/>
              <a:rect r="r" b="b" t="t" l="l"/>
              <a:pathLst>
                <a:path h="11821975" w="22268261">
                  <a:moveTo>
                    <a:pt x="0" y="0"/>
                  </a:moveTo>
                  <a:lnTo>
                    <a:pt x="22268261" y="0"/>
                  </a:lnTo>
                  <a:lnTo>
                    <a:pt x="22268261" y="11821975"/>
                  </a:lnTo>
                  <a:lnTo>
                    <a:pt x="0" y="11821975"/>
                  </a:lnTo>
                  <a:close/>
                </a:path>
              </a:pathLst>
            </a:custGeom>
            <a:solidFill>
              <a:srgbClr val="000000">
                <a:alpha val="0"/>
              </a:srgbClr>
            </a:solidFill>
          </p:spPr>
        </p:sp>
        <p:sp>
          <p:nvSpPr>
            <p:cNvPr name="TextBox 13" id="13"/>
            <p:cNvSpPr txBox="true"/>
            <p:nvPr/>
          </p:nvSpPr>
          <p:spPr>
            <a:xfrm>
              <a:off x="0" y="-161925"/>
              <a:ext cx="22268261" cy="11983901"/>
            </a:xfrm>
            <a:prstGeom prst="rect">
              <a:avLst/>
            </a:prstGeom>
          </p:spPr>
          <p:txBody>
            <a:bodyPr anchor="t" rtlCol="false" tIns="0" lIns="0" bIns="0" rIns="0"/>
            <a:lstStyle/>
            <a:p>
              <a:pPr algn="just">
                <a:lnSpc>
                  <a:spcPts val="6187"/>
                </a:lnSpc>
              </a:pPr>
              <a:r>
                <a:rPr lang="en-US" sz="4500">
                  <a:solidFill>
                    <a:srgbClr val="000000"/>
                  </a:solidFill>
                  <a:latin typeface="Times New Roman"/>
                  <a:ea typeface="Times New Roman"/>
                  <a:cs typeface="Times New Roman"/>
                  <a:sym typeface="Times New Roman"/>
                </a:rPr>
                <a:t>An AI desktop virtual assistant leverages artificial intelligence and natural language processing to interact with users, automate tasks, and enhance productivity. It performs functions like scheduling, web searches, email and message handling, and smart device control through voice or text commands. Built using Python, it utilizes speech recognition and machine learning to improve over time. With capabilities like opening applications, fetching information, and reducing manual effort, this assistant streamlines daily computing tasks, making it a valuable tool for both personal and professional use.</a:t>
              </a:r>
            </a:p>
            <a:p>
              <a:pPr algn="just">
                <a:lnSpc>
                  <a:spcPts val="6187"/>
                </a:lnSpc>
              </a:pPr>
            </a:p>
          </p:txBody>
        </p:sp>
      </p:gr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056083" y="317712"/>
            <a:ext cx="15773400" cy="2017125"/>
            <a:chOff x="0" y="0"/>
            <a:chExt cx="21031200" cy="2689500"/>
          </a:xfrm>
        </p:grpSpPr>
        <p:sp>
          <p:nvSpPr>
            <p:cNvPr name="Freeform 3" id="3"/>
            <p:cNvSpPr/>
            <p:nvPr/>
          </p:nvSpPr>
          <p:spPr>
            <a:xfrm flipH="false" flipV="false" rot="0">
              <a:off x="0" y="0"/>
              <a:ext cx="21031200" cy="2689500"/>
            </a:xfrm>
            <a:custGeom>
              <a:avLst/>
              <a:gdLst/>
              <a:ahLst/>
              <a:cxnLst/>
              <a:rect r="r" b="b" t="t" l="l"/>
              <a:pathLst>
                <a:path h="2689500" w="21031200">
                  <a:moveTo>
                    <a:pt x="0" y="0"/>
                  </a:moveTo>
                  <a:lnTo>
                    <a:pt x="21031200" y="0"/>
                  </a:lnTo>
                  <a:lnTo>
                    <a:pt x="21031200" y="2689500"/>
                  </a:lnTo>
                  <a:lnTo>
                    <a:pt x="0" y="2689500"/>
                  </a:lnTo>
                  <a:close/>
                </a:path>
              </a:pathLst>
            </a:custGeom>
            <a:solidFill>
              <a:srgbClr val="000000">
                <a:alpha val="0"/>
              </a:srgbClr>
            </a:solidFill>
          </p:spPr>
        </p:sp>
        <p:sp>
          <p:nvSpPr>
            <p:cNvPr name="TextBox 4" id="4"/>
            <p:cNvSpPr txBox="true"/>
            <p:nvPr/>
          </p:nvSpPr>
          <p:spPr>
            <a:xfrm>
              <a:off x="0" y="-38100"/>
              <a:ext cx="21031200" cy="2727600"/>
            </a:xfrm>
            <a:prstGeom prst="rect">
              <a:avLst/>
            </a:prstGeom>
          </p:spPr>
          <p:txBody>
            <a:bodyPr anchor="ctr" rtlCol="false" tIns="0" lIns="0" bIns="0" rIns="0"/>
            <a:lstStyle/>
            <a:p>
              <a:pPr algn="ctr">
                <a:lnSpc>
                  <a:spcPts val="5184"/>
                </a:lnSpc>
              </a:pPr>
              <a:r>
                <a:rPr lang="en-US" sz="4800" b="true">
                  <a:solidFill>
                    <a:srgbClr val="000000"/>
                  </a:solidFill>
                  <a:latin typeface="Times New Roman Bold"/>
                  <a:ea typeface="Times New Roman Bold"/>
                  <a:cs typeface="Times New Roman Bold"/>
                  <a:sym typeface="Times New Roman Bold"/>
                </a:rPr>
                <a:t>LITERATURE REVIEW</a:t>
              </a:r>
            </a:p>
          </p:txBody>
        </p:sp>
      </p:grpSp>
      <p:grpSp>
        <p:nvGrpSpPr>
          <p:cNvPr name="Group 5" id="5"/>
          <p:cNvGrpSpPr/>
          <p:nvPr/>
        </p:nvGrpSpPr>
        <p:grpSpPr>
          <a:xfrm rot="0">
            <a:off x="1257300" y="9505950"/>
            <a:ext cx="4114800" cy="576263"/>
            <a:chOff x="0" y="0"/>
            <a:chExt cx="5486400" cy="768351"/>
          </a:xfrm>
        </p:grpSpPr>
        <p:sp>
          <p:nvSpPr>
            <p:cNvPr name="Freeform 6" id="6"/>
            <p:cNvSpPr/>
            <p:nvPr/>
          </p:nvSpPr>
          <p:spPr>
            <a:xfrm flipH="false" flipV="false" rot="0">
              <a:off x="0" y="0"/>
              <a:ext cx="5486400" cy="768351"/>
            </a:xfrm>
            <a:custGeom>
              <a:avLst/>
              <a:gdLst/>
              <a:ahLst/>
              <a:cxnLst/>
              <a:rect r="r" b="b" t="t" l="l"/>
              <a:pathLst>
                <a:path h="768351" w="5486400">
                  <a:moveTo>
                    <a:pt x="0" y="0"/>
                  </a:moveTo>
                  <a:lnTo>
                    <a:pt x="5486400" y="0"/>
                  </a:lnTo>
                  <a:lnTo>
                    <a:pt x="5486400" y="768351"/>
                  </a:lnTo>
                  <a:lnTo>
                    <a:pt x="0" y="768351"/>
                  </a:lnTo>
                  <a:close/>
                </a:path>
              </a:pathLst>
            </a:custGeom>
            <a:solidFill>
              <a:srgbClr val="000000">
                <a:alpha val="0"/>
              </a:srgbClr>
            </a:solidFill>
          </p:spPr>
        </p:sp>
        <p:sp>
          <p:nvSpPr>
            <p:cNvPr name="TextBox 7" id="7"/>
            <p:cNvSpPr txBox="true"/>
            <p:nvPr/>
          </p:nvSpPr>
          <p:spPr>
            <a:xfrm>
              <a:off x="0" y="-38100"/>
              <a:ext cx="5486400" cy="806451"/>
            </a:xfrm>
            <a:prstGeom prst="rect">
              <a:avLst/>
            </a:prstGeom>
          </p:spPr>
          <p:txBody>
            <a:bodyPr anchor="ctr" rtlCol="false" tIns="0" lIns="0" bIns="0" rIns="0"/>
            <a:lstStyle/>
            <a:p>
              <a:pPr algn="l">
                <a:lnSpc>
                  <a:spcPts val="2160"/>
                </a:lnSpc>
              </a:pPr>
              <a:r>
                <a:rPr lang="en-US" sz="1800">
                  <a:solidFill>
                    <a:srgbClr val="888888"/>
                  </a:solidFill>
                  <a:latin typeface="Times New Roman"/>
                  <a:ea typeface="Times New Roman"/>
                  <a:cs typeface="Times New Roman"/>
                  <a:sym typeface="Times New Roman"/>
                </a:rPr>
                <a:t>18/02/2025</a:t>
              </a:r>
            </a:p>
          </p:txBody>
        </p:sp>
      </p:grpSp>
      <p:grpSp>
        <p:nvGrpSpPr>
          <p:cNvPr name="Group 8" id="8"/>
          <p:cNvGrpSpPr/>
          <p:nvPr/>
        </p:nvGrpSpPr>
        <p:grpSpPr>
          <a:xfrm rot="0">
            <a:off x="12915900" y="9505950"/>
            <a:ext cx="4114800" cy="576263"/>
            <a:chOff x="0" y="0"/>
            <a:chExt cx="5486400" cy="768351"/>
          </a:xfrm>
        </p:grpSpPr>
        <p:sp>
          <p:nvSpPr>
            <p:cNvPr name="Freeform 9" id="9"/>
            <p:cNvSpPr/>
            <p:nvPr/>
          </p:nvSpPr>
          <p:spPr>
            <a:xfrm flipH="false" flipV="false" rot="0">
              <a:off x="0" y="0"/>
              <a:ext cx="5486400" cy="768351"/>
            </a:xfrm>
            <a:custGeom>
              <a:avLst/>
              <a:gdLst/>
              <a:ahLst/>
              <a:cxnLst/>
              <a:rect r="r" b="b" t="t" l="l"/>
              <a:pathLst>
                <a:path h="768351" w="5486400">
                  <a:moveTo>
                    <a:pt x="0" y="0"/>
                  </a:moveTo>
                  <a:lnTo>
                    <a:pt x="5486400" y="0"/>
                  </a:lnTo>
                  <a:lnTo>
                    <a:pt x="5486400" y="768351"/>
                  </a:lnTo>
                  <a:lnTo>
                    <a:pt x="0" y="768351"/>
                  </a:lnTo>
                  <a:close/>
                </a:path>
              </a:pathLst>
            </a:custGeom>
            <a:solidFill>
              <a:srgbClr val="000000">
                <a:alpha val="0"/>
              </a:srgbClr>
            </a:solidFill>
          </p:spPr>
        </p:sp>
        <p:sp>
          <p:nvSpPr>
            <p:cNvPr name="TextBox 10" id="10"/>
            <p:cNvSpPr txBox="true"/>
            <p:nvPr/>
          </p:nvSpPr>
          <p:spPr>
            <a:xfrm>
              <a:off x="0" y="-38100"/>
              <a:ext cx="5486400" cy="806451"/>
            </a:xfrm>
            <a:prstGeom prst="rect">
              <a:avLst/>
            </a:prstGeom>
          </p:spPr>
          <p:txBody>
            <a:bodyPr anchor="ctr" rtlCol="false" tIns="0" lIns="0" bIns="0" rIns="0"/>
            <a:lstStyle/>
            <a:p>
              <a:pPr algn="r">
                <a:lnSpc>
                  <a:spcPts val="2160"/>
                </a:lnSpc>
              </a:pPr>
              <a:r>
                <a:rPr lang="en-US" sz="1800">
                  <a:solidFill>
                    <a:srgbClr val="888888"/>
                  </a:solidFill>
                  <a:latin typeface="Times New Roman"/>
                  <a:ea typeface="Times New Roman"/>
                  <a:cs typeface="Times New Roman"/>
                  <a:sym typeface="Times New Roman"/>
                </a:rPr>
                <a:t>4</a:t>
              </a:r>
            </a:p>
          </p:txBody>
        </p:sp>
      </p:grpSp>
      <p:grpSp>
        <p:nvGrpSpPr>
          <p:cNvPr name="Group 11" id="11"/>
          <p:cNvGrpSpPr/>
          <p:nvPr/>
        </p:nvGrpSpPr>
        <p:grpSpPr>
          <a:xfrm rot="0">
            <a:off x="141195" y="346263"/>
            <a:ext cx="4747018" cy="1054893"/>
            <a:chOff x="0" y="0"/>
            <a:chExt cx="6329357" cy="1406524"/>
          </a:xfrm>
        </p:grpSpPr>
        <p:sp>
          <p:nvSpPr>
            <p:cNvPr name="Freeform 12" id="12" descr="PERI-IT-LOGO"/>
            <p:cNvSpPr/>
            <p:nvPr/>
          </p:nvSpPr>
          <p:spPr>
            <a:xfrm flipH="false" flipV="false" rot="0">
              <a:off x="0" y="0"/>
              <a:ext cx="6329299" cy="1406525"/>
            </a:xfrm>
            <a:custGeom>
              <a:avLst/>
              <a:gdLst/>
              <a:ahLst/>
              <a:cxnLst/>
              <a:rect r="r" b="b" t="t" l="l"/>
              <a:pathLst>
                <a:path h="1406525" w="6329299">
                  <a:moveTo>
                    <a:pt x="0" y="0"/>
                  </a:moveTo>
                  <a:lnTo>
                    <a:pt x="6329299" y="0"/>
                  </a:lnTo>
                  <a:lnTo>
                    <a:pt x="6329299" y="1406525"/>
                  </a:lnTo>
                  <a:lnTo>
                    <a:pt x="0" y="1406525"/>
                  </a:lnTo>
                  <a:lnTo>
                    <a:pt x="0" y="0"/>
                  </a:lnTo>
                  <a:close/>
                </a:path>
              </a:pathLst>
            </a:custGeom>
            <a:blipFill>
              <a:blip r:embed="rId3"/>
              <a:stretch>
                <a:fillRect l="0" t="0" r="0" b="0"/>
              </a:stretch>
            </a:blipFill>
          </p:spPr>
        </p:sp>
      </p:grpSp>
      <p:graphicFrame>
        <p:nvGraphicFramePr>
          <p:cNvPr name="Table 13" id="13"/>
          <p:cNvGraphicFramePr>
            <a:graphicFrameLocks noGrp="true"/>
          </p:cNvGraphicFramePr>
          <p:nvPr/>
        </p:nvGraphicFramePr>
        <p:xfrm>
          <a:off x="1257300" y="1794502"/>
          <a:ext cx="15595600" cy="7721600"/>
        </p:xfrm>
        <a:graphic>
          <a:graphicData uri="http://schemas.openxmlformats.org/drawingml/2006/table">
            <a:tbl>
              <a:tblPr/>
              <a:tblGrid>
                <a:gridCol w="3898900"/>
                <a:gridCol w="3898900"/>
                <a:gridCol w="4287374"/>
                <a:gridCol w="3510426"/>
              </a:tblGrid>
              <a:tr h="1724142">
                <a:tc>
                  <a:txBody>
                    <a:bodyPr anchor="t" rtlCol="false"/>
                    <a:lstStyle/>
                    <a:p>
                      <a:pPr algn="ctr">
                        <a:lnSpc>
                          <a:spcPts val="4140"/>
                        </a:lnSpc>
                        <a:defRPr/>
                      </a:pPr>
                      <a:r>
                        <a:rPr lang="en-US" sz="3000" b="true">
                          <a:solidFill>
                            <a:srgbClr val="FFFFFF"/>
                          </a:solidFill>
                          <a:latin typeface="Times New Roman Bold"/>
                          <a:ea typeface="Times New Roman Bold"/>
                          <a:cs typeface="Times New Roman Bold"/>
                          <a:sym typeface="Times New Roman Bold"/>
                        </a:rPr>
                        <a:t>TITLE</a:t>
                      </a:r>
                      <a:endParaRPr lang="en-US" sz="1100"/>
                    </a:p>
                  </a:txBody>
                  <a:tcPr marL="83820" marR="83820" marT="83820" marB="83820" anchor="ctr">
                    <a:lnL cmpd="sng" algn="ctr" cap="flat" w="12700">
                      <a:solidFill>
                        <a:srgbClr val="000000"/>
                      </a:solidFill>
                      <a:prstDash val="solid"/>
                      <a:round/>
                      <a:headEnd type="none" w="med" len="med"/>
                      <a:tailEnd type="none" w="med" len="med"/>
                    </a:lnL>
                    <a:lnR cmpd="sng" algn="ctr" cap="flat" w="12700">
                      <a:solidFill>
                        <a:srgbClr val="000000"/>
                      </a:solidFill>
                      <a:prstDash val="solid"/>
                      <a:round/>
                      <a:headEnd type="none" w="med" len="med"/>
                      <a:tailEnd type="none" w="med" len="med"/>
                    </a:lnR>
                    <a:lnT cmpd="sng" algn="ctr" cap="flat" w="12700">
                      <a:solidFill>
                        <a:srgbClr val="000000"/>
                      </a:solidFill>
                      <a:prstDash val="solid"/>
                      <a:round/>
                      <a:headEnd type="none" w="med" len="med"/>
                      <a:tailEnd type="none" w="med" len="med"/>
                    </a:lnT>
                    <a:lnB cmpd="sng" algn="ctr" cap="flat" w="12700">
                      <a:solidFill>
                        <a:srgbClr val="000000"/>
                      </a:solidFill>
                      <a:prstDash val="solid"/>
                      <a:round/>
                      <a:headEnd type="none" w="med" len="med"/>
                      <a:tailEnd type="none" w="med" len="med"/>
                    </a:lnB>
                    <a:solidFill>
                      <a:srgbClr val="5B9BD5"/>
                    </a:solidFill>
                  </a:tcPr>
                </a:tc>
                <a:tc>
                  <a:txBody>
                    <a:bodyPr anchor="t" rtlCol="false"/>
                    <a:lstStyle/>
                    <a:p>
                      <a:pPr algn="ctr">
                        <a:lnSpc>
                          <a:spcPts val="4140"/>
                        </a:lnSpc>
                        <a:defRPr/>
                      </a:pPr>
                      <a:r>
                        <a:rPr lang="en-US" sz="3000" b="true">
                          <a:solidFill>
                            <a:srgbClr val="FFFFFF"/>
                          </a:solidFill>
                          <a:latin typeface="Times New Roman Bold"/>
                          <a:ea typeface="Times New Roman Bold"/>
                          <a:cs typeface="Times New Roman Bold"/>
                          <a:sym typeface="Times New Roman Bold"/>
                        </a:rPr>
                        <a:t>YEAR/JOURNAL</a:t>
                      </a:r>
                      <a:endParaRPr lang="en-US" sz="1100"/>
                    </a:p>
                  </a:txBody>
                  <a:tcPr marL="83820" marR="83820" marT="83820" marB="83820" anchor="ctr">
                    <a:lnL cmpd="sng" algn="ctr" cap="flat" w="12700">
                      <a:solidFill>
                        <a:srgbClr val="000000"/>
                      </a:solidFill>
                      <a:prstDash val="solid"/>
                      <a:round/>
                      <a:headEnd type="none" w="med" len="med"/>
                      <a:tailEnd type="none" w="med" len="med"/>
                    </a:lnL>
                    <a:lnR cmpd="sng" algn="ctr" cap="flat" w="12700">
                      <a:solidFill>
                        <a:srgbClr val="000000"/>
                      </a:solidFill>
                      <a:prstDash val="solid"/>
                      <a:round/>
                      <a:headEnd type="none" w="med" len="med"/>
                      <a:tailEnd type="none" w="med" len="med"/>
                    </a:lnR>
                    <a:lnT cmpd="sng" algn="ctr" cap="flat" w="12700">
                      <a:solidFill>
                        <a:srgbClr val="000000"/>
                      </a:solidFill>
                      <a:prstDash val="solid"/>
                      <a:round/>
                      <a:headEnd type="none" w="med" len="med"/>
                      <a:tailEnd type="none" w="med" len="med"/>
                    </a:lnT>
                    <a:lnB cmpd="sng" algn="ctr" cap="flat" w="12700">
                      <a:solidFill>
                        <a:srgbClr val="000000"/>
                      </a:solidFill>
                      <a:prstDash val="solid"/>
                      <a:round/>
                      <a:headEnd type="none" w="med" len="med"/>
                      <a:tailEnd type="none" w="med" len="med"/>
                    </a:lnB>
                    <a:solidFill>
                      <a:srgbClr val="5B9BD5"/>
                    </a:solidFill>
                  </a:tcPr>
                </a:tc>
                <a:tc>
                  <a:txBody>
                    <a:bodyPr anchor="t" rtlCol="false"/>
                    <a:lstStyle/>
                    <a:p>
                      <a:pPr algn="ctr">
                        <a:lnSpc>
                          <a:spcPts val="4140"/>
                        </a:lnSpc>
                        <a:defRPr/>
                      </a:pPr>
                      <a:r>
                        <a:rPr lang="en-US" sz="3000" b="true">
                          <a:solidFill>
                            <a:srgbClr val="FFFFFF"/>
                          </a:solidFill>
                          <a:latin typeface="Times New Roman Bold"/>
                          <a:ea typeface="Times New Roman Bold"/>
                          <a:cs typeface="Times New Roman Bold"/>
                          <a:sym typeface="Times New Roman Bold"/>
                        </a:rPr>
                        <a:t>METHODOLOGY</a:t>
                      </a:r>
                      <a:endParaRPr lang="en-US" sz="1100"/>
                    </a:p>
                  </a:txBody>
                  <a:tcPr marL="83820" marR="83820" marT="83820" marB="83820" anchor="ctr">
                    <a:lnL cmpd="sng" algn="ctr" cap="flat" w="12700">
                      <a:solidFill>
                        <a:srgbClr val="000000"/>
                      </a:solidFill>
                      <a:prstDash val="solid"/>
                      <a:round/>
                      <a:headEnd type="none" w="med" len="med"/>
                      <a:tailEnd type="none" w="med" len="med"/>
                    </a:lnL>
                    <a:lnR cmpd="sng" algn="ctr" cap="flat" w="12700">
                      <a:solidFill>
                        <a:srgbClr val="000000"/>
                      </a:solidFill>
                      <a:prstDash val="solid"/>
                      <a:round/>
                      <a:headEnd type="none" w="med" len="med"/>
                      <a:tailEnd type="none" w="med" len="med"/>
                    </a:lnR>
                    <a:lnT cmpd="sng" algn="ctr" cap="flat" w="12700">
                      <a:solidFill>
                        <a:srgbClr val="000000"/>
                      </a:solidFill>
                      <a:prstDash val="solid"/>
                      <a:round/>
                      <a:headEnd type="none" w="med" len="med"/>
                      <a:tailEnd type="none" w="med" len="med"/>
                    </a:lnT>
                    <a:lnB cmpd="sng" algn="ctr" cap="flat" w="12700">
                      <a:solidFill>
                        <a:srgbClr val="000000"/>
                      </a:solidFill>
                      <a:prstDash val="solid"/>
                      <a:round/>
                      <a:headEnd type="none" w="med" len="med"/>
                      <a:tailEnd type="none" w="med" len="med"/>
                    </a:lnB>
                    <a:solidFill>
                      <a:srgbClr val="5B9BD5"/>
                    </a:solidFill>
                  </a:tcPr>
                </a:tc>
                <a:tc>
                  <a:txBody>
                    <a:bodyPr anchor="t" rtlCol="false"/>
                    <a:lstStyle/>
                    <a:p>
                      <a:pPr algn="ctr">
                        <a:lnSpc>
                          <a:spcPts val="4140"/>
                        </a:lnSpc>
                        <a:defRPr/>
                      </a:pPr>
                      <a:r>
                        <a:rPr lang="en-US" sz="3000" b="true">
                          <a:solidFill>
                            <a:srgbClr val="FFFFFF"/>
                          </a:solidFill>
                          <a:latin typeface="Times New Roman Bold"/>
                          <a:ea typeface="Times New Roman Bold"/>
                          <a:cs typeface="Times New Roman Bold"/>
                          <a:sym typeface="Times New Roman Bold"/>
                        </a:rPr>
                        <a:t>DRAWBACKS</a:t>
                      </a:r>
                      <a:endParaRPr lang="en-US" sz="1100"/>
                    </a:p>
                  </a:txBody>
                  <a:tcPr marL="83820" marR="83820" marT="83820" marB="83820" anchor="ctr">
                    <a:lnL cmpd="sng" algn="ctr" cap="flat" w="12700">
                      <a:solidFill>
                        <a:srgbClr val="000000"/>
                      </a:solidFill>
                      <a:prstDash val="solid"/>
                      <a:round/>
                      <a:headEnd type="none" w="med" len="med"/>
                      <a:tailEnd type="none" w="med" len="med"/>
                    </a:lnL>
                    <a:lnR cmpd="sng" algn="ctr" cap="flat" w="12700">
                      <a:solidFill>
                        <a:srgbClr val="000000"/>
                      </a:solidFill>
                      <a:prstDash val="solid"/>
                      <a:round/>
                      <a:headEnd type="none" w="med" len="med"/>
                      <a:tailEnd type="none" w="med" len="med"/>
                    </a:lnR>
                    <a:lnT cmpd="sng" algn="ctr" cap="flat" w="12700">
                      <a:solidFill>
                        <a:srgbClr val="000000"/>
                      </a:solidFill>
                      <a:prstDash val="solid"/>
                      <a:round/>
                      <a:headEnd type="none" w="med" len="med"/>
                      <a:tailEnd type="none" w="med" len="med"/>
                    </a:lnT>
                    <a:lnB cmpd="sng" algn="ctr" cap="flat" w="12700">
                      <a:solidFill>
                        <a:srgbClr val="000000"/>
                      </a:solidFill>
                      <a:prstDash val="solid"/>
                      <a:round/>
                      <a:headEnd type="none" w="med" len="med"/>
                      <a:tailEnd type="none" w="med" len="med"/>
                    </a:lnB>
                    <a:solidFill>
                      <a:srgbClr val="5B9BD5"/>
                    </a:solidFill>
                  </a:tcPr>
                </a:tc>
              </a:tr>
              <a:tr h="3550101">
                <a:tc>
                  <a:txBody>
                    <a:bodyPr anchor="t" rtlCol="false"/>
                    <a:lstStyle/>
                    <a:p>
                      <a:pPr algn="l">
                        <a:lnSpc>
                          <a:spcPts val="3499"/>
                        </a:lnSpc>
                        <a:defRPr/>
                      </a:pPr>
                      <a:r>
                        <a:rPr lang="en-US" sz="2499">
                          <a:solidFill>
                            <a:srgbClr val="000000"/>
                          </a:solidFill>
                          <a:latin typeface="Times New Roman"/>
                          <a:ea typeface="Times New Roman"/>
                          <a:cs typeface="Times New Roman"/>
                          <a:sym typeface="Times New Roman"/>
                        </a:rPr>
                        <a:t>Study of Voice Controlled </a:t>
                      </a:r>
                      <a:endParaRPr lang="en-US" sz="1100"/>
                    </a:p>
                    <a:p>
                      <a:pPr algn="l">
                        <a:lnSpc>
                          <a:spcPts val="3499"/>
                        </a:lnSpc>
                      </a:pPr>
                      <a:r>
                        <a:rPr lang="en-US" sz="2499">
                          <a:solidFill>
                            <a:srgbClr val="000000"/>
                          </a:solidFill>
                          <a:latin typeface="Times New Roman"/>
                          <a:ea typeface="Times New Roman"/>
                          <a:cs typeface="Times New Roman"/>
                          <a:sym typeface="Times New Roman"/>
                        </a:rPr>
                        <a:t>Personal Assistant Device . </a:t>
                      </a:r>
                    </a:p>
                    <a:p>
                      <a:pPr algn="l">
                        <a:lnSpc>
                          <a:spcPts val="3499"/>
                        </a:lnSpc>
                      </a:pPr>
                    </a:p>
                  </a:txBody>
                  <a:tcPr marL="83820" marR="83820" marT="83820" marB="83820" anchor="ctr">
                    <a:lnL cmpd="sng" algn="ctr" cap="flat" w="12700">
                      <a:solidFill>
                        <a:srgbClr val="000000"/>
                      </a:solidFill>
                      <a:prstDash val="solid"/>
                      <a:round/>
                      <a:headEnd type="none" w="med" len="med"/>
                      <a:tailEnd type="none" w="med" len="med"/>
                    </a:lnL>
                    <a:lnR cmpd="sng" algn="ctr" cap="flat" w="12700">
                      <a:solidFill>
                        <a:srgbClr val="000000"/>
                      </a:solidFill>
                      <a:prstDash val="solid"/>
                      <a:round/>
                      <a:headEnd type="none" w="med" len="med"/>
                      <a:tailEnd type="none" w="med" len="med"/>
                    </a:lnR>
                    <a:lnT cmpd="sng" algn="ctr" cap="flat" w="12700">
                      <a:solidFill>
                        <a:srgbClr val="000000"/>
                      </a:solidFill>
                      <a:prstDash val="solid"/>
                      <a:round/>
                      <a:headEnd type="none" w="med" len="med"/>
                      <a:tailEnd type="none" w="med" len="med"/>
                    </a:lnT>
                    <a:lnB cmpd="sng" algn="ctr" cap="flat" w="12700">
                      <a:solidFill>
                        <a:srgbClr val="000000"/>
                      </a:solidFill>
                      <a:prstDash val="solid"/>
                      <a:round/>
                      <a:headEnd type="none" w="med" len="med"/>
                      <a:tailEnd type="none" w="med" len="med"/>
                    </a:lnB>
                    <a:solidFill>
                      <a:srgbClr val="D2DEEF"/>
                    </a:solidFill>
                  </a:tcPr>
                </a:tc>
                <a:tc>
                  <a:txBody>
                    <a:bodyPr anchor="t" rtlCol="false"/>
                    <a:lstStyle/>
                    <a:p>
                      <a:pPr algn="l">
                        <a:lnSpc>
                          <a:spcPts val="3499"/>
                        </a:lnSpc>
                        <a:defRPr/>
                      </a:pPr>
                      <a:r>
                        <a:rPr lang="en-US" sz="2499">
                          <a:solidFill>
                            <a:srgbClr val="000000"/>
                          </a:solidFill>
                          <a:latin typeface="Times New Roman"/>
                          <a:ea typeface="Times New Roman"/>
                          <a:cs typeface="Times New Roman"/>
                          <a:sym typeface="Times New Roman"/>
                        </a:rPr>
                        <a:t>International Journal of Computer Trends and Technology </a:t>
                      </a:r>
                      <a:endParaRPr lang="en-US" sz="1100"/>
                    </a:p>
                    <a:p>
                      <a:pPr algn="l">
                        <a:lnSpc>
                          <a:spcPts val="3499"/>
                        </a:lnSpc>
                      </a:pPr>
                      <a:r>
                        <a:rPr lang="en-US" sz="2499">
                          <a:solidFill>
                            <a:srgbClr val="000000"/>
                          </a:solidFill>
                          <a:latin typeface="Times New Roman"/>
                          <a:ea typeface="Times New Roman"/>
                          <a:cs typeface="Times New Roman"/>
                          <a:sym typeface="Times New Roman"/>
                        </a:rPr>
                        <a:t>(IJCTT) – Volume 42 Number 1 – December 2016 </a:t>
                      </a:r>
                    </a:p>
                  </a:txBody>
                  <a:tcPr marL="83820" marR="83820" marT="83820" marB="83820" anchor="ctr">
                    <a:lnL cmpd="sng" algn="ctr" cap="flat" w="12700">
                      <a:solidFill>
                        <a:srgbClr val="000000"/>
                      </a:solidFill>
                      <a:prstDash val="solid"/>
                      <a:round/>
                      <a:headEnd type="none" w="med" len="med"/>
                      <a:tailEnd type="none" w="med" len="med"/>
                    </a:lnL>
                    <a:lnR cmpd="sng" algn="ctr" cap="flat" w="12700">
                      <a:solidFill>
                        <a:srgbClr val="000000"/>
                      </a:solidFill>
                      <a:prstDash val="solid"/>
                      <a:round/>
                      <a:headEnd type="none" w="med" len="med"/>
                      <a:tailEnd type="none" w="med" len="med"/>
                    </a:lnR>
                    <a:lnT cmpd="sng" algn="ctr" cap="flat" w="12700">
                      <a:solidFill>
                        <a:srgbClr val="000000"/>
                      </a:solidFill>
                      <a:prstDash val="solid"/>
                      <a:round/>
                      <a:headEnd type="none" w="med" len="med"/>
                      <a:tailEnd type="none" w="med" len="med"/>
                    </a:lnT>
                    <a:lnB cmpd="sng" algn="ctr" cap="flat" w="12700">
                      <a:solidFill>
                        <a:srgbClr val="000000"/>
                      </a:solidFill>
                      <a:prstDash val="solid"/>
                      <a:round/>
                      <a:headEnd type="none" w="med" len="med"/>
                      <a:tailEnd type="none" w="med" len="med"/>
                    </a:lnB>
                    <a:solidFill>
                      <a:srgbClr val="D2DEEF"/>
                    </a:solidFill>
                  </a:tcPr>
                </a:tc>
                <a:tc>
                  <a:txBody>
                    <a:bodyPr anchor="t" rtlCol="false"/>
                    <a:lstStyle/>
                    <a:p>
                      <a:pPr algn="l" marL="480060" indent="-160020" lvl="2">
                        <a:lnSpc>
                          <a:spcPts val="2940"/>
                        </a:lnSpc>
                        <a:buFont typeface="Arial"/>
                        <a:buChar char="⚬"/>
                        <a:defRPr/>
                      </a:pPr>
                      <a:r>
                        <a:rPr lang="en-US" sz="2100">
                          <a:solidFill>
                            <a:srgbClr val="000000"/>
                          </a:solidFill>
                          <a:latin typeface="Times New Roman"/>
                          <a:ea typeface="Times New Roman"/>
                          <a:cs typeface="Times New Roman"/>
                          <a:sym typeface="Times New Roman"/>
                        </a:rPr>
                        <a:t>Uses speech recognition and NLP for command execution.</a:t>
                      </a:r>
                      <a:endParaRPr lang="en-US" sz="1100"/>
                    </a:p>
                    <a:p>
                      <a:pPr algn="l" marL="480060" indent="-160020" lvl="2">
                        <a:lnSpc>
                          <a:spcPts val="2940"/>
                        </a:lnSpc>
                        <a:buFont typeface="Arial"/>
                        <a:buChar char="⚬"/>
                      </a:pPr>
                      <a:r>
                        <a:rPr lang="en-US" sz="2100">
                          <a:solidFill>
                            <a:srgbClr val="000000"/>
                          </a:solidFill>
                          <a:latin typeface="Times New Roman"/>
                          <a:ea typeface="Times New Roman"/>
                          <a:cs typeface="Times New Roman"/>
                          <a:sym typeface="Times New Roman"/>
                        </a:rPr>
                        <a:t>Relies on Google’s speech recognition API for processing.</a:t>
                      </a:r>
                    </a:p>
                    <a:p>
                      <a:pPr algn="l" marL="480060" indent="-160020" lvl="2">
                        <a:lnSpc>
                          <a:spcPts val="2940"/>
                        </a:lnSpc>
                        <a:buFont typeface="Arial"/>
                        <a:buChar char="⚬"/>
                      </a:pPr>
                      <a:r>
                        <a:rPr lang="en-US" sz="2100">
                          <a:solidFill>
                            <a:srgbClr val="000000"/>
                          </a:solidFill>
                          <a:latin typeface="Times New Roman"/>
                          <a:ea typeface="Times New Roman"/>
                          <a:cs typeface="Times New Roman"/>
                          <a:sym typeface="Times New Roman"/>
                        </a:rPr>
                        <a:t>Performs predefined tasks like opening apps, web searches, and reminders.</a:t>
                      </a:r>
                    </a:p>
                  </a:txBody>
                  <a:tcPr marL="83820" marR="83820" marT="83820" marB="83820" anchor="ctr">
                    <a:lnL cmpd="sng" algn="ctr" cap="flat" w="12700">
                      <a:solidFill>
                        <a:srgbClr val="000000"/>
                      </a:solidFill>
                      <a:prstDash val="solid"/>
                      <a:round/>
                      <a:headEnd type="none" w="med" len="med"/>
                      <a:tailEnd type="none" w="med" len="med"/>
                    </a:lnL>
                    <a:lnR cmpd="sng" algn="ctr" cap="flat" w="12700">
                      <a:solidFill>
                        <a:srgbClr val="000000"/>
                      </a:solidFill>
                      <a:prstDash val="solid"/>
                      <a:round/>
                      <a:headEnd type="none" w="med" len="med"/>
                      <a:tailEnd type="none" w="med" len="med"/>
                    </a:lnR>
                    <a:lnT cmpd="sng" algn="ctr" cap="flat" w="12700">
                      <a:solidFill>
                        <a:srgbClr val="000000"/>
                      </a:solidFill>
                      <a:prstDash val="solid"/>
                      <a:round/>
                      <a:headEnd type="none" w="med" len="med"/>
                      <a:tailEnd type="none" w="med" len="med"/>
                    </a:lnT>
                    <a:lnB cmpd="sng" algn="ctr" cap="flat" w="12700">
                      <a:solidFill>
                        <a:srgbClr val="000000"/>
                      </a:solidFill>
                      <a:prstDash val="solid"/>
                      <a:round/>
                      <a:headEnd type="none" w="med" len="med"/>
                      <a:tailEnd type="none" w="med" len="med"/>
                    </a:lnB>
                    <a:solidFill>
                      <a:srgbClr val="D2DEEF"/>
                    </a:solidFill>
                  </a:tcPr>
                </a:tc>
                <a:tc>
                  <a:txBody>
                    <a:bodyPr anchor="t" rtlCol="false"/>
                    <a:lstStyle/>
                    <a:p>
                      <a:pPr algn="l" marL="480060" indent="-160020" lvl="2">
                        <a:lnSpc>
                          <a:spcPts val="2940"/>
                        </a:lnSpc>
                        <a:buFont typeface="Arial"/>
                        <a:buChar char="⚬"/>
                        <a:defRPr/>
                      </a:pPr>
                      <a:r>
                        <a:rPr lang="en-US" sz="2100">
                          <a:solidFill>
                            <a:srgbClr val="000000"/>
                          </a:solidFill>
                          <a:latin typeface="Times New Roman"/>
                          <a:ea typeface="Times New Roman"/>
                          <a:cs typeface="Times New Roman"/>
                          <a:sym typeface="Times New Roman"/>
                        </a:rPr>
                        <a:t>Limited AI capabilities (no learning or adaptability).</a:t>
                      </a:r>
                      <a:endParaRPr lang="en-US" sz="1100"/>
                    </a:p>
                    <a:p>
                      <a:pPr algn="l" marL="480060" indent="-160020" lvl="2">
                        <a:lnSpc>
                          <a:spcPts val="2940"/>
                        </a:lnSpc>
                        <a:buFont typeface="Arial"/>
                        <a:buChar char="⚬"/>
                      </a:pPr>
                      <a:r>
                        <a:rPr lang="en-US" sz="2100">
                          <a:solidFill>
                            <a:srgbClr val="000000"/>
                          </a:solidFill>
                          <a:latin typeface="Times New Roman"/>
                          <a:ea typeface="Times New Roman"/>
                          <a:cs typeface="Times New Roman"/>
                          <a:sym typeface="Times New Roman"/>
                        </a:rPr>
                        <a:t>Requires an internet connection for functionality.</a:t>
                      </a:r>
                    </a:p>
                    <a:p>
                      <a:pPr algn="l" marL="480060" indent="-160020" lvl="2">
                        <a:lnSpc>
                          <a:spcPts val="2940"/>
                        </a:lnSpc>
                        <a:buFont typeface="Arial"/>
                        <a:buChar char="⚬"/>
                      </a:pPr>
                      <a:r>
                        <a:rPr lang="en-US" sz="2100">
                          <a:solidFill>
                            <a:srgbClr val="000000"/>
                          </a:solidFill>
                          <a:latin typeface="Times New Roman"/>
                          <a:ea typeface="Times New Roman"/>
                          <a:cs typeface="Times New Roman"/>
                          <a:sym typeface="Times New Roman"/>
                        </a:rPr>
                        <a:t>Restricted to predefined commands, reducing flexibility.</a:t>
                      </a:r>
                    </a:p>
                  </a:txBody>
                  <a:tcPr marL="83820" marR="83820" marT="83820" marB="83820" anchor="ctr">
                    <a:lnL cmpd="sng" algn="ctr" cap="flat" w="12700">
                      <a:solidFill>
                        <a:srgbClr val="000000"/>
                      </a:solidFill>
                      <a:prstDash val="solid"/>
                      <a:round/>
                      <a:headEnd type="none" w="med" len="med"/>
                      <a:tailEnd type="none" w="med" len="med"/>
                    </a:lnL>
                    <a:lnR cmpd="sng" algn="ctr" cap="flat" w="12700">
                      <a:solidFill>
                        <a:srgbClr val="000000"/>
                      </a:solidFill>
                      <a:prstDash val="solid"/>
                      <a:round/>
                      <a:headEnd type="none" w="med" len="med"/>
                      <a:tailEnd type="none" w="med" len="med"/>
                    </a:lnR>
                    <a:lnT cmpd="sng" algn="ctr" cap="flat" w="12700">
                      <a:solidFill>
                        <a:srgbClr val="000000"/>
                      </a:solidFill>
                      <a:prstDash val="solid"/>
                      <a:round/>
                      <a:headEnd type="none" w="med" len="med"/>
                      <a:tailEnd type="none" w="med" len="med"/>
                    </a:lnT>
                    <a:lnB cmpd="sng" algn="ctr" cap="flat" w="12700">
                      <a:solidFill>
                        <a:srgbClr val="000000"/>
                      </a:solidFill>
                      <a:prstDash val="solid"/>
                      <a:round/>
                      <a:headEnd type="none" w="med" len="med"/>
                      <a:tailEnd type="none" w="med" len="med"/>
                    </a:lnB>
                    <a:solidFill>
                      <a:srgbClr val="D2DEEF"/>
                    </a:solidFill>
                  </a:tcPr>
                </a:tc>
              </a:tr>
              <a:tr h="2447357">
                <a:tc>
                  <a:txBody>
                    <a:bodyPr anchor="t" rtlCol="false"/>
                    <a:lstStyle/>
                    <a:p>
                      <a:pPr algn="l">
                        <a:lnSpc>
                          <a:spcPts val="3499"/>
                        </a:lnSpc>
                        <a:defRPr/>
                      </a:pPr>
                      <a:r>
                        <a:rPr lang="en-US" sz="2499">
                          <a:solidFill>
                            <a:srgbClr val="000000"/>
                          </a:solidFill>
                          <a:latin typeface="Times New Roman"/>
                          <a:ea typeface="Times New Roman"/>
                          <a:cs typeface="Times New Roman"/>
                          <a:sym typeface="Times New Roman"/>
                        </a:rPr>
                        <a:t>AI Based Voice Assistant Using Python  </a:t>
                      </a:r>
                      <a:endParaRPr lang="en-US" sz="1100"/>
                    </a:p>
                  </a:txBody>
                  <a:tcPr marL="83820" marR="83820" marT="83820" marB="83820" anchor="ctr">
                    <a:lnL cmpd="sng" algn="ctr" cap="flat" w="12700">
                      <a:solidFill>
                        <a:srgbClr val="000000"/>
                      </a:solidFill>
                      <a:prstDash val="solid"/>
                      <a:round/>
                      <a:headEnd type="none" w="med" len="med"/>
                      <a:tailEnd type="none" w="med" len="med"/>
                    </a:lnL>
                    <a:lnR cmpd="sng" algn="ctr" cap="flat" w="12700">
                      <a:solidFill>
                        <a:srgbClr val="000000"/>
                      </a:solidFill>
                      <a:prstDash val="solid"/>
                      <a:round/>
                      <a:headEnd type="none" w="med" len="med"/>
                      <a:tailEnd type="none" w="med" len="med"/>
                    </a:lnR>
                    <a:lnT cmpd="sng" algn="ctr" cap="flat" w="12700">
                      <a:solidFill>
                        <a:srgbClr val="000000"/>
                      </a:solidFill>
                      <a:prstDash val="solid"/>
                      <a:round/>
                      <a:headEnd type="none" w="med" len="med"/>
                      <a:tailEnd type="none" w="med" len="med"/>
                    </a:lnT>
                    <a:lnB cmpd="sng" algn="ctr" cap="flat" w="12700">
                      <a:solidFill>
                        <a:srgbClr val="000000"/>
                      </a:solidFill>
                      <a:prstDash val="solid"/>
                      <a:round/>
                      <a:headEnd type="none" w="med" len="med"/>
                      <a:tailEnd type="none" w="med" len="med"/>
                    </a:lnB>
                    <a:solidFill>
                      <a:srgbClr val="EAEFF7"/>
                    </a:solidFill>
                  </a:tcPr>
                </a:tc>
                <a:tc>
                  <a:txBody>
                    <a:bodyPr anchor="t" rtlCol="false"/>
                    <a:lstStyle/>
                    <a:p>
                      <a:pPr algn="l">
                        <a:lnSpc>
                          <a:spcPts val="3499"/>
                        </a:lnSpc>
                        <a:defRPr/>
                      </a:pPr>
                      <a:r>
                        <a:rPr lang="en-US" sz="2499">
                          <a:solidFill>
                            <a:srgbClr val="000000"/>
                          </a:solidFill>
                          <a:latin typeface="Times New Roman"/>
                          <a:ea typeface="Times New Roman"/>
                          <a:cs typeface="Times New Roman"/>
                          <a:sym typeface="Times New Roman"/>
                        </a:rPr>
                        <a:t>Journal of Emerging Technologies and</a:t>
                      </a:r>
                      <a:endParaRPr lang="en-US" sz="1100"/>
                    </a:p>
                    <a:p>
                      <a:pPr algn="l">
                        <a:lnSpc>
                          <a:spcPts val="3499"/>
                        </a:lnSpc>
                      </a:pPr>
                      <a:r>
                        <a:rPr lang="en-US" sz="2499">
                          <a:solidFill>
                            <a:srgbClr val="000000"/>
                          </a:solidFill>
                          <a:latin typeface="Times New Roman"/>
                          <a:ea typeface="Times New Roman"/>
                          <a:cs typeface="Times New Roman"/>
                          <a:sym typeface="Times New Roman"/>
                        </a:rPr>
                        <a:t>Innovative Research (JETIR), February 2019, Volume 6 </a:t>
                      </a:r>
                    </a:p>
                  </a:txBody>
                  <a:tcPr marL="83820" marR="83820" marT="83820" marB="83820" anchor="ctr">
                    <a:lnL cmpd="sng" algn="ctr" cap="flat" w="12700">
                      <a:solidFill>
                        <a:srgbClr val="000000"/>
                      </a:solidFill>
                      <a:prstDash val="solid"/>
                      <a:round/>
                      <a:headEnd type="none" w="med" len="med"/>
                      <a:tailEnd type="none" w="med" len="med"/>
                    </a:lnL>
                    <a:lnR cmpd="sng" algn="ctr" cap="flat" w="12700">
                      <a:solidFill>
                        <a:srgbClr val="000000"/>
                      </a:solidFill>
                      <a:prstDash val="solid"/>
                      <a:round/>
                      <a:headEnd type="none" w="med" len="med"/>
                      <a:tailEnd type="none" w="med" len="med"/>
                    </a:lnR>
                    <a:lnT cmpd="sng" algn="ctr" cap="flat" w="12700">
                      <a:solidFill>
                        <a:srgbClr val="000000"/>
                      </a:solidFill>
                      <a:prstDash val="solid"/>
                      <a:round/>
                      <a:headEnd type="none" w="med" len="med"/>
                      <a:tailEnd type="none" w="med" len="med"/>
                    </a:lnT>
                    <a:lnB cmpd="sng" algn="ctr" cap="flat" w="12700">
                      <a:solidFill>
                        <a:srgbClr val="000000"/>
                      </a:solidFill>
                      <a:prstDash val="solid"/>
                      <a:round/>
                      <a:headEnd type="none" w="med" len="med"/>
                      <a:tailEnd type="none" w="med" len="med"/>
                    </a:lnB>
                    <a:solidFill>
                      <a:srgbClr val="EAEFF7"/>
                    </a:solidFill>
                  </a:tcPr>
                </a:tc>
                <a:tc>
                  <a:txBody>
                    <a:bodyPr anchor="t" rtlCol="false"/>
                    <a:lstStyle/>
                    <a:p>
                      <a:pPr algn="l" marL="480060" indent="-160020" lvl="2">
                        <a:lnSpc>
                          <a:spcPts val="2940"/>
                        </a:lnSpc>
                        <a:buFont typeface="Arial"/>
                        <a:buChar char="⚬"/>
                        <a:defRPr/>
                      </a:pPr>
                      <a:r>
                        <a:rPr lang="en-US" sz="2100">
                          <a:solidFill>
                            <a:srgbClr val="000000"/>
                          </a:solidFill>
                          <a:latin typeface="Times New Roman"/>
                          <a:ea typeface="Times New Roman"/>
                          <a:cs typeface="Times New Roman"/>
                          <a:sym typeface="Times New Roman"/>
                        </a:rPr>
                        <a:t>Utilizes Python libraries (SpeechRecognition, pyttsx3, Wikipedia API)</a:t>
                      </a:r>
                      <a:endParaRPr lang="en-US" sz="1100"/>
                    </a:p>
                    <a:p>
                      <a:pPr algn="l" marL="480060" indent="-160020" lvl="2">
                        <a:lnSpc>
                          <a:spcPts val="2940"/>
                        </a:lnSpc>
                        <a:buFont typeface="Arial"/>
                        <a:buChar char="⚬"/>
                      </a:pPr>
                      <a:r>
                        <a:rPr lang="en-US" sz="2100">
                          <a:solidFill>
                            <a:srgbClr val="000000"/>
                          </a:solidFill>
                          <a:latin typeface="Times New Roman"/>
                          <a:ea typeface="Times New Roman"/>
                          <a:cs typeface="Times New Roman"/>
                          <a:sym typeface="Times New Roman"/>
                        </a:rPr>
                        <a:t>Performs tasks like messaging, music playback, app control, and web searches.</a:t>
                      </a:r>
                    </a:p>
                  </a:txBody>
                  <a:tcPr marL="83820" marR="83820" marT="83820" marB="83820" anchor="ctr">
                    <a:lnL cmpd="sng" algn="ctr" cap="flat" w="12700">
                      <a:solidFill>
                        <a:srgbClr val="000000"/>
                      </a:solidFill>
                      <a:prstDash val="solid"/>
                      <a:round/>
                      <a:headEnd type="none" w="med" len="med"/>
                      <a:tailEnd type="none" w="med" len="med"/>
                    </a:lnL>
                    <a:lnR cmpd="sng" algn="ctr" cap="flat" w="12700">
                      <a:solidFill>
                        <a:srgbClr val="000000"/>
                      </a:solidFill>
                      <a:prstDash val="solid"/>
                      <a:round/>
                      <a:headEnd type="none" w="med" len="med"/>
                      <a:tailEnd type="none" w="med" len="med"/>
                    </a:lnR>
                    <a:lnT cmpd="sng" algn="ctr" cap="flat" w="12700">
                      <a:solidFill>
                        <a:srgbClr val="000000"/>
                      </a:solidFill>
                      <a:prstDash val="solid"/>
                      <a:round/>
                      <a:headEnd type="none" w="med" len="med"/>
                      <a:tailEnd type="none" w="med" len="med"/>
                    </a:lnT>
                    <a:lnB cmpd="sng" algn="ctr" cap="flat" w="12700">
                      <a:solidFill>
                        <a:srgbClr val="000000"/>
                      </a:solidFill>
                      <a:prstDash val="solid"/>
                      <a:round/>
                      <a:headEnd type="none" w="med" len="med"/>
                      <a:tailEnd type="none" w="med" len="med"/>
                    </a:lnB>
                    <a:solidFill>
                      <a:srgbClr val="EAEFF7"/>
                    </a:solidFill>
                  </a:tcPr>
                </a:tc>
                <a:tc>
                  <a:txBody>
                    <a:bodyPr anchor="t" rtlCol="false"/>
                    <a:lstStyle/>
                    <a:p>
                      <a:pPr algn="l" marL="480060" indent="-160020" lvl="2">
                        <a:lnSpc>
                          <a:spcPts val="2940"/>
                        </a:lnSpc>
                        <a:buFont typeface="Arial"/>
                        <a:buChar char="⚬"/>
                        <a:defRPr/>
                      </a:pPr>
                      <a:r>
                        <a:rPr lang="en-US" sz="2100">
                          <a:solidFill>
                            <a:srgbClr val="000000"/>
                          </a:solidFill>
                          <a:latin typeface="Times New Roman"/>
                          <a:ea typeface="Times New Roman"/>
                          <a:cs typeface="Times New Roman"/>
                          <a:sym typeface="Times New Roman"/>
                        </a:rPr>
                        <a:t>Weak NLP capabilities, struggles with complex queries.</a:t>
                      </a:r>
                      <a:endParaRPr lang="en-US" sz="1100"/>
                    </a:p>
                    <a:p>
                      <a:pPr algn="l" marL="480060" indent="-160020" lvl="2">
                        <a:lnSpc>
                          <a:spcPts val="2940"/>
                        </a:lnSpc>
                        <a:buFont typeface="Arial"/>
                        <a:buChar char="⚬"/>
                      </a:pPr>
                      <a:r>
                        <a:rPr lang="en-US" sz="2100">
                          <a:solidFill>
                            <a:srgbClr val="000000"/>
                          </a:solidFill>
                          <a:latin typeface="Times New Roman"/>
                          <a:ea typeface="Times New Roman"/>
                          <a:cs typeface="Times New Roman"/>
                          <a:sym typeface="Times New Roman"/>
                        </a:rPr>
                        <a:t>No deep learning integration for better context understanding.</a:t>
                      </a:r>
                    </a:p>
                  </a:txBody>
                  <a:tcPr marL="83820" marR="83820" marT="83820" marB="83820" anchor="ctr">
                    <a:lnL cmpd="sng" algn="ctr" cap="flat" w="12700">
                      <a:solidFill>
                        <a:srgbClr val="000000"/>
                      </a:solidFill>
                      <a:prstDash val="solid"/>
                      <a:round/>
                      <a:headEnd type="none" w="med" len="med"/>
                      <a:tailEnd type="none" w="med" len="med"/>
                    </a:lnL>
                    <a:lnR cmpd="sng" algn="ctr" cap="flat" w="12700">
                      <a:solidFill>
                        <a:srgbClr val="000000"/>
                      </a:solidFill>
                      <a:prstDash val="solid"/>
                      <a:round/>
                      <a:headEnd type="none" w="med" len="med"/>
                      <a:tailEnd type="none" w="med" len="med"/>
                    </a:lnR>
                    <a:lnT cmpd="sng" algn="ctr" cap="flat" w="12700">
                      <a:solidFill>
                        <a:srgbClr val="000000"/>
                      </a:solidFill>
                      <a:prstDash val="solid"/>
                      <a:round/>
                      <a:headEnd type="none" w="med" len="med"/>
                      <a:tailEnd type="none" w="med" len="med"/>
                    </a:lnT>
                    <a:lnB cmpd="sng" algn="ctr" cap="flat" w="12700">
                      <a:solidFill>
                        <a:srgbClr val="000000"/>
                      </a:solidFill>
                      <a:prstDash val="solid"/>
                      <a:round/>
                      <a:headEnd type="none" w="med" len="med"/>
                      <a:tailEnd type="none" w="med" len="med"/>
                    </a:lnB>
                    <a:solidFill>
                      <a:srgbClr val="EAEFF7"/>
                    </a:solidFill>
                  </a:tcPr>
                </a:tc>
              </a:tr>
            </a:tbl>
          </a:graphicData>
        </a:graphic>
      </p:graphicFrame>
    </p:spTree>
  </p:cSld>
  <p:clrMapOvr>
    <a:masterClrMapping/>
  </p:clrMapOvr>
</p:sld>
</file>

<file path=ppt/slides/slide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0" y="397966"/>
            <a:ext cx="17342245" cy="2448335"/>
            <a:chOff x="0" y="0"/>
            <a:chExt cx="23122993" cy="3264447"/>
          </a:xfrm>
        </p:grpSpPr>
        <p:sp>
          <p:nvSpPr>
            <p:cNvPr name="Freeform 3" id="3"/>
            <p:cNvSpPr/>
            <p:nvPr/>
          </p:nvSpPr>
          <p:spPr>
            <a:xfrm flipH="false" flipV="false" rot="0">
              <a:off x="0" y="0"/>
              <a:ext cx="23122993" cy="3264447"/>
            </a:xfrm>
            <a:custGeom>
              <a:avLst/>
              <a:gdLst/>
              <a:ahLst/>
              <a:cxnLst/>
              <a:rect r="r" b="b" t="t" l="l"/>
              <a:pathLst>
                <a:path h="3264447" w="23122993">
                  <a:moveTo>
                    <a:pt x="0" y="0"/>
                  </a:moveTo>
                  <a:lnTo>
                    <a:pt x="23122993" y="0"/>
                  </a:lnTo>
                  <a:lnTo>
                    <a:pt x="23122993" y="3264447"/>
                  </a:lnTo>
                  <a:lnTo>
                    <a:pt x="0" y="3264447"/>
                  </a:lnTo>
                  <a:close/>
                </a:path>
              </a:pathLst>
            </a:custGeom>
            <a:solidFill>
              <a:srgbClr val="000000">
                <a:alpha val="0"/>
              </a:srgbClr>
            </a:solidFill>
          </p:spPr>
        </p:sp>
        <p:sp>
          <p:nvSpPr>
            <p:cNvPr name="TextBox 4" id="4"/>
            <p:cNvSpPr txBox="true"/>
            <p:nvPr/>
          </p:nvSpPr>
          <p:spPr>
            <a:xfrm>
              <a:off x="0" y="-47625"/>
              <a:ext cx="23122993" cy="3312072"/>
            </a:xfrm>
            <a:prstGeom prst="rect">
              <a:avLst/>
            </a:prstGeom>
          </p:spPr>
          <p:txBody>
            <a:bodyPr anchor="ctr" rtlCol="false" tIns="0" lIns="0" bIns="0" rIns="0"/>
            <a:lstStyle/>
            <a:p>
              <a:pPr algn="ctr">
                <a:lnSpc>
                  <a:spcPts val="6156"/>
                </a:lnSpc>
              </a:pPr>
              <a:r>
                <a:rPr lang="en-US" sz="5700" b="true">
                  <a:solidFill>
                    <a:srgbClr val="000000"/>
                  </a:solidFill>
                  <a:latin typeface="Times New Roman Bold"/>
                  <a:ea typeface="Times New Roman Bold"/>
                  <a:cs typeface="Times New Roman Bold"/>
                  <a:sym typeface="Times New Roman Bold"/>
                </a:rPr>
                <a:t>SUMMARY OF THE LITERATURE REVIEW</a:t>
              </a:r>
            </a:p>
          </p:txBody>
        </p:sp>
      </p:grpSp>
      <p:grpSp>
        <p:nvGrpSpPr>
          <p:cNvPr name="Group 5" id="5"/>
          <p:cNvGrpSpPr/>
          <p:nvPr/>
        </p:nvGrpSpPr>
        <p:grpSpPr>
          <a:xfrm rot="0">
            <a:off x="1257300" y="9505950"/>
            <a:ext cx="4114800" cy="576263"/>
            <a:chOff x="0" y="0"/>
            <a:chExt cx="5486400" cy="768351"/>
          </a:xfrm>
        </p:grpSpPr>
        <p:sp>
          <p:nvSpPr>
            <p:cNvPr name="Freeform 6" id="6"/>
            <p:cNvSpPr/>
            <p:nvPr/>
          </p:nvSpPr>
          <p:spPr>
            <a:xfrm flipH="false" flipV="false" rot="0">
              <a:off x="0" y="0"/>
              <a:ext cx="5486400" cy="768351"/>
            </a:xfrm>
            <a:custGeom>
              <a:avLst/>
              <a:gdLst/>
              <a:ahLst/>
              <a:cxnLst/>
              <a:rect r="r" b="b" t="t" l="l"/>
              <a:pathLst>
                <a:path h="768351" w="5486400">
                  <a:moveTo>
                    <a:pt x="0" y="0"/>
                  </a:moveTo>
                  <a:lnTo>
                    <a:pt x="5486400" y="0"/>
                  </a:lnTo>
                  <a:lnTo>
                    <a:pt x="5486400" y="768351"/>
                  </a:lnTo>
                  <a:lnTo>
                    <a:pt x="0" y="768351"/>
                  </a:lnTo>
                  <a:close/>
                </a:path>
              </a:pathLst>
            </a:custGeom>
            <a:solidFill>
              <a:srgbClr val="000000">
                <a:alpha val="0"/>
              </a:srgbClr>
            </a:solidFill>
          </p:spPr>
        </p:sp>
        <p:sp>
          <p:nvSpPr>
            <p:cNvPr name="TextBox 7" id="7"/>
            <p:cNvSpPr txBox="true"/>
            <p:nvPr/>
          </p:nvSpPr>
          <p:spPr>
            <a:xfrm>
              <a:off x="0" y="-38100"/>
              <a:ext cx="5486400" cy="806451"/>
            </a:xfrm>
            <a:prstGeom prst="rect">
              <a:avLst/>
            </a:prstGeom>
          </p:spPr>
          <p:txBody>
            <a:bodyPr anchor="ctr" rtlCol="false" tIns="0" lIns="0" bIns="0" rIns="0"/>
            <a:lstStyle/>
            <a:p>
              <a:pPr algn="l">
                <a:lnSpc>
                  <a:spcPts val="2160"/>
                </a:lnSpc>
              </a:pPr>
              <a:r>
                <a:rPr lang="en-US" sz="1800">
                  <a:solidFill>
                    <a:srgbClr val="888888"/>
                  </a:solidFill>
                  <a:latin typeface="Times New Roman"/>
                  <a:ea typeface="Times New Roman"/>
                  <a:cs typeface="Times New Roman"/>
                  <a:sym typeface="Times New Roman"/>
                </a:rPr>
                <a:t>18/02/2025</a:t>
              </a:r>
            </a:p>
          </p:txBody>
        </p:sp>
      </p:grpSp>
      <p:grpSp>
        <p:nvGrpSpPr>
          <p:cNvPr name="Group 8" id="8"/>
          <p:cNvGrpSpPr/>
          <p:nvPr/>
        </p:nvGrpSpPr>
        <p:grpSpPr>
          <a:xfrm rot="0">
            <a:off x="12915900" y="9505950"/>
            <a:ext cx="4114800" cy="576263"/>
            <a:chOff x="0" y="0"/>
            <a:chExt cx="5486400" cy="768351"/>
          </a:xfrm>
        </p:grpSpPr>
        <p:sp>
          <p:nvSpPr>
            <p:cNvPr name="Freeform 9" id="9"/>
            <p:cNvSpPr/>
            <p:nvPr/>
          </p:nvSpPr>
          <p:spPr>
            <a:xfrm flipH="false" flipV="false" rot="0">
              <a:off x="0" y="0"/>
              <a:ext cx="5486400" cy="768351"/>
            </a:xfrm>
            <a:custGeom>
              <a:avLst/>
              <a:gdLst/>
              <a:ahLst/>
              <a:cxnLst/>
              <a:rect r="r" b="b" t="t" l="l"/>
              <a:pathLst>
                <a:path h="768351" w="5486400">
                  <a:moveTo>
                    <a:pt x="0" y="0"/>
                  </a:moveTo>
                  <a:lnTo>
                    <a:pt x="5486400" y="0"/>
                  </a:lnTo>
                  <a:lnTo>
                    <a:pt x="5486400" y="768351"/>
                  </a:lnTo>
                  <a:lnTo>
                    <a:pt x="0" y="768351"/>
                  </a:lnTo>
                  <a:close/>
                </a:path>
              </a:pathLst>
            </a:custGeom>
            <a:solidFill>
              <a:srgbClr val="000000">
                <a:alpha val="0"/>
              </a:srgbClr>
            </a:solidFill>
          </p:spPr>
        </p:sp>
        <p:sp>
          <p:nvSpPr>
            <p:cNvPr name="TextBox 10" id="10"/>
            <p:cNvSpPr txBox="true"/>
            <p:nvPr/>
          </p:nvSpPr>
          <p:spPr>
            <a:xfrm>
              <a:off x="0" y="-38100"/>
              <a:ext cx="5486400" cy="806451"/>
            </a:xfrm>
            <a:prstGeom prst="rect">
              <a:avLst/>
            </a:prstGeom>
          </p:spPr>
          <p:txBody>
            <a:bodyPr anchor="ctr" rtlCol="false" tIns="0" lIns="0" bIns="0" rIns="0"/>
            <a:lstStyle/>
            <a:p>
              <a:pPr algn="r">
                <a:lnSpc>
                  <a:spcPts val="2160"/>
                </a:lnSpc>
              </a:pPr>
              <a:r>
                <a:rPr lang="en-US" sz="1800">
                  <a:solidFill>
                    <a:srgbClr val="888888"/>
                  </a:solidFill>
                  <a:latin typeface="Times New Roman"/>
                  <a:ea typeface="Times New Roman"/>
                  <a:cs typeface="Times New Roman"/>
                  <a:sym typeface="Times New Roman"/>
                </a:rPr>
                <a:t>5</a:t>
              </a:r>
            </a:p>
          </p:txBody>
        </p:sp>
      </p:grpSp>
      <p:grpSp>
        <p:nvGrpSpPr>
          <p:cNvPr name="Group 11" id="11"/>
          <p:cNvGrpSpPr/>
          <p:nvPr/>
        </p:nvGrpSpPr>
        <p:grpSpPr>
          <a:xfrm rot="0">
            <a:off x="1257300" y="2414588"/>
            <a:ext cx="16002000" cy="6461284"/>
            <a:chOff x="0" y="0"/>
            <a:chExt cx="21336000" cy="8615045"/>
          </a:xfrm>
        </p:grpSpPr>
        <p:sp>
          <p:nvSpPr>
            <p:cNvPr name="Freeform 12" id="12"/>
            <p:cNvSpPr/>
            <p:nvPr/>
          </p:nvSpPr>
          <p:spPr>
            <a:xfrm flipH="false" flipV="false" rot="0">
              <a:off x="0" y="0"/>
              <a:ext cx="21336000" cy="8615045"/>
            </a:xfrm>
            <a:custGeom>
              <a:avLst/>
              <a:gdLst/>
              <a:ahLst/>
              <a:cxnLst/>
              <a:rect r="r" b="b" t="t" l="l"/>
              <a:pathLst>
                <a:path h="8615045" w="21336000">
                  <a:moveTo>
                    <a:pt x="0" y="0"/>
                  </a:moveTo>
                  <a:lnTo>
                    <a:pt x="21336000" y="0"/>
                  </a:lnTo>
                  <a:lnTo>
                    <a:pt x="21336000" y="8615045"/>
                  </a:lnTo>
                  <a:lnTo>
                    <a:pt x="0" y="8615045"/>
                  </a:lnTo>
                  <a:close/>
                </a:path>
              </a:pathLst>
            </a:custGeom>
            <a:solidFill>
              <a:srgbClr val="000000">
                <a:alpha val="0"/>
              </a:srgbClr>
            </a:solidFill>
          </p:spPr>
        </p:sp>
        <p:sp>
          <p:nvSpPr>
            <p:cNvPr name="TextBox 13" id="13"/>
            <p:cNvSpPr txBox="true"/>
            <p:nvPr/>
          </p:nvSpPr>
          <p:spPr>
            <a:xfrm>
              <a:off x="0" y="-161925"/>
              <a:ext cx="21336000" cy="8776970"/>
            </a:xfrm>
            <a:prstGeom prst="rect">
              <a:avLst/>
            </a:prstGeom>
          </p:spPr>
          <p:txBody>
            <a:bodyPr anchor="t" rtlCol="false" tIns="0" lIns="0" bIns="0" rIns="0"/>
            <a:lstStyle/>
            <a:p>
              <a:pPr algn="just">
                <a:lnSpc>
                  <a:spcPts val="6187"/>
                </a:lnSpc>
              </a:pPr>
              <a:r>
                <a:rPr lang="en-US" sz="4500">
                  <a:solidFill>
                    <a:srgbClr val="000000"/>
                  </a:solidFill>
                  <a:latin typeface="Times New Roman"/>
                  <a:ea typeface="Times New Roman"/>
                  <a:cs typeface="Times New Roman"/>
                  <a:sym typeface="Times New Roman"/>
                </a:rPr>
                <a:t>The survey examines AI-driven virtual assistants, focusing on voice-controlled assistants and Python-based AI assistants. The 2016 study uses Google’s Speech API but lacks adaptability and offline support. The 2019 study integrates machine learning for better automation but struggles with complex NLP and multi-user support. Both highlight AI’s role in enhancing productivity, though improvements in NLP, deep learning, and adaptability are needed for smarter virtual assistants.</a:t>
              </a:r>
            </a:p>
          </p:txBody>
        </p:sp>
      </p:grpSp>
    </p:spTree>
  </p:cSld>
  <p:clrMapOvr>
    <a:masterClrMapping/>
  </p:clrMapOvr>
</p:sld>
</file>

<file path=ppt/slides/slide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257300" y="234938"/>
            <a:ext cx="15773400" cy="2031412"/>
            <a:chOff x="0" y="0"/>
            <a:chExt cx="21031200" cy="2708550"/>
          </a:xfrm>
        </p:grpSpPr>
        <p:sp>
          <p:nvSpPr>
            <p:cNvPr name="Freeform 3" id="3"/>
            <p:cNvSpPr/>
            <p:nvPr/>
          </p:nvSpPr>
          <p:spPr>
            <a:xfrm flipH="false" flipV="false" rot="0">
              <a:off x="0" y="0"/>
              <a:ext cx="21031200" cy="2708550"/>
            </a:xfrm>
            <a:custGeom>
              <a:avLst/>
              <a:gdLst/>
              <a:ahLst/>
              <a:cxnLst/>
              <a:rect r="r" b="b" t="t" l="l"/>
              <a:pathLst>
                <a:path h="2708550" w="21031200">
                  <a:moveTo>
                    <a:pt x="0" y="0"/>
                  </a:moveTo>
                  <a:lnTo>
                    <a:pt x="21031200" y="0"/>
                  </a:lnTo>
                  <a:lnTo>
                    <a:pt x="21031200" y="2708550"/>
                  </a:lnTo>
                  <a:lnTo>
                    <a:pt x="0" y="2708550"/>
                  </a:lnTo>
                  <a:close/>
                </a:path>
              </a:pathLst>
            </a:custGeom>
            <a:solidFill>
              <a:srgbClr val="000000">
                <a:alpha val="0"/>
              </a:srgbClr>
            </a:solidFill>
          </p:spPr>
        </p:sp>
        <p:sp>
          <p:nvSpPr>
            <p:cNvPr name="TextBox 4" id="4"/>
            <p:cNvSpPr txBox="true"/>
            <p:nvPr/>
          </p:nvSpPr>
          <p:spPr>
            <a:xfrm>
              <a:off x="0" y="-57150"/>
              <a:ext cx="21031200" cy="2765700"/>
            </a:xfrm>
            <a:prstGeom prst="rect">
              <a:avLst/>
            </a:prstGeom>
          </p:spPr>
          <p:txBody>
            <a:bodyPr anchor="ctr" rtlCol="false" tIns="0" lIns="0" bIns="0" rIns="0"/>
            <a:lstStyle/>
            <a:p>
              <a:pPr algn="ctr">
                <a:lnSpc>
                  <a:spcPts val="7128"/>
                </a:lnSpc>
              </a:pPr>
              <a:r>
                <a:rPr lang="en-US" sz="6600" b="true">
                  <a:solidFill>
                    <a:srgbClr val="000000"/>
                  </a:solidFill>
                  <a:latin typeface="Times New Roman Bold"/>
                  <a:ea typeface="Times New Roman Bold"/>
                  <a:cs typeface="Times New Roman Bold"/>
                  <a:sym typeface="Times New Roman Bold"/>
                </a:rPr>
                <a:t>PROJECT OUTCOME</a:t>
              </a:r>
            </a:p>
          </p:txBody>
        </p:sp>
      </p:grpSp>
      <p:grpSp>
        <p:nvGrpSpPr>
          <p:cNvPr name="Group 5" id="5"/>
          <p:cNvGrpSpPr/>
          <p:nvPr/>
        </p:nvGrpSpPr>
        <p:grpSpPr>
          <a:xfrm rot="0">
            <a:off x="12915900" y="9505950"/>
            <a:ext cx="4114800" cy="576225"/>
            <a:chOff x="0" y="0"/>
            <a:chExt cx="5486400" cy="768300"/>
          </a:xfrm>
        </p:grpSpPr>
        <p:sp>
          <p:nvSpPr>
            <p:cNvPr name="Freeform 6" id="6"/>
            <p:cNvSpPr/>
            <p:nvPr/>
          </p:nvSpPr>
          <p:spPr>
            <a:xfrm flipH="false" flipV="false" rot="0">
              <a:off x="0" y="0"/>
              <a:ext cx="5486400" cy="768300"/>
            </a:xfrm>
            <a:custGeom>
              <a:avLst/>
              <a:gdLst/>
              <a:ahLst/>
              <a:cxnLst/>
              <a:rect r="r" b="b" t="t" l="l"/>
              <a:pathLst>
                <a:path h="768300" w="5486400">
                  <a:moveTo>
                    <a:pt x="0" y="0"/>
                  </a:moveTo>
                  <a:lnTo>
                    <a:pt x="5486400" y="0"/>
                  </a:lnTo>
                  <a:lnTo>
                    <a:pt x="5486400" y="768300"/>
                  </a:lnTo>
                  <a:lnTo>
                    <a:pt x="0" y="768300"/>
                  </a:lnTo>
                  <a:close/>
                </a:path>
              </a:pathLst>
            </a:custGeom>
            <a:solidFill>
              <a:srgbClr val="000000">
                <a:alpha val="0"/>
              </a:srgbClr>
            </a:solidFill>
          </p:spPr>
        </p:sp>
        <p:sp>
          <p:nvSpPr>
            <p:cNvPr name="TextBox 7" id="7"/>
            <p:cNvSpPr txBox="true"/>
            <p:nvPr/>
          </p:nvSpPr>
          <p:spPr>
            <a:xfrm>
              <a:off x="0" y="-38100"/>
              <a:ext cx="5486400" cy="806400"/>
            </a:xfrm>
            <a:prstGeom prst="rect">
              <a:avLst/>
            </a:prstGeom>
          </p:spPr>
          <p:txBody>
            <a:bodyPr anchor="ctr" rtlCol="false" tIns="0" lIns="0" bIns="0" rIns="0"/>
            <a:lstStyle/>
            <a:p>
              <a:pPr algn="r">
                <a:lnSpc>
                  <a:spcPts val="2160"/>
                </a:lnSpc>
              </a:pPr>
              <a:r>
                <a:rPr lang="en-US" sz="1800">
                  <a:solidFill>
                    <a:srgbClr val="888888"/>
                  </a:solidFill>
                  <a:latin typeface="Times New Roman"/>
                  <a:ea typeface="Times New Roman"/>
                  <a:cs typeface="Times New Roman"/>
                  <a:sym typeface="Times New Roman"/>
                </a:rPr>
                <a:t>6</a:t>
              </a:r>
            </a:p>
          </p:txBody>
        </p:sp>
      </p:grpSp>
      <p:grpSp>
        <p:nvGrpSpPr>
          <p:cNvPr name="Group 8" id="8"/>
          <p:cNvGrpSpPr/>
          <p:nvPr/>
        </p:nvGrpSpPr>
        <p:grpSpPr>
          <a:xfrm rot="0">
            <a:off x="1257300" y="9505950"/>
            <a:ext cx="4114800" cy="576263"/>
            <a:chOff x="0" y="0"/>
            <a:chExt cx="5486400" cy="768351"/>
          </a:xfrm>
        </p:grpSpPr>
        <p:sp>
          <p:nvSpPr>
            <p:cNvPr name="Freeform 9" id="9"/>
            <p:cNvSpPr/>
            <p:nvPr/>
          </p:nvSpPr>
          <p:spPr>
            <a:xfrm flipH="false" flipV="false" rot="0">
              <a:off x="0" y="0"/>
              <a:ext cx="5486400" cy="768351"/>
            </a:xfrm>
            <a:custGeom>
              <a:avLst/>
              <a:gdLst/>
              <a:ahLst/>
              <a:cxnLst/>
              <a:rect r="r" b="b" t="t" l="l"/>
              <a:pathLst>
                <a:path h="768351" w="5486400">
                  <a:moveTo>
                    <a:pt x="0" y="0"/>
                  </a:moveTo>
                  <a:lnTo>
                    <a:pt x="5486400" y="0"/>
                  </a:lnTo>
                  <a:lnTo>
                    <a:pt x="5486400" y="768351"/>
                  </a:lnTo>
                  <a:lnTo>
                    <a:pt x="0" y="768351"/>
                  </a:lnTo>
                  <a:close/>
                </a:path>
              </a:pathLst>
            </a:custGeom>
            <a:solidFill>
              <a:srgbClr val="000000">
                <a:alpha val="0"/>
              </a:srgbClr>
            </a:solidFill>
          </p:spPr>
        </p:sp>
        <p:sp>
          <p:nvSpPr>
            <p:cNvPr name="TextBox 10" id="10"/>
            <p:cNvSpPr txBox="true"/>
            <p:nvPr/>
          </p:nvSpPr>
          <p:spPr>
            <a:xfrm>
              <a:off x="0" y="-38100"/>
              <a:ext cx="5486400" cy="806451"/>
            </a:xfrm>
            <a:prstGeom prst="rect">
              <a:avLst/>
            </a:prstGeom>
          </p:spPr>
          <p:txBody>
            <a:bodyPr anchor="ctr" rtlCol="false" tIns="0" lIns="0" bIns="0" rIns="0"/>
            <a:lstStyle/>
            <a:p>
              <a:pPr algn="l">
                <a:lnSpc>
                  <a:spcPts val="2160"/>
                </a:lnSpc>
              </a:pPr>
              <a:r>
                <a:rPr lang="en-US" sz="1800">
                  <a:solidFill>
                    <a:srgbClr val="888888"/>
                  </a:solidFill>
                  <a:latin typeface="Times New Roman"/>
                  <a:ea typeface="Times New Roman"/>
                  <a:cs typeface="Times New Roman"/>
                  <a:sym typeface="Times New Roman"/>
                </a:rPr>
                <a:t>18/02/2025</a:t>
              </a:r>
            </a:p>
          </p:txBody>
        </p:sp>
      </p:grpSp>
      <p:grpSp>
        <p:nvGrpSpPr>
          <p:cNvPr name="Group 11" id="11"/>
          <p:cNvGrpSpPr/>
          <p:nvPr/>
        </p:nvGrpSpPr>
        <p:grpSpPr>
          <a:xfrm rot="0">
            <a:off x="750329" y="1770698"/>
            <a:ext cx="16508971" cy="8023384"/>
            <a:chOff x="0" y="0"/>
            <a:chExt cx="22011961" cy="10697845"/>
          </a:xfrm>
        </p:grpSpPr>
        <p:sp>
          <p:nvSpPr>
            <p:cNvPr name="Freeform 12" id="12"/>
            <p:cNvSpPr/>
            <p:nvPr/>
          </p:nvSpPr>
          <p:spPr>
            <a:xfrm flipH="false" flipV="false" rot="0">
              <a:off x="0" y="0"/>
              <a:ext cx="22011960" cy="10697845"/>
            </a:xfrm>
            <a:custGeom>
              <a:avLst/>
              <a:gdLst/>
              <a:ahLst/>
              <a:cxnLst/>
              <a:rect r="r" b="b" t="t" l="l"/>
              <a:pathLst>
                <a:path h="10697845" w="22011960">
                  <a:moveTo>
                    <a:pt x="0" y="0"/>
                  </a:moveTo>
                  <a:lnTo>
                    <a:pt x="22011960" y="0"/>
                  </a:lnTo>
                  <a:lnTo>
                    <a:pt x="22011960" y="10697845"/>
                  </a:lnTo>
                  <a:lnTo>
                    <a:pt x="0" y="10697845"/>
                  </a:lnTo>
                  <a:close/>
                </a:path>
              </a:pathLst>
            </a:custGeom>
            <a:solidFill>
              <a:srgbClr val="000000">
                <a:alpha val="0"/>
              </a:srgbClr>
            </a:solidFill>
          </p:spPr>
        </p:sp>
        <p:sp>
          <p:nvSpPr>
            <p:cNvPr name="TextBox 13" id="13"/>
            <p:cNvSpPr txBox="true"/>
            <p:nvPr/>
          </p:nvSpPr>
          <p:spPr>
            <a:xfrm>
              <a:off x="0" y="-161925"/>
              <a:ext cx="22011961" cy="10859770"/>
            </a:xfrm>
            <a:prstGeom prst="rect">
              <a:avLst/>
            </a:prstGeom>
          </p:spPr>
          <p:txBody>
            <a:bodyPr anchor="t" rtlCol="false" tIns="0" lIns="0" bIns="0" rIns="0"/>
            <a:lstStyle/>
            <a:p>
              <a:pPr algn="just">
                <a:lnSpc>
                  <a:spcPts val="6187"/>
                </a:lnSpc>
              </a:pPr>
              <a:r>
                <a:rPr lang="en-US" sz="4500">
                  <a:solidFill>
                    <a:srgbClr val="000000"/>
                  </a:solidFill>
                  <a:latin typeface="Times New Roman"/>
                  <a:ea typeface="Times New Roman"/>
                  <a:cs typeface="Times New Roman"/>
                  <a:sym typeface="Times New Roman"/>
                </a:rPr>
                <a:t>The AI desktop assistant enhances productivity by automating tasks like managing emails, scheduling, and system controls with voice commands. It is highly personalizable, capable of multitasking, and accessible for users with disabilities. Future developments focus on improving NLP, integration with other technologies, and increased automation, enabling smarter, more efficient interactions. As it learns and adapts, the assistant will provide more personalized experiences and expand its capabilities, transforming daily task management and user interaction with technology.</a:t>
              </a:r>
            </a:p>
          </p:txBody>
        </p:sp>
      </p:gr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257300" y="147638"/>
            <a:ext cx="15773400" cy="2031412"/>
            <a:chOff x="0" y="0"/>
            <a:chExt cx="21031200" cy="2708550"/>
          </a:xfrm>
        </p:grpSpPr>
        <p:sp>
          <p:nvSpPr>
            <p:cNvPr name="Freeform 3" id="3"/>
            <p:cNvSpPr/>
            <p:nvPr/>
          </p:nvSpPr>
          <p:spPr>
            <a:xfrm flipH="false" flipV="false" rot="0">
              <a:off x="0" y="0"/>
              <a:ext cx="21031200" cy="2708550"/>
            </a:xfrm>
            <a:custGeom>
              <a:avLst/>
              <a:gdLst/>
              <a:ahLst/>
              <a:cxnLst/>
              <a:rect r="r" b="b" t="t" l="l"/>
              <a:pathLst>
                <a:path h="2708550" w="21031200">
                  <a:moveTo>
                    <a:pt x="0" y="0"/>
                  </a:moveTo>
                  <a:lnTo>
                    <a:pt x="21031200" y="0"/>
                  </a:lnTo>
                  <a:lnTo>
                    <a:pt x="21031200" y="2708550"/>
                  </a:lnTo>
                  <a:lnTo>
                    <a:pt x="0" y="2708550"/>
                  </a:lnTo>
                  <a:close/>
                </a:path>
              </a:pathLst>
            </a:custGeom>
            <a:solidFill>
              <a:srgbClr val="000000">
                <a:alpha val="0"/>
              </a:srgbClr>
            </a:solidFill>
          </p:spPr>
        </p:sp>
        <p:sp>
          <p:nvSpPr>
            <p:cNvPr name="TextBox 4" id="4"/>
            <p:cNvSpPr txBox="true"/>
            <p:nvPr/>
          </p:nvSpPr>
          <p:spPr>
            <a:xfrm>
              <a:off x="0" y="-57150"/>
              <a:ext cx="21031200" cy="2765700"/>
            </a:xfrm>
            <a:prstGeom prst="rect">
              <a:avLst/>
            </a:prstGeom>
          </p:spPr>
          <p:txBody>
            <a:bodyPr anchor="ctr" rtlCol="false" tIns="0" lIns="0" bIns="0" rIns="0"/>
            <a:lstStyle/>
            <a:p>
              <a:pPr algn="ctr">
                <a:lnSpc>
                  <a:spcPts val="7992"/>
                </a:lnSpc>
              </a:pPr>
              <a:r>
                <a:rPr lang="en-US" sz="7400" b="true">
                  <a:solidFill>
                    <a:srgbClr val="000000"/>
                  </a:solidFill>
                  <a:latin typeface="Times New Roman Bold"/>
                  <a:ea typeface="Times New Roman Bold"/>
                  <a:cs typeface="Times New Roman Bold"/>
                  <a:sym typeface="Times New Roman Bold"/>
                </a:rPr>
                <a:t>WORKING FLOWCHART</a:t>
              </a:r>
            </a:p>
          </p:txBody>
        </p:sp>
      </p:grpSp>
      <p:grpSp>
        <p:nvGrpSpPr>
          <p:cNvPr name="Group 5" id="5"/>
          <p:cNvGrpSpPr/>
          <p:nvPr/>
        </p:nvGrpSpPr>
        <p:grpSpPr>
          <a:xfrm rot="0">
            <a:off x="12915900" y="9505950"/>
            <a:ext cx="4114800" cy="576225"/>
            <a:chOff x="0" y="0"/>
            <a:chExt cx="5486400" cy="768300"/>
          </a:xfrm>
        </p:grpSpPr>
        <p:sp>
          <p:nvSpPr>
            <p:cNvPr name="Freeform 6" id="6"/>
            <p:cNvSpPr/>
            <p:nvPr/>
          </p:nvSpPr>
          <p:spPr>
            <a:xfrm flipH="false" flipV="false" rot="0">
              <a:off x="0" y="0"/>
              <a:ext cx="5486400" cy="768300"/>
            </a:xfrm>
            <a:custGeom>
              <a:avLst/>
              <a:gdLst/>
              <a:ahLst/>
              <a:cxnLst/>
              <a:rect r="r" b="b" t="t" l="l"/>
              <a:pathLst>
                <a:path h="768300" w="5486400">
                  <a:moveTo>
                    <a:pt x="0" y="0"/>
                  </a:moveTo>
                  <a:lnTo>
                    <a:pt x="5486400" y="0"/>
                  </a:lnTo>
                  <a:lnTo>
                    <a:pt x="5486400" y="768300"/>
                  </a:lnTo>
                  <a:lnTo>
                    <a:pt x="0" y="768300"/>
                  </a:lnTo>
                  <a:close/>
                </a:path>
              </a:pathLst>
            </a:custGeom>
            <a:solidFill>
              <a:srgbClr val="000000">
                <a:alpha val="0"/>
              </a:srgbClr>
            </a:solidFill>
          </p:spPr>
        </p:sp>
        <p:sp>
          <p:nvSpPr>
            <p:cNvPr name="TextBox 7" id="7"/>
            <p:cNvSpPr txBox="true"/>
            <p:nvPr/>
          </p:nvSpPr>
          <p:spPr>
            <a:xfrm>
              <a:off x="0" y="-38100"/>
              <a:ext cx="5486400" cy="806400"/>
            </a:xfrm>
            <a:prstGeom prst="rect">
              <a:avLst/>
            </a:prstGeom>
          </p:spPr>
          <p:txBody>
            <a:bodyPr anchor="ctr" rtlCol="false" tIns="0" lIns="0" bIns="0" rIns="0"/>
            <a:lstStyle/>
            <a:p>
              <a:pPr algn="r">
                <a:lnSpc>
                  <a:spcPts val="2160"/>
                </a:lnSpc>
              </a:pPr>
              <a:r>
                <a:rPr lang="en-US" sz="1800">
                  <a:solidFill>
                    <a:srgbClr val="888888"/>
                  </a:solidFill>
                  <a:latin typeface="Times New Roman"/>
                  <a:ea typeface="Times New Roman"/>
                  <a:cs typeface="Times New Roman"/>
                  <a:sym typeface="Times New Roman"/>
                </a:rPr>
                <a:t>7</a:t>
              </a:r>
            </a:p>
          </p:txBody>
        </p:sp>
      </p:grpSp>
      <p:grpSp>
        <p:nvGrpSpPr>
          <p:cNvPr name="Group 8" id="8"/>
          <p:cNvGrpSpPr/>
          <p:nvPr/>
        </p:nvGrpSpPr>
        <p:grpSpPr>
          <a:xfrm rot="0">
            <a:off x="5372100" y="1902825"/>
            <a:ext cx="6700466" cy="7355475"/>
            <a:chOff x="0" y="0"/>
            <a:chExt cx="8933955" cy="9807300"/>
          </a:xfrm>
        </p:grpSpPr>
        <p:sp>
          <p:nvSpPr>
            <p:cNvPr name="Freeform 9" id="9"/>
            <p:cNvSpPr/>
            <p:nvPr/>
          </p:nvSpPr>
          <p:spPr>
            <a:xfrm flipH="false" flipV="false" rot="0">
              <a:off x="0" y="0"/>
              <a:ext cx="8933942" cy="9807321"/>
            </a:xfrm>
            <a:custGeom>
              <a:avLst/>
              <a:gdLst/>
              <a:ahLst/>
              <a:cxnLst/>
              <a:rect r="r" b="b" t="t" l="l"/>
              <a:pathLst>
                <a:path h="9807321" w="8933942">
                  <a:moveTo>
                    <a:pt x="0" y="0"/>
                  </a:moveTo>
                  <a:lnTo>
                    <a:pt x="8933942" y="0"/>
                  </a:lnTo>
                  <a:lnTo>
                    <a:pt x="8933942" y="9807321"/>
                  </a:lnTo>
                  <a:lnTo>
                    <a:pt x="0" y="9807321"/>
                  </a:lnTo>
                  <a:lnTo>
                    <a:pt x="0" y="0"/>
                  </a:lnTo>
                  <a:close/>
                </a:path>
              </a:pathLst>
            </a:custGeom>
            <a:blipFill>
              <a:blip r:embed="rId3"/>
              <a:stretch>
                <a:fillRect l="0" t="-48686" r="0" b="-48685"/>
              </a:stretch>
            </a:blipFill>
          </p:spPr>
        </p:sp>
      </p:grpSp>
      <p:grpSp>
        <p:nvGrpSpPr>
          <p:cNvPr name="Group 10" id="10"/>
          <p:cNvGrpSpPr/>
          <p:nvPr/>
        </p:nvGrpSpPr>
        <p:grpSpPr>
          <a:xfrm rot="0">
            <a:off x="1257300" y="9505950"/>
            <a:ext cx="4114800" cy="576263"/>
            <a:chOff x="0" y="0"/>
            <a:chExt cx="5486400" cy="768351"/>
          </a:xfrm>
        </p:grpSpPr>
        <p:sp>
          <p:nvSpPr>
            <p:cNvPr name="Freeform 11" id="11"/>
            <p:cNvSpPr/>
            <p:nvPr/>
          </p:nvSpPr>
          <p:spPr>
            <a:xfrm flipH="false" flipV="false" rot="0">
              <a:off x="0" y="0"/>
              <a:ext cx="5486400" cy="768351"/>
            </a:xfrm>
            <a:custGeom>
              <a:avLst/>
              <a:gdLst/>
              <a:ahLst/>
              <a:cxnLst/>
              <a:rect r="r" b="b" t="t" l="l"/>
              <a:pathLst>
                <a:path h="768351" w="5486400">
                  <a:moveTo>
                    <a:pt x="0" y="0"/>
                  </a:moveTo>
                  <a:lnTo>
                    <a:pt x="5486400" y="0"/>
                  </a:lnTo>
                  <a:lnTo>
                    <a:pt x="5486400" y="768351"/>
                  </a:lnTo>
                  <a:lnTo>
                    <a:pt x="0" y="768351"/>
                  </a:lnTo>
                  <a:close/>
                </a:path>
              </a:pathLst>
            </a:custGeom>
            <a:solidFill>
              <a:srgbClr val="000000">
                <a:alpha val="0"/>
              </a:srgbClr>
            </a:solidFill>
          </p:spPr>
        </p:sp>
        <p:sp>
          <p:nvSpPr>
            <p:cNvPr name="TextBox 12" id="12"/>
            <p:cNvSpPr txBox="true"/>
            <p:nvPr/>
          </p:nvSpPr>
          <p:spPr>
            <a:xfrm>
              <a:off x="0" y="-38100"/>
              <a:ext cx="5486400" cy="806451"/>
            </a:xfrm>
            <a:prstGeom prst="rect">
              <a:avLst/>
            </a:prstGeom>
          </p:spPr>
          <p:txBody>
            <a:bodyPr anchor="ctr" rtlCol="false" tIns="0" lIns="0" bIns="0" rIns="0"/>
            <a:lstStyle/>
            <a:p>
              <a:pPr algn="l">
                <a:lnSpc>
                  <a:spcPts val="2160"/>
                </a:lnSpc>
              </a:pPr>
              <a:r>
                <a:rPr lang="en-US" sz="1800">
                  <a:solidFill>
                    <a:srgbClr val="888888"/>
                  </a:solidFill>
                  <a:latin typeface="Times New Roman"/>
                  <a:ea typeface="Times New Roman"/>
                  <a:cs typeface="Times New Roman"/>
                  <a:sym typeface="Times New Roman"/>
                </a:rPr>
                <a:t>18/02/2025</a:t>
              </a:r>
            </a:p>
          </p:txBody>
        </p:sp>
      </p:grpSp>
    </p:spTree>
  </p:cSld>
  <p:clrMapOvr>
    <a:masterClrMapping/>
  </p:clrMapOvr>
</p:sld>
</file>

<file path=ppt/slides/slide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257300" y="4268362"/>
            <a:ext cx="15773400" cy="2031412"/>
            <a:chOff x="0" y="0"/>
            <a:chExt cx="21031200" cy="2708550"/>
          </a:xfrm>
        </p:grpSpPr>
        <p:sp>
          <p:nvSpPr>
            <p:cNvPr name="Freeform 3" id="3"/>
            <p:cNvSpPr/>
            <p:nvPr/>
          </p:nvSpPr>
          <p:spPr>
            <a:xfrm flipH="false" flipV="false" rot="0">
              <a:off x="0" y="0"/>
              <a:ext cx="21031200" cy="2708550"/>
            </a:xfrm>
            <a:custGeom>
              <a:avLst/>
              <a:gdLst/>
              <a:ahLst/>
              <a:cxnLst/>
              <a:rect r="r" b="b" t="t" l="l"/>
              <a:pathLst>
                <a:path h="2708550" w="21031200">
                  <a:moveTo>
                    <a:pt x="0" y="0"/>
                  </a:moveTo>
                  <a:lnTo>
                    <a:pt x="21031200" y="0"/>
                  </a:lnTo>
                  <a:lnTo>
                    <a:pt x="21031200" y="2708550"/>
                  </a:lnTo>
                  <a:lnTo>
                    <a:pt x="0" y="2708550"/>
                  </a:lnTo>
                  <a:close/>
                </a:path>
              </a:pathLst>
            </a:custGeom>
            <a:solidFill>
              <a:srgbClr val="000000">
                <a:alpha val="0"/>
              </a:srgbClr>
            </a:solidFill>
          </p:spPr>
        </p:sp>
        <p:sp>
          <p:nvSpPr>
            <p:cNvPr name="TextBox 4" id="4"/>
            <p:cNvSpPr txBox="true"/>
            <p:nvPr/>
          </p:nvSpPr>
          <p:spPr>
            <a:xfrm>
              <a:off x="0" y="-57150"/>
              <a:ext cx="21031200" cy="2765700"/>
            </a:xfrm>
            <a:prstGeom prst="rect">
              <a:avLst/>
            </a:prstGeom>
          </p:spPr>
          <p:txBody>
            <a:bodyPr anchor="ctr" rtlCol="false" tIns="0" lIns="0" bIns="0" rIns="0"/>
            <a:lstStyle/>
            <a:p>
              <a:pPr algn="ctr">
                <a:lnSpc>
                  <a:spcPts val="7128"/>
                </a:lnSpc>
              </a:pPr>
              <a:r>
                <a:rPr lang="en-US" sz="6600" b="true">
                  <a:solidFill>
                    <a:srgbClr val="000000"/>
                  </a:solidFill>
                  <a:latin typeface="Times New Roman Bold"/>
                  <a:ea typeface="Times New Roman Bold"/>
                  <a:cs typeface="Times New Roman Bold"/>
                  <a:sym typeface="Times New Roman Bold"/>
                </a:rPr>
                <a:t>THANK YOU </a:t>
              </a:r>
            </a:p>
          </p:txBody>
        </p:sp>
      </p:grpSp>
      <p:grpSp>
        <p:nvGrpSpPr>
          <p:cNvPr name="Group 5" id="5"/>
          <p:cNvGrpSpPr/>
          <p:nvPr/>
        </p:nvGrpSpPr>
        <p:grpSpPr>
          <a:xfrm rot="0">
            <a:off x="12915900" y="9505950"/>
            <a:ext cx="4114800" cy="576225"/>
            <a:chOff x="0" y="0"/>
            <a:chExt cx="5486400" cy="768300"/>
          </a:xfrm>
        </p:grpSpPr>
        <p:sp>
          <p:nvSpPr>
            <p:cNvPr name="Freeform 6" id="6"/>
            <p:cNvSpPr/>
            <p:nvPr/>
          </p:nvSpPr>
          <p:spPr>
            <a:xfrm flipH="false" flipV="false" rot="0">
              <a:off x="0" y="0"/>
              <a:ext cx="5486400" cy="768300"/>
            </a:xfrm>
            <a:custGeom>
              <a:avLst/>
              <a:gdLst/>
              <a:ahLst/>
              <a:cxnLst/>
              <a:rect r="r" b="b" t="t" l="l"/>
              <a:pathLst>
                <a:path h="768300" w="5486400">
                  <a:moveTo>
                    <a:pt x="0" y="0"/>
                  </a:moveTo>
                  <a:lnTo>
                    <a:pt x="5486400" y="0"/>
                  </a:lnTo>
                  <a:lnTo>
                    <a:pt x="5486400" y="768300"/>
                  </a:lnTo>
                  <a:lnTo>
                    <a:pt x="0" y="768300"/>
                  </a:lnTo>
                  <a:close/>
                </a:path>
              </a:pathLst>
            </a:custGeom>
            <a:solidFill>
              <a:srgbClr val="000000">
                <a:alpha val="0"/>
              </a:srgbClr>
            </a:solidFill>
          </p:spPr>
        </p:sp>
        <p:sp>
          <p:nvSpPr>
            <p:cNvPr name="TextBox 7" id="7"/>
            <p:cNvSpPr txBox="true"/>
            <p:nvPr/>
          </p:nvSpPr>
          <p:spPr>
            <a:xfrm>
              <a:off x="0" y="-38100"/>
              <a:ext cx="5486400" cy="806400"/>
            </a:xfrm>
            <a:prstGeom prst="rect">
              <a:avLst/>
            </a:prstGeom>
          </p:spPr>
          <p:txBody>
            <a:bodyPr anchor="ctr" rtlCol="false" tIns="0" lIns="0" bIns="0" rIns="0"/>
            <a:lstStyle/>
            <a:p>
              <a:pPr algn="r">
                <a:lnSpc>
                  <a:spcPts val="2160"/>
                </a:lnSpc>
              </a:pPr>
              <a:r>
                <a:rPr lang="en-US" sz="1800">
                  <a:solidFill>
                    <a:srgbClr val="888888"/>
                  </a:solidFill>
                  <a:latin typeface="Times New Roman"/>
                  <a:ea typeface="Times New Roman"/>
                  <a:cs typeface="Times New Roman"/>
                  <a:sym typeface="Times New Roman"/>
                </a:rPr>
                <a:t>8</a:t>
              </a:r>
            </a:p>
          </p:txBody>
        </p:sp>
      </p:grpSp>
      <p:grpSp>
        <p:nvGrpSpPr>
          <p:cNvPr name="Group 8" id="8"/>
          <p:cNvGrpSpPr/>
          <p:nvPr/>
        </p:nvGrpSpPr>
        <p:grpSpPr>
          <a:xfrm rot="0">
            <a:off x="1257300" y="9505950"/>
            <a:ext cx="4114800" cy="576263"/>
            <a:chOff x="0" y="0"/>
            <a:chExt cx="5486400" cy="768351"/>
          </a:xfrm>
        </p:grpSpPr>
        <p:sp>
          <p:nvSpPr>
            <p:cNvPr name="Freeform 9" id="9"/>
            <p:cNvSpPr/>
            <p:nvPr/>
          </p:nvSpPr>
          <p:spPr>
            <a:xfrm flipH="false" flipV="false" rot="0">
              <a:off x="0" y="0"/>
              <a:ext cx="5486400" cy="768351"/>
            </a:xfrm>
            <a:custGeom>
              <a:avLst/>
              <a:gdLst/>
              <a:ahLst/>
              <a:cxnLst/>
              <a:rect r="r" b="b" t="t" l="l"/>
              <a:pathLst>
                <a:path h="768351" w="5486400">
                  <a:moveTo>
                    <a:pt x="0" y="0"/>
                  </a:moveTo>
                  <a:lnTo>
                    <a:pt x="5486400" y="0"/>
                  </a:lnTo>
                  <a:lnTo>
                    <a:pt x="5486400" y="768351"/>
                  </a:lnTo>
                  <a:lnTo>
                    <a:pt x="0" y="768351"/>
                  </a:lnTo>
                  <a:close/>
                </a:path>
              </a:pathLst>
            </a:custGeom>
            <a:solidFill>
              <a:srgbClr val="000000">
                <a:alpha val="0"/>
              </a:srgbClr>
            </a:solidFill>
          </p:spPr>
        </p:sp>
        <p:sp>
          <p:nvSpPr>
            <p:cNvPr name="TextBox 10" id="10"/>
            <p:cNvSpPr txBox="true"/>
            <p:nvPr/>
          </p:nvSpPr>
          <p:spPr>
            <a:xfrm>
              <a:off x="0" y="-38100"/>
              <a:ext cx="5486400" cy="806451"/>
            </a:xfrm>
            <a:prstGeom prst="rect">
              <a:avLst/>
            </a:prstGeom>
          </p:spPr>
          <p:txBody>
            <a:bodyPr anchor="ctr" rtlCol="false" tIns="0" lIns="0" bIns="0" rIns="0"/>
            <a:lstStyle/>
            <a:p>
              <a:pPr algn="l">
                <a:lnSpc>
                  <a:spcPts val="2160"/>
                </a:lnSpc>
              </a:pPr>
              <a:r>
                <a:rPr lang="en-US" sz="1800">
                  <a:solidFill>
                    <a:srgbClr val="888888"/>
                  </a:solidFill>
                  <a:latin typeface="Times New Roman"/>
                  <a:ea typeface="Times New Roman"/>
                  <a:cs typeface="Times New Roman"/>
                  <a:sym typeface="Times New Roman"/>
                </a:rPr>
                <a:t>18/02/2025</a:t>
              </a:r>
            </a:p>
          </p:txBody>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DAGfa-TJ_jA</dc:identifier>
  <dcterms:modified xsi:type="dcterms:W3CDTF">2011-08-01T06:04:30Z</dcterms:modified>
  <cp:revision>1</cp:revision>
  <dc:title>DOC-20250218-WA0000.</dc:title>
</cp:coreProperties>
</file>