
<file path=[Content_Types].xml><?xml version="1.0" encoding="utf-8"?>
<Types xmlns="http://schemas.openxmlformats.org/package/2006/content-types">
  <Default Extension="jpg" ContentType="image/jp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60" r:id="rId5"/>
    <p:sldId id="261" r:id="rId6"/>
    <p:sldId id="265" r:id="rId7"/>
    <p:sldId id="269" r:id="rId8"/>
    <p:sldId id="270" r:id="rId9"/>
    <p:sldId id="272" r:id="rId10"/>
    <p:sldId id="271"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98731CF2-B1CA-4399-A7E8-6766177BEBE6}" type="datetimeFigureOut">
              <a:rPr lang="en-US" smtClean="0"/>
              <a:t>4/24/2025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1BC396B-699D-443A-ABDE-996CA1D76D6C}" type="slidenum">
              <a:rPr lang="en-US" smtClean="0"/>
              <a:t>‹#›</a:t>
            </a:fld>
            <a:endParaRPr lang="en-US"/>
          </a:p>
        </p:txBody>
      </p:sp>
    </p:spTree>
    <p:extLst>
      <p:ext uri="{BB962C8B-B14F-4D97-AF65-F5344CB8AC3E}">
        <p14:creationId xmlns:p14="http://schemas.microsoft.com/office/powerpoint/2010/main" val="39848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D184568-64D5-4CC9-BEF9-00BED615B165}" type="datetime1">
              <a:rPr lang="en-US" smtClean="0"/>
              <a:t>4/24/2025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7AB61B2-C862-42D0-902E-4E7649C2338B}" type="datetime1">
              <a:rPr lang="en-US" smtClean="0"/>
              <a:t>4/24/2025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9126948-0583-4560-859F-29E6CB3106F7}" type="datetime1">
              <a:rPr lang="en-US" smtClean="0"/>
              <a:t>4/24/2025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9C62A70E-6EF0-4109-924A-03F8E39764A2}" type="datetime1">
              <a:rPr lang="en-US" smtClean="0"/>
              <a:t>4/24/2025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E6A93B90-C8BC-40B1-93BF-E0772B3FC1F6}" type="datetime1">
              <a:rPr lang="en-US" smtClean="0"/>
              <a:t>4/24/2025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518029" y="626440"/>
            <a:ext cx="7155941" cy="697230"/>
          </a:xfrm>
          <a:prstGeom prst="rect">
            <a:avLst/>
          </a:prstGeom>
        </p:spPr>
        <p:txBody>
          <a:bodyPr wrap="square" lIns="0" tIns="0" rIns="0" bIns="0">
            <a:spAutoFit/>
          </a:bodyPr>
          <a:lstStyle>
            <a:lvl1pPr>
              <a:defRPr sz="44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830070" y="1652511"/>
            <a:ext cx="9033510" cy="42443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51EF195E-2599-46D7-8157-E1A6C215E2CB}" type="datetime1">
              <a:rPr lang="en-US" smtClean="0"/>
              <a:t>4/24/2025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1595584"/>
            <a:ext cx="10058400" cy="1299715"/>
          </a:xfrm>
          <a:prstGeom prst="rect">
            <a:avLst/>
          </a:prstGeom>
        </p:spPr>
        <p:txBody>
          <a:bodyPr vert="horz" wrap="square" lIns="0" tIns="67945" rIns="0" bIns="0" rtlCol="0">
            <a:spAutoFit/>
          </a:bodyPr>
          <a:lstStyle/>
          <a:p>
            <a:pPr marL="12065" marR="5080" algn="ctr">
              <a:spcBef>
                <a:spcPts val="535"/>
              </a:spcBef>
            </a:pPr>
            <a:r>
              <a:rPr lang="en-US" sz="4000" dirty="0">
                <a:solidFill>
                  <a:srgbClr val="000000"/>
                </a:solidFill>
                <a:latin typeface="Times New Roman"/>
                <a:ea typeface="Times New Roman"/>
                <a:cs typeface="Times New Roman"/>
                <a:sym typeface="Times New Roman"/>
              </a:rPr>
              <a:t>DEVELOPMENT OF A PERSONAL VIRTUAL ASSISTANT FOR WINDOWS</a:t>
            </a:r>
            <a:endParaRPr lang="en-US" sz="4000" dirty="0">
              <a:latin typeface="Times New Roman"/>
              <a:cs typeface="Times New Roman"/>
            </a:endParaRPr>
          </a:p>
        </p:txBody>
      </p:sp>
      <p:sp>
        <p:nvSpPr>
          <p:cNvPr id="5" name="Content Placeholder 4">
            <a:extLst>
              <a:ext uri="{FF2B5EF4-FFF2-40B4-BE49-F238E27FC236}">
                <a16:creationId xmlns:a16="http://schemas.microsoft.com/office/drawing/2014/main" id="{225113D4-D191-1905-62EC-106EDFDC61AA}"/>
              </a:ext>
            </a:extLst>
          </p:cNvPr>
          <p:cNvSpPr>
            <a:spLocks noGrp="1"/>
          </p:cNvSpPr>
          <p:nvPr>
            <p:ph sz="half" idx="2"/>
          </p:nvPr>
        </p:nvSpPr>
        <p:spPr>
          <a:xfrm>
            <a:off x="843116" y="3576484"/>
            <a:ext cx="5303520" cy="1524000"/>
          </a:xfrm>
        </p:spPr>
        <p:txBody>
          <a:bodyPr/>
          <a:lstStyle/>
          <a:p>
            <a:r>
              <a:rPr lang="en-US" sz="2200" b="1" dirty="0">
                <a:latin typeface="Times New Roman" panose="02020603050405020304" pitchFamily="18" charset="0"/>
                <a:cs typeface="Times New Roman" panose="02020603050405020304" pitchFamily="18" charset="0"/>
              </a:rPr>
              <a:t>GUIDED BY </a:t>
            </a:r>
          </a:p>
          <a:p>
            <a:r>
              <a:rPr lang="en-US" sz="2200" b="1" dirty="0">
                <a:latin typeface="Times New Roman" panose="02020603050405020304" pitchFamily="18" charset="0"/>
                <a:cs typeface="Times New Roman" panose="02020603050405020304" pitchFamily="18" charset="0"/>
              </a:rPr>
              <a:t>DR.R.PALSON KENNEDY,</a:t>
            </a:r>
          </a:p>
          <a:p>
            <a:r>
              <a:rPr lang="en-US" sz="2200" b="1" dirty="0">
                <a:latin typeface="Times New Roman" panose="02020603050405020304" pitchFamily="18" charset="0"/>
                <a:cs typeface="Times New Roman" panose="02020603050405020304" pitchFamily="18" charset="0"/>
              </a:rPr>
              <a:t>B.E ,M.E ,PH.D </a:t>
            </a:r>
          </a:p>
          <a:p>
            <a:r>
              <a:rPr lang="en-US" sz="2200" b="1" dirty="0">
                <a:latin typeface="Times New Roman" panose="02020603050405020304" pitchFamily="18" charset="0"/>
                <a:cs typeface="Times New Roman" panose="02020603050405020304" pitchFamily="18" charset="0"/>
              </a:rPr>
              <a:t>PRINCIPAL </a:t>
            </a:r>
          </a:p>
          <a:p>
            <a:endParaRPr lang="en-US" sz="2200" b="1" dirty="0">
              <a:latin typeface="Times New Roman" panose="02020603050405020304" pitchFamily="18" charset="0"/>
              <a:cs typeface="Times New Roman" panose="02020603050405020304" pitchFamily="18" charset="0"/>
            </a:endParaRPr>
          </a:p>
          <a:p>
            <a:endParaRPr lang="en-US" dirty="0"/>
          </a:p>
        </p:txBody>
      </p:sp>
      <p:sp>
        <p:nvSpPr>
          <p:cNvPr id="6" name="Content Placeholder 5">
            <a:extLst>
              <a:ext uri="{FF2B5EF4-FFF2-40B4-BE49-F238E27FC236}">
                <a16:creationId xmlns:a16="http://schemas.microsoft.com/office/drawing/2014/main" id="{FF35D974-4209-7C08-D52C-4628F47C496A}"/>
              </a:ext>
            </a:extLst>
          </p:cNvPr>
          <p:cNvSpPr>
            <a:spLocks noGrp="1"/>
          </p:cNvSpPr>
          <p:nvPr>
            <p:ph sz="half" idx="3"/>
          </p:nvPr>
        </p:nvSpPr>
        <p:spPr>
          <a:xfrm>
            <a:off x="6705600" y="3576484"/>
            <a:ext cx="5303520" cy="1292662"/>
          </a:xfrm>
        </p:spPr>
        <p:txBody>
          <a:bodyPr/>
          <a:lstStyle/>
          <a:p>
            <a:r>
              <a:rPr lang="en-US" sz="2200" b="1" dirty="0">
                <a:latin typeface="Times New Roman" panose="02020603050405020304" pitchFamily="18" charset="0"/>
                <a:cs typeface="Times New Roman" panose="02020603050405020304" pitchFamily="18" charset="0"/>
              </a:rPr>
              <a:t>SUBMITTED BY </a:t>
            </a:r>
          </a:p>
          <a:p>
            <a:r>
              <a:rPr lang="en-US" sz="2200" b="1" dirty="0">
                <a:latin typeface="Times New Roman" panose="02020603050405020304" pitchFamily="18" charset="0"/>
                <a:cs typeface="Times New Roman" panose="02020603050405020304" pitchFamily="18" charset="0"/>
              </a:rPr>
              <a:t>ARCHANA B - 411521104007 </a:t>
            </a:r>
          </a:p>
          <a:p>
            <a:r>
              <a:rPr lang="en-US" sz="2200" b="1" dirty="0">
                <a:latin typeface="Times New Roman" panose="02020603050405020304" pitchFamily="18" charset="0"/>
                <a:cs typeface="Times New Roman" panose="02020603050405020304" pitchFamily="18" charset="0"/>
              </a:rPr>
              <a:t>LAKSHMI PRIYA M - 411521104059</a:t>
            </a:r>
          </a:p>
          <a:p>
            <a:endParaRPr lang="en-US" dirty="0"/>
          </a:p>
        </p:txBody>
      </p:sp>
      <p:pic>
        <p:nvPicPr>
          <p:cNvPr id="3" name="object 3"/>
          <p:cNvPicPr/>
          <p:nvPr/>
        </p:nvPicPr>
        <p:blipFill>
          <a:blip r:embed="rId2" cstate="print"/>
          <a:stretch>
            <a:fillRect/>
          </a:stretch>
        </p:blipFill>
        <p:spPr>
          <a:xfrm>
            <a:off x="476721" y="249858"/>
            <a:ext cx="1274177" cy="605548"/>
          </a:xfrm>
          <a:prstGeom prst="rect">
            <a:avLst/>
          </a:prstGeom>
        </p:spPr>
      </p:pic>
      <p:sp>
        <p:nvSpPr>
          <p:cNvPr id="9" name="Slide Number Placeholder 8">
            <a:extLst>
              <a:ext uri="{FF2B5EF4-FFF2-40B4-BE49-F238E27FC236}">
                <a16:creationId xmlns:a16="http://schemas.microsoft.com/office/drawing/2014/main" id="{2C1F4541-105E-F861-C322-5FA95965A20D}"/>
              </a:ext>
            </a:extLst>
          </p:cNvPr>
          <p:cNvSpPr>
            <a:spLocks noGrp="1"/>
          </p:cNvSpPr>
          <p:nvPr>
            <p:ph type="sldNum" sz="quarter" idx="7"/>
          </p:nvPr>
        </p:nvSpPr>
        <p:spPr/>
        <p:txBody>
          <a:bodyPr/>
          <a:lstStyle/>
          <a:p>
            <a:fld id="{B6F15528-21DE-4FAA-801E-634DDDAF4B2B}"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B3C2-742E-8B66-1C8C-92E186293CD1}"/>
              </a:ext>
            </a:extLst>
          </p:cNvPr>
          <p:cNvSpPr>
            <a:spLocks noGrp="1"/>
          </p:cNvSpPr>
          <p:nvPr>
            <p:ph type="title"/>
          </p:nvPr>
        </p:nvSpPr>
        <p:spPr>
          <a:xfrm>
            <a:off x="4114800" y="552373"/>
            <a:ext cx="3581400" cy="697230"/>
          </a:xfrm>
        </p:spPr>
        <p:txBody>
          <a:bodyPr/>
          <a:lstStyle/>
          <a:p>
            <a:r>
              <a:rPr lang="en-US" sz="4000" dirty="0"/>
              <a:t>SNAPSHOTS</a:t>
            </a:r>
          </a:p>
        </p:txBody>
      </p:sp>
      <p:sp>
        <p:nvSpPr>
          <p:cNvPr id="5" name="Text Placeholder 4">
            <a:extLst>
              <a:ext uri="{FF2B5EF4-FFF2-40B4-BE49-F238E27FC236}">
                <a16:creationId xmlns:a16="http://schemas.microsoft.com/office/drawing/2014/main" id="{F8A394CA-85FB-8223-183F-A21C2C1C8F6F}"/>
              </a:ext>
            </a:extLst>
          </p:cNvPr>
          <p:cNvSpPr>
            <a:spLocks noGrp="1"/>
          </p:cNvSpPr>
          <p:nvPr>
            <p:ph type="body" idx="1"/>
          </p:nvPr>
        </p:nvSpPr>
        <p:spPr>
          <a:xfrm>
            <a:off x="1219200" y="1329817"/>
            <a:ext cx="9033510" cy="338554"/>
          </a:xfrm>
        </p:spPr>
        <p:txBody>
          <a:bodyPr/>
          <a:lstStyle/>
          <a:p>
            <a:r>
              <a:rPr lang="en-US" sz="2200" b="1" dirty="0">
                <a:latin typeface="Times New Roman" panose="02020603050405020304" pitchFamily="18" charset="0"/>
                <a:cs typeface="Times New Roman" panose="02020603050405020304" pitchFamily="18" charset="0"/>
              </a:rPr>
              <a:t>OUTPUT :</a:t>
            </a:r>
          </a:p>
        </p:txBody>
      </p:sp>
      <p:pic>
        <p:nvPicPr>
          <p:cNvPr id="4" name="Picture 3">
            <a:extLst>
              <a:ext uri="{FF2B5EF4-FFF2-40B4-BE49-F238E27FC236}">
                <a16:creationId xmlns:a16="http://schemas.microsoft.com/office/drawing/2014/main" id="{B991E48B-EA00-AC88-BC2B-960A41F160CB}"/>
              </a:ext>
            </a:extLst>
          </p:cNvPr>
          <p:cNvPicPr>
            <a:picLocks noChangeAspect="1"/>
          </p:cNvPicPr>
          <p:nvPr/>
        </p:nvPicPr>
        <p:blipFill rotWithShape="1">
          <a:blip r:embed="rId2">
            <a:extLst>
              <a:ext uri="{28A0092B-C50C-407E-A947-70E740481C1C}">
                <a14:useLocalDpi xmlns:a14="http://schemas.microsoft.com/office/drawing/2010/main" val="0"/>
              </a:ext>
            </a:extLst>
          </a:blip>
          <a:srcRect l="29375" t="48832" r="34702" b="10326"/>
          <a:stretch/>
        </p:blipFill>
        <p:spPr>
          <a:xfrm>
            <a:off x="2133600" y="1828800"/>
            <a:ext cx="7696200" cy="4549876"/>
          </a:xfrm>
          <a:prstGeom prst="rect">
            <a:avLst/>
          </a:prstGeom>
        </p:spPr>
      </p:pic>
      <p:sp>
        <p:nvSpPr>
          <p:cNvPr id="7" name="Slide Number Placeholder 6">
            <a:extLst>
              <a:ext uri="{FF2B5EF4-FFF2-40B4-BE49-F238E27FC236}">
                <a16:creationId xmlns:a16="http://schemas.microsoft.com/office/drawing/2014/main" id="{E8C272BC-FBBD-2D3A-2D27-DD44FA6BF02A}"/>
              </a:ext>
            </a:extLst>
          </p:cNvPr>
          <p:cNvSpPr>
            <a:spLocks noGrp="1"/>
          </p:cNvSpPr>
          <p:nvPr>
            <p:ph type="sldNum" sz="quarter" idx="7"/>
          </p:nvPr>
        </p:nvSpPr>
        <p:spPr/>
        <p:txBody>
          <a:bodyPr/>
          <a:lstStyle/>
          <a:p>
            <a:fld id="{B6F15528-21DE-4FAA-801E-634DDDAF4B2B}" type="slidenum">
              <a:rPr lang="en-US" smtClean="0"/>
              <a:t>10</a:t>
            </a:fld>
            <a:endParaRPr lang="en-US"/>
          </a:p>
        </p:txBody>
      </p:sp>
    </p:spTree>
    <p:extLst>
      <p:ext uri="{BB962C8B-B14F-4D97-AF65-F5344CB8AC3E}">
        <p14:creationId xmlns:p14="http://schemas.microsoft.com/office/powerpoint/2010/main" val="3366778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8029" y="626440"/>
            <a:ext cx="7155941" cy="629018"/>
          </a:xfrm>
          <a:prstGeom prst="rect">
            <a:avLst/>
          </a:prstGeom>
        </p:spPr>
        <p:txBody>
          <a:bodyPr vert="horz" wrap="square" lIns="0" tIns="13335" rIns="0" bIns="0" rtlCol="0">
            <a:spAutoFit/>
          </a:bodyPr>
          <a:lstStyle/>
          <a:p>
            <a:pPr marL="1525905">
              <a:lnSpc>
                <a:spcPct val="100000"/>
              </a:lnSpc>
              <a:spcBef>
                <a:spcPts val="105"/>
              </a:spcBef>
            </a:pPr>
            <a:r>
              <a:rPr sz="4000" spc="-10" dirty="0"/>
              <a:t>ABSTRACTION</a:t>
            </a:r>
          </a:p>
        </p:txBody>
      </p:sp>
      <p:sp>
        <p:nvSpPr>
          <p:cNvPr id="3" name="object 3"/>
          <p:cNvSpPr txBox="1"/>
          <p:nvPr/>
        </p:nvSpPr>
        <p:spPr>
          <a:xfrm>
            <a:off x="915986" y="2231557"/>
            <a:ext cx="10360025" cy="2394886"/>
          </a:xfrm>
          <a:prstGeom prst="rect">
            <a:avLst/>
          </a:prstGeom>
        </p:spPr>
        <p:txBody>
          <a:bodyPr vert="horz" wrap="square" lIns="0" tIns="12065" rIns="0" bIns="0" rtlCol="0">
            <a:spAutoFit/>
          </a:bodyPr>
          <a:lstStyle/>
          <a:p>
            <a:pPr marL="355600" indent="-342900" algn="just">
              <a:spcBef>
                <a:spcPts val="95"/>
              </a:spcBef>
              <a:buFont typeface="Wingdings" panose="05000000000000000000" pitchFamily="2" charset="2"/>
              <a:buChar char="Ø"/>
            </a:pPr>
            <a:r>
              <a:rPr lang="en-US" sz="2200" dirty="0">
                <a:solidFill>
                  <a:srgbClr val="000000"/>
                </a:solidFill>
                <a:latin typeface="Times New Roman"/>
                <a:ea typeface="Times New Roman"/>
                <a:cs typeface="Times New Roman"/>
                <a:sym typeface="Times New Roman"/>
              </a:rPr>
              <a:t>Nexus is a Windows-based virtual assistant inspired by Cortana and Siri. Designed for seamless user interaction, it executes tasks via voice commands or keyboard input. The assistant integrates speech recognition, natural language understanding, and task execution to enhance efficiency. Built entirely in Python, it advances human-computer interaction by providing an intuitive and intelligent desktop assistant, streamlining everyday computing for improved productivity and convenience.</a:t>
            </a:r>
          </a:p>
          <a:p>
            <a:pPr marL="12700" algn="just">
              <a:lnSpc>
                <a:spcPct val="100000"/>
              </a:lnSpc>
              <a:spcBef>
                <a:spcPts val="95"/>
              </a:spcBef>
            </a:pPr>
            <a:endParaRPr lang="en-US" sz="2200" dirty="0">
              <a:latin typeface="Times New Roman"/>
              <a:cs typeface="Times New Roman"/>
            </a:endParaRPr>
          </a:p>
        </p:txBody>
      </p:sp>
      <p:sp>
        <p:nvSpPr>
          <p:cNvPr id="7" name="Slide Number Placeholder 6">
            <a:extLst>
              <a:ext uri="{FF2B5EF4-FFF2-40B4-BE49-F238E27FC236}">
                <a16:creationId xmlns:a16="http://schemas.microsoft.com/office/drawing/2014/main" id="{FE2DBF8D-FDAF-AC2A-C99E-D7F5F0B987A6}"/>
              </a:ext>
            </a:extLst>
          </p:cNvPr>
          <p:cNvSpPr>
            <a:spLocks noGrp="1"/>
          </p:cNvSpPr>
          <p:nvPr>
            <p:ph type="sldNum" sz="quarter" idx="7"/>
          </p:nvPr>
        </p:nvSpPr>
        <p:spPr/>
        <p:txBody>
          <a:bodyPr/>
          <a:lstStyle/>
          <a:p>
            <a:fld id="{B6F15528-21DE-4FAA-801E-634DDDAF4B2B}"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0" y="533400"/>
            <a:ext cx="7155941" cy="627736"/>
          </a:xfrm>
          <a:prstGeom prst="rect">
            <a:avLst/>
          </a:prstGeom>
        </p:spPr>
        <p:txBody>
          <a:bodyPr vert="horz" wrap="square" lIns="0" tIns="12065" rIns="0" bIns="0" rtlCol="0">
            <a:spAutoFit/>
          </a:bodyPr>
          <a:lstStyle/>
          <a:p>
            <a:pPr marL="2152650">
              <a:lnSpc>
                <a:spcPct val="100000"/>
              </a:lnSpc>
              <a:spcBef>
                <a:spcPts val="95"/>
              </a:spcBef>
            </a:pPr>
            <a:r>
              <a:rPr lang="en-US" sz="4000" spc="-10" dirty="0"/>
              <a:t>METHODOLOGY</a:t>
            </a:r>
            <a:endParaRPr lang="en-US" sz="4000" dirty="0"/>
          </a:p>
        </p:txBody>
      </p:sp>
      <p:sp>
        <p:nvSpPr>
          <p:cNvPr id="6" name="Rectangle 3">
            <a:extLst>
              <a:ext uri="{FF2B5EF4-FFF2-40B4-BE49-F238E27FC236}">
                <a16:creationId xmlns:a16="http://schemas.microsoft.com/office/drawing/2014/main" id="{52A752B5-F66E-B407-5635-3F5711D01ED2}"/>
              </a:ext>
            </a:extLst>
          </p:cNvPr>
          <p:cNvSpPr>
            <a:spLocks noChangeArrowheads="1"/>
          </p:cNvSpPr>
          <p:nvPr/>
        </p:nvSpPr>
        <p:spPr bwMode="auto">
          <a:xfrm>
            <a:off x="990600" y="2028616"/>
            <a:ext cx="105156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Follows an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iterative approach</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development.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Proceeds with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and prototyping</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UI and conversation flow.</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Core development includes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Natural Language Processing (NLP)</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p>
          <a:p>
            <a:pPr marR="0" lvl="0" algn="l" defTabSz="914400" rtl="0" eaLnBrk="0" fontAlgn="base" latinLnBrk="0" hangingPunct="0">
              <a:lnSpc>
                <a:spcPct val="100000"/>
              </a:lnSpc>
              <a:spcBef>
                <a:spcPct val="0"/>
              </a:spcBef>
              <a:spcAft>
                <a:spcPct val="0"/>
              </a:spcAft>
              <a:buClrTx/>
              <a:buSzTx/>
              <a:tabLst/>
            </a:pPr>
            <a:r>
              <a:rPr lang="en-US" altLang="en-US" sz="2200" dirty="0">
                <a:solidFill>
                  <a:schemeClr val="tx1"/>
                </a:solidFill>
                <a:latin typeface="Times New Roman" panose="02020603050405020304" pitchFamily="18" charset="0"/>
                <a:cs typeface="Times New Roman" panose="02020603050405020304" pitchFamily="18" charset="0"/>
              </a:rPr>
              <a:t>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(ML)</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Integrates with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Windows APIs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Agile methodologies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like Scrum or Kanban.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Begins with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requirement gathering and analysis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Emphasizes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testing and refinement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
        <p:nvSpPr>
          <p:cNvPr id="8" name="Slide Number Placeholder 7">
            <a:extLst>
              <a:ext uri="{FF2B5EF4-FFF2-40B4-BE49-F238E27FC236}">
                <a16:creationId xmlns:a16="http://schemas.microsoft.com/office/drawing/2014/main" id="{69EAE88E-4AB2-DA6E-E2B6-D8A33D0C1B7B}"/>
              </a:ext>
            </a:extLst>
          </p:cNvPr>
          <p:cNvSpPr>
            <a:spLocks noGrp="1"/>
          </p:cNvSpPr>
          <p:nvPr>
            <p:ph type="sldNum" sz="quarter" idx="7"/>
          </p:nvPr>
        </p:nvSpPr>
        <p:spPr/>
        <p:txBody>
          <a:bodyPr/>
          <a:lstStyle/>
          <a:p>
            <a:fld id="{B6F15528-21DE-4FAA-801E-634DDDAF4B2B}"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8029" y="533400"/>
            <a:ext cx="7155941" cy="629018"/>
          </a:xfrm>
          <a:prstGeom prst="rect">
            <a:avLst/>
          </a:prstGeom>
        </p:spPr>
        <p:txBody>
          <a:bodyPr vert="horz" wrap="square" lIns="0" tIns="13335" rIns="0" bIns="0" rtlCol="0">
            <a:spAutoFit/>
          </a:bodyPr>
          <a:lstStyle/>
          <a:p>
            <a:pPr marL="876935">
              <a:lnSpc>
                <a:spcPct val="100000"/>
              </a:lnSpc>
              <a:spcBef>
                <a:spcPts val="105"/>
              </a:spcBef>
            </a:pPr>
            <a:r>
              <a:rPr sz="4000" spc="-170" dirty="0"/>
              <a:t>DATA</a:t>
            </a:r>
            <a:r>
              <a:rPr sz="4000" spc="-250" dirty="0"/>
              <a:t> </a:t>
            </a:r>
            <a:r>
              <a:rPr sz="4000" spc="-10" dirty="0"/>
              <a:t>COLLECTION</a:t>
            </a:r>
          </a:p>
        </p:txBody>
      </p:sp>
      <p:sp>
        <p:nvSpPr>
          <p:cNvPr id="9" name="TextBox 8">
            <a:extLst>
              <a:ext uri="{FF2B5EF4-FFF2-40B4-BE49-F238E27FC236}">
                <a16:creationId xmlns:a16="http://schemas.microsoft.com/office/drawing/2014/main" id="{DE1B6801-FE79-EA52-DA66-0440EFCEBA4E}"/>
              </a:ext>
            </a:extLst>
          </p:cNvPr>
          <p:cNvSpPr txBox="1"/>
          <p:nvPr/>
        </p:nvSpPr>
        <p:spPr>
          <a:xfrm>
            <a:off x="1066800" y="1600200"/>
            <a:ext cx="9829800" cy="4832092"/>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Gathers data such as:</a:t>
            </a:r>
          </a:p>
          <a:p>
            <a:pPr marR="0" lvl="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Text-based interactions</a:t>
            </a:r>
            <a:endParaRPr lang="en-US" altLang="en-US" sz="2200" dirty="0">
              <a:solidFill>
                <a:schemeClr val="tx1"/>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Voice commands</a:t>
            </a:r>
            <a:endParaRPr lang="en-US" altLang="en-US" sz="2200" dirty="0">
              <a:solidFill>
                <a:schemeClr val="tx1"/>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 behavior</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Contextual information</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Sources include:</a:t>
            </a:r>
          </a:p>
          <a:p>
            <a:pPr marR="0" lvl="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 input</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Existing datasets</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Windows APIs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(calendar, contacts, file system)</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Methods:</a:t>
            </a:r>
          </a:p>
          <a:p>
            <a:pPr marR="0" lvl="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Manual annotation</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Automated tools</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Crowdsourcing</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quality, accuracy, relevance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privacy</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
        <p:nvSpPr>
          <p:cNvPr id="11" name="Slide Number Placeholder 10">
            <a:extLst>
              <a:ext uri="{FF2B5EF4-FFF2-40B4-BE49-F238E27FC236}">
                <a16:creationId xmlns:a16="http://schemas.microsoft.com/office/drawing/2014/main" id="{E361AB45-66D7-0D5E-755F-2D087D857DAA}"/>
              </a:ext>
            </a:extLst>
          </p:cNvPr>
          <p:cNvSpPr>
            <a:spLocks noGrp="1"/>
          </p:cNvSpPr>
          <p:nvPr>
            <p:ph type="sldNum" sz="quarter" idx="7"/>
          </p:nvPr>
        </p:nvSpPr>
        <p:spPr/>
        <p:txBody>
          <a:bodyPr/>
          <a:lstStyle/>
          <a:p>
            <a:fld id="{B6F15528-21DE-4FAA-801E-634DDDAF4B2B}"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8029" y="381000"/>
            <a:ext cx="7155941" cy="697230"/>
          </a:xfrm>
          <a:prstGeom prst="rect">
            <a:avLst/>
          </a:prstGeom>
        </p:spPr>
        <p:txBody>
          <a:bodyPr vert="horz" wrap="square" lIns="0" tIns="12065" rIns="0" bIns="0" rtlCol="0">
            <a:spAutoFit/>
          </a:bodyPr>
          <a:lstStyle/>
          <a:p>
            <a:pPr marL="1555115">
              <a:lnSpc>
                <a:spcPct val="100000"/>
              </a:lnSpc>
              <a:spcBef>
                <a:spcPts val="95"/>
              </a:spcBef>
            </a:pPr>
            <a:r>
              <a:rPr sz="4000" spc="-30" dirty="0"/>
              <a:t>CALCULATIONS</a:t>
            </a:r>
            <a:endParaRPr sz="4000" dirty="0"/>
          </a:p>
        </p:txBody>
      </p:sp>
      <p:sp>
        <p:nvSpPr>
          <p:cNvPr id="3" name="object 3"/>
          <p:cNvSpPr txBox="1"/>
          <p:nvPr/>
        </p:nvSpPr>
        <p:spPr>
          <a:xfrm>
            <a:off x="953768" y="1092853"/>
            <a:ext cx="10284461" cy="5429050"/>
          </a:xfrm>
          <a:prstGeom prst="rect">
            <a:avLst/>
          </a:prstGeom>
        </p:spPr>
        <p:txBody>
          <a:bodyPr vert="horz" wrap="square" lIns="0" tIns="12065" rIns="0" bIns="0" rtlCol="0">
            <a:spAutoFit/>
          </a:bodyPr>
          <a:lstStyle/>
          <a:p>
            <a:r>
              <a:rPr lang="en-US" sz="2200" b="1" dirty="0">
                <a:latin typeface="Times New Roman" panose="02020603050405020304" pitchFamily="18" charset="0"/>
                <a:cs typeface="Times New Roman" panose="02020603050405020304" pitchFamily="18" charset="0"/>
              </a:rPr>
              <a:t>1. Development Cost Breakdown</a:t>
            </a: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Design</a:t>
            </a:r>
            <a:r>
              <a:rPr lang="en-US" sz="2200" dirty="0">
                <a:latin typeface="Times New Roman" panose="02020603050405020304" pitchFamily="18" charset="0"/>
                <a:cs typeface="Times New Roman" panose="02020603050405020304" pitchFamily="18" charset="0"/>
              </a:rPr>
              <a:t> (UI/UX): Wireframes, mockups, prototyping</a:t>
            </a: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Frontend Development</a:t>
            </a:r>
            <a:r>
              <a:rPr lang="en-US" sz="2200" dirty="0">
                <a:latin typeface="Times New Roman" panose="02020603050405020304" pitchFamily="18" charset="0"/>
                <a:cs typeface="Times New Roman" panose="02020603050405020304" pitchFamily="18" charset="0"/>
              </a:rPr>
              <a:t>: Desktop GUI or web-based interface</a:t>
            </a: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Backend Development</a:t>
            </a:r>
            <a:r>
              <a:rPr lang="en-US" sz="2200" dirty="0">
                <a:latin typeface="Times New Roman" panose="02020603050405020304" pitchFamily="18" charset="0"/>
                <a:cs typeface="Times New Roman" panose="02020603050405020304" pitchFamily="18" charset="0"/>
              </a:rPr>
              <a:t>: NLP integration, Windows API usage, ML model setup</a:t>
            </a: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AI/ML Services</a:t>
            </a:r>
            <a:r>
              <a:rPr lang="en-US" sz="2200" dirty="0">
                <a:latin typeface="Times New Roman" panose="02020603050405020304" pitchFamily="18" charset="0"/>
                <a:cs typeface="Times New Roman" panose="02020603050405020304" pitchFamily="18" charset="0"/>
              </a:rPr>
              <a:t>: Training, model hosting (Cloud services)</a:t>
            </a: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Integration</a:t>
            </a:r>
            <a:r>
              <a:rPr lang="en-US" sz="2200" dirty="0">
                <a:latin typeface="Times New Roman" panose="02020603050405020304" pitchFamily="18" charset="0"/>
                <a:cs typeface="Times New Roman" panose="02020603050405020304" pitchFamily="18" charset="0"/>
              </a:rPr>
              <a:t>: Windows features like file access, reminders, calendar</a:t>
            </a:r>
          </a:p>
          <a:p>
            <a:r>
              <a:rPr lang="en-US" sz="2200" b="1" dirty="0">
                <a:latin typeface="Times New Roman" panose="02020603050405020304" pitchFamily="18" charset="0"/>
                <a:cs typeface="Times New Roman" panose="02020603050405020304" pitchFamily="18" charset="0"/>
              </a:rPr>
              <a:t>2. Tool &amp; Platform Costs</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Subscription/licenses for tools like:</a:t>
            </a:r>
          </a:p>
          <a:p>
            <a:pPr marL="800100" lvl="1"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Microsoft Bot Framework (if paid tier)</a:t>
            </a:r>
          </a:p>
          <a:p>
            <a:pPr marL="800100" lvl="1" indent="-342900">
              <a:buFont typeface="Wingdings" panose="05000000000000000000" pitchFamily="2" charset="2"/>
              <a:buChar char="Ø"/>
            </a:pPr>
            <a:r>
              <a:rPr lang="en-US" sz="2200" dirty="0" err="1">
                <a:latin typeface="Times New Roman" panose="02020603050405020304" pitchFamily="18" charset="0"/>
                <a:cs typeface="Times New Roman" panose="02020603050405020304" pitchFamily="18" charset="0"/>
              </a:rPr>
              <a:t>Dialogflow</a:t>
            </a:r>
            <a:endParaRPr lang="en-US" sz="22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IBM Watson</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Cloud services (Google Cloud, Azure, AWS): Compute, storage, APIs</a:t>
            </a:r>
          </a:p>
          <a:p>
            <a:r>
              <a:rPr lang="en-US" sz="2200" b="1" dirty="0">
                <a:latin typeface="Times New Roman" panose="02020603050405020304" pitchFamily="18" charset="0"/>
                <a:cs typeface="Times New Roman" panose="02020603050405020304" pitchFamily="18" charset="0"/>
              </a:rPr>
              <a:t>3. Testing and QA</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Manual and automated testing tools</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Bug fixing cycles</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Usability testing</a:t>
            </a:r>
          </a:p>
        </p:txBody>
      </p:sp>
      <p:sp>
        <p:nvSpPr>
          <p:cNvPr id="5" name="Slide Number Placeholder 4">
            <a:extLst>
              <a:ext uri="{FF2B5EF4-FFF2-40B4-BE49-F238E27FC236}">
                <a16:creationId xmlns:a16="http://schemas.microsoft.com/office/drawing/2014/main" id="{C858E74A-F2B1-2EE4-E51A-0C80544F5ED2}"/>
              </a:ext>
            </a:extLst>
          </p:cNvPr>
          <p:cNvSpPr>
            <a:spLocks noGrp="1"/>
          </p:cNvSpPr>
          <p:nvPr>
            <p:ph type="sldNum" sz="quarter" idx="7"/>
          </p:nvPr>
        </p:nvSpPr>
        <p:spPr/>
        <p:txBody>
          <a:bodyPr/>
          <a:lstStyle/>
          <a:p>
            <a:fld id="{B6F15528-21DE-4FAA-801E-634DDDAF4B2B}"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422224"/>
            <a:ext cx="6629399" cy="627736"/>
          </a:xfrm>
          <a:prstGeom prst="rect">
            <a:avLst/>
          </a:prstGeom>
        </p:spPr>
        <p:txBody>
          <a:bodyPr vert="horz" wrap="square" lIns="0" tIns="12065" rIns="0" bIns="0" rtlCol="0">
            <a:spAutoFit/>
          </a:bodyPr>
          <a:lstStyle/>
          <a:p>
            <a:pPr marL="12700">
              <a:lnSpc>
                <a:spcPct val="100000"/>
              </a:lnSpc>
              <a:spcBef>
                <a:spcPts val="95"/>
              </a:spcBef>
            </a:pPr>
            <a:r>
              <a:rPr lang="en-US" sz="4000" spc="-195" dirty="0"/>
              <a:t>PROJECT </a:t>
            </a:r>
            <a:r>
              <a:rPr lang="en-US" sz="4000" spc="-10" dirty="0"/>
              <a:t>PROGRESS</a:t>
            </a:r>
            <a:endParaRPr lang="en-US" sz="4000" dirty="0"/>
          </a:p>
        </p:txBody>
      </p:sp>
      <p:sp>
        <p:nvSpPr>
          <p:cNvPr id="3" name="object 3"/>
          <p:cNvSpPr txBox="1"/>
          <p:nvPr/>
        </p:nvSpPr>
        <p:spPr>
          <a:xfrm>
            <a:off x="959167" y="1295400"/>
            <a:ext cx="10273665" cy="5289910"/>
          </a:xfrm>
          <a:prstGeom prst="rect">
            <a:avLst/>
          </a:prstGeom>
        </p:spPr>
        <p:txBody>
          <a:bodyPr vert="horz" wrap="square" lIns="0" tIns="128270" rIns="0" bIns="0" rtlCol="0">
            <a:spAutoFit/>
          </a:bodyPr>
          <a:lstStyle/>
          <a:p>
            <a:pPr marL="342900" indent="-342900">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Phases Completed</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Requirement Gathering &amp; Analysis</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System Design &amp; Architecture</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User Interface Design</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Backend Logic &amp; Core Features Development</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Integration with Windows API</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Initial NLP Functionality (Command Recognition)</a:t>
            </a:r>
          </a:p>
          <a:p>
            <a:pPr marL="342900" indent="-342900">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Currently in Progress</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Advanced NLP Features (Contextual Understanding)</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Testing &amp; Debugging</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Report Documentation</a:t>
            </a:r>
          </a:p>
          <a:p>
            <a:pPr marL="342900" indent="-342900">
              <a:buFont typeface="Wingdings" panose="05000000000000000000" pitchFamily="2" charset="2"/>
              <a:buChar char="ü"/>
            </a:pPr>
            <a:r>
              <a:rPr lang="en-US" sz="2200" b="1" dirty="0">
                <a:latin typeface="Times New Roman" panose="02020603050405020304" pitchFamily="18" charset="0"/>
                <a:cs typeface="Times New Roman" panose="02020603050405020304" pitchFamily="18" charset="0"/>
              </a:rPr>
              <a:t>Upcoming Tasks</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Final Testing and QA</a:t>
            </a:r>
          </a:p>
          <a:p>
            <a:pPr marL="342900" indent="-342900">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Deployment &amp; Demo Preparation</a:t>
            </a:r>
          </a:p>
          <a:p>
            <a:pPr marL="3810" algn="just">
              <a:lnSpc>
                <a:spcPct val="100000"/>
              </a:lnSpc>
              <a:spcBef>
                <a:spcPts val="1010"/>
              </a:spcBef>
              <a:buSzPct val="94736"/>
              <a:tabLst>
                <a:tab pos="95885" algn="l"/>
              </a:tabLst>
            </a:pPr>
            <a:endParaRPr sz="1900" dirty="0">
              <a:latin typeface="Times New Roman"/>
              <a:cs typeface="Times New Roman"/>
            </a:endParaRPr>
          </a:p>
        </p:txBody>
      </p:sp>
      <p:sp>
        <p:nvSpPr>
          <p:cNvPr id="5" name="Slide Number Placeholder 4">
            <a:extLst>
              <a:ext uri="{FF2B5EF4-FFF2-40B4-BE49-F238E27FC236}">
                <a16:creationId xmlns:a16="http://schemas.microsoft.com/office/drawing/2014/main" id="{94DAB86F-F712-B91A-30B5-7E6A8FD40947}"/>
              </a:ext>
            </a:extLst>
          </p:cNvPr>
          <p:cNvSpPr>
            <a:spLocks noGrp="1"/>
          </p:cNvSpPr>
          <p:nvPr>
            <p:ph type="sldNum" sz="quarter" idx="7"/>
          </p:nvPr>
        </p:nvSpPr>
        <p:spPr/>
        <p:txBody>
          <a:bodyPr/>
          <a:lstStyle/>
          <a:p>
            <a:fld id="{B6F15528-21DE-4FAA-801E-634DDDAF4B2B}"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074638-FB19-223D-FDD8-5271E2526347}"/>
              </a:ext>
            </a:extLst>
          </p:cNvPr>
          <p:cNvSpPr>
            <a:spLocks noGrp="1"/>
          </p:cNvSpPr>
          <p:nvPr>
            <p:ph type="title"/>
          </p:nvPr>
        </p:nvSpPr>
        <p:spPr>
          <a:xfrm>
            <a:off x="2097215" y="685800"/>
            <a:ext cx="7997570" cy="821359"/>
          </a:xfrm>
        </p:spPr>
        <p:txBody>
          <a:bodyPr/>
          <a:lstStyle/>
          <a:p>
            <a:r>
              <a:rPr lang="en-US" sz="4000" b="1" dirty="0"/>
              <a:t>MODELS/FRAMEWORKS USED</a:t>
            </a:r>
            <a:br>
              <a:rPr lang="en-US" b="1" dirty="0"/>
            </a:br>
            <a:endParaRPr lang="en-US" dirty="0"/>
          </a:p>
        </p:txBody>
      </p:sp>
      <p:sp>
        <p:nvSpPr>
          <p:cNvPr id="5" name="Text Placeholder 4">
            <a:extLst>
              <a:ext uri="{FF2B5EF4-FFF2-40B4-BE49-F238E27FC236}">
                <a16:creationId xmlns:a16="http://schemas.microsoft.com/office/drawing/2014/main" id="{620B5A5E-79BC-43E0-9D0D-2F2045A733A0}"/>
              </a:ext>
            </a:extLst>
          </p:cNvPr>
          <p:cNvSpPr>
            <a:spLocks noGrp="1"/>
          </p:cNvSpPr>
          <p:nvPr>
            <p:ph type="body" idx="1"/>
          </p:nvPr>
        </p:nvSpPr>
        <p:spPr>
          <a:xfrm>
            <a:off x="1579245" y="2133600"/>
            <a:ext cx="9033510" cy="2985433"/>
          </a:xfrm>
        </p:spPr>
        <p:txBody>
          <a:bodyPr/>
          <a:lstStyle/>
          <a:p>
            <a:pPr marL="342900" indent="-342900">
              <a:buFont typeface="Wingdings" panose="05000000000000000000" pitchFamily="2" charset="2"/>
              <a:buChar char="Ø"/>
            </a:pPr>
            <a:r>
              <a:rPr lang="en-US" sz="2200" b="1" dirty="0">
                <a:latin typeface="Times New Roman" panose="02020603050405020304" pitchFamily="18" charset="0"/>
                <a:ea typeface="Tahoma" panose="020B0604030504040204" pitchFamily="34" charset="0"/>
                <a:cs typeface="Times New Roman" panose="02020603050405020304" pitchFamily="18" charset="0"/>
              </a:rPr>
              <a:t>Microsoft Bot Framework</a:t>
            </a:r>
            <a:endParaRPr lang="en-US" sz="2200" dirty="0">
              <a:latin typeface="Times New Roman" panose="02020603050405020304" pitchFamily="18" charset="0"/>
              <a:ea typeface="Tahoma" panose="020B0604030504040204" pitchFamily="34" charset="0"/>
              <a:cs typeface="Times New Roman" panose="02020603050405020304" pitchFamily="18" charset="0"/>
            </a:endParaRPr>
          </a:p>
          <a:p>
            <a:pPr marL="457200" indent="-457200">
              <a:buFont typeface="+mj-lt"/>
              <a:buAutoNum type="arabicPeriod"/>
            </a:pPr>
            <a:r>
              <a:rPr lang="en-US" sz="2200" dirty="0">
                <a:latin typeface="Times New Roman" panose="02020603050405020304" pitchFamily="18" charset="0"/>
                <a:ea typeface="Tahoma" panose="020B0604030504040204" pitchFamily="34" charset="0"/>
                <a:cs typeface="Times New Roman" panose="02020603050405020304" pitchFamily="18" charset="0"/>
              </a:rPr>
              <a:t>Google </a:t>
            </a:r>
            <a:r>
              <a:rPr lang="en-US" sz="2200" dirty="0" err="1">
                <a:latin typeface="Times New Roman" panose="02020603050405020304" pitchFamily="18" charset="0"/>
                <a:ea typeface="Tahoma" panose="020B0604030504040204" pitchFamily="34" charset="0"/>
                <a:cs typeface="Times New Roman" panose="02020603050405020304" pitchFamily="18" charset="0"/>
              </a:rPr>
              <a:t>Dialogflow</a:t>
            </a:r>
            <a:endParaRPr lang="en-US" sz="2200" dirty="0">
              <a:latin typeface="Times New Roman" panose="02020603050405020304" pitchFamily="18" charset="0"/>
              <a:ea typeface="Tahoma" panose="020B0604030504040204" pitchFamily="34" charset="0"/>
              <a:cs typeface="Times New Roman" panose="02020603050405020304" pitchFamily="18" charset="0"/>
            </a:endParaRPr>
          </a:p>
          <a:p>
            <a:pPr marL="457200" indent="-457200">
              <a:buFont typeface="+mj-lt"/>
              <a:buAutoNum type="arabicPeriod"/>
            </a:pPr>
            <a:r>
              <a:rPr lang="en-US" sz="2200" dirty="0">
                <a:latin typeface="Times New Roman" panose="02020603050405020304" pitchFamily="18" charset="0"/>
                <a:ea typeface="Tahoma" panose="020B0604030504040204" pitchFamily="34" charset="0"/>
                <a:cs typeface="Times New Roman" panose="02020603050405020304" pitchFamily="18" charset="0"/>
              </a:rPr>
              <a:t>IBM Watson Assistant</a:t>
            </a:r>
          </a:p>
          <a:p>
            <a:pPr marL="457200" indent="-457200">
              <a:buFont typeface="+mj-lt"/>
              <a:buAutoNum type="arabicPeriod"/>
            </a:pPr>
            <a:r>
              <a:rPr lang="en-US" sz="2200" dirty="0">
                <a:latin typeface="Times New Roman" panose="02020603050405020304" pitchFamily="18" charset="0"/>
                <a:ea typeface="Tahoma" panose="020B0604030504040204" pitchFamily="34" charset="0"/>
                <a:cs typeface="Times New Roman" panose="02020603050405020304" pitchFamily="18" charset="0"/>
              </a:rPr>
              <a:t>Google Cloud AI Platform</a:t>
            </a:r>
          </a:p>
          <a:p>
            <a:pPr marL="342900" indent="-342900">
              <a:buFont typeface="Wingdings" panose="05000000000000000000" pitchFamily="2" charset="2"/>
              <a:buChar char="Ø"/>
            </a:pPr>
            <a:r>
              <a:rPr lang="en-US" sz="2200" b="1" dirty="0">
                <a:latin typeface="Times New Roman" panose="02020603050405020304" pitchFamily="18" charset="0"/>
                <a:ea typeface="Tahoma" panose="020B0604030504040204" pitchFamily="34" charset="0"/>
                <a:cs typeface="Times New Roman" panose="02020603050405020304" pitchFamily="18" charset="0"/>
              </a:rPr>
              <a:t>Provide:</a:t>
            </a:r>
          </a:p>
          <a:p>
            <a:pPr marL="800100" lvl="1" indent="-342900">
              <a:buFont typeface="Wingdings" panose="05000000000000000000" pitchFamily="2" charset="2"/>
              <a:buChar char="ü"/>
            </a:pPr>
            <a:r>
              <a:rPr lang="en-US" sz="2200" dirty="0">
                <a:latin typeface="Times New Roman" panose="02020603050405020304" pitchFamily="18" charset="0"/>
                <a:ea typeface="Tahoma" panose="020B0604030504040204" pitchFamily="34" charset="0"/>
                <a:cs typeface="Times New Roman" panose="02020603050405020304" pitchFamily="18" charset="0"/>
              </a:rPr>
              <a:t>Conversational interface tools</a:t>
            </a:r>
          </a:p>
          <a:p>
            <a:pPr marL="800100" lvl="1" indent="-342900">
              <a:buFont typeface="Wingdings" panose="05000000000000000000" pitchFamily="2" charset="2"/>
              <a:buChar char="ü"/>
            </a:pPr>
            <a:r>
              <a:rPr lang="en-US" sz="2200" dirty="0">
                <a:latin typeface="Times New Roman" panose="02020603050405020304" pitchFamily="18" charset="0"/>
                <a:ea typeface="Tahoma" panose="020B0604030504040204" pitchFamily="34" charset="0"/>
                <a:cs typeface="Times New Roman" panose="02020603050405020304" pitchFamily="18" charset="0"/>
              </a:rPr>
              <a:t>NLP capabilities</a:t>
            </a:r>
          </a:p>
          <a:p>
            <a:pPr marL="800100" lvl="1" indent="-342900">
              <a:buFont typeface="Wingdings" panose="05000000000000000000" pitchFamily="2" charset="2"/>
              <a:buChar char="ü"/>
            </a:pPr>
            <a:r>
              <a:rPr lang="en-US" sz="2200" dirty="0">
                <a:latin typeface="Times New Roman" panose="02020603050405020304" pitchFamily="18" charset="0"/>
                <a:ea typeface="Tahoma" panose="020B0604030504040204" pitchFamily="34" charset="0"/>
                <a:cs typeface="Times New Roman" panose="02020603050405020304" pitchFamily="18" charset="0"/>
              </a:rPr>
              <a:t>Machine learning support</a:t>
            </a:r>
          </a:p>
          <a:p>
            <a:endParaRPr lang="en-US" dirty="0"/>
          </a:p>
        </p:txBody>
      </p:sp>
      <p:sp>
        <p:nvSpPr>
          <p:cNvPr id="8" name="Slide Number Placeholder 7">
            <a:extLst>
              <a:ext uri="{FF2B5EF4-FFF2-40B4-BE49-F238E27FC236}">
                <a16:creationId xmlns:a16="http://schemas.microsoft.com/office/drawing/2014/main" id="{9EEEE220-1034-70FB-179D-1A2C1A414E51}"/>
              </a:ext>
            </a:extLst>
          </p:cNvPr>
          <p:cNvSpPr>
            <a:spLocks noGrp="1"/>
          </p:cNvSpPr>
          <p:nvPr>
            <p:ph type="sldNum" sz="quarter" idx="7"/>
          </p:nvPr>
        </p:nvSpPr>
        <p:spPr/>
        <p:txBody>
          <a:bodyPr/>
          <a:lstStyle/>
          <a:p>
            <a:fld id="{B6F15528-21DE-4FAA-801E-634DDDAF4B2B}"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8A89-EBD3-6CC3-68B5-E87E1F277663}"/>
              </a:ext>
            </a:extLst>
          </p:cNvPr>
          <p:cNvSpPr>
            <a:spLocks noGrp="1"/>
          </p:cNvSpPr>
          <p:nvPr>
            <p:ph type="title"/>
          </p:nvPr>
        </p:nvSpPr>
        <p:spPr>
          <a:xfrm>
            <a:off x="3640246" y="609600"/>
            <a:ext cx="4911507" cy="615553"/>
          </a:xfrm>
        </p:spPr>
        <p:txBody>
          <a:bodyPr/>
          <a:lstStyle/>
          <a:p>
            <a:r>
              <a:rPr lang="en-US" sz="4000" dirty="0"/>
              <a:t>FUTURE WORK</a:t>
            </a:r>
          </a:p>
        </p:txBody>
      </p:sp>
      <p:sp>
        <p:nvSpPr>
          <p:cNvPr id="4" name="Rectangle 1">
            <a:extLst>
              <a:ext uri="{FF2B5EF4-FFF2-40B4-BE49-F238E27FC236}">
                <a16:creationId xmlns:a16="http://schemas.microsoft.com/office/drawing/2014/main" id="{18946608-9F4D-113A-1149-A6B223E3E9B9}"/>
              </a:ext>
            </a:extLst>
          </p:cNvPr>
          <p:cNvSpPr>
            <a:spLocks noGrp="1" noChangeArrowheads="1"/>
          </p:cNvSpPr>
          <p:nvPr>
            <p:ph type="body" idx="1"/>
          </p:nvPr>
        </p:nvSpPr>
        <p:spPr bwMode="auto">
          <a:xfrm>
            <a:off x="914400" y="1358635"/>
            <a:ext cx="10133258"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Smarter Language Understanding</a:t>
            </a:r>
            <a:b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Assistants will better understand and respond to natural human speech.</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Better System Integration</a:t>
            </a:r>
            <a:b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They’ll work smoothly with more apps, devices, and platforms.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More Task Automation</a:t>
            </a:r>
            <a:b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They’ll handle repetitive tasks, saving time and effort.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AR/VR Compatibility</a:t>
            </a:r>
            <a:b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Assistants will support immersive virtual and augmented reality experiences.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Experience</a:t>
            </a:r>
            <a:b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They’ll learn user preferences for tailored interactions.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Device Control</a:t>
            </a:r>
            <a:b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Voice control across homes, cars, and wearables will become seamless.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Learning</a:t>
            </a:r>
            <a:b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They’ll become smarter over time by learning from user behavior.</a:t>
            </a:r>
          </a:p>
        </p:txBody>
      </p:sp>
      <p:sp>
        <p:nvSpPr>
          <p:cNvPr id="6" name="Slide Number Placeholder 5">
            <a:extLst>
              <a:ext uri="{FF2B5EF4-FFF2-40B4-BE49-F238E27FC236}">
                <a16:creationId xmlns:a16="http://schemas.microsoft.com/office/drawing/2014/main" id="{0488BD77-51DC-4776-BD33-D71A003E4FB6}"/>
              </a:ext>
            </a:extLst>
          </p:cNvPr>
          <p:cNvSpPr>
            <a:spLocks noGrp="1"/>
          </p:cNvSpPr>
          <p:nvPr>
            <p:ph type="sldNum" sz="quarter" idx="7"/>
          </p:nvPr>
        </p:nvSpPr>
        <p:spPr/>
        <p:txBody>
          <a:bodyPr/>
          <a:lstStyle/>
          <a:p>
            <a:fld id="{B6F15528-21DE-4FAA-801E-634DDDAF4B2B}" type="slidenum">
              <a:rPr lang="en-US" smtClean="0"/>
              <a:t>8</a:t>
            </a:fld>
            <a:endParaRPr lang="en-US"/>
          </a:p>
        </p:txBody>
      </p:sp>
    </p:spTree>
    <p:extLst>
      <p:ext uri="{BB962C8B-B14F-4D97-AF65-F5344CB8AC3E}">
        <p14:creationId xmlns:p14="http://schemas.microsoft.com/office/powerpoint/2010/main" val="28029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51085-9BE2-5C7B-9DDB-406E2CECC249}"/>
              </a:ext>
            </a:extLst>
          </p:cNvPr>
          <p:cNvSpPr>
            <a:spLocks noGrp="1"/>
          </p:cNvSpPr>
          <p:nvPr>
            <p:ph type="title"/>
          </p:nvPr>
        </p:nvSpPr>
        <p:spPr>
          <a:xfrm>
            <a:off x="4457700" y="653372"/>
            <a:ext cx="3276600" cy="615553"/>
          </a:xfrm>
        </p:spPr>
        <p:txBody>
          <a:bodyPr/>
          <a:lstStyle/>
          <a:p>
            <a:r>
              <a:rPr lang="en-US" sz="4000" dirty="0"/>
              <a:t>SNAPSHOTS</a:t>
            </a:r>
          </a:p>
        </p:txBody>
      </p:sp>
      <p:sp>
        <p:nvSpPr>
          <p:cNvPr id="3" name="Text Placeholder 2">
            <a:extLst>
              <a:ext uri="{FF2B5EF4-FFF2-40B4-BE49-F238E27FC236}">
                <a16:creationId xmlns:a16="http://schemas.microsoft.com/office/drawing/2014/main" id="{9D8BCB3C-CD54-9EE5-EB3A-20E0212AA41C}"/>
              </a:ext>
            </a:extLst>
          </p:cNvPr>
          <p:cNvSpPr>
            <a:spLocks noGrp="1"/>
          </p:cNvSpPr>
          <p:nvPr>
            <p:ph type="body" idx="1"/>
          </p:nvPr>
        </p:nvSpPr>
        <p:spPr>
          <a:xfrm>
            <a:off x="1447800" y="1524000"/>
            <a:ext cx="9033510" cy="677108"/>
          </a:xfrm>
        </p:spPr>
        <p:txBody>
          <a:bodyPr/>
          <a:lstStyle/>
          <a:p>
            <a:r>
              <a:rPr lang="en-US" sz="2200" b="1" dirty="0">
                <a:latin typeface="Times New Roman" panose="02020603050405020304" pitchFamily="18" charset="0"/>
                <a:cs typeface="Times New Roman" panose="02020603050405020304" pitchFamily="18" charset="0"/>
              </a:rPr>
              <a:t>Command Execution </a:t>
            </a:r>
          </a:p>
          <a:p>
            <a:r>
              <a:rPr lang="en-US" sz="2200" b="1" dirty="0">
                <a:latin typeface="Times New Roman" panose="02020603050405020304" pitchFamily="18" charset="0"/>
                <a:cs typeface="Times New Roman" panose="02020603050405020304" pitchFamily="18" charset="0"/>
              </a:rPr>
              <a:t>Command : </a:t>
            </a:r>
            <a:r>
              <a:rPr lang="en-US" sz="2200" dirty="0">
                <a:latin typeface="Times New Roman" panose="02020603050405020304" pitchFamily="18" charset="0"/>
                <a:cs typeface="Times New Roman" panose="02020603050405020304" pitchFamily="18" charset="0"/>
              </a:rPr>
              <a:t>Open Chrome-it Opens Chrome Browser. </a:t>
            </a:r>
          </a:p>
        </p:txBody>
      </p:sp>
      <p:pic>
        <p:nvPicPr>
          <p:cNvPr id="5" name="Picture 4">
            <a:extLst>
              <a:ext uri="{FF2B5EF4-FFF2-40B4-BE49-F238E27FC236}">
                <a16:creationId xmlns:a16="http://schemas.microsoft.com/office/drawing/2014/main" id="{A5C1869C-3E8D-6B2D-9227-3241FDDC402E}"/>
              </a:ext>
            </a:extLst>
          </p:cNvPr>
          <p:cNvPicPr>
            <a:picLocks noChangeAspect="1"/>
          </p:cNvPicPr>
          <p:nvPr/>
        </p:nvPicPr>
        <p:blipFill rotWithShape="1">
          <a:blip r:embed="rId2">
            <a:extLst>
              <a:ext uri="{28A0092B-C50C-407E-A947-70E740481C1C}">
                <a14:useLocalDpi xmlns:a14="http://schemas.microsoft.com/office/drawing/2010/main" val="0"/>
              </a:ext>
            </a:extLst>
          </a:blip>
          <a:srcRect l="27500" t="19432" r="32500" b="36987"/>
          <a:stretch/>
        </p:blipFill>
        <p:spPr>
          <a:xfrm>
            <a:off x="1657350" y="2578510"/>
            <a:ext cx="8614410" cy="3746090"/>
          </a:xfrm>
          <a:prstGeom prst="rect">
            <a:avLst/>
          </a:prstGeom>
        </p:spPr>
      </p:pic>
      <p:sp>
        <p:nvSpPr>
          <p:cNvPr id="7" name="Slide Number Placeholder 6">
            <a:extLst>
              <a:ext uri="{FF2B5EF4-FFF2-40B4-BE49-F238E27FC236}">
                <a16:creationId xmlns:a16="http://schemas.microsoft.com/office/drawing/2014/main" id="{20BACABB-FF35-3151-2919-4F0800961E92}"/>
              </a:ext>
            </a:extLst>
          </p:cNvPr>
          <p:cNvSpPr>
            <a:spLocks noGrp="1"/>
          </p:cNvSpPr>
          <p:nvPr>
            <p:ph type="sldNum" sz="quarter" idx="7"/>
          </p:nvPr>
        </p:nvSpPr>
        <p:spPr/>
        <p:txBody>
          <a:bodyPr/>
          <a:lstStyle/>
          <a:p>
            <a:fld id="{B6F15528-21DE-4FAA-801E-634DDDAF4B2B}" type="slidenum">
              <a:rPr lang="en-US" smtClean="0"/>
              <a:t>9</a:t>
            </a:fld>
            <a:endParaRPr lang="en-US"/>
          </a:p>
        </p:txBody>
      </p:sp>
    </p:spTree>
    <p:extLst>
      <p:ext uri="{BB962C8B-B14F-4D97-AF65-F5344CB8AC3E}">
        <p14:creationId xmlns:p14="http://schemas.microsoft.com/office/powerpoint/2010/main" val="4250906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TotalTime>
  <Words>573</Words>
  <Application>Microsoft Office PowerPoint</Application>
  <PresentationFormat>Widescreen</PresentationFormat>
  <Paragraphs>98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Office Theme</vt:lpstr>
      <vt:lpstr>DEVELOPMENT OF A PERSONAL VIRTUAL ASSISTANT FOR WINDOWS</vt:lpstr>
      <vt:lpstr>ABSTRACTION</vt:lpstr>
      <vt:lpstr>METHODOLOGY</vt:lpstr>
      <vt:lpstr>DATA COLLECTION</vt:lpstr>
      <vt:lpstr>CALCULATIONS</vt:lpstr>
      <vt:lpstr>PROJECT PROGRESS</vt:lpstr>
      <vt:lpstr>MODELS/FRAMEWORKS USED </vt:lpstr>
      <vt:lpstr>FUTURE WORK</vt:lpstr>
      <vt:lpstr>SNAPSHOTS</vt:lpstr>
      <vt:lpstr>SNAPSHOTS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A PERSONAL VIRTUAL ASSISTANT FOR WINDOWS</dc:title>
  <dc:creator>Elakya R</dc:creator>
  <cp:lastModifiedBy>Akshay Kumar</cp:lastModifiedBy>
  <cp:revision>1</cp:revision>
  <dcterms:created xsi:type="dcterms:W3CDTF">2025-04-24T08:31:28Z</dcterms:created>
  <dcterms:modified xsi:type="dcterms:W3CDTF">2025-04-24T09:49:12Z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2025-04-21T00:00:00Z</vt:filetime>
  </property>
  <property fmtid="{D5CDD505-2E9C-101B-9397-08002B2CF9AE}" pid="3" name="Creator">
    <vt:lpwstr>Microsoft® PowerPoint® 2021</vt:lpwstr>
  </property>
  <property fmtid="{D5CDD505-2E9C-101B-9397-08002B2CF9AE}" pid="4" name="LastSaved">
    <vt:filetime>2025-04-24T00:00:00Z</vt:filetime>
  </property>
  <property fmtid="{D5CDD505-2E9C-101B-9397-08002B2CF9AE}" pid="5" name="Producer">
    <vt:lpwstr>Microsoft® PowerPoint® 2021</vt:lpwstr>
  </property>
</Properties>
</file>