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73" r:id="rId5"/>
    <p:sldId id="274" r:id="rId6"/>
    <p:sldId id="275" r:id="rId7"/>
    <p:sldId id="277" r:id="rId8"/>
    <p:sldId id="278" r:id="rId9"/>
    <p:sldId id="279" r:id="rId10"/>
    <p:sldId id="260" r:id="rId11"/>
    <p:sldId id="261" r:id="rId12"/>
    <p:sldId id="265" r:id="rId13"/>
    <p:sldId id="269" r:id="rId14"/>
    <p:sldId id="280" r:id="rId15"/>
    <p:sldId id="281" r:id="rId16"/>
    <p:sldId id="282" r:id="rId17"/>
    <p:sldId id="283" r:id="rId18"/>
    <p:sldId id="284" r:id="rId19"/>
    <p:sldId id="286" r:id="rId20"/>
    <p:sldId id="272" r:id="rId21"/>
    <p:sldId id="271" r:id="rId22"/>
    <p:sldId id="285" r:id="rId23"/>
    <p:sldId id="288" r:id="rId24"/>
    <p:sldId id="290" r:id="rId25"/>
    <p:sldId id="287" r:id="rId26"/>
    <p:sldId id="289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914" userDrawn="1">
          <p15:clr>
            <a:srgbClr val="A4A3A4"/>
          </p15:clr>
        </p15:guide>
        <p15:guide id="2" pos="21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914"/>
        <p:guide pos="21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31CF2-B1CA-4399-A7E8-6766177BEBE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C396B-699D-443A-ABDE-996CA1D76D6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4568-64D5-4CC9-BEF9-00BED615B165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61B2-C862-42D0-902E-4E7649C2338B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6948-0583-4560-859F-29E6CB3106F7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A70E-6EF0-4109-924A-03F8E39764A2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3B90-C8BC-40B1-93BF-E0772B3FC1F6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8029" y="626440"/>
            <a:ext cx="715594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30070" y="1652511"/>
            <a:ext cx="9033510" cy="4244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F195E-2599-46D7-8157-E1A6C215E2CB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450" y="1371429"/>
            <a:ext cx="10058400" cy="20377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065" marR="5080" algn="ctr">
              <a:spcBef>
                <a:spcPts val="535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DEPARTMENT OF COMPUTER SCIENCE AND ENGINEERING</a:t>
            </a:r>
            <a:br>
              <a:rPr lang="en-US" sz="24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 sz="28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8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NEXUS VIRTUAL ASSISTANT</a:t>
            </a:r>
            <a:br>
              <a:rPr lang="en-US" sz="28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 sz="24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DOMAIN : ARTIFICIAL INTELLIGENCE </a:t>
            </a:r>
            <a:endParaRPr lang="en-US"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219200" y="4191000"/>
            <a:ext cx="3783330" cy="1590675"/>
          </a:xfrm>
        </p:spPr>
        <p:txBody>
          <a:bodyPr wrap="square">
            <a:no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,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DR.R.PALSON KENNEDY,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B.E ,M.E ,PH.D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3"/>
          </p:nvPr>
        </p:nvSpPr>
        <p:spPr>
          <a:xfrm>
            <a:off x="7010400" y="4191000"/>
            <a:ext cx="4585970" cy="1384935"/>
          </a:xfrm>
        </p:spPr>
        <p:txBody>
          <a:bodyPr wrap="square"/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,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ARCHANA B                 ( 411521104007 )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LAKSHMI PRIYA M   ( 411521104059 )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76721" y="249858"/>
            <a:ext cx="1274177" cy="60554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795" y="457200"/>
            <a:ext cx="818642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55115">
              <a:lnSpc>
                <a:spcPct val="100000"/>
              </a:lnSpc>
              <a:spcBef>
                <a:spcPts val="95"/>
              </a:spcBef>
            </a:pPr>
            <a:r>
              <a:rPr lang="en-US" sz="4000" dirty="0"/>
              <a:t>ACTIVITY DIAGRAM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4" name="Picture 3" descr="Screenshot (111)"/>
          <p:cNvPicPr>
            <a:picLocks noChangeAspect="1"/>
          </p:cNvPicPr>
          <p:nvPr/>
        </p:nvPicPr>
        <p:blipFill>
          <a:blip r:embed="rId1"/>
          <a:srcRect l="20625" t="24430" r="29375" b="9978"/>
          <a:stretch>
            <a:fillRect/>
          </a:stretch>
        </p:blipFill>
        <p:spPr>
          <a:xfrm>
            <a:off x="2514600" y="1676400"/>
            <a:ext cx="60960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445" y="422275"/>
            <a:ext cx="1168400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dirty="0"/>
              <a:t>SEQUENCE DIAGRAM FOR QUERY RESPONSE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4" name="Picture 3" descr="Screenshot (112)"/>
          <p:cNvPicPr>
            <a:picLocks noChangeAspect="1"/>
          </p:cNvPicPr>
          <p:nvPr/>
        </p:nvPicPr>
        <p:blipFill>
          <a:blip r:embed="rId1"/>
          <a:srcRect l="17500" t="26654" r="32500" b="21095"/>
          <a:stretch>
            <a:fillRect/>
          </a:stretch>
        </p:blipFill>
        <p:spPr>
          <a:xfrm>
            <a:off x="2133600" y="1828800"/>
            <a:ext cx="6989445" cy="38309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755" y="533400"/>
            <a:ext cx="11537950" cy="615315"/>
          </a:xfrm>
        </p:spPr>
        <p:txBody>
          <a:bodyPr wrap="square"/>
          <a:lstStyle/>
          <a:p>
            <a:r>
              <a:rPr lang="en-US" sz="4000" dirty="0"/>
              <a:t>SEQUENCE DIAGRAM FOR TASK EXECUTION</a:t>
            </a:r>
            <a:endParaRPr lang="en-US" sz="4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3" name="Picture 2" descr="Screenshot (113)"/>
          <p:cNvPicPr>
            <a:picLocks noChangeAspect="1"/>
          </p:cNvPicPr>
          <p:nvPr/>
        </p:nvPicPr>
        <p:blipFill>
          <a:blip r:embed="rId1"/>
          <a:srcRect l="20625" t="24430" r="20625" b="11089"/>
          <a:stretch>
            <a:fillRect/>
          </a:stretch>
        </p:blipFill>
        <p:spPr>
          <a:xfrm>
            <a:off x="1752600" y="2057400"/>
            <a:ext cx="8111490" cy="42729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029" y="626440"/>
            <a:ext cx="7155941" cy="615315"/>
          </a:xfrm>
        </p:spPr>
        <p:txBody>
          <a:bodyPr/>
          <a:p>
            <a:pPr algn="ctr"/>
            <a:r>
              <a:rPr lang="en-US" altLang="en-GB" sz="4000"/>
              <a:t>DATAFLOW DIAGRAM</a:t>
            </a:r>
            <a:endParaRPr lang="en-US" altLang="en-GB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 descr="Screenshot (114)"/>
          <p:cNvPicPr>
            <a:picLocks noChangeAspect="1"/>
          </p:cNvPicPr>
          <p:nvPr/>
        </p:nvPicPr>
        <p:blipFill>
          <a:blip r:embed="rId1"/>
          <a:srcRect l="22500" t="48888" r="38750" b="24430"/>
          <a:stretch>
            <a:fillRect/>
          </a:stretch>
        </p:blipFill>
        <p:spPr>
          <a:xfrm>
            <a:off x="2753360" y="2058035"/>
            <a:ext cx="6256655" cy="32175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029" y="626440"/>
            <a:ext cx="7155941" cy="615315"/>
          </a:xfrm>
        </p:spPr>
        <p:txBody>
          <a:bodyPr/>
          <a:p>
            <a:pPr algn="ctr"/>
            <a:r>
              <a:rPr lang="en-US" altLang="en-GB" sz="4000"/>
              <a:t>DFD LEVEL 1 </a:t>
            </a:r>
            <a:endParaRPr lang="en-US" altLang="en-GB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 descr="Screenshot (115)"/>
          <p:cNvPicPr>
            <a:picLocks noChangeAspect="1"/>
          </p:cNvPicPr>
          <p:nvPr/>
        </p:nvPicPr>
        <p:blipFill>
          <a:blip r:embed="rId1"/>
          <a:srcRect l="18125" t="26654" r="20651" b="11089"/>
          <a:stretch>
            <a:fillRect/>
          </a:stretch>
        </p:blipFill>
        <p:spPr>
          <a:xfrm>
            <a:off x="2209800" y="1828800"/>
            <a:ext cx="7464425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029" y="626440"/>
            <a:ext cx="7155941" cy="615315"/>
          </a:xfrm>
        </p:spPr>
        <p:txBody>
          <a:bodyPr/>
          <a:p>
            <a:pPr algn="ctr"/>
            <a:r>
              <a:rPr lang="en-US" altLang="en-GB" sz="4000"/>
              <a:t>METHODOLOGY</a:t>
            </a:r>
            <a:endParaRPr lang="en-US" altLang="en-GB" sz="4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524000"/>
            <a:ext cx="10116820" cy="4725670"/>
          </a:xfrm>
        </p:spPr>
        <p:txBody>
          <a:bodyPr wrap="square">
            <a:noAutofit/>
          </a:bodyPr>
          <a:p>
            <a:pPr indent="0">
              <a:buNone/>
            </a:pPr>
            <a:r>
              <a:rPr lang="en-US" altLang="en-GB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Start the Assistant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Launch Nexus through a simple desktop interface.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Accepts user commands through voice or text input.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Command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assistant checks what the user said or typed.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Matches it with pre-defined commands stored in a file.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664" y="380695"/>
            <a:ext cx="7155941" cy="615315"/>
          </a:xfrm>
        </p:spPr>
        <p:txBody>
          <a:bodyPr/>
          <a:p>
            <a:pPr algn="ctr"/>
            <a:r>
              <a:rPr lang="en-US" altLang="en-GB" sz="4000"/>
              <a:t>METHODOLOGY</a:t>
            </a:r>
            <a:endParaRPr lang="en-US" altLang="en-GB" sz="4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965835"/>
            <a:ext cx="10153650" cy="5755005"/>
          </a:xfrm>
        </p:spPr>
        <p:txBody>
          <a:bodyPr wrap="square"/>
          <a:p>
            <a:r>
              <a:rPr lang="en-US" altLang="en-GB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 3:</a:t>
            </a: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 the Task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Opens apps like Chrome, Word, Notepad, etc.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Searches the internet, fetches weather or Wikipedia info.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Solves math problems or starts a timer as requested.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 4: </a:t>
            </a:r>
            <a:endParaRPr lang="en-US" altLang="en-GB" sz="22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en-GB" sz="22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Give the Response 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Speaks the result out loud using text-to-speech.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Also shows the response on the screen (GUI window).</a:t>
            </a:r>
            <a:endParaRPr lang="en-GB" altLang="en-US" sz="2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029" y="626440"/>
            <a:ext cx="7155941" cy="615315"/>
          </a:xfrm>
        </p:spPr>
        <p:txBody>
          <a:bodyPr/>
          <a:p>
            <a:pPr algn="ctr"/>
            <a:r>
              <a:rPr lang="en-US" altLang="en-GB" sz="4000"/>
              <a:t>METHODOLOGY</a:t>
            </a:r>
            <a:endParaRPr lang="en-US" altLang="en-GB" sz="4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327785"/>
            <a:ext cx="10003155" cy="4965065"/>
          </a:xfrm>
        </p:spPr>
        <p:txBody>
          <a:bodyPr wrap="square">
            <a:noAutofit/>
          </a:bodyPr>
          <a:p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 5:</a:t>
            </a: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Keep Running Until Exit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Keeps listening and waiting for more commands.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Ends when the user says “stop” or closes the app.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Step 6:</a:t>
            </a: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Learn and Improve (Future Plan)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Can be upgraded to learn from user behavior.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Users can add their own custom commands later.</a:t>
            </a:r>
            <a:endParaRPr lang="en-GB" altLang="en-US" sz="2200"/>
          </a:p>
          <a:p>
            <a:endParaRPr lang="en-GB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029" y="626440"/>
            <a:ext cx="7155941" cy="676910"/>
          </a:xfrm>
        </p:spPr>
        <p:txBody>
          <a:bodyPr/>
          <a:p>
            <a:pPr algn="ctr"/>
            <a:r>
              <a:rPr lang="en-US" altLang="en-GB"/>
              <a:t>SNAPSHOTS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447800"/>
            <a:ext cx="9387840" cy="338455"/>
          </a:xfrm>
        </p:spPr>
        <p:txBody>
          <a:bodyPr wrap="square"/>
          <a:p>
            <a:r>
              <a:rPr lang="en-US" altLang="en-GB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of Nexus Assistant</a:t>
            </a:r>
            <a:endParaRPr lang="en-US" altLang="en-GB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 descr="Screenshot (116)"/>
          <p:cNvPicPr>
            <a:picLocks noChangeAspect="1"/>
          </p:cNvPicPr>
          <p:nvPr/>
        </p:nvPicPr>
        <p:blipFill>
          <a:blip r:embed="rId1"/>
          <a:srcRect l="18750" t="23319" r="21875" b="13313"/>
          <a:stretch>
            <a:fillRect/>
          </a:stretch>
        </p:blipFill>
        <p:spPr>
          <a:xfrm>
            <a:off x="2209800" y="2057400"/>
            <a:ext cx="72390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04800"/>
            <a:ext cx="7155815" cy="73914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SNAPSHOTS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8" name="Content Placeholder 7" descr="Screenshot (125)"/>
          <p:cNvPicPr>
            <a:picLocks noChangeAspect="1"/>
          </p:cNvPicPr>
          <p:nvPr>
            <p:ph sz="half" idx="2"/>
          </p:nvPr>
        </p:nvPicPr>
        <p:blipFill>
          <a:blip r:embed="rId1"/>
          <a:srcRect l="14368" t="21321" r="16667" b="9670"/>
          <a:stretch>
            <a:fillRect/>
          </a:stretch>
        </p:blipFill>
        <p:spPr>
          <a:xfrm>
            <a:off x="533400" y="2209800"/>
            <a:ext cx="5557520" cy="3568065"/>
          </a:xfrm>
          <a:prstGeom prst="rect">
            <a:avLst/>
          </a:prstGeom>
        </p:spPr>
      </p:pic>
      <p:pic>
        <p:nvPicPr>
          <p:cNvPr id="9" name="Content Placeholder 8"/>
          <p:cNvPicPr>
            <a:picLocks noChangeAspect="1"/>
          </p:cNvPicPr>
          <p:nvPr>
            <p:ph sz="half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5" t="48832" r="34702" b="10326"/>
          <a:stretch>
            <a:fillRect/>
          </a:stretch>
        </p:blipFill>
        <p:spPr>
          <a:xfrm>
            <a:off x="6278880" y="2321560"/>
            <a:ext cx="5303520" cy="345503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09600" y="1214755"/>
            <a:ext cx="57245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Command Execution</a:t>
            </a:r>
            <a:endParaRPr lang="en-US" altLang="en-GB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Command 1 :</a:t>
            </a: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 open chrome - It opens chrome browser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324600" y="1365885"/>
            <a:ext cx="5200650" cy="514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en-GB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626440"/>
            <a:ext cx="7155941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5905">
              <a:lnSpc>
                <a:spcPct val="100000"/>
              </a:lnSpc>
              <a:spcBef>
                <a:spcPts val="105"/>
              </a:spcBef>
            </a:pPr>
            <a:r>
              <a:rPr sz="4000" spc="-10" dirty="0"/>
              <a:t>ABSTRACT</a:t>
            </a:r>
            <a:endParaRPr sz="40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4400" y="1905000"/>
            <a:ext cx="10360025" cy="422973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355600" indent="-342900" algn="just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en-GB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Nexus is a desktop-based AI virtual assistant that enables users to perform tasks using natural language commands through voice or text.</a:t>
            </a:r>
            <a:endParaRPr lang="en-US" altLang="en-GB" sz="22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indent="-342900" algn="just"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en-GB" sz="22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indent="-342900" algn="just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en-GB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Designed using Python, it integrates speech recognition, language understanding, and GUI components for seamless interaction.</a:t>
            </a:r>
            <a:endParaRPr lang="en-US" altLang="en-GB" sz="22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indent="-342900" algn="just"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en-GB" sz="22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indent="-342900" algn="just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en-GB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Unlike traditional assistants, Nexus does not require internet for all functions or user accounts, promoting accessibility and privacy.</a:t>
            </a:r>
            <a:endParaRPr lang="en-US" altLang="en-GB" sz="22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indent="-342900" algn="just"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n-US" altLang="en-GB" sz="22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indent="-342900" algn="just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en-GB" sz="22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improves productivity by automating routine desktop tasks and providing quick access to information.</a:t>
            </a:r>
            <a:endParaRPr lang="en-US" altLang="en-GB" sz="22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indent="-342900" algn="just">
              <a:spcBef>
                <a:spcPts val="95"/>
              </a:spcBef>
              <a:buFont typeface="Wingdings" panose="05000000000000000000" pitchFamily="2" charset="2"/>
              <a:buChar char="Ø"/>
            </a:pPr>
            <a:endParaRPr lang="en-US" altLang="en-GB" sz="22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55600" indent="-342900" algn="just">
              <a:spcBef>
                <a:spcPts val="95"/>
              </a:spcBef>
              <a:buFont typeface="Wingdings" panose="05000000000000000000" pitchFamily="2" charset="2"/>
              <a:buChar char="Ø"/>
            </a:pPr>
            <a:endParaRPr lang="en-US" altLang="en-GB" sz="22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" algn="just">
              <a:lnSpc>
                <a:spcPct val="100000"/>
              </a:lnSpc>
              <a:spcBef>
                <a:spcPts val="95"/>
              </a:spcBef>
            </a:pPr>
            <a:endParaRPr lang="en-US" sz="22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664" y="456895"/>
            <a:ext cx="7155941" cy="615315"/>
          </a:xfrm>
        </p:spPr>
        <p:txBody>
          <a:bodyPr/>
          <a:lstStyle/>
          <a:p>
            <a:pPr algn="ctr"/>
            <a:r>
              <a:rPr lang="en-US" sz="4000" dirty="0"/>
              <a:t>SNAPSHOTS</a:t>
            </a:r>
            <a:endParaRPr lang="en-US" sz="4000" dirty="0"/>
          </a:p>
        </p:txBody>
      </p:sp>
      <p:pic>
        <p:nvPicPr>
          <p:cNvPr id="8" name="Content Placeholder 7" descr="Screenshot (123)"/>
          <p:cNvPicPr>
            <a:picLocks noChangeAspect="1"/>
          </p:cNvPicPr>
          <p:nvPr>
            <p:ph sz="half" idx="2"/>
          </p:nvPr>
        </p:nvPicPr>
        <p:blipFill>
          <a:blip r:embed="rId1"/>
          <a:srcRect l="12931" t="23429" r="22414" b="10117"/>
          <a:stretch>
            <a:fillRect/>
          </a:stretch>
        </p:blipFill>
        <p:spPr>
          <a:xfrm>
            <a:off x="492760" y="2286000"/>
            <a:ext cx="5568315" cy="3487420"/>
          </a:xfrm>
          <a:prstGeom prst="rect">
            <a:avLst/>
          </a:prstGeom>
        </p:spPr>
      </p:pic>
      <p:pic>
        <p:nvPicPr>
          <p:cNvPr id="9" name="Content Placeholder 8" descr="Screenshot (124)"/>
          <p:cNvPicPr>
            <a:picLocks noChangeAspect="1"/>
          </p:cNvPicPr>
          <p:nvPr>
            <p:ph sz="half" idx="3"/>
          </p:nvPr>
        </p:nvPicPr>
        <p:blipFill>
          <a:blip r:embed="rId2"/>
          <a:srcRect l="20977" t="23429" r="24425" b="15229"/>
          <a:stretch>
            <a:fillRect/>
          </a:stretch>
        </p:blipFill>
        <p:spPr>
          <a:xfrm>
            <a:off x="6536690" y="2325370"/>
            <a:ext cx="4924425" cy="334454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143000" y="1242060"/>
            <a:ext cx="45059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Command 2 :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Findvideo - It finds youtube video and open it in browser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6536690" y="1450340"/>
            <a:ext cx="442912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en-GB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029" y="626440"/>
            <a:ext cx="7155941" cy="615315"/>
          </a:xfrm>
        </p:spPr>
        <p:txBody>
          <a:bodyPr/>
          <a:p>
            <a:pPr algn="ctr"/>
            <a:r>
              <a:rPr lang="en-US" altLang="en-GB" sz="4000"/>
              <a:t>SNAPSHOTS</a:t>
            </a:r>
            <a:endParaRPr lang="en-US" altLang="en-GB" sz="4000"/>
          </a:p>
        </p:txBody>
      </p:sp>
      <p:pic>
        <p:nvPicPr>
          <p:cNvPr id="7" name="Content Placeholder 6" descr="Screenshot (120)"/>
          <p:cNvPicPr>
            <a:picLocks noChangeAspect="1"/>
          </p:cNvPicPr>
          <p:nvPr>
            <p:ph sz="half" idx="2"/>
          </p:nvPr>
        </p:nvPicPr>
        <p:blipFill>
          <a:blip r:embed="rId1"/>
          <a:srcRect l="14368" t="20873" r="18103" b="7561"/>
          <a:stretch>
            <a:fillRect/>
          </a:stretch>
        </p:blipFill>
        <p:spPr>
          <a:xfrm>
            <a:off x="685800" y="2362835"/>
            <a:ext cx="4904740" cy="3243580"/>
          </a:xfrm>
          <a:prstGeom prst="rect">
            <a:avLst/>
          </a:prstGeom>
        </p:spPr>
      </p:pic>
      <p:pic>
        <p:nvPicPr>
          <p:cNvPr id="8" name="Content Placeholder 7" descr="Screenshot (121)"/>
          <p:cNvPicPr>
            <a:picLocks noChangeAspect="1"/>
          </p:cNvPicPr>
          <p:nvPr>
            <p:ph sz="half" idx="3"/>
          </p:nvPr>
        </p:nvPicPr>
        <p:blipFill>
          <a:blip r:embed="rId2"/>
          <a:srcRect l="13793" t="23429" r="22989" b="10117"/>
          <a:stretch>
            <a:fillRect/>
          </a:stretch>
        </p:blipFill>
        <p:spPr>
          <a:xfrm>
            <a:off x="6324600" y="2362200"/>
            <a:ext cx="5107305" cy="324421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9" name="Text Box 8"/>
          <p:cNvSpPr txBox="1"/>
          <p:nvPr/>
        </p:nvSpPr>
        <p:spPr>
          <a:xfrm>
            <a:off x="609600" y="1256030"/>
            <a:ext cx="53625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Command 3 :</a:t>
            </a:r>
            <a:endParaRPr lang="en-US" altLang="en-GB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Wikipedia - It summarizes information from the Wikipedia about a topic.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477000" y="1494155"/>
            <a:ext cx="448881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endParaRPr lang="en-US" altLang="en-GB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029" y="626440"/>
            <a:ext cx="7155941" cy="615315"/>
          </a:xfrm>
        </p:spPr>
        <p:txBody>
          <a:bodyPr/>
          <a:p>
            <a:pPr algn="ctr"/>
            <a:r>
              <a:rPr lang="en-US" altLang="en-GB" sz="4000"/>
              <a:t>COMPARISON</a:t>
            </a:r>
            <a:endParaRPr lang="en-US" altLang="en-GB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1273810" y="1659255"/>
          <a:ext cx="9452610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870"/>
                <a:gridCol w="3150870"/>
                <a:gridCol w="3150870"/>
              </a:tblGrid>
              <a:tr h="907415"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Systems (Siri, Alexa, Google Assistant, etc.)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Nexus Virtual Assistant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</a:tr>
              <a:tr h="925195"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Dependency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Always requires an internet connection for most tasks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Works offline for most tasks; internet used only when required (e.g., web search, weather)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</a:tr>
              <a:tr h="924560"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 Requirement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login (Google, Apple, Amazon accounts)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account or login needed to use the assistant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</a:tr>
              <a:tr h="925195"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devices, smart speakers, cloud-based platforms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Desktop-specific (Windows/Linux) application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</a:tr>
              <a:tr h="925195"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Privacy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Sends user data to cloud; privacy concerns exist</a:t>
                      </a:r>
                      <a:endParaRPr lang="en-US" altLang="en-GB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en-GB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Operates locally; no data sent to external servers</a:t>
                      </a:r>
                      <a:endParaRPr lang="en-US" altLang="en-GB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029" y="626440"/>
            <a:ext cx="7155941" cy="615315"/>
          </a:xfrm>
        </p:spPr>
        <p:txBody>
          <a:bodyPr/>
          <a:p>
            <a:pPr algn="ctr"/>
            <a:r>
              <a:rPr lang="en-US" altLang="en-GB" sz="4000"/>
              <a:t>COMPARISON</a:t>
            </a:r>
            <a:endParaRPr lang="en-US" altLang="en-GB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1273810" y="1659255"/>
          <a:ext cx="9452610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0870"/>
                <a:gridCol w="3150870"/>
                <a:gridCol w="3150870"/>
              </a:tblGrid>
              <a:tr h="907415"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Systems (Siri, Alexa, Google Assistant, etc.)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Nexus Virtual Assistant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</a:tr>
              <a:tr h="925195"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Customization &amp; Open Source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 source; limited customization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customizable (command file editable, open source)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</a:tr>
              <a:tr h="924560"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 &amp; Text Input Support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Primarily voice input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both voice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text inputs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</a:tr>
              <a:tr h="925195"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Scope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Broad, including smart home control, messaging, etc.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 desktop utilities (opening apps, searching, weather, etc.)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</a:tr>
              <a:tr h="925195"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Setup &amp; Usage Complexity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device sync, cloud setup, app installs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/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setup; single executable or script-based use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029" y="626440"/>
            <a:ext cx="7155941" cy="615315"/>
          </a:xfrm>
        </p:spPr>
        <p:txBody>
          <a:bodyPr/>
          <a:p>
            <a:pPr algn="ctr"/>
            <a:r>
              <a:rPr lang="en-US" altLang="en-GB" sz="4000"/>
              <a:t>CONCLUSION</a:t>
            </a:r>
            <a:endParaRPr lang="en-US" altLang="en-GB" sz="4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9245" y="1752841"/>
            <a:ext cx="9033510" cy="3723640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Nexus bridges the gap in voice assistant technology by enabling offline, account-free desktop interaction.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With multitasking, personalization, and privacy as core features, it is suitable for daily use.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Its modular design allows scalability for future additions like translation or calendar syncing.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Overall, it enhances computing productivity and user convenience through intelligent automation.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854" y="228295"/>
            <a:ext cx="7155941" cy="615315"/>
          </a:xfrm>
        </p:spPr>
        <p:txBody>
          <a:bodyPr/>
          <a:p>
            <a:pPr algn="ctr"/>
            <a:r>
              <a:rPr lang="en-US" altLang="en-GB" sz="4000"/>
              <a:t>REFERENCE</a:t>
            </a:r>
            <a:endParaRPr lang="en-US" altLang="en-GB" sz="4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03325"/>
            <a:ext cx="10160635" cy="5441950"/>
          </a:xfrm>
        </p:spPr>
        <p:txBody>
          <a:bodyPr wrap="square">
            <a:noAutofit/>
          </a:bodyPr>
          <a:p>
            <a:pPr indent="0" algn="just">
              <a:lnSpc>
                <a:spcPct val="90000"/>
              </a:lnSpc>
              <a:buFont typeface="+mj-lt"/>
              <a:buNone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[1] Patel, Anisha, David Zhang. “Artificial Intelligence Technologies and Applications for Language Learning: Literature Review.” Journal of Computer-Assisted Language Learning, Vol. 36, No. 3, 2023.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buFont typeface="+mj-lt"/>
              <a:buNone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buFont typeface="+mj-lt"/>
              <a:buNone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[2] Lisa Brown, Mark Stevenson. “A Systematic Review of Current Trends in Artificial Intelligence in Language Education.” Smart Journal of Language Studies, Vol. 7, No. 2, 2024.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buFont typeface="+mj-lt"/>
              <a:buNone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buFont typeface="+mj-lt"/>
              <a:buNone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[3] Lee, Hyejin, Robert Chen. “Potential of ChatGPT as a Digital Language Learning Assistant.” Int. Journal of Educational Technology in Higher Education, Vol. 20, 2023.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buFont typeface="+mj-lt"/>
              <a:buNone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buFont typeface="+mj-lt"/>
              <a:buNone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[4] Zhao, Lijun, Emily Carter. “Designing Language Learning with AI Chatbots: A Systematic Review.” Int. Journal of E-Learning &amp; Distance Education, Vol. 40, No. 1, 2025.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buFont typeface="+mj-lt"/>
              <a:buNone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buFont typeface="+mj-lt"/>
              <a:buNone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[5] Kashav Piya et al. “Addressing the Selection Bias in Voice Assistance.” IEEE Access, 2022.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8839200" y="637794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029" y="626440"/>
            <a:ext cx="7155941" cy="615315"/>
          </a:xfrm>
        </p:spPr>
        <p:txBody>
          <a:bodyPr/>
          <a:p>
            <a:pPr algn="ctr"/>
            <a:r>
              <a:rPr lang="en-US" altLang="en-GB" sz="4000"/>
              <a:t>INTRODUCTION</a:t>
            </a:r>
            <a:endParaRPr lang="en-US" altLang="en-GB" sz="4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905000"/>
            <a:ext cx="9871075" cy="3723640"/>
          </a:xfrm>
        </p:spPr>
        <p:txBody>
          <a:bodyPr wrap="square"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AI desktop assistants simulate human interaction using voice commands and natural language processing.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Nexus can perform tasks like sending emails, opening apps, providing weather updates, and more.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 assistant learns from user interactions, enhancing its responses over time for better accuracy.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Built in Python, it leverages libraries like SpeechRecognition and Pyttsx3 for core functionalities.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584" y="626440"/>
            <a:ext cx="7155941" cy="615315"/>
          </a:xfrm>
        </p:spPr>
        <p:txBody>
          <a:bodyPr/>
          <a:p>
            <a:pPr algn="ctr"/>
            <a:r>
              <a:rPr lang="en-US" altLang="en-GB" sz="4000"/>
              <a:t>OBJECTIVE </a:t>
            </a:r>
            <a:endParaRPr lang="en-US" altLang="en-GB" sz="4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778876"/>
            <a:ext cx="9033510" cy="4062730"/>
          </a:xfrm>
        </p:spPr>
        <p:txBody>
          <a:bodyPr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GB" sz="220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virtual desktop assistant that understands and executes user commands using AI and NLP.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Aim is to simplify user interaction with computers by replacing manual operations with voice commands.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Ensure offline functionality for privacy and convenience without account login requirements.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Increase user productivity by integrating multitasking and real-time task execution features.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029" y="626440"/>
            <a:ext cx="7155941" cy="615315"/>
          </a:xfrm>
        </p:spPr>
        <p:txBody>
          <a:bodyPr/>
          <a:p>
            <a:pPr algn="ctr"/>
            <a:r>
              <a:rPr lang="en-US" altLang="en-GB" sz="4000"/>
              <a:t>LITERATURE REVIEW</a:t>
            </a:r>
            <a:endParaRPr lang="en-US" altLang="en-GB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903605" y="1371600"/>
          <a:ext cx="10344150" cy="5287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90"/>
                <a:gridCol w="2208530"/>
                <a:gridCol w="2308860"/>
                <a:gridCol w="2237740"/>
                <a:gridCol w="2068830"/>
              </a:tblGrid>
              <a:tr h="3848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60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  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Bermuth, D., Poeppel, A., Reif, W. 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Jaco: An Offline Running Privacy-aware Voice Assistant  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an offline, privacy-focused assistant using a skill-based modular architecture. Runs on low-end devices like Raspberry Pi and supports multiple languages. 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Limited conversational depth; lacks real-time web integration; not ideal for complex queries. 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425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Thomas, R., Surya, V.S., Mathew, T.A., Thomas, T.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 Based Intelligent Virtual Assistant for Windows using Pythont  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Python with speech recognition and BERT NLP for real-time task execution and summarization. GUI-based interface for accessibility. 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Dependent on fixed command sets; lacks advanced error handling; limited generalizability.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0">
                        <a:buFont typeface="Arial" panose="020B0604020202020204" pitchFamily="34" charset="0"/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029" y="626440"/>
            <a:ext cx="7155941" cy="615315"/>
          </a:xfrm>
        </p:spPr>
        <p:txBody>
          <a:bodyPr/>
          <a:p>
            <a:pPr algn="ctr"/>
            <a:r>
              <a:rPr lang="en-US" altLang="en-GB" sz="4000"/>
              <a:t>LITERATURE REVIEW</a:t>
            </a:r>
            <a:endParaRPr lang="en-US" altLang="en-GB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868680" y="1640840"/>
          <a:ext cx="10391140" cy="501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175"/>
                <a:gridCol w="2218690"/>
                <a:gridCol w="2318385"/>
                <a:gridCol w="2249170"/>
                <a:gridCol w="2077720"/>
              </a:tblGrid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86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Pratap, A.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 AI Assistant 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Built a voice-enabled Python assistant with speech recognition, task automation (emails, searches), and personalized interactions using APIs.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Low adaptability to unseen queries; lacks offline capabilities; limited multi-turn conversation support. 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04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Piya, K., Shrestha, S., Frank, C., Jebessa, E., Khan, T.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Addressing Selection Bias in Voice Assistance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 inclusivity by training voice recognition models on diverse datasets using deep learning for accent/gender fairness.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challenges; high data requirements; bias mitigation not yet fully foolproof.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029" y="626440"/>
            <a:ext cx="7155941" cy="615315"/>
          </a:xfrm>
        </p:spPr>
        <p:txBody>
          <a:bodyPr/>
          <a:p>
            <a:pPr algn="ctr"/>
            <a:r>
              <a:rPr lang="en-US" altLang="en-GB" sz="4000"/>
              <a:t>LITERATURE REVIEW</a:t>
            </a:r>
            <a:endParaRPr lang="en-US" altLang="en-GB" sz="4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868680" y="1640840"/>
          <a:ext cx="10391140" cy="501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175"/>
                <a:gridCol w="2218690"/>
                <a:gridCol w="2318385"/>
                <a:gridCol w="2249170"/>
                <a:gridCol w="2077720"/>
              </a:tblGrid>
              <a:tr h="602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86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Gupta, D.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Building a Voice-Controlled Virtual Assistant in Python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using PyWhatKit, Wikipedia, and OpenCV to perform system tasks, send messages, play media, and search online.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Relies heavily on third-party APIs; maintenance required to keep dependencies functional.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304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Neelkanth, R., Jaiswal, R., Jain, S.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Desktop Voice Assistant Using Python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Windows-based assistant using Python for automation, file handling, and app control through voice commands.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en-GB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OS-specific (Windows); lacks modularity; limited natural conversation ability.</a:t>
                      </a:r>
                      <a:endParaRPr lang="en-US" altLang="en-GB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8029" y="626440"/>
            <a:ext cx="7155941" cy="615315"/>
          </a:xfrm>
        </p:spPr>
        <p:txBody>
          <a:bodyPr/>
          <a:p>
            <a:pPr algn="ctr"/>
            <a:r>
              <a:rPr lang="en-US" altLang="en-GB" sz="4000"/>
              <a:t>PROBLEM STATEMENT</a:t>
            </a:r>
            <a:endParaRPr lang="en-US" altLang="en-GB" sz="4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9245" y="2057641"/>
            <a:ext cx="9033510" cy="3385185"/>
          </a:xfrm>
        </p:spPr>
        <p:txBody>
          <a:bodyPr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Existing assistants (e.g., Siri, Alexa) depend heavily on internet and user account logins.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often raise privacy concerns and lack offline support.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Users without consistent internet access or those who prioritize privacy are limited by current solutions.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system that operates offline, is platform-specific (desktop), and user-friendly.</a:t>
            </a:r>
            <a:endParaRPr lang="en-US" altLang="en-GB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8029" y="533400"/>
            <a:ext cx="7155941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6935">
              <a:lnSpc>
                <a:spcPct val="100000"/>
              </a:lnSpc>
              <a:spcBef>
                <a:spcPts val="105"/>
              </a:spcBef>
            </a:pPr>
            <a:r>
              <a:rPr lang="en-US" sz="4000" spc="-10" dirty="0"/>
              <a:t>USECASE DIAGRAM</a:t>
            </a:r>
            <a:endParaRPr lang="en-US" sz="4000" spc="-1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" name="Picture 4" descr="Screenshot (110)"/>
          <p:cNvPicPr>
            <a:picLocks noChangeAspect="1"/>
          </p:cNvPicPr>
          <p:nvPr/>
        </p:nvPicPr>
        <p:blipFill>
          <a:blip r:embed="rId1"/>
          <a:srcRect l="29375" t="30017" r="38125" b="28849"/>
          <a:stretch>
            <a:fillRect/>
          </a:stretch>
        </p:blipFill>
        <p:spPr>
          <a:xfrm>
            <a:off x="3505200" y="2209800"/>
            <a:ext cx="3962400" cy="2819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14*424"/>
  <p:tag name="TABLE_ENDDRAG_RECT" val="71*108*814*424"/>
</p:tagLst>
</file>

<file path=ppt/tags/tag2.xml><?xml version="1.0" encoding="utf-8"?>
<p:tagLst xmlns:p="http://schemas.openxmlformats.org/presentationml/2006/main">
  <p:tag name="TABLE_ENDDRAG_ORIGIN_RECT" val="818*392"/>
  <p:tag name="TABLE_ENDDRAG_RECT" val="68*129*818*392"/>
</p:tagLst>
</file>

<file path=ppt/tags/tag3.xml><?xml version="1.0" encoding="utf-8"?>
<p:tagLst xmlns:p="http://schemas.openxmlformats.org/presentationml/2006/main">
  <p:tag name="TABLE_ENDDRAG_ORIGIN_RECT" val="818*392"/>
  <p:tag name="TABLE_ENDDRAG_RECT" val="68*129*818*392"/>
</p:tagLst>
</file>

<file path=ppt/tags/tag4.xml><?xml version="1.0" encoding="utf-8"?>
<p:tagLst xmlns:p="http://schemas.openxmlformats.org/presentationml/2006/main">
  <p:tag name="TABLE_ENDDRAG_ORIGIN_RECT" val="744*362"/>
  <p:tag name="TABLE_ENDDRAG_RECT" val="100*130*744*362"/>
</p:tagLst>
</file>

<file path=ppt/tags/tag5.xml><?xml version="1.0" encoding="utf-8"?>
<p:tagLst xmlns:p="http://schemas.openxmlformats.org/presentationml/2006/main">
  <p:tag name="TABLE_ENDDRAG_ORIGIN_RECT" val="744*362"/>
  <p:tag name="TABLE_ENDDRAG_RECT" val="100*130*744*36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7617</Words>
  <Application>WPS Slides</Application>
  <PresentationFormat>Widescreen</PresentationFormat>
  <Paragraphs>391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Times New Roman</vt:lpstr>
      <vt:lpstr>Tahoma</vt:lpstr>
      <vt:lpstr>Calibri</vt:lpstr>
      <vt:lpstr>Microsoft YaHei</vt:lpstr>
      <vt:lpstr>Arial Unicode MS</vt:lpstr>
      <vt:lpstr>Office Theme</vt:lpstr>
      <vt:lpstr>DEPARTMENT OF COMPUTER SCIENCE AND ENGINEERING  NEXUS VIRTUAL ASSISTANT  DOMAIN : ARTIFICIAL INTELLIGENCE </vt:lpstr>
      <vt:lpstr>ABSTRACTION</vt:lpstr>
      <vt:lpstr>INTRODUCTION</vt:lpstr>
      <vt:lpstr>OBJECTIVE </vt:lpstr>
      <vt:lpstr>LITERATURE REVIEW</vt:lpstr>
      <vt:lpstr>LITERATURE REVIEW</vt:lpstr>
      <vt:lpstr>LITERATURE REVIEW</vt:lpstr>
      <vt:lpstr>PROBLEM STATEMENT</vt:lpstr>
      <vt:lpstr>DATA COLLECTION</vt:lpstr>
      <vt:lpstr>CALCULATIONS</vt:lpstr>
      <vt:lpstr>PROJECT PROGRESS</vt:lpstr>
      <vt:lpstr>MODELS/FRAMEWORKS USED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SNAPSHOTS</vt:lpstr>
      <vt:lpstr>SNAPSHOTS</vt:lpstr>
      <vt:lpstr>PowerPoint 演示文稿</vt:lpstr>
      <vt:lpstr>PowerPoint 演示文稿</vt:lpstr>
      <vt:lpstr>COMPARISON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PERSONAL VIRTUAL ASSISTANT FOR WINDOWS</dc:title>
  <dc:creator>Elakya R</dc:creator>
  <cp:lastModifiedBy>ARCHANA CSE</cp:lastModifiedBy>
  <cp:revision>5</cp:revision>
  <dcterms:created xsi:type="dcterms:W3CDTF">2025-04-24T08:31:00Z</dcterms:created>
  <dcterms:modified xsi:type="dcterms:W3CDTF">2025-05-13T14:06:48Z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2025-04-21T11:00:00Z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2025-04-24T11:00:00Z</vt:filetime>
  </property>
  <property fmtid="{D5CDD505-2E9C-101B-9397-08002B2CF9AE}" pid="5" name="Producer">
    <vt:lpwstr>Microsoft® PowerPoint® 2021</vt:lpwstr>
  </property>
  <property fmtid="{D5CDD505-2E9C-101B-9397-08002B2CF9AE}" pid="6" name="ICV">
    <vt:lpwstr>1638C36006024833829B47687FB58F96_13</vt:lpwstr>
  </property>
  <property fmtid="{D5CDD505-2E9C-101B-9397-08002B2CF9AE}" pid="7" name="KSOProductBuildVer">
    <vt:lpwstr>2057-12.2.0.20796</vt:lpwstr>
  </property>
</Properties>
</file>