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Montserrat Bold" charset="1" panose="00000800000000000000"/>
      <p:regular r:id="rId15"/>
    </p:embeddedFont>
    <p:embeddedFont>
      <p:font typeface="Montserrat" charset="1" panose="00000500000000000000"/>
      <p:regular r:id="rId16"/>
    </p:embeddedFont>
    <p:embeddedFont>
      <p:font typeface="Montserrat Light Bold" charset="1" panose="000008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https://www.linkedin.com/company/unifiedmentor/"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898322">
            <a:off x="12872211" y="-2776467"/>
            <a:ext cx="8774178" cy="8796169"/>
          </a:xfrm>
          <a:custGeom>
            <a:avLst/>
            <a:gdLst/>
            <a:ahLst/>
            <a:cxnLst/>
            <a:rect r="r" b="b" t="t" l="l"/>
            <a:pathLst>
              <a:path h="8796169" w="8774178">
                <a:moveTo>
                  <a:pt x="0" y="0"/>
                </a:moveTo>
                <a:lnTo>
                  <a:pt x="8774178" y="0"/>
                </a:lnTo>
                <a:lnTo>
                  <a:pt x="8774178" y="8796168"/>
                </a:lnTo>
                <a:lnTo>
                  <a:pt x="0" y="8796168"/>
                </a:lnTo>
                <a:lnTo>
                  <a:pt x="0" y="0"/>
                </a:lnTo>
                <a:close/>
              </a:path>
            </a:pathLst>
          </a:custGeom>
          <a:blipFill>
            <a:blip r:embed="rId2"/>
            <a:stretch>
              <a:fillRect l="0" t="0" r="0" b="0"/>
            </a:stretch>
          </a:blipFill>
        </p:spPr>
      </p:sp>
      <p:grpSp>
        <p:nvGrpSpPr>
          <p:cNvPr name="Group 3" id="3"/>
          <p:cNvGrpSpPr/>
          <p:nvPr/>
        </p:nvGrpSpPr>
        <p:grpSpPr>
          <a:xfrm rot="0">
            <a:off x="10463626" y="1621617"/>
            <a:ext cx="753561" cy="75356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028700" y="2406097"/>
            <a:ext cx="12663529" cy="3454219"/>
          </a:xfrm>
          <a:prstGeom prst="rect">
            <a:avLst/>
          </a:prstGeom>
        </p:spPr>
        <p:txBody>
          <a:bodyPr anchor="t" rtlCol="false" tIns="0" lIns="0" bIns="0" rIns="0">
            <a:spAutoFit/>
          </a:bodyPr>
          <a:lstStyle/>
          <a:p>
            <a:pPr algn="l">
              <a:lnSpc>
                <a:spcPts val="13868"/>
              </a:lnSpc>
              <a:spcBef>
                <a:spcPct val="0"/>
              </a:spcBef>
            </a:pPr>
            <a:r>
              <a:rPr lang="en-US" sz="9905">
                <a:solidFill>
                  <a:srgbClr val="000000"/>
                </a:solidFill>
                <a:latin typeface="Montserrat Bold"/>
                <a:ea typeface="Montserrat Bold"/>
                <a:cs typeface="Montserrat Bold"/>
                <a:sym typeface="Montserrat Bold"/>
              </a:rPr>
              <a:t> Analyzing Amazon Sales data</a:t>
            </a:r>
          </a:p>
        </p:txBody>
      </p:sp>
      <p:grpSp>
        <p:nvGrpSpPr>
          <p:cNvPr name="Group 7" id="7"/>
          <p:cNvGrpSpPr/>
          <p:nvPr/>
        </p:nvGrpSpPr>
        <p:grpSpPr>
          <a:xfrm rot="0">
            <a:off x="14778711" y="7667323"/>
            <a:ext cx="1578921" cy="1578921"/>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229067" y="148079"/>
            <a:ext cx="2757872" cy="475009"/>
          </a:xfrm>
          <a:prstGeom prst="rect">
            <a:avLst/>
          </a:prstGeom>
        </p:spPr>
        <p:txBody>
          <a:bodyPr anchor="t" rtlCol="false" tIns="0" lIns="0" bIns="0" rIns="0">
            <a:spAutoFit/>
          </a:bodyPr>
          <a:lstStyle/>
          <a:p>
            <a:pPr algn="l" marL="0" indent="0" lvl="0">
              <a:lnSpc>
                <a:spcPts val="3983"/>
              </a:lnSpc>
              <a:spcBef>
                <a:spcPct val="0"/>
              </a:spcBef>
            </a:pPr>
            <a:r>
              <a:rPr lang="en-US" sz="2845">
                <a:solidFill>
                  <a:srgbClr val="000000"/>
                </a:solidFill>
                <a:latin typeface="Montserrat"/>
                <a:ea typeface="Montserrat"/>
                <a:cs typeface="Montserrat"/>
                <a:sym typeface="Montserrat"/>
              </a:rPr>
              <a:t>Unified Mentor</a:t>
            </a:r>
          </a:p>
        </p:txBody>
      </p:sp>
      <p:sp>
        <p:nvSpPr>
          <p:cNvPr name="TextBox 11" id="11"/>
          <p:cNvSpPr txBox="true"/>
          <p:nvPr/>
        </p:nvSpPr>
        <p:spPr>
          <a:xfrm rot="0">
            <a:off x="229067" y="8399633"/>
            <a:ext cx="7173539" cy="1136165"/>
          </a:xfrm>
          <a:prstGeom prst="rect">
            <a:avLst/>
          </a:prstGeom>
        </p:spPr>
        <p:txBody>
          <a:bodyPr anchor="t" rtlCol="false" tIns="0" lIns="0" bIns="0" rIns="0">
            <a:spAutoFit/>
          </a:bodyPr>
          <a:lstStyle/>
          <a:p>
            <a:pPr algn="l">
              <a:lnSpc>
                <a:spcPts val="4632"/>
              </a:lnSpc>
            </a:pPr>
            <a:r>
              <a:rPr lang="en-US" sz="3308">
                <a:solidFill>
                  <a:srgbClr val="000000"/>
                </a:solidFill>
                <a:latin typeface="Montserrat"/>
                <a:ea typeface="Montserrat"/>
                <a:cs typeface="Montserrat"/>
                <a:sym typeface="Montserrat"/>
              </a:rPr>
              <a:t>Presented by</a:t>
            </a:r>
          </a:p>
          <a:p>
            <a:pPr algn="l">
              <a:lnSpc>
                <a:spcPts val="4632"/>
              </a:lnSpc>
              <a:spcBef>
                <a:spcPct val="0"/>
              </a:spcBef>
            </a:pPr>
            <a:r>
              <a:rPr lang="en-US" sz="3308">
                <a:solidFill>
                  <a:srgbClr val="000000"/>
                </a:solidFill>
                <a:latin typeface="Montserrat"/>
                <a:ea typeface="Montserrat"/>
                <a:cs typeface="Montserrat"/>
                <a:sym typeface="Montserrat"/>
              </a:rPr>
              <a:t> Archana G</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737398" y="3221086"/>
            <a:ext cx="8397219" cy="1246488"/>
          </a:xfrm>
          <a:prstGeom prst="rect">
            <a:avLst/>
          </a:prstGeom>
        </p:spPr>
        <p:txBody>
          <a:bodyPr anchor="t" rtlCol="false" tIns="0" lIns="0" bIns="0" rIns="0">
            <a:spAutoFit/>
          </a:bodyPr>
          <a:lstStyle/>
          <a:p>
            <a:pPr algn="l" marL="0" indent="0" lvl="0">
              <a:lnSpc>
                <a:spcPts val="10276"/>
              </a:lnSpc>
              <a:spcBef>
                <a:spcPct val="0"/>
              </a:spcBef>
            </a:pPr>
            <a:r>
              <a:rPr lang="en-US" sz="7340" strike="noStrike" u="none">
                <a:solidFill>
                  <a:srgbClr val="000000"/>
                </a:solidFill>
                <a:latin typeface="Montserrat Bold"/>
                <a:ea typeface="Montserrat Bold"/>
                <a:cs typeface="Montserrat Bold"/>
                <a:sym typeface="Montserrat Bold"/>
              </a:rPr>
              <a:t>Introduction</a:t>
            </a:r>
          </a:p>
        </p:txBody>
      </p:sp>
      <p:sp>
        <p:nvSpPr>
          <p:cNvPr name="TextBox 3" id="3"/>
          <p:cNvSpPr txBox="true"/>
          <p:nvPr/>
        </p:nvSpPr>
        <p:spPr>
          <a:xfrm rot="0">
            <a:off x="1028700" y="4695033"/>
            <a:ext cx="15592697" cy="4053339"/>
          </a:xfrm>
          <a:prstGeom prst="rect">
            <a:avLst/>
          </a:prstGeom>
        </p:spPr>
        <p:txBody>
          <a:bodyPr anchor="t" rtlCol="false" tIns="0" lIns="0" bIns="0" rIns="0">
            <a:spAutoFit/>
          </a:bodyPr>
          <a:lstStyle/>
          <a:p>
            <a:pPr algn="l">
              <a:lnSpc>
                <a:spcPts val="4063"/>
              </a:lnSpc>
            </a:pPr>
            <a:r>
              <a:rPr lang="en-US" sz="2902">
                <a:solidFill>
                  <a:srgbClr val="101010"/>
                </a:solidFill>
                <a:latin typeface="Montserrat"/>
                <a:ea typeface="Montserrat"/>
                <a:cs typeface="Montserrat"/>
                <a:sym typeface="Montserrat"/>
              </a:rPr>
              <a:t> Sales management has gained importance to meet increasing competition and the need for improved methods of distribution to reduce cost and to increase profits. Sales management today is the most important function in a commercial and business enterprise.</a:t>
            </a:r>
          </a:p>
          <a:p>
            <a:pPr algn="l">
              <a:lnSpc>
                <a:spcPts val="4063"/>
              </a:lnSpc>
            </a:pPr>
          </a:p>
          <a:p>
            <a:pPr algn="l" marL="0" indent="0" lvl="0">
              <a:lnSpc>
                <a:spcPts val="4063"/>
              </a:lnSpc>
              <a:spcBef>
                <a:spcPct val="0"/>
              </a:spcBef>
            </a:pPr>
            <a:r>
              <a:rPr lang="en-US" sz="2902">
                <a:solidFill>
                  <a:srgbClr val="101010"/>
                </a:solidFill>
                <a:latin typeface="Montserrat"/>
                <a:ea typeface="Montserrat"/>
                <a:cs typeface="Montserrat"/>
                <a:sym typeface="Montserrat"/>
              </a:rPr>
              <a:t>I’ve just wrapped up an in-depth project at </a:t>
            </a:r>
            <a:r>
              <a:rPr lang="en-US" sz="2902" u="sng">
                <a:solidFill>
                  <a:srgbClr val="101010"/>
                </a:solidFill>
                <a:latin typeface="Montserrat"/>
                <a:ea typeface="Montserrat"/>
                <a:cs typeface="Montserrat"/>
                <a:sym typeface="Montserrat"/>
                <a:hlinkClick r:id="rId2" tooltip="https://www.linkedin.com/company/unifiedmentor/"/>
              </a:rPr>
              <a:t>Unified Mentor</a:t>
            </a:r>
            <a:r>
              <a:rPr lang="en-US" sz="2902">
                <a:solidFill>
                  <a:srgbClr val="101010"/>
                </a:solidFill>
                <a:latin typeface="Montserrat"/>
                <a:ea typeface="Montserrat"/>
                <a:cs typeface="Montserrat"/>
                <a:sym typeface="Montserrat"/>
              </a:rPr>
              <a:t> , where I analyzed Amazon sales data spanning from 2010 to 2017 using Power BI. This was more than just numbers—it was about uncovering stories hidden in data.</a:t>
            </a:r>
          </a:p>
        </p:txBody>
      </p:sp>
      <p:grpSp>
        <p:nvGrpSpPr>
          <p:cNvPr name="Group 4" id="4"/>
          <p:cNvGrpSpPr/>
          <p:nvPr/>
        </p:nvGrpSpPr>
        <p:grpSpPr>
          <a:xfrm rot="0">
            <a:off x="0" y="0"/>
            <a:ext cx="18288000" cy="1874361"/>
            <a:chOff x="0" y="0"/>
            <a:chExt cx="9414331" cy="964887"/>
          </a:xfrm>
        </p:grpSpPr>
        <p:sp>
          <p:nvSpPr>
            <p:cNvPr name="Freeform 5" id="5"/>
            <p:cNvSpPr/>
            <p:nvPr/>
          </p:nvSpPr>
          <p:spPr>
            <a:xfrm flipH="false" flipV="false" rot="0">
              <a:off x="0" y="0"/>
              <a:ext cx="9414331" cy="964887"/>
            </a:xfrm>
            <a:custGeom>
              <a:avLst/>
              <a:gdLst/>
              <a:ahLst/>
              <a:cxnLst/>
              <a:rect r="r" b="b" t="t" l="l"/>
              <a:pathLst>
                <a:path h="964887" w="9414331">
                  <a:moveTo>
                    <a:pt x="0" y="0"/>
                  </a:moveTo>
                  <a:lnTo>
                    <a:pt x="9414331" y="0"/>
                  </a:lnTo>
                  <a:lnTo>
                    <a:pt x="9414331" y="964887"/>
                  </a:lnTo>
                  <a:lnTo>
                    <a:pt x="0" y="964887"/>
                  </a:ln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TextBox 6" id="6"/>
            <p:cNvSpPr txBox="true"/>
            <p:nvPr/>
          </p:nvSpPr>
          <p:spPr>
            <a:xfrm>
              <a:off x="0" y="-38100"/>
              <a:ext cx="9414331" cy="1002987"/>
            </a:xfrm>
            <a:prstGeom prst="rect">
              <a:avLst/>
            </a:prstGeom>
          </p:spPr>
          <p:txBody>
            <a:bodyPr anchor="ctr" rtlCol="false" tIns="50800" lIns="50800" bIns="50800" rIns="50800"/>
            <a:lstStyle/>
            <a:p>
              <a:pPr algn="ctr">
                <a:lnSpc>
                  <a:spcPts val="2659"/>
                </a:lnSpc>
                <a:spcBef>
                  <a:spcPct val="0"/>
                </a:spcBef>
              </a:pPr>
            </a:p>
          </p:txBody>
        </p:sp>
      </p:grpSp>
      <p:sp>
        <p:nvSpPr>
          <p:cNvPr name="AutoShape 7" id="7"/>
          <p:cNvSpPr/>
          <p:nvPr/>
        </p:nvSpPr>
        <p:spPr>
          <a:xfrm>
            <a:off x="17278350" y="4742658"/>
            <a:ext cx="0" cy="3843312"/>
          </a:xfrm>
          <a:prstGeom prst="line">
            <a:avLst/>
          </a:prstGeom>
          <a:ln cap="flat" w="38100">
            <a:solidFill>
              <a:srgbClr val="000000"/>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7536833">
            <a:off x="-4428213" y="-2916505"/>
            <a:ext cx="9627545" cy="9651674"/>
          </a:xfrm>
          <a:custGeom>
            <a:avLst/>
            <a:gdLst/>
            <a:ahLst/>
            <a:cxnLst/>
            <a:rect r="r" b="b" t="t" l="l"/>
            <a:pathLst>
              <a:path h="9651674" w="9627545">
                <a:moveTo>
                  <a:pt x="0" y="0"/>
                </a:moveTo>
                <a:lnTo>
                  <a:pt x="9627545" y="0"/>
                </a:lnTo>
                <a:lnTo>
                  <a:pt x="9627545" y="9651674"/>
                </a:lnTo>
                <a:lnTo>
                  <a:pt x="0" y="9651674"/>
                </a:lnTo>
                <a:lnTo>
                  <a:pt x="0" y="0"/>
                </a:lnTo>
                <a:close/>
              </a:path>
            </a:pathLst>
          </a:custGeom>
          <a:blipFill>
            <a:blip r:embed="rId2"/>
            <a:stretch>
              <a:fillRect l="0" t="0" r="0" b="0"/>
            </a:stretch>
          </a:blipFill>
        </p:spPr>
      </p:sp>
      <p:sp>
        <p:nvSpPr>
          <p:cNvPr name="Freeform 3" id="3"/>
          <p:cNvSpPr/>
          <p:nvPr/>
        </p:nvSpPr>
        <p:spPr>
          <a:xfrm flipH="false" flipV="false" rot="0">
            <a:off x="3626491" y="5571268"/>
            <a:ext cx="1072677" cy="867893"/>
          </a:xfrm>
          <a:custGeom>
            <a:avLst/>
            <a:gdLst/>
            <a:ahLst/>
            <a:cxnLst/>
            <a:rect r="r" b="b" t="t" l="l"/>
            <a:pathLst>
              <a:path h="867893" w="1072677">
                <a:moveTo>
                  <a:pt x="0" y="0"/>
                </a:moveTo>
                <a:lnTo>
                  <a:pt x="1072677" y="0"/>
                </a:lnTo>
                <a:lnTo>
                  <a:pt x="1072677" y="867893"/>
                </a:lnTo>
                <a:lnTo>
                  <a:pt x="0" y="86789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6520560" y="679199"/>
            <a:ext cx="8194363" cy="1113616"/>
          </a:xfrm>
          <a:prstGeom prst="rect">
            <a:avLst/>
          </a:prstGeom>
        </p:spPr>
        <p:txBody>
          <a:bodyPr anchor="t" rtlCol="false" tIns="0" lIns="0" bIns="0" rIns="0">
            <a:spAutoFit/>
          </a:bodyPr>
          <a:lstStyle/>
          <a:p>
            <a:pPr algn="l">
              <a:lnSpc>
                <a:spcPts val="8841"/>
              </a:lnSpc>
            </a:pPr>
            <a:r>
              <a:rPr lang="en-US" sz="7368">
                <a:solidFill>
                  <a:srgbClr val="101010"/>
                </a:solidFill>
                <a:latin typeface="Montserrat Bold"/>
                <a:ea typeface="Montserrat Bold"/>
                <a:cs typeface="Montserrat Bold"/>
                <a:sym typeface="Montserrat Bold"/>
              </a:rPr>
              <a:t>Details of Data</a:t>
            </a:r>
          </a:p>
        </p:txBody>
      </p:sp>
      <p:sp>
        <p:nvSpPr>
          <p:cNvPr name="TextBox 5" id="5"/>
          <p:cNvSpPr txBox="true"/>
          <p:nvPr/>
        </p:nvSpPr>
        <p:spPr>
          <a:xfrm rot="0">
            <a:off x="5308154" y="1861707"/>
            <a:ext cx="11951146" cy="7326580"/>
          </a:xfrm>
          <a:prstGeom prst="rect">
            <a:avLst/>
          </a:prstGeom>
        </p:spPr>
        <p:txBody>
          <a:bodyPr anchor="t" rtlCol="false" tIns="0" lIns="0" bIns="0" rIns="0">
            <a:spAutoFit/>
          </a:bodyPr>
          <a:lstStyle/>
          <a:p>
            <a:pPr algn="l" marL="610044" indent="-305022" lvl="1">
              <a:lnSpc>
                <a:spcPts val="3955"/>
              </a:lnSpc>
              <a:buFont typeface="Arial"/>
              <a:buChar char="•"/>
            </a:pPr>
            <a:r>
              <a:rPr lang="en-US" sz="2825">
                <a:solidFill>
                  <a:srgbClr val="101010"/>
                </a:solidFill>
                <a:latin typeface="Montserrat"/>
                <a:ea typeface="Montserrat"/>
                <a:cs typeface="Montserrat"/>
                <a:sym typeface="Montserrat"/>
              </a:rPr>
              <a:t>Region</a:t>
            </a:r>
          </a:p>
          <a:p>
            <a:pPr algn="l" marL="610044" indent="-305022" lvl="1">
              <a:lnSpc>
                <a:spcPts val="3955"/>
              </a:lnSpc>
              <a:buFont typeface="Arial"/>
              <a:buChar char="•"/>
            </a:pPr>
            <a:r>
              <a:rPr lang="en-US" sz="2825">
                <a:solidFill>
                  <a:srgbClr val="101010"/>
                </a:solidFill>
                <a:latin typeface="Montserrat"/>
                <a:ea typeface="Montserrat"/>
                <a:cs typeface="Montserrat"/>
                <a:sym typeface="Montserrat"/>
              </a:rPr>
              <a:t>Country</a:t>
            </a:r>
          </a:p>
          <a:p>
            <a:pPr algn="l" marL="610044" indent="-305022" lvl="1">
              <a:lnSpc>
                <a:spcPts val="3955"/>
              </a:lnSpc>
              <a:buFont typeface="Arial"/>
              <a:buChar char="•"/>
            </a:pPr>
            <a:r>
              <a:rPr lang="en-US" sz="2825">
                <a:solidFill>
                  <a:srgbClr val="101010"/>
                </a:solidFill>
                <a:latin typeface="Montserrat"/>
                <a:ea typeface="Montserrat"/>
                <a:cs typeface="Montserrat"/>
                <a:sym typeface="Montserrat"/>
              </a:rPr>
              <a:t>Item Type</a:t>
            </a:r>
          </a:p>
          <a:p>
            <a:pPr algn="l" marL="610044" indent="-305022" lvl="1">
              <a:lnSpc>
                <a:spcPts val="3955"/>
              </a:lnSpc>
              <a:buFont typeface="Arial"/>
              <a:buChar char="•"/>
            </a:pPr>
            <a:r>
              <a:rPr lang="en-US" sz="2825">
                <a:solidFill>
                  <a:srgbClr val="101010"/>
                </a:solidFill>
                <a:latin typeface="Montserrat"/>
                <a:ea typeface="Montserrat"/>
                <a:cs typeface="Montserrat"/>
                <a:sym typeface="Montserrat"/>
              </a:rPr>
              <a:t>Sales Channel</a:t>
            </a:r>
          </a:p>
          <a:p>
            <a:pPr algn="l" marL="610044" indent="-305022" lvl="1">
              <a:lnSpc>
                <a:spcPts val="3955"/>
              </a:lnSpc>
              <a:buFont typeface="Arial"/>
              <a:buChar char="•"/>
            </a:pPr>
            <a:r>
              <a:rPr lang="en-US" sz="2825">
                <a:solidFill>
                  <a:srgbClr val="101010"/>
                </a:solidFill>
                <a:latin typeface="Montserrat"/>
                <a:ea typeface="Montserrat"/>
                <a:cs typeface="Montserrat"/>
                <a:sym typeface="Montserrat"/>
              </a:rPr>
              <a:t>Order Priority</a:t>
            </a:r>
          </a:p>
          <a:p>
            <a:pPr algn="l" marL="610044" indent="-305022" lvl="1">
              <a:lnSpc>
                <a:spcPts val="3955"/>
              </a:lnSpc>
              <a:buFont typeface="Arial"/>
              <a:buChar char="•"/>
            </a:pPr>
            <a:r>
              <a:rPr lang="en-US" sz="2825">
                <a:solidFill>
                  <a:srgbClr val="101010"/>
                </a:solidFill>
                <a:latin typeface="Montserrat"/>
                <a:ea typeface="Montserrat"/>
                <a:cs typeface="Montserrat"/>
                <a:sym typeface="Montserrat"/>
              </a:rPr>
              <a:t>Year</a:t>
            </a:r>
          </a:p>
          <a:p>
            <a:pPr algn="l" marL="610044" indent="-305022" lvl="1">
              <a:lnSpc>
                <a:spcPts val="3955"/>
              </a:lnSpc>
              <a:buFont typeface="Arial"/>
              <a:buChar char="•"/>
            </a:pPr>
            <a:r>
              <a:rPr lang="en-US" sz="2825">
                <a:solidFill>
                  <a:srgbClr val="101010"/>
                </a:solidFill>
                <a:latin typeface="Montserrat"/>
                <a:ea typeface="Montserrat"/>
                <a:cs typeface="Montserrat"/>
                <a:sym typeface="Montserrat"/>
              </a:rPr>
              <a:t>Order Date</a:t>
            </a:r>
          </a:p>
          <a:p>
            <a:pPr algn="l" marL="610044" indent="-305022" lvl="1">
              <a:lnSpc>
                <a:spcPts val="3955"/>
              </a:lnSpc>
              <a:buFont typeface="Arial"/>
              <a:buChar char="•"/>
            </a:pPr>
            <a:r>
              <a:rPr lang="en-US" sz="2825">
                <a:solidFill>
                  <a:srgbClr val="101010"/>
                </a:solidFill>
                <a:latin typeface="Montserrat"/>
                <a:ea typeface="Montserrat"/>
                <a:cs typeface="Montserrat"/>
                <a:sym typeface="Montserrat"/>
              </a:rPr>
              <a:t>Order ID</a:t>
            </a:r>
          </a:p>
          <a:p>
            <a:pPr algn="l" marL="610044" indent="-305022" lvl="1">
              <a:lnSpc>
                <a:spcPts val="3955"/>
              </a:lnSpc>
              <a:buFont typeface="Arial"/>
              <a:buChar char="•"/>
            </a:pPr>
            <a:r>
              <a:rPr lang="en-US" sz="2825">
                <a:solidFill>
                  <a:srgbClr val="101010"/>
                </a:solidFill>
                <a:latin typeface="Montserrat"/>
                <a:ea typeface="Montserrat"/>
                <a:cs typeface="Montserrat"/>
                <a:sym typeface="Montserrat"/>
              </a:rPr>
              <a:t>Ship Date</a:t>
            </a:r>
          </a:p>
          <a:p>
            <a:pPr algn="l" marL="610044" indent="-305022" lvl="1">
              <a:lnSpc>
                <a:spcPts val="3955"/>
              </a:lnSpc>
              <a:buFont typeface="Arial"/>
              <a:buChar char="•"/>
            </a:pPr>
            <a:r>
              <a:rPr lang="en-US" sz="2825">
                <a:solidFill>
                  <a:srgbClr val="101010"/>
                </a:solidFill>
                <a:latin typeface="Montserrat"/>
                <a:ea typeface="Montserrat"/>
                <a:cs typeface="Montserrat"/>
                <a:sym typeface="Montserrat"/>
              </a:rPr>
              <a:t>Units Sold</a:t>
            </a:r>
          </a:p>
          <a:p>
            <a:pPr algn="l" marL="610044" indent="-305022" lvl="1">
              <a:lnSpc>
                <a:spcPts val="3955"/>
              </a:lnSpc>
              <a:buFont typeface="Arial"/>
              <a:buChar char="•"/>
            </a:pPr>
            <a:r>
              <a:rPr lang="en-US" sz="2825">
                <a:solidFill>
                  <a:srgbClr val="101010"/>
                </a:solidFill>
                <a:latin typeface="Montserrat"/>
                <a:ea typeface="Montserrat"/>
                <a:cs typeface="Montserrat"/>
                <a:sym typeface="Montserrat"/>
              </a:rPr>
              <a:t>Unit Price</a:t>
            </a:r>
          </a:p>
          <a:p>
            <a:pPr algn="l" marL="610044" indent="-305022" lvl="1">
              <a:lnSpc>
                <a:spcPts val="3955"/>
              </a:lnSpc>
              <a:buFont typeface="Arial"/>
              <a:buChar char="•"/>
            </a:pPr>
            <a:r>
              <a:rPr lang="en-US" sz="2825">
                <a:solidFill>
                  <a:srgbClr val="101010"/>
                </a:solidFill>
                <a:latin typeface="Montserrat"/>
                <a:ea typeface="Montserrat"/>
                <a:cs typeface="Montserrat"/>
                <a:sym typeface="Montserrat"/>
              </a:rPr>
              <a:t>Unit Cost</a:t>
            </a:r>
          </a:p>
          <a:p>
            <a:pPr algn="l" marL="610044" indent="-305022" lvl="1">
              <a:lnSpc>
                <a:spcPts val="3955"/>
              </a:lnSpc>
              <a:buFont typeface="Arial"/>
              <a:buChar char="•"/>
            </a:pPr>
            <a:r>
              <a:rPr lang="en-US" sz="2825">
                <a:solidFill>
                  <a:srgbClr val="101010"/>
                </a:solidFill>
                <a:latin typeface="Montserrat"/>
                <a:ea typeface="Montserrat"/>
                <a:cs typeface="Montserrat"/>
                <a:sym typeface="Montserrat"/>
              </a:rPr>
              <a:t>Total Revenue</a:t>
            </a:r>
          </a:p>
          <a:p>
            <a:pPr algn="l" marL="610044" indent="-305022" lvl="1">
              <a:lnSpc>
                <a:spcPts val="3955"/>
              </a:lnSpc>
              <a:buFont typeface="Arial"/>
              <a:buChar char="•"/>
            </a:pPr>
            <a:r>
              <a:rPr lang="en-US" sz="2825">
                <a:solidFill>
                  <a:srgbClr val="101010"/>
                </a:solidFill>
                <a:latin typeface="Montserrat"/>
                <a:ea typeface="Montserrat"/>
                <a:cs typeface="Montserrat"/>
                <a:sym typeface="Montserrat"/>
              </a:rPr>
              <a:t>Total Cost</a:t>
            </a:r>
          </a:p>
          <a:p>
            <a:pPr algn="l" marL="610044" indent="-305022" lvl="1">
              <a:lnSpc>
                <a:spcPts val="3955"/>
              </a:lnSpc>
              <a:buFont typeface="Arial"/>
              <a:buChar char="•"/>
            </a:pPr>
            <a:r>
              <a:rPr lang="en-US" sz="2825">
                <a:solidFill>
                  <a:srgbClr val="101010"/>
                </a:solidFill>
                <a:latin typeface="Montserrat"/>
                <a:ea typeface="Montserrat"/>
                <a:cs typeface="Montserrat"/>
                <a:sym typeface="Montserrat"/>
              </a:rPr>
              <a:t>Total Profit</a:t>
            </a:r>
          </a:p>
        </p:txBody>
      </p:sp>
      <p:grpSp>
        <p:nvGrpSpPr>
          <p:cNvPr name="Group 6" id="6"/>
          <p:cNvGrpSpPr/>
          <p:nvPr/>
        </p:nvGrpSpPr>
        <p:grpSpPr>
          <a:xfrm rot="7573183">
            <a:off x="1230111" y="7154961"/>
            <a:ext cx="1013029" cy="1013029"/>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051465" y="-2544328"/>
            <a:ext cx="9898854" cy="8599630"/>
          </a:xfrm>
          <a:custGeom>
            <a:avLst/>
            <a:gdLst/>
            <a:ahLst/>
            <a:cxnLst/>
            <a:rect r="r" b="b" t="t" l="l"/>
            <a:pathLst>
              <a:path h="8599630" w="9898854">
                <a:moveTo>
                  <a:pt x="0" y="0"/>
                </a:moveTo>
                <a:lnTo>
                  <a:pt x="9898854" y="0"/>
                </a:lnTo>
                <a:lnTo>
                  <a:pt x="9898854" y="8599629"/>
                </a:lnTo>
                <a:lnTo>
                  <a:pt x="0" y="8599629"/>
                </a:lnTo>
                <a:lnTo>
                  <a:pt x="0" y="0"/>
                </a:lnTo>
                <a:close/>
              </a:path>
            </a:pathLst>
          </a:custGeom>
          <a:blipFill>
            <a:blip r:embed="rId2"/>
            <a:stretch>
              <a:fillRect l="0" t="0" r="0" b="0"/>
            </a:stretch>
          </a:blipFill>
        </p:spPr>
      </p:sp>
      <p:sp>
        <p:nvSpPr>
          <p:cNvPr name="TextBox 3" id="3"/>
          <p:cNvSpPr txBox="true"/>
          <p:nvPr/>
        </p:nvSpPr>
        <p:spPr>
          <a:xfrm rot="0">
            <a:off x="1028700" y="641062"/>
            <a:ext cx="8525731" cy="1114425"/>
          </a:xfrm>
          <a:prstGeom prst="rect">
            <a:avLst/>
          </a:prstGeom>
        </p:spPr>
        <p:txBody>
          <a:bodyPr anchor="t" rtlCol="false" tIns="0" lIns="0" bIns="0" rIns="0">
            <a:spAutoFit/>
          </a:bodyPr>
          <a:lstStyle/>
          <a:p>
            <a:pPr algn="l" marL="0" indent="0" lvl="0">
              <a:lnSpc>
                <a:spcPts val="8841"/>
              </a:lnSpc>
              <a:spcBef>
                <a:spcPct val="0"/>
              </a:spcBef>
            </a:pPr>
            <a:r>
              <a:rPr lang="en-US" sz="7368">
                <a:solidFill>
                  <a:srgbClr val="101010"/>
                </a:solidFill>
                <a:latin typeface="Montserrat Bold"/>
                <a:ea typeface="Montserrat Bold"/>
                <a:cs typeface="Montserrat Bold"/>
                <a:sym typeface="Montserrat Bold"/>
              </a:rPr>
              <a:t>Main KPIs</a:t>
            </a:r>
          </a:p>
        </p:txBody>
      </p:sp>
      <p:sp>
        <p:nvSpPr>
          <p:cNvPr name="Freeform 4" id="4"/>
          <p:cNvSpPr/>
          <p:nvPr/>
        </p:nvSpPr>
        <p:spPr>
          <a:xfrm flipH="false" flipV="false" rot="0">
            <a:off x="7063779" y="374635"/>
            <a:ext cx="1738970" cy="1647279"/>
          </a:xfrm>
          <a:custGeom>
            <a:avLst/>
            <a:gdLst/>
            <a:ahLst/>
            <a:cxnLst/>
            <a:rect r="r" b="b" t="t" l="l"/>
            <a:pathLst>
              <a:path h="1647279" w="1738970">
                <a:moveTo>
                  <a:pt x="0" y="0"/>
                </a:moveTo>
                <a:lnTo>
                  <a:pt x="1738970" y="0"/>
                </a:lnTo>
                <a:lnTo>
                  <a:pt x="1738970" y="1647278"/>
                </a:lnTo>
                <a:lnTo>
                  <a:pt x="0" y="16472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2156832" y="2151714"/>
            <a:ext cx="12946122" cy="7106586"/>
          </a:xfrm>
          <a:prstGeom prst="rect">
            <a:avLst/>
          </a:prstGeom>
        </p:spPr>
        <p:txBody>
          <a:bodyPr anchor="t" rtlCol="false" tIns="0" lIns="0" bIns="0" rIns="0">
            <a:spAutoFit/>
          </a:bodyPr>
          <a:lstStyle/>
          <a:p>
            <a:pPr algn="l" marL="666200" indent="-333100" lvl="1">
              <a:lnSpc>
                <a:spcPts val="4319"/>
              </a:lnSpc>
              <a:buFont typeface="Arial"/>
              <a:buChar char="•"/>
            </a:pPr>
            <a:r>
              <a:rPr lang="en-US" sz="3085">
                <a:solidFill>
                  <a:srgbClr val="101010"/>
                </a:solidFill>
                <a:latin typeface="Montserrat"/>
                <a:ea typeface="Montserrat"/>
                <a:cs typeface="Montserrat"/>
                <a:sym typeface="Montserrat"/>
              </a:rPr>
              <a:t>Year wise sales</a:t>
            </a:r>
          </a:p>
          <a:p>
            <a:pPr algn="l" marL="666200" indent="-333100" lvl="1">
              <a:lnSpc>
                <a:spcPts val="4319"/>
              </a:lnSpc>
              <a:buFont typeface="Arial"/>
              <a:buChar char="•"/>
            </a:pPr>
            <a:r>
              <a:rPr lang="en-US" sz="3085">
                <a:solidFill>
                  <a:srgbClr val="101010"/>
                </a:solidFill>
                <a:latin typeface="Montserrat"/>
                <a:ea typeface="Montserrat"/>
                <a:cs typeface="Montserrat"/>
                <a:sym typeface="Montserrat"/>
              </a:rPr>
              <a:t>Sum of Total Revenue</a:t>
            </a:r>
          </a:p>
          <a:p>
            <a:pPr algn="l" marL="666200" indent="-333100" lvl="1">
              <a:lnSpc>
                <a:spcPts val="4319"/>
              </a:lnSpc>
              <a:buFont typeface="Arial"/>
              <a:buChar char="•"/>
            </a:pPr>
            <a:r>
              <a:rPr lang="en-US" sz="3085">
                <a:solidFill>
                  <a:srgbClr val="101010"/>
                </a:solidFill>
                <a:latin typeface="Montserrat"/>
                <a:ea typeface="Montserrat"/>
                <a:cs typeface="Montserrat"/>
                <a:sym typeface="Montserrat"/>
              </a:rPr>
              <a:t>Total units sold</a:t>
            </a:r>
          </a:p>
          <a:p>
            <a:pPr algn="l" marL="666200" indent="-333100" lvl="1">
              <a:lnSpc>
                <a:spcPts val="4319"/>
              </a:lnSpc>
              <a:buFont typeface="Arial"/>
              <a:buChar char="•"/>
            </a:pPr>
            <a:r>
              <a:rPr lang="en-US" sz="3085">
                <a:solidFill>
                  <a:srgbClr val="101010"/>
                </a:solidFill>
                <a:latin typeface="Montserrat"/>
                <a:ea typeface="Montserrat"/>
                <a:cs typeface="Montserrat"/>
                <a:sym typeface="Montserrat"/>
              </a:rPr>
              <a:t>Sum of Total profit</a:t>
            </a:r>
          </a:p>
          <a:p>
            <a:pPr algn="l" marL="666200" indent="-333100" lvl="1">
              <a:lnSpc>
                <a:spcPts val="4319"/>
              </a:lnSpc>
              <a:buFont typeface="Arial"/>
              <a:buChar char="•"/>
            </a:pPr>
            <a:r>
              <a:rPr lang="en-US" sz="3085">
                <a:solidFill>
                  <a:srgbClr val="101010"/>
                </a:solidFill>
                <a:latin typeface="Montserrat"/>
                <a:ea typeface="Montserrat"/>
                <a:cs typeface="Montserrat"/>
                <a:sym typeface="Montserrat"/>
              </a:rPr>
              <a:t>Top 10 region generating highest revenue</a:t>
            </a:r>
          </a:p>
          <a:p>
            <a:pPr algn="l" marL="666200" indent="-333100" lvl="1">
              <a:lnSpc>
                <a:spcPts val="4319"/>
              </a:lnSpc>
              <a:buFont typeface="Arial"/>
              <a:buChar char="•"/>
            </a:pPr>
            <a:r>
              <a:rPr lang="en-US" sz="3085">
                <a:solidFill>
                  <a:srgbClr val="101010"/>
                </a:solidFill>
                <a:latin typeface="Montserrat"/>
                <a:ea typeface="Montserrat"/>
                <a:cs typeface="Montserrat"/>
                <a:sym typeface="Montserrat"/>
              </a:rPr>
              <a:t>Top 5 items produced highest revenue</a:t>
            </a:r>
          </a:p>
          <a:p>
            <a:pPr algn="l" marL="666200" indent="-333100" lvl="1">
              <a:lnSpc>
                <a:spcPts val="4319"/>
              </a:lnSpc>
              <a:buFont typeface="Arial"/>
              <a:buChar char="•"/>
            </a:pPr>
            <a:r>
              <a:rPr lang="en-US" sz="3085">
                <a:solidFill>
                  <a:srgbClr val="101010"/>
                </a:solidFill>
                <a:latin typeface="Montserrat"/>
                <a:ea typeface="Montserrat"/>
                <a:cs typeface="Montserrat"/>
                <a:sym typeface="Montserrat"/>
              </a:rPr>
              <a:t>Profits based og mode of sales</a:t>
            </a:r>
          </a:p>
          <a:p>
            <a:pPr algn="l" marL="666200" indent="-333100" lvl="1">
              <a:lnSpc>
                <a:spcPts val="4319"/>
              </a:lnSpc>
              <a:buFont typeface="Arial"/>
              <a:buChar char="•"/>
            </a:pPr>
            <a:r>
              <a:rPr lang="en-US" sz="3085">
                <a:solidFill>
                  <a:srgbClr val="101010"/>
                </a:solidFill>
                <a:latin typeface="Montserrat"/>
                <a:ea typeface="Montserrat"/>
                <a:cs typeface="Montserrat"/>
                <a:sym typeface="Montserrat"/>
              </a:rPr>
              <a:t>Sum of unit sold by year and sales channel</a:t>
            </a:r>
          </a:p>
          <a:p>
            <a:pPr algn="l" marL="666200" indent="-333100" lvl="1">
              <a:lnSpc>
                <a:spcPts val="4319"/>
              </a:lnSpc>
              <a:buFont typeface="Arial"/>
              <a:buChar char="•"/>
            </a:pPr>
            <a:r>
              <a:rPr lang="en-US" sz="3085">
                <a:solidFill>
                  <a:srgbClr val="101010"/>
                </a:solidFill>
                <a:latin typeface="Montserrat"/>
                <a:ea typeface="Montserrat"/>
                <a:cs typeface="Montserrat"/>
                <a:sym typeface="Montserrat"/>
              </a:rPr>
              <a:t>Sum of Total revenue by year</a:t>
            </a:r>
          </a:p>
          <a:p>
            <a:pPr algn="l" marL="666200" indent="-333100" lvl="1">
              <a:lnSpc>
                <a:spcPts val="4319"/>
              </a:lnSpc>
              <a:buFont typeface="Arial"/>
              <a:buChar char="•"/>
            </a:pPr>
            <a:r>
              <a:rPr lang="en-US" sz="3085">
                <a:solidFill>
                  <a:srgbClr val="101010"/>
                </a:solidFill>
                <a:latin typeface="Montserrat"/>
                <a:ea typeface="Montserrat"/>
                <a:cs typeface="Montserrat"/>
                <a:sym typeface="Montserrat"/>
              </a:rPr>
              <a:t>Total unit sold by order priority</a:t>
            </a:r>
          </a:p>
          <a:p>
            <a:pPr algn="l" marL="666200" indent="-333100" lvl="1">
              <a:lnSpc>
                <a:spcPts val="4319"/>
              </a:lnSpc>
              <a:buFont typeface="Arial"/>
              <a:buChar char="•"/>
            </a:pPr>
            <a:r>
              <a:rPr lang="en-US" sz="3085">
                <a:solidFill>
                  <a:srgbClr val="101010"/>
                </a:solidFill>
                <a:latin typeface="Montserrat"/>
                <a:ea typeface="Montserrat"/>
                <a:cs typeface="Montserrat"/>
                <a:sym typeface="Montserrat"/>
              </a:rPr>
              <a:t>Sum of total profit by region and sales channel</a:t>
            </a:r>
          </a:p>
          <a:p>
            <a:pPr algn="l" marL="666200" indent="-333100" lvl="1">
              <a:lnSpc>
                <a:spcPts val="4319"/>
              </a:lnSpc>
              <a:buFont typeface="Arial"/>
              <a:buChar char="•"/>
            </a:pPr>
            <a:r>
              <a:rPr lang="en-US" sz="3085">
                <a:solidFill>
                  <a:srgbClr val="101010"/>
                </a:solidFill>
                <a:latin typeface="Montserrat"/>
                <a:ea typeface="Montserrat"/>
                <a:cs typeface="Montserrat"/>
                <a:sym typeface="Montserrat"/>
              </a:rPr>
              <a:t>Highest unit sold by item types</a:t>
            </a:r>
          </a:p>
          <a:p>
            <a:pPr algn="l" marL="666200" indent="-333100" lvl="1">
              <a:lnSpc>
                <a:spcPts val="4319"/>
              </a:lnSpc>
              <a:buFont typeface="Arial"/>
              <a:buChar char="•"/>
            </a:pPr>
            <a:r>
              <a:rPr lang="en-US" sz="3085">
                <a:solidFill>
                  <a:srgbClr val="101010"/>
                </a:solidFill>
                <a:latin typeface="Montserrat"/>
                <a:ea typeface="Montserrat"/>
                <a:cs typeface="Montserrat"/>
                <a:sym typeface="Montserrat"/>
              </a:rPr>
              <a:t>Number of orders by year</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7336107">
            <a:off x="-7320947" y="-238151"/>
            <a:ext cx="12389411" cy="10763301"/>
          </a:xfrm>
          <a:custGeom>
            <a:avLst/>
            <a:gdLst/>
            <a:ahLst/>
            <a:cxnLst/>
            <a:rect r="r" b="b" t="t" l="l"/>
            <a:pathLst>
              <a:path h="10763301" w="12389411">
                <a:moveTo>
                  <a:pt x="0" y="0"/>
                </a:moveTo>
                <a:lnTo>
                  <a:pt x="12389411" y="0"/>
                </a:lnTo>
                <a:lnTo>
                  <a:pt x="12389411" y="10763302"/>
                </a:lnTo>
                <a:lnTo>
                  <a:pt x="0" y="10763302"/>
                </a:lnTo>
                <a:lnTo>
                  <a:pt x="0" y="0"/>
                </a:lnTo>
                <a:close/>
              </a:path>
            </a:pathLst>
          </a:custGeom>
          <a:blipFill>
            <a:blip r:embed="rId2"/>
            <a:stretch>
              <a:fillRect l="0" t="0" r="0" b="0"/>
            </a:stretch>
          </a:blipFill>
        </p:spPr>
      </p:sp>
      <p:sp>
        <p:nvSpPr>
          <p:cNvPr name="TextBox 3" id="3"/>
          <p:cNvSpPr txBox="true"/>
          <p:nvPr/>
        </p:nvSpPr>
        <p:spPr>
          <a:xfrm rot="0">
            <a:off x="4882860" y="3583565"/>
            <a:ext cx="12903658" cy="1559935"/>
          </a:xfrm>
          <a:prstGeom prst="rect">
            <a:avLst/>
          </a:prstGeom>
        </p:spPr>
        <p:txBody>
          <a:bodyPr anchor="t" rtlCol="false" tIns="0" lIns="0" bIns="0" rIns="0">
            <a:spAutoFit/>
          </a:bodyPr>
          <a:lstStyle/>
          <a:p>
            <a:pPr algn="l" marL="0" indent="0" lvl="0">
              <a:lnSpc>
                <a:spcPts val="12452"/>
              </a:lnSpc>
              <a:spcBef>
                <a:spcPct val="0"/>
              </a:spcBef>
            </a:pPr>
            <a:r>
              <a:rPr lang="en-US" sz="10376">
                <a:solidFill>
                  <a:srgbClr val="101010"/>
                </a:solidFill>
                <a:latin typeface="Montserrat Bold"/>
                <a:ea typeface="Montserrat Bold"/>
                <a:cs typeface="Montserrat Bold"/>
                <a:sym typeface="Montserrat Bold"/>
              </a:rPr>
              <a:t>My Design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7336107">
            <a:off x="-7320947" y="-238151"/>
            <a:ext cx="12389411" cy="10763301"/>
          </a:xfrm>
          <a:custGeom>
            <a:avLst/>
            <a:gdLst/>
            <a:ahLst/>
            <a:cxnLst/>
            <a:rect r="r" b="b" t="t" l="l"/>
            <a:pathLst>
              <a:path h="10763301" w="12389411">
                <a:moveTo>
                  <a:pt x="0" y="0"/>
                </a:moveTo>
                <a:lnTo>
                  <a:pt x="12389411" y="0"/>
                </a:lnTo>
                <a:lnTo>
                  <a:pt x="12389411" y="10763302"/>
                </a:lnTo>
                <a:lnTo>
                  <a:pt x="0" y="10763302"/>
                </a:lnTo>
                <a:lnTo>
                  <a:pt x="0" y="0"/>
                </a:lnTo>
                <a:close/>
              </a:path>
            </a:pathLst>
          </a:custGeom>
          <a:blipFill>
            <a:blip r:embed="rId2"/>
            <a:stretch>
              <a:fillRect l="0" t="0" r="0" b="0"/>
            </a:stretch>
          </a:blipFill>
        </p:spPr>
      </p:sp>
      <p:sp>
        <p:nvSpPr>
          <p:cNvPr name="Freeform 3" id="3"/>
          <p:cNvSpPr/>
          <p:nvPr/>
        </p:nvSpPr>
        <p:spPr>
          <a:xfrm flipH="false" flipV="false" rot="0">
            <a:off x="289519" y="162430"/>
            <a:ext cx="17708963" cy="9962141"/>
          </a:xfrm>
          <a:custGeom>
            <a:avLst/>
            <a:gdLst/>
            <a:ahLst/>
            <a:cxnLst/>
            <a:rect r="r" b="b" t="t" l="l"/>
            <a:pathLst>
              <a:path h="9962141" w="17708963">
                <a:moveTo>
                  <a:pt x="0" y="0"/>
                </a:moveTo>
                <a:lnTo>
                  <a:pt x="17708962" y="0"/>
                </a:lnTo>
                <a:lnTo>
                  <a:pt x="17708962" y="9962140"/>
                </a:lnTo>
                <a:lnTo>
                  <a:pt x="0" y="9962140"/>
                </a:lnTo>
                <a:lnTo>
                  <a:pt x="0" y="0"/>
                </a:lnTo>
                <a:close/>
              </a:path>
            </a:pathLst>
          </a:custGeom>
          <a:blipFill>
            <a:blip r:embed="rId3"/>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7336107">
            <a:off x="-7320947" y="-238151"/>
            <a:ext cx="12389411" cy="10763301"/>
          </a:xfrm>
          <a:custGeom>
            <a:avLst/>
            <a:gdLst/>
            <a:ahLst/>
            <a:cxnLst/>
            <a:rect r="r" b="b" t="t" l="l"/>
            <a:pathLst>
              <a:path h="10763301" w="12389411">
                <a:moveTo>
                  <a:pt x="0" y="0"/>
                </a:moveTo>
                <a:lnTo>
                  <a:pt x="12389411" y="0"/>
                </a:lnTo>
                <a:lnTo>
                  <a:pt x="12389411" y="10763302"/>
                </a:lnTo>
                <a:lnTo>
                  <a:pt x="0" y="10763302"/>
                </a:lnTo>
                <a:lnTo>
                  <a:pt x="0" y="0"/>
                </a:lnTo>
                <a:close/>
              </a:path>
            </a:pathLst>
          </a:custGeom>
          <a:blipFill>
            <a:blip r:embed="rId2"/>
            <a:stretch>
              <a:fillRect l="0" t="0" r="0" b="0"/>
            </a:stretch>
          </a:blipFill>
        </p:spPr>
      </p:sp>
      <p:sp>
        <p:nvSpPr>
          <p:cNvPr name="Freeform 3" id="3"/>
          <p:cNvSpPr/>
          <p:nvPr/>
        </p:nvSpPr>
        <p:spPr>
          <a:xfrm flipH="false" flipV="false" rot="0">
            <a:off x="400774" y="237133"/>
            <a:ext cx="17486452" cy="9812734"/>
          </a:xfrm>
          <a:custGeom>
            <a:avLst/>
            <a:gdLst/>
            <a:ahLst/>
            <a:cxnLst/>
            <a:rect r="r" b="b" t="t" l="l"/>
            <a:pathLst>
              <a:path h="9812734" w="17486452">
                <a:moveTo>
                  <a:pt x="0" y="0"/>
                </a:moveTo>
                <a:lnTo>
                  <a:pt x="17486452" y="0"/>
                </a:lnTo>
                <a:lnTo>
                  <a:pt x="17486452" y="9812734"/>
                </a:lnTo>
                <a:lnTo>
                  <a:pt x="0" y="9812734"/>
                </a:lnTo>
                <a:lnTo>
                  <a:pt x="0" y="0"/>
                </a:lnTo>
                <a:close/>
              </a:path>
            </a:pathLst>
          </a:custGeom>
          <a:blipFill>
            <a:blip r:embed="rId3"/>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7336107">
            <a:off x="-7320947" y="-238151"/>
            <a:ext cx="12389411" cy="10763301"/>
          </a:xfrm>
          <a:custGeom>
            <a:avLst/>
            <a:gdLst/>
            <a:ahLst/>
            <a:cxnLst/>
            <a:rect r="r" b="b" t="t" l="l"/>
            <a:pathLst>
              <a:path h="10763301" w="12389411">
                <a:moveTo>
                  <a:pt x="0" y="0"/>
                </a:moveTo>
                <a:lnTo>
                  <a:pt x="12389411" y="0"/>
                </a:lnTo>
                <a:lnTo>
                  <a:pt x="12389411" y="10763302"/>
                </a:lnTo>
                <a:lnTo>
                  <a:pt x="0" y="10763302"/>
                </a:lnTo>
                <a:lnTo>
                  <a:pt x="0" y="0"/>
                </a:lnTo>
                <a:close/>
              </a:path>
            </a:pathLst>
          </a:custGeom>
          <a:blipFill>
            <a:blip r:embed="rId2"/>
            <a:stretch>
              <a:fillRect l="0" t="0" r="0" b="0"/>
            </a:stretch>
          </a:blipFill>
        </p:spPr>
      </p:sp>
      <p:sp>
        <p:nvSpPr>
          <p:cNvPr name="Freeform 3" id="3"/>
          <p:cNvSpPr/>
          <p:nvPr/>
        </p:nvSpPr>
        <p:spPr>
          <a:xfrm flipH="false" flipV="false" rot="0">
            <a:off x="209278" y="253333"/>
            <a:ext cx="17405551" cy="9694905"/>
          </a:xfrm>
          <a:custGeom>
            <a:avLst/>
            <a:gdLst/>
            <a:ahLst/>
            <a:cxnLst/>
            <a:rect r="r" b="b" t="t" l="l"/>
            <a:pathLst>
              <a:path h="9694905" w="17405551">
                <a:moveTo>
                  <a:pt x="0" y="0"/>
                </a:moveTo>
                <a:lnTo>
                  <a:pt x="17405550" y="0"/>
                </a:lnTo>
                <a:lnTo>
                  <a:pt x="17405550" y="9694905"/>
                </a:lnTo>
                <a:lnTo>
                  <a:pt x="0" y="9694905"/>
                </a:lnTo>
                <a:lnTo>
                  <a:pt x="0" y="0"/>
                </a:lnTo>
                <a:close/>
              </a:path>
            </a:pathLst>
          </a:custGeom>
          <a:blipFill>
            <a:blip r:embed="rId3"/>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781006" y="9664810"/>
            <a:ext cx="5038461" cy="381605"/>
          </a:xfrm>
          <a:prstGeom prst="rect">
            <a:avLst/>
          </a:prstGeom>
        </p:spPr>
        <p:txBody>
          <a:bodyPr anchor="t" rtlCol="false" tIns="0" lIns="0" bIns="0" rIns="0">
            <a:spAutoFit/>
          </a:bodyPr>
          <a:lstStyle/>
          <a:p>
            <a:pPr algn="l">
              <a:lnSpc>
                <a:spcPts val="3129"/>
              </a:lnSpc>
            </a:pPr>
            <a:r>
              <a:rPr lang="en-US" sz="2235">
                <a:solidFill>
                  <a:srgbClr val="000000"/>
                </a:solidFill>
                <a:latin typeface="Montserrat"/>
                <a:ea typeface="Montserrat"/>
                <a:cs typeface="Montserrat"/>
                <a:sym typeface="Montserrat"/>
              </a:rPr>
              <a:t>archanagajendra22@gmail.com</a:t>
            </a:r>
          </a:p>
        </p:txBody>
      </p:sp>
      <p:sp>
        <p:nvSpPr>
          <p:cNvPr name="TextBox 3" id="3"/>
          <p:cNvSpPr txBox="true"/>
          <p:nvPr/>
        </p:nvSpPr>
        <p:spPr>
          <a:xfrm rot="0">
            <a:off x="781006" y="9015492"/>
            <a:ext cx="2550558" cy="381605"/>
          </a:xfrm>
          <a:prstGeom prst="rect">
            <a:avLst/>
          </a:prstGeom>
        </p:spPr>
        <p:txBody>
          <a:bodyPr anchor="t" rtlCol="false" tIns="0" lIns="0" bIns="0" rIns="0">
            <a:spAutoFit/>
          </a:bodyPr>
          <a:lstStyle/>
          <a:p>
            <a:pPr algn="l">
              <a:lnSpc>
                <a:spcPts val="3129"/>
              </a:lnSpc>
            </a:pPr>
            <a:r>
              <a:rPr lang="en-US" sz="2235">
                <a:solidFill>
                  <a:srgbClr val="000000"/>
                </a:solidFill>
                <a:latin typeface="Montserrat"/>
                <a:ea typeface="Montserrat"/>
                <a:cs typeface="Montserrat"/>
                <a:sym typeface="Montserrat"/>
              </a:rPr>
              <a:t>9108468992</a:t>
            </a:r>
          </a:p>
        </p:txBody>
      </p:sp>
      <p:sp>
        <p:nvSpPr>
          <p:cNvPr name="Freeform 4" id="4"/>
          <p:cNvSpPr/>
          <p:nvPr/>
        </p:nvSpPr>
        <p:spPr>
          <a:xfrm flipH="false" flipV="false" rot="0">
            <a:off x="151425" y="9632262"/>
            <a:ext cx="414154" cy="414154"/>
          </a:xfrm>
          <a:custGeom>
            <a:avLst/>
            <a:gdLst/>
            <a:ahLst/>
            <a:cxnLst/>
            <a:rect r="r" b="b" t="t" l="l"/>
            <a:pathLst>
              <a:path h="414154" w="414154">
                <a:moveTo>
                  <a:pt x="0" y="0"/>
                </a:moveTo>
                <a:lnTo>
                  <a:pt x="414154" y="0"/>
                </a:lnTo>
                <a:lnTo>
                  <a:pt x="414154" y="414153"/>
                </a:lnTo>
                <a:lnTo>
                  <a:pt x="0" y="4141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1425" y="9023030"/>
            <a:ext cx="414154" cy="414154"/>
          </a:xfrm>
          <a:custGeom>
            <a:avLst/>
            <a:gdLst/>
            <a:ahLst/>
            <a:cxnLst/>
            <a:rect r="r" b="b" t="t" l="l"/>
            <a:pathLst>
              <a:path h="414154" w="414154">
                <a:moveTo>
                  <a:pt x="0" y="0"/>
                </a:moveTo>
                <a:lnTo>
                  <a:pt x="414154" y="0"/>
                </a:lnTo>
                <a:lnTo>
                  <a:pt x="414154" y="414154"/>
                </a:lnTo>
                <a:lnTo>
                  <a:pt x="0" y="4141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51425" y="8205104"/>
            <a:ext cx="2769366" cy="503602"/>
          </a:xfrm>
          <a:prstGeom prst="rect">
            <a:avLst/>
          </a:prstGeom>
        </p:spPr>
        <p:txBody>
          <a:bodyPr anchor="t" rtlCol="false" tIns="0" lIns="0" bIns="0" rIns="0">
            <a:spAutoFit/>
          </a:bodyPr>
          <a:lstStyle/>
          <a:p>
            <a:pPr algn="l">
              <a:lnSpc>
                <a:spcPts val="4088"/>
              </a:lnSpc>
            </a:pPr>
            <a:r>
              <a:rPr lang="en-US" sz="2920">
                <a:solidFill>
                  <a:srgbClr val="000000"/>
                </a:solidFill>
                <a:latin typeface="Montserrat Light Bold"/>
                <a:ea typeface="Montserrat Light Bold"/>
                <a:cs typeface="Montserrat Light Bold"/>
                <a:sym typeface="Montserrat Light Bold"/>
              </a:rPr>
              <a:t>Archana G</a:t>
            </a:r>
          </a:p>
        </p:txBody>
      </p:sp>
      <p:sp>
        <p:nvSpPr>
          <p:cNvPr name="TextBox 7" id="7"/>
          <p:cNvSpPr txBox="true"/>
          <p:nvPr/>
        </p:nvSpPr>
        <p:spPr>
          <a:xfrm rot="0">
            <a:off x="15027312" y="202696"/>
            <a:ext cx="3055461" cy="470861"/>
          </a:xfrm>
          <a:prstGeom prst="rect">
            <a:avLst/>
          </a:prstGeom>
        </p:spPr>
        <p:txBody>
          <a:bodyPr anchor="t" rtlCol="false" tIns="0" lIns="0" bIns="0" rIns="0">
            <a:spAutoFit/>
          </a:bodyPr>
          <a:lstStyle/>
          <a:p>
            <a:pPr algn="l" marL="0" indent="0" lvl="0">
              <a:lnSpc>
                <a:spcPts val="3945"/>
              </a:lnSpc>
              <a:spcBef>
                <a:spcPct val="0"/>
              </a:spcBef>
            </a:pPr>
            <a:r>
              <a:rPr lang="en-US" sz="2817">
                <a:solidFill>
                  <a:srgbClr val="000000"/>
                </a:solidFill>
                <a:latin typeface="Montserrat"/>
                <a:ea typeface="Montserrat"/>
                <a:cs typeface="Montserrat"/>
                <a:sym typeface="Montserrat"/>
              </a:rPr>
              <a:t>Unified mentor</a:t>
            </a:r>
          </a:p>
        </p:txBody>
      </p:sp>
      <p:sp>
        <p:nvSpPr>
          <p:cNvPr name="Freeform 8" id="8"/>
          <p:cNvSpPr/>
          <p:nvPr/>
        </p:nvSpPr>
        <p:spPr>
          <a:xfrm flipH="false" flipV="false" rot="-1898322">
            <a:off x="13299669" y="5075791"/>
            <a:ext cx="8700980" cy="8722787"/>
          </a:xfrm>
          <a:custGeom>
            <a:avLst/>
            <a:gdLst/>
            <a:ahLst/>
            <a:cxnLst/>
            <a:rect r="r" b="b" t="t" l="l"/>
            <a:pathLst>
              <a:path h="8722787" w="8700980">
                <a:moveTo>
                  <a:pt x="0" y="0"/>
                </a:moveTo>
                <a:lnTo>
                  <a:pt x="8700980" y="0"/>
                </a:lnTo>
                <a:lnTo>
                  <a:pt x="8700980" y="8722787"/>
                </a:lnTo>
                <a:lnTo>
                  <a:pt x="0" y="8722787"/>
                </a:lnTo>
                <a:lnTo>
                  <a:pt x="0" y="0"/>
                </a:lnTo>
                <a:close/>
              </a:path>
            </a:pathLst>
          </a:custGeom>
          <a:blipFill>
            <a:blip r:embed="rId6"/>
            <a:stretch>
              <a:fillRect l="0" t="0" r="0" b="0"/>
            </a:stretch>
          </a:blipFill>
        </p:spPr>
      </p:sp>
      <p:sp>
        <p:nvSpPr>
          <p:cNvPr name="Freeform 9" id="9"/>
          <p:cNvSpPr/>
          <p:nvPr/>
        </p:nvSpPr>
        <p:spPr>
          <a:xfrm flipH="false" flipV="false" rot="-1898322">
            <a:off x="-3784911" y="-3899454"/>
            <a:ext cx="8700980" cy="8722787"/>
          </a:xfrm>
          <a:custGeom>
            <a:avLst/>
            <a:gdLst/>
            <a:ahLst/>
            <a:cxnLst/>
            <a:rect r="r" b="b" t="t" l="l"/>
            <a:pathLst>
              <a:path h="8722787" w="8700980">
                <a:moveTo>
                  <a:pt x="0" y="0"/>
                </a:moveTo>
                <a:lnTo>
                  <a:pt x="8700980" y="0"/>
                </a:lnTo>
                <a:lnTo>
                  <a:pt x="8700980" y="8722787"/>
                </a:lnTo>
                <a:lnTo>
                  <a:pt x="0" y="8722787"/>
                </a:lnTo>
                <a:lnTo>
                  <a:pt x="0" y="0"/>
                </a:lnTo>
                <a:close/>
              </a:path>
            </a:pathLst>
          </a:custGeom>
          <a:blipFill>
            <a:blip r:embed="rId6"/>
            <a:stretch>
              <a:fillRect l="0" t="0" r="0" b="0"/>
            </a:stretch>
          </a:blipFill>
        </p:spPr>
      </p:sp>
      <p:sp>
        <p:nvSpPr>
          <p:cNvPr name="TextBox 10" id="10"/>
          <p:cNvSpPr txBox="true"/>
          <p:nvPr/>
        </p:nvSpPr>
        <p:spPr>
          <a:xfrm rot="0">
            <a:off x="5361112" y="2575440"/>
            <a:ext cx="8460437" cy="1577994"/>
          </a:xfrm>
          <a:prstGeom prst="rect">
            <a:avLst/>
          </a:prstGeom>
        </p:spPr>
        <p:txBody>
          <a:bodyPr anchor="t" rtlCol="false" tIns="0" lIns="0" bIns="0" rIns="0">
            <a:spAutoFit/>
          </a:bodyPr>
          <a:lstStyle/>
          <a:p>
            <a:pPr algn="l">
              <a:lnSpc>
                <a:spcPts val="12508"/>
              </a:lnSpc>
            </a:pPr>
            <a:r>
              <a:rPr lang="en-US" sz="10424">
                <a:solidFill>
                  <a:srgbClr val="000000"/>
                </a:solidFill>
                <a:latin typeface="Montserrat Bold"/>
                <a:ea typeface="Montserrat Bold"/>
                <a:cs typeface="Montserrat Bold"/>
                <a:sym typeface="Montserrat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DAGMVDNbHHo</dc:identifier>
  <dcterms:modified xsi:type="dcterms:W3CDTF">2011-08-01T06:04:30Z</dcterms:modified>
  <cp:revision>1</cp:revision>
  <dc:title>Amazon Sales Anal</dc:title>
</cp:coreProperties>
</file>