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ileron" panose="020B0604020202020204" charset="0"/>
      <p:regular r:id="rId10"/>
    </p:embeddedFont>
    <p:embeddedFont>
      <p:font typeface="Aileron Bold" panose="020B0604020202020204" charset="0"/>
      <p:regular r:id="rId11"/>
    </p:embeddedFont>
    <p:embeddedFont>
      <p:font typeface="Aileron Heavy" panose="020B0604020202020204" charset="0"/>
      <p:regular r:id="rId12"/>
    </p:embeddedFont>
    <p:embeddedFont>
      <p:font typeface="Montserrat Classic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9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16.svg"/><Relationship Id="rId7" Type="http://schemas.openxmlformats.org/officeDocument/2006/relationships/image" Target="../media/image28.svg"/><Relationship Id="rId12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svg"/><Relationship Id="rId7" Type="http://schemas.openxmlformats.org/officeDocument/2006/relationships/image" Target="../media/image4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svg"/><Relationship Id="rId7" Type="http://schemas.openxmlformats.org/officeDocument/2006/relationships/image" Target="../media/image4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svg"/><Relationship Id="rId3" Type="http://schemas.openxmlformats.org/officeDocument/2006/relationships/image" Target="../media/image16.svg"/><Relationship Id="rId7" Type="http://schemas.openxmlformats.org/officeDocument/2006/relationships/image" Target="../media/image50.svg"/><Relationship Id="rId12" Type="http://schemas.openxmlformats.org/officeDocument/2006/relationships/image" Target="../media/image5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5" Type="http://schemas.openxmlformats.org/officeDocument/2006/relationships/image" Target="../media/image5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540827" y="1028700"/>
            <a:ext cx="2368555" cy="2439523"/>
          </a:xfrm>
          <a:custGeom>
            <a:avLst/>
            <a:gdLst/>
            <a:ahLst/>
            <a:cxnLst/>
            <a:rect l="l" t="t" r="r" b="b"/>
            <a:pathLst>
              <a:path w="2368555" h="2439523">
                <a:moveTo>
                  <a:pt x="0" y="0"/>
                </a:moveTo>
                <a:lnTo>
                  <a:pt x="2368555" y="0"/>
                </a:lnTo>
                <a:lnTo>
                  <a:pt x="2368555" y="2439523"/>
                </a:lnTo>
                <a:lnTo>
                  <a:pt x="0" y="2439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71831" y="1028700"/>
            <a:ext cx="2087469" cy="2670018"/>
          </a:xfrm>
          <a:custGeom>
            <a:avLst/>
            <a:gdLst/>
            <a:ahLst/>
            <a:cxnLst/>
            <a:rect l="l" t="t" r="r" b="b"/>
            <a:pathLst>
              <a:path w="2087469" h="2670018">
                <a:moveTo>
                  <a:pt x="0" y="0"/>
                </a:moveTo>
                <a:lnTo>
                  <a:pt x="2087469" y="0"/>
                </a:lnTo>
                <a:lnTo>
                  <a:pt x="2087469" y="2670018"/>
                </a:lnTo>
                <a:lnTo>
                  <a:pt x="0" y="2670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319454" y="7086076"/>
            <a:ext cx="2200226" cy="2172224"/>
          </a:xfrm>
          <a:custGeom>
            <a:avLst/>
            <a:gdLst/>
            <a:ahLst/>
            <a:cxnLst/>
            <a:rect l="l" t="t" r="r" b="b"/>
            <a:pathLst>
              <a:path w="2200226" h="2172224">
                <a:moveTo>
                  <a:pt x="0" y="0"/>
                </a:moveTo>
                <a:lnTo>
                  <a:pt x="2200226" y="0"/>
                </a:lnTo>
                <a:lnTo>
                  <a:pt x="2200226" y="2172224"/>
                </a:lnTo>
                <a:lnTo>
                  <a:pt x="0" y="2172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288245" y="7086076"/>
            <a:ext cx="2190005" cy="2190005"/>
          </a:xfrm>
          <a:custGeom>
            <a:avLst/>
            <a:gdLst/>
            <a:ahLst/>
            <a:cxnLst/>
            <a:rect l="l" t="t" r="r" b="b"/>
            <a:pathLst>
              <a:path w="2190005" h="2190005">
                <a:moveTo>
                  <a:pt x="0" y="0"/>
                </a:moveTo>
                <a:lnTo>
                  <a:pt x="2190005" y="0"/>
                </a:lnTo>
                <a:lnTo>
                  <a:pt x="2190005" y="2190006"/>
                </a:lnTo>
                <a:lnTo>
                  <a:pt x="0" y="2190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731994" y="4765099"/>
            <a:ext cx="2043047" cy="1020617"/>
          </a:xfrm>
          <a:custGeom>
            <a:avLst/>
            <a:gdLst/>
            <a:ahLst/>
            <a:cxnLst/>
            <a:rect l="l" t="t" r="r" b="b"/>
            <a:pathLst>
              <a:path w="2043047" h="102061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2299197" y="-532924"/>
            <a:ext cx="2041001" cy="1937095"/>
          </a:xfrm>
          <a:custGeom>
            <a:avLst/>
            <a:gdLst/>
            <a:ahLst/>
            <a:cxnLst/>
            <a:rect l="l" t="t" r="r" b="b"/>
            <a:pathLst>
              <a:path w="2041001" h="1937095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843773" y="4977135"/>
            <a:ext cx="2831054" cy="830523"/>
          </a:xfrm>
          <a:custGeom>
            <a:avLst/>
            <a:gdLst/>
            <a:ahLst/>
            <a:cxnLst/>
            <a:rect l="l" t="t" r="r" b="b"/>
            <a:pathLst>
              <a:path w="2831054" h="830523">
                <a:moveTo>
                  <a:pt x="0" y="0"/>
                </a:moveTo>
                <a:lnTo>
                  <a:pt x="2831054" y="0"/>
                </a:lnTo>
                <a:lnTo>
                  <a:pt x="2831054" y="830524"/>
                </a:lnTo>
                <a:lnTo>
                  <a:pt x="0" y="8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364113" y="2343711"/>
            <a:ext cx="9559774" cy="3453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5"/>
              </a:lnSpc>
            </a:pPr>
            <a:r>
              <a:rPr lang="en-US" sz="12157">
                <a:solidFill>
                  <a:srgbClr val="3C3C3C"/>
                </a:solidFill>
                <a:latin typeface="Aileron Heavy"/>
                <a:ea typeface="Aileron Heavy"/>
                <a:cs typeface="Aileron Heavy"/>
                <a:sym typeface="Aileron Heavy"/>
              </a:rPr>
              <a:t> FINANCIAL ANALYTICS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16632" y="7593815"/>
            <a:ext cx="8350398" cy="109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  <a:ea typeface="Aileron Bold"/>
                <a:cs typeface="Aileron Bold"/>
                <a:sym typeface="Aileron Bold"/>
              </a:rPr>
              <a:t>Created by</a:t>
            </a:r>
          </a:p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  <a:ea typeface="Aileron Bold"/>
                <a:cs typeface="Aileron Bold"/>
                <a:sym typeface="Aileron Bold"/>
              </a:rPr>
              <a:t> Archana 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95726">
            <a:off x="-5018065" y="-6753566"/>
            <a:ext cx="16615040" cy="20806262"/>
          </a:xfrm>
          <a:custGeom>
            <a:avLst/>
            <a:gdLst/>
            <a:ahLst/>
            <a:cxnLst/>
            <a:rect l="l" t="t" r="r" b="b"/>
            <a:pathLst>
              <a:path w="16615040" h="20806262">
                <a:moveTo>
                  <a:pt x="0" y="0"/>
                </a:moveTo>
                <a:lnTo>
                  <a:pt x="16615040" y="0"/>
                </a:lnTo>
                <a:lnTo>
                  <a:pt x="16615040" y="20806262"/>
                </a:lnTo>
                <a:lnTo>
                  <a:pt x="0" y="2080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51" r="-2103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6481" y="482886"/>
            <a:ext cx="2319725" cy="2100406"/>
          </a:xfrm>
          <a:custGeom>
            <a:avLst/>
            <a:gdLst/>
            <a:ahLst/>
            <a:cxnLst/>
            <a:rect l="l" t="t" r="r" b="b"/>
            <a:pathLst>
              <a:path w="2319725" h="2100406">
                <a:moveTo>
                  <a:pt x="0" y="0"/>
                </a:moveTo>
                <a:lnTo>
                  <a:pt x="2319726" y="0"/>
                </a:lnTo>
                <a:lnTo>
                  <a:pt x="2319726" y="2100406"/>
                </a:lnTo>
                <a:lnTo>
                  <a:pt x="0" y="2100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27715" y="2117965"/>
            <a:ext cx="2880184" cy="2864474"/>
          </a:xfrm>
          <a:custGeom>
            <a:avLst/>
            <a:gdLst/>
            <a:ahLst/>
            <a:cxnLst/>
            <a:rect l="l" t="t" r="r" b="b"/>
            <a:pathLst>
              <a:path w="2880184" h="2864474">
                <a:moveTo>
                  <a:pt x="0" y="0"/>
                </a:moveTo>
                <a:lnTo>
                  <a:pt x="2880184" y="0"/>
                </a:lnTo>
                <a:lnTo>
                  <a:pt x="2880184" y="2864474"/>
                </a:lnTo>
                <a:lnTo>
                  <a:pt x="0" y="2864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908077" y="7106246"/>
            <a:ext cx="4110337" cy="4114800"/>
          </a:xfrm>
          <a:custGeom>
            <a:avLst/>
            <a:gdLst/>
            <a:ahLst/>
            <a:cxnLst/>
            <a:rect l="l" t="t" r="r" b="b"/>
            <a:pathLst>
              <a:path w="4110337" h="4114800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731361" y="1394683"/>
            <a:ext cx="10825278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  <a:ea typeface="Aileron Heavy"/>
                <a:cs typeface="Aileron Heavy"/>
                <a:sym typeface="Aileron Heavy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99764" y="3651250"/>
            <a:ext cx="13727950" cy="3983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5"/>
              </a:lnSpc>
            </a:pPr>
            <a:r>
              <a:rPr lang="en-US" sz="3343" dirty="0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Without analyzing the competition, it is difficult for a business to survive. You are tasked to </a:t>
            </a:r>
            <a:r>
              <a:rPr lang="en-US" sz="3343" dirty="0" err="1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analyse</a:t>
            </a:r>
            <a:r>
              <a:rPr lang="en-US" sz="3343" dirty="0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the competition for the management to provide better results. This data set has information on the market capitalization of the top 500 companies in India. Serial </a:t>
            </a:r>
            <a:r>
              <a:rPr lang="en-US" sz="3343" dirty="0" err="1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NumberNameName</a:t>
            </a:r>
            <a:r>
              <a:rPr lang="en-US" sz="3343" dirty="0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of </a:t>
            </a:r>
            <a:r>
              <a:rPr lang="en-US" sz="3343" dirty="0" err="1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CompanyMar</a:t>
            </a:r>
            <a:r>
              <a:rPr lang="en-US" sz="3343" dirty="0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Cap – </a:t>
            </a:r>
            <a:r>
              <a:rPr lang="en-US" sz="3343" dirty="0" err="1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CroreMarket</a:t>
            </a:r>
            <a:r>
              <a:rPr lang="en-US" sz="3343" dirty="0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Capitalization in </a:t>
            </a:r>
            <a:r>
              <a:rPr lang="en-US" sz="3343" dirty="0" err="1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CroresSales</a:t>
            </a:r>
            <a:r>
              <a:rPr lang="en-US" sz="3343" dirty="0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3343" dirty="0" err="1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Qtr</a:t>
            </a:r>
            <a:r>
              <a:rPr lang="en-US" sz="3343" dirty="0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– </a:t>
            </a:r>
            <a:r>
              <a:rPr lang="en-US" sz="3343" dirty="0" err="1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CroreQuarterly</a:t>
            </a:r>
            <a:r>
              <a:rPr lang="en-US" sz="3343" dirty="0">
                <a:solidFill>
                  <a:srgbClr val="3C3C3C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Sale in crores. Find key metrics and factors and show the meaningful relationships between attributes.</a:t>
            </a:r>
          </a:p>
        </p:txBody>
      </p:sp>
      <p:sp>
        <p:nvSpPr>
          <p:cNvPr id="8" name="Freeform 8"/>
          <p:cNvSpPr/>
          <p:nvPr/>
        </p:nvSpPr>
        <p:spPr>
          <a:xfrm>
            <a:off x="15391793" y="8747991"/>
            <a:ext cx="2043047" cy="1020617"/>
          </a:xfrm>
          <a:custGeom>
            <a:avLst/>
            <a:gdLst/>
            <a:ahLst/>
            <a:cxnLst/>
            <a:rect l="l" t="t" r="r" b="b"/>
            <a:pathLst>
              <a:path w="2043047" h="102061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20470">
            <a:off x="4682835" y="-8054688"/>
            <a:ext cx="20110274" cy="21337160"/>
          </a:xfrm>
          <a:custGeom>
            <a:avLst/>
            <a:gdLst/>
            <a:ahLst/>
            <a:cxnLst/>
            <a:rect l="l" t="t" r="r" b="b"/>
            <a:pathLst>
              <a:path w="20110274" h="21337160">
                <a:moveTo>
                  <a:pt x="0" y="0"/>
                </a:moveTo>
                <a:lnTo>
                  <a:pt x="20110274" y="0"/>
                </a:lnTo>
                <a:lnTo>
                  <a:pt x="20110274" y="21337160"/>
                </a:lnTo>
                <a:lnTo>
                  <a:pt x="0" y="2133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037600" y="3578703"/>
            <a:ext cx="558329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037600" y="5626234"/>
            <a:ext cx="558329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037600" y="7653953"/>
            <a:ext cx="558329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438173" y="0"/>
            <a:ext cx="2043047" cy="1020617"/>
          </a:xfrm>
          <a:custGeom>
            <a:avLst/>
            <a:gdLst/>
            <a:ahLst/>
            <a:cxnLst/>
            <a:rect l="l" t="t" r="r" b="b"/>
            <a:pathLst>
              <a:path w="2043047" h="1020617">
                <a:moveTo>
                  <a:pt x="0" y="0"/>
                </a:moveTo>
                <a:lnTo>
                  <a:pt x="2043047" y="0"/>
                </a:lnTo>
                <a:lnTo>
                  <a:pt x="2043047" y="1020617"/>
                </a:lnTo>
                <a:lnTo>
                  <a:pt x="0" y="1020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71379" y="7658716"/>
            <a:ext cx="2156565" cy="3199169"/>
          </a:xfrm>
          <a:custGeom>
            <a:avLst/>
            <a:gdLst/>
            <a:ahLst/>
            <a:cxnLst/>
            <a:rect l="l" t="t" r="r" b="b"/>
            <a:pathLst>
              <a:path w="2156565" h="3199169">
                <a:moveTo>
                  <a:pt x="0" y="0"/>
                </a:moveTo>
                <a:lnTo>
                  <a:pt x="2156564" y="0"/>
                </a:lnTo>
                <a:lnTo>
                  <a:pt x="2156564" y="3199168"/>
                </a:lnTo>
                <a:lnTo>
                  <a:pt x="0" y="31991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15826" y="3184069"/>
            <a:ext cx="7307349" cy="410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99"/>
              </a:lnSpc>
            </a:pPr>
            <a:r>
              <a:rPr lang="en-US" sz="9999">
                <a:solidFill>
                  <a:srgbClr val="3C3C3C"/>
                </a:solidFill>
                <a:latin typeface="Aileron Heavy"/>
                <a:ea typeface="Aileron Heavy"/>
                <a:cs typeface="Aileron Heavy"/>
                <a:sym typeface="Aileron Heavy"/>
              </a:rPr>
              <a:t>Details of Data</a:t>
            </a:r>
          </a:p>
          <a:p>
            <a:pPr algn="l">
              <a:lnSpc>
                <a:spcPts val="10699"/>
              </a:lnSpc>
            </a:pPr>
            <a:endParaRPr lang="en-US" sz="9999">
              <a:solidFill>
                <a:srgbClr val="3C3C3C"/>
              </a:solidFill>
              <a:latin typeface="Aileron Heavy"/>
              <a:ea typeface="Aileron Heavy"/>
              <a:cs typeface="Aileron Heavy"/>
              <a:sym typeface="Aileron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37600" y="2526110"/>
            <a:ext cx="4151281" cy="51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  <a:ea typeface="Aileron Bold"/>
                <a:cs typeface="Aileron Bold"/>
                <a:sym typeface="Aileron Bold"/>
              </a:rPr>
              <a:t>Company Names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37600" y="4258334"/>
            <a:ext cx="4700372" cy="51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  <a:ea typeface="Aileron Bold"/>
                <a:cs typeface="Aileron Bold"/>
                <a:sym typeface="Aileron Bold"/>
              </a:rPr>
              <a:t>Market Capitalization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37600" y="6290598"/>
            <a:ext cx="3902970" cy="51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  <a:ea typeface="Aileron Bold"/>
                <a:cs typeface="Aileron Bold"/>
                <a:sym typeface="Aileron Bold"/>
              </a:rPr>
              <a:t>Quarterly Sales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493141" y="2556742"/>
            <a:ext cx="1127758" cy="513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  <a:ea typeface="Aileron Bold"/>
                <a:cs typeface="Aileron Bold"/>
                <a:sym typeface="Aileron 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37972" y="4260718"/>
            <a:ext cx="1091985" cy="513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  <a:ea typeface="Aileron Bold"/>
                <a:cs typeface="Aileron Bold"/>
                <a:sym typeface="Aileron Bold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737972" y="6290598"/>
            <a:ext cx="1127758" cy="513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68"/>
              </a:lnSpc>
            </a:pPr>
            <a:r>
              <a:rPr lang="en-US" sz="3049" spc="280">
                <a:solidFill>
                  <a:srgbClr val="3C3C3C"/>
                </a:solidFill>
                <a:latin typeface="Aileron Bold"/>
                <a:ea typeface="Aileron Bold"/>
                <a:cs typeface="Aileron Bold"/>
                <a:sym typeface="Aileron Bold"/>
              </a:rPr>
              <a:t>03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982974" y="2455849"/>
            <a:ext cx="3175147" cy="317514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5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18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020973" y="3359421"/>
            <a:ext cx="672919" cy="641105"/>
            <a:chOff x="0" y="0"/>
            <a:chExt cx="1772920" cy="1689100"/>
          </a:xfrm>
        </p:grpSpPr>
        <p:sp>
          <p:nvSpPr>
            <p:cNvPr id="3" name="Freeform 3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020973" y="1575343"/>
            <a:ext cx="672919" cy="641105"/>
            <a:chOff x="0" y="0"/>
            <a:chExt cx="1772920" cy="1689100"/>
          </a:xfrm>
        </p:grpSpPr>
        <p:sp>
          <p:nvSpPr>
            <p:cNvPr id="5" name="Freeform 5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020973" y="2494022"/>
            <a:ext cx="672919" cy="641105"/>
            <a:chOff x="0" y="0"/>
            <a:chExt cx="1772920" cy="1689100"/>
          </a:xfrm>
        </p:grpSpPr>
        <p:sp>
          <p:nvSpPr>
            <p:cNvPr id="7" name="Freeform 7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4020973" y="4330971"/>
            <a:ext cx="672919" cy="641105"/>
            <a:chOff x="0" y="0"/>
            <a:chExt cx="1772920" cy="1689100"/>
          </a:xfrm>
        </p:grpSpPr>
        <p:sp>
          <p:nvSpPr>
            <p:cNvPr id="9" name="Freeform 9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4438389" y="7218902"/>
            <a:ext cx="3335790" cy="3293334"/>
          </a:xfrm>
          <a:custGeom>
            <a:avLst/>
            <a:gdLst/>
            <a:ahLst/>
            <a:cxnLst/>
            <a:rect l="l" t="t" r="r" b="b"/>
            <a:pathLst>
              <a:path w="3335790" h="3293334">
                <a:moveTo>
                  <a:pt x="0" y="0"/>
                </a:moveTo>
                <a:lnTo>
                  <a:pt x="3335790" y="0"/>
                </a:lnTo>
                <a:lnTo>
                  <a:pt x="3335790" y="3293334"/>
                </a:lnTo>
                <a:lnTo>
                  <a:pt x="0" y="3293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82437" y="1575343"/>
            <a:ext cx="2108456" cy="3568157"/>
          </a:xfrm>
          <a:custGeom>
            <a:avLst/>
            <a:gdLst/>
            <a:ahLst/>
            <a:cxnLst/>
            <a:rect l="l" t="t" r="r" b="b"/>
            <a:pathLst>
              <a:path w="2108456" h="3568157">
                <a:moveTo>
                  <a:pt x="0" y="0"/>
                </a:moveTo>
                <a:lnTo>
                  <a:pt x="2108456" y="0"/>
                </a:lnTo>
                <a:lnTo>
                  <a:pt x="2108456" y="3568157"/>
                </a:lnTo>
                <a:lnTo>
                  <a:pt x="0" y="3568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-908077" y="7106246"/>
            <a:ext cx="4110337" cy="4114800"/>
          </a:xfrm>
          <a:custGeom>
            <a:avLst/>
            <a:gdLst/>
            <a:ahLst/>
            <a:cxnLst/>
            <a:rect l="l" t="t" r="r" b="b"/>
            <a:pathLst>
              <a:path w="4110337" h="4114800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036485" y="1218982"/>
            <a:ext cx="3611585" cy="712723"/>
          </a:xfrm>
          <a:custGeom>
            <a:avLst/>
            <a:gdLst/>
            <a:ahLst/>
            <a:cxnLst/>
            <a:rect l="l" t="t" r="r" b="b"/>
            <a:pathLst>
              <a:path w="3611585" h="712723">
                <a:moveTo>
                  <a:pt x="0" y="0"/>
                </a:moveTo>
                <a:lnTo>
                  <a:pt x="3611585" y="0"/>
                </a:lnTo>
                <a:lnTo>
                  <a:pt x="3611585" y="712722"/>
                </a:lnTo>
                <a:lnTo>
                  <a:pt x="0" y="7127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842047" y="312328"/>
            <a:ext cx="10961120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  <a:ea typeface="Aileron Heavy"/>
                <a:cs typeface="Aileron Heavy"/>
                <a:sym typeface="Aileron Heavy"/>
              </a:rPr>
              <a:t>Main KPIs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66853" y="2540271"/>
            <a:ext cx="596837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Total Market Capitalization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57432" y="1636429"/>
            <a:ext cx="596837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Average Market Capitalization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4020973" y="6165631"/>
            <a:ext cx="672919" cy="641105"/>
            <a:chOff x="0" y="0"/>
            <a:chExt cx="1772920" cy="1689100"/>
          </a:xfrm>
        </p:grpSpPr>
        <p:sp>
          <p:nvSpPr>
            <p:cNvPr id="18" name="Freeform 18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4020973" y="7034997"/>
            <a:ext cx="672919" cy="641105"/>
            <a:chOff x="0" y="0"/>
            <a:chExt cx="1772920" cy="1689100"/>
          </a:xfrm>
        </p:grpSpPr>
        <p:sp>
          <p:nvSpPr>
            <p:cNvPr id="20" name="Freeform 20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4020973" y="7928136"/>
            <a:ext cx="672919" cy="641105"/>
            <a:chOff x="0" y="0"/>
            <a:chExt cx="1772920" cy="1689100"/>
          </a:xfrm>
        </p:grpSpPr>
        <p:sp>
          <p:nvSpPr>
            <p:cNvPr id="22" name="Freeform 22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4020973" y="5248301"/>
            <a:ext cx="672919" cy="641105"/>
            <a:chOff x="0" y="0"/>
            <a:chExt cx="1772920" cy="1689100"/>
          </a:xfrm>
        </p:grpSpPr>
        <p:sp>
          <p:nvSpPr>
            <p:cNvPr id="24" name="Freeform 24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3690893" y="3401827"/>
            <a:ext cx="596837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Total Quarterly sales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066853" y="4372001"/>
            <a:ext cx="596837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Average Quarterly sales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690893" y="9671173"/>
            <a:ext cx="943158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Market Capitalization Vs Quarterly sales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371580" y="8835941"/>
            <a:ext cx="943158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Market Capitalization Vs Companies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635185" y="6232306"/>
            <a:ext cx="1138124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Average Quarterly Sales and Market Capitalization of Companies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858511" y="8009477"/>
            <a:ext cx="943158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Companies Vs Quarterly sales</a:t>
            </a:r>
          </a:p>
        </p:txBody>
      </p: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4020973" y="8787015"/>
            <a:ext cx="672919" cy="641105"/>
            <a:chOff x="0" y="0"/>
            <a:chExt cx="1772920" cy="1689100"/>
          </a:xfrm>
        </p:grpSpPr>
        <p:sp>
          <p:nvSpPr>
            <p:cNvPr id="32" name="Freeform 32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id="33" name="Group 33"/>
          <p:cNvGrpSpPr>
            <a:grpSpLocks noChangeAspect="1"/>
          </p:cNvGrpSpPr>
          <p:nvPr/>
        </p:nvGrpSpPr>
        <p:grpSpPr>
          <a:xfrm>
            <a:off x="4020973" y="9645895"/>
            <a:ext cx="672919" cy="641105"/>
            <a:chOff x="0" y="0"/>
            <a:chExt cx="1772920" cy="1689100"/>
          </a:xfrm>
        </p:grpSpPr>
        <p:sp>
          <p:nvSpPr>
            <p:cNvPr id="34" name="Freeform 34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3371580" y="7152227"/>
            <a:ext cx="1273470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Market Capitalization of Top 10 Companies in India(in Cr)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020973" y="5273579"/>
            <a:ext cx="943158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Higher quarterly sales of 10 companies(In Cr)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20470">
            <a:off x="-3723968" y="-4816038"/>
            <a:ext cx="17005546" cy="19828531"/>
          </a:xfrm>
          <a:custGeom>
            <a:avLst/>
            <a:gdLst/>
            <a:ahLst/>
            <a:cxnLst/>
            <a:rect l="l" t="t" r="r" b="b"/>
            <a:pathLst>
              <a:path w="17005546" h="19828531">
                <a:moveTo>
                  <a:pt x="0" y="0"/>
                </a:moveTo>
                <a:lnTo>
                  <a:pt x="17005546" y="0"/>
                </a:lnTo>
                <a:lnTo>
                  <a:pt x="17005546" y="19828531"/>
                </a:lnTo>
                <a:lnTo>
                  <a:pt x="0" y="19828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8257" b="-760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7750" y="2663039"/>
            <a:ext cx="5131837" cy="4114800"/>
          </a:xfrm>
          <a:custGeom>
            <a:avLst/>
            <a:gdLst/>
            <a:ahLst/>
            <a:cxnLst/>
            <a:rect l="l" t="t" r="r" b="b"/>
            <a:pathLst>
              <a:path w="5131837" h="4114800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45165" y="5162664"/>
            <a:ext cx="1908843" cy="3230349"/>
          </a:xfrm>
          <a:custGeom>
            <a:avLst/>
            <a:gdLst/>
            <a:ahLst/>
            <a:cxnLst/>
            <a:rect l="l" t="t" r="r" b="b"/>
            <a:pathLst>
              <a:path w="1908843" h="3230349">
                <a:moveTo>
                  <a:pt x="0" y="0"/>
                </a:moveTo>
                <a:lnTo>
                  <a:pt x="1908843" y="0"/>
                </a:lnTo>
                <a:lnTo>
                  <a:pt x="1908843" y="3230350"/>
                </a:lnTo>
                <a:lnTo>
                  <a:pt x="0" y="32303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25944"/>
            <a:ext cx="2041001" cy="1937095"/>
          </a:xfrm>
          <a:custGeom>
            <a:avLst/>
            <a:gdLst/>
            <a:ahLst/>
            <a:cxnLst/>
            <a:rect l="l" t="t" r="r" b="b"/>
            <a:pathLst>
              <a:path w="2041001" h="1937095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48002" y="7087831"/>
            <a:ext cx="2156565" cy="3199169"/>
          </a:xfrm>
          <a:custGeom>
            <a:avLst/>
            <a:gdLst/>
            <a:ahLst/>
            <a:cxnLst/>
            <a:rect l="l" t="t" r="r" b="b"/>
            <a:pathLst>
              <a:path w="2156565" h="3199169">
                <a:moveTo>
                  <a:pt x="0" y="0"/>
                </a:moveTo>
                <a:lnTo>
                  <a:pt x="2156565" y="0"/>
                </a:lnTo>
                <a:lnTo>
                  <a:pt x="2156565" y="3199169"/>
                </a:lnTo>
                <a:lnTo>
                  <a:pt x="0" y="3199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367750" y="7890068"/>
            <a:ext cx="1561243" cy="156124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5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1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074761" y="7550283"/>
            <a:ext cx="1047895" cy="539666"/>
          </a:xfrm>
          <a:custGeom>
            <a:avLst/>
            <a:gdLst/>
            <a:ahLst/>
            <a:cxnLst/>
            <a:rect l="l" t="t" r="r" b="b"/>
            <a:pathLst>
              <a:path w="1047895" h="539666">
                <a:moveTo>
                  <a:pt x="0" y="0"/>
                </a:moveTo>
                <a:lnTo>
                  <a:pt x="1047895" y="0"/>
                </a:lnTo>
                <a:lnTo>
                  <a:pt x="1047895" y="539666"/>
                </a:lnTo>
                <a:lnTo>
                  <a:pt x="0" y="539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528318" y="4249271"/>
            <a:ext cx="7490899" cy="13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69"/>
              </a:lnSpc>
            </a:pPr>
            <a:r>
              <a:rPr lang="en-US" sz="9000">
                <a:solidFill>
                  <a:srgbClr val="CA5E28"/>
                </a:solidFill>
                <a:latin typeface="Aileron Heavy"/>
                <a:ea typeface="Aileron Heavy"/>
                <a:cs typeface="Aileron Heavy"/>
                <a:sym typeface="Aileron Heavy"/>
              </a:rPr>
              <a:t>MY DESIGN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7402101"/>
            <a:ext cx="2930761" cy="687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2"/>
              </a:lnSpc>
            </a:pPr>
            <a:r>
              <a:rPr lang="en-US" sz="4044">
                <a:solidFill>
                  <a:srgbClr val="CA5E28"/>
                </a:solidFill>
                <a:latin typeface="Aileron"/>
                <a:ea typeface="Aileron"/>
                <a:cs typeface="Aileron"/>
                <a:sym typeface="Aileron"/>
              </a:rPr>
              <a:t>Next slide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20470" flipH="1">
            <a:off x="2351533" y="-4951544"/>
            <a:ext cx="20110274" cy="21337160"/>
          </a:xfrm>
          <a:custGeom>
            <a:avLst/>
            <a:gdLst/>
            <a:ahLst/>
            <a:cxnLst/>
            <a:rect l="l" t="t" r="r" b="b"/>
            <a:pathLst>
              <a:path w="20110274" h="21337160">
                <a:moveTo>
                  <a:pt x="20110273" y="0"/>
                </a:moveTo>
                <a:lnTo>
                  <a:pt x="0" y="0"/>
                </a:lnTo>
                <a:lnTo>
                  <a:pt x="0" y="21337160"/>
                </a:lnTo>
                <a:lnTo>
                  <a:pt x="20110273" y="21337160"/>
                </a:lnTo>
                <a:lnTo>
                  <a:pt x="20110273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9315" y="6568463"/>
            <a:ext cx="4110337" cy="4114800"/>
          </a:xfrm>
          <a:custGeom>
            <a:avLst/>
            <a:gdLst/>
            <a:ahLst/>
            <a:cxnLst/>
            <a:rect l="l" t="t" r="r" b="b"/>
            <a:pathLst>
              <a:path w="4110337" h="4114800">
                <a:moveTo>
                  <a:pt x="0" y="0"/>
                </a:moveTo>
                <a:lnTo>
                  <a:pt x="4110337" y="0"/>
                </a:lnTo>
                <a:lnTo>
                  <a:pt x="41103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6186693" y="-548625"/>
            <a:ext cx="2041001" cy="1937095"/>
          </a:xfrm>
          <a:custGeom>
            <a:avLst/>
            <a:gdLst/>
            <a:ahLst/>
            <a:cxnLst/>
            <a:rect l="l" t="t" r="r" b="b"/>
            <a:pathLst>
              <a:path w="2041001" h="1937095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45499" y="7435445"/>
            <a:ext cx="2156565" cy="3199169"/>
          </a:xfrm>
          <a:custGeom>
            <a:avLst/>
            <a:gdLst/>
            <a:ahLst/>
            <a:cxnLst/>
            <a:rect l="l" t="t" r="r" b="b"/>
            <a:pathLst>
              <a:path w="2156565" h="3199169">
                <a:moveTo>
                  <a:pt x="0" y="0"/>
                </a:moveTo>
                <a:lnTo>
                  <a:pt x="2156564" y="0"/>
                </a:lnTo>
                <a:lnTo>
                  <a:pt x="2156564" y="3199169"/>
                </a:lnTo>
                <a:lnTo>
                  <a:pt x="0" y="31991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3038" y="419923"/>
            <a:ext cx="16993867" cy="9613748"/>
          </a:xfrm>
          <a:custGeom>
            <a:avLst/>
            <a:gdLst/>
            <a:ahLst/>
            <a:cxnLst/>
            <a:rect l="l" t="t" r="r" b="b"/>
            <a:pathLst>
              <a:path w="16993867" h="9613748">
                <a:moveTo>
                  <a:pt x="0" y="0"/>
                </a:moveTo>
                <a:lnTo>
                  <a:pt x="16993867" y="0"/>
                </a:lnTo>
                <a:lnTo>
                  <a:pt x="16993867" y="9613748"/>
                </a:lnTo>
                <a:lnTo>
                  <a:pt x="0" y="96137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20470" flipH="1">
            <a:off x="2351533" y="-4951544"/>
            <a:ext cx="20110274" cy="21337160"/>
          </a:xfrm>
          <a:custGeom>
            <a:avLst/>
            <a:gdLst/>
            <a:ahLst/>
            <a:cxnLst/>
            <a:rect l="l" t="t" r="r" b="b"/>
            <a:pathLst>
              <a:path w="20110274" h="21337160">
                <a:moveTo>
                  <a:pt x="20110273" y="0"/>
                </a:moveTo>
                <a:lnTo>
                  <a:pt x="0" y="0"/>
                </a:lnTo>
                <a:lnTo>
                  <a:pt x="0" y="21337160"/>
                </a:lnTo>
                <a:lnTo>
                  <a:pt x="20110273" y="21337160"/>
                </a:lnTo>
                <a:lnTo>
                  <a:pt x="20110273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9315" y="6568463"/>
            <a:ext cx="4110337" cy="4114800"/>
          </a:xfrm>
          <a:custGeom>
            <a:avLst/>
            <a:gdLst/>
            <a:ahLst/>
            <a:cxnLst/>
            <a:rect l="l" t="t" r="r" b="b"/>
            <a:pathLst>
              <a:path w="4110337" h="4114800">
                <a:moveTo>
                  <a:pt x="0" y="0"/>
                </a:moveTo>
                <a:lnTo>
                  <a:pt x="4110337" y="0"/>
                </a:lnTo>
                <a:lnTo>
                  <a:pt x="41103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6186693" y="-548625"/>
            <a:ext cx="2041001" cy="1937095"/>
          </a:xfrm>
          <a:custGeom>
            <a:avLst/>
            <a:gdLst/>
            <a:ahLst/>
            <a:cxnLst/>
            <a:rect l="l" t="t" r="r" b="b"/>
            <a:pathLst>
              <a:path w="2041001" h="1937095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45499" y="7435445"/>
            <a:ext cx="2156565" cy="3199169"/>
          </a:xfrm>
          <a:custGeom>
            <a:avLst/>
            <a:gdLst/>
            <a:ahLst/>
            <a:cxnLst/>
            <a:rect l="l" t="t" r="r" b="b"/>
            <a:pathLst>
              <a:path w="2156565" h="3199169">
                <a:moveTo>
                  <a:pt x="0" y="0"/>
                </a:moveTo>
                <a:lnTo>
                  <a:pt x="2156564" y="0"/>
                </a:lnTo>
                <a:lnTo>
                  <a:pt x="2156564" y="3199169"/>
                </a:lnTo>
                <a:lnTo>
                  <a:pt x="0" y="31991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8497" y="419923"/>
            <a:ext cx="17227176" cy="9599877"/>
          </a:xfrm>
          <a:custGeom>
            <a:avLst/>
            <a:gdLst/>
            <a:ahLst/>
            <a:cxnLst/>
            <a:rect l="l" t="t" r="r" b="b"/>
            <a:pathLst>
              <a:path w="17227176" h="9599877">
                <a:moveTo>
                  <a:pt x="0" y="0"/>
                </a:moveTo>
                <a:lnTo>
                  <a:pt x="17227176" y="0"/>
                </a:lnTo>
                <a:lnTo>
                  <a:pt x="17227176" y="9599876"/>
                </a:lnTo>
                <a:lnTo>
                  <a:pt x="0" y="95998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20470">
            <a:off x="-4031811" y="-3155015"/>
            <a:ext cx="16880472" cy="20627385"/>
          </a:xfrm>
          <a:custGeom>
            <a:avLst/>
            <a:gdLst/>
            <a:ahLst/>
            <a:cxnLst/>
            <a:rect l="l" t="t" r="r" b="b"/>
            <a:pathLst>
              <a:path w="16880472" h="20627385">
                <a:moveTo>
                  <a:pt x="0" y="0"/>
                </a:moveTo>
                <a:lnTo>
                  <a:pt x="16880472" y="0"/>
                </a:lnTo>
                <a:lnTo>
                  <a:pt x="16880472" y="20627386"/>
                </a:lnTo>
                <a:lnTo>
                  <a:pt x="0" y="2062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440" r="-1913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45091" y="7262451"/>
            <a:ext cx="2263334" cy="1995849"/>
          </a:xfrm>
          <a:custGeom>
            <a:avLst/>
            <a:gdLst/>
            <a:ahLst/>
            <a:cxnLst/>
            <a:rect l="l" t="t" r="r" b="b"/>
            <a:pathLst>
              <a:path w="2263334" h="1995849">
                <a:moveTo>
                  <a:pt x="0" y="0"/>
                </a:moveTo>
                <a:lnTo>
                  <a:pt x="2263334" y="0"/>
                </a:lnTo>
                <a:lnTo>
                  <a:pt x="2263334" y="1995849"/>
                </a:lnTo>
                <a:lnTo>
                  <a:pt x="0" y="19958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974003" y="1028700"/>
            <a:ext cx="2285297" cy="2398690"/>
          </a:xfrm>
          <a:custGeom>
            <a:avLst/>
            <a:gdLst/>
            <a:ahLst/>
            <a:cxnLst/>
            <a:rect l="l" t="t" r="r" b="b"/>
            <a:pathLst>
              <a:path w="2285297" h="2398690">
                <a:moveTo>
                  <a:pt x="0" y="0"/>
                </a:moveTo>
                <a:lnTo>
                  <a:pt x="2285297" y="0"/>
                </a:lnTo>
                <a:lnTo>
                  <a:pt x="2285297" y="2398690"/>
                </a:lnTo>
                <a:lnTo>
                  <a:pt x="0" y="23986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1028700"/>
            <a:ext cx="2333271" cy="2398690"/>
          </a:xfrm>
          <a:custGeom>
            <a:avLst/>
            <a:gdLst/>
            <a:ahLst/>
            <a:cxnLst/>
            <a:rect l="l" t="t" r="r" b="b"/>
            <a:pathLst>
              <a:path w="2333271" h="2398690">
                <a:moveTo>
                  <a:pt x="0" y="0"/>
                </a:moveTo>
                <a:lnTo>
                  <a:pt x="2333271" y="0"/>
                </a:lnTo>
                <a:lnTo>
                  <a:pt x="2333271" y="2398690"/>
                </a:lnTo>
                <a:lnTo>
                  <a:pt x="0" y="2398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599714" y="7262451"/>
            <a:ext cx="2730639" cy="1995849"/>
          </a:xfrm>
          <a:custGeom>
            <a:avLst/>
            <a:gdLst/>
            <a:ahLst/>
            <a:cxnLst/>
            <a:rect l="l" t="t" r="r" b="b"/>
            <a:pathLst>
              <a:path w="2730639" h="1995849">
                <a:moveTo>
                  <a:pt x="0" y="0"/>
                </a:moveTo>
                <a:lnTo>
                  <a:pt x="2730640" y="0"/>
                </a:lnTo>
                <a:lnTo>
                  <a:pt x="2730640" y="1995849"/>
                </a:lnTo>
                <a:lnTo>
                  <a:pt x="0" y="19958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613866" y="5143500"/>
            <a:ext cx="4245437" cy="837809"/>
          </a:xfrm>
          <a:custGeom>
            <a:avLst/>
            <a:gdLst/>
            <a:ahLst/>
            <a:cxnLst/>
            <a:rect l="l" t="t" r="r" b="b"/>
            <a:pathLst>
              <a:path w="4245437" h="837809">
                <a:moveTo>
                  <a:pt x="0" y="0"/>
                </a:moveTo>
                <a:lnTo>
                  <a:pt x="4245437" y="0"/>
                </a:lnTo>
                <a:lnTo>
                  <a:pt x="4245437" y="837809"/>
                </a:lnTo>
                <a:lnTo>
                  <a:pt x="0" y="8378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390992" y="0"/>
            <a:ext cx="2995587" cy="1496465"/>
          </a:xfrm>
          <a:custGeom>
            <a:avLst/>
            <a:gdLst/>
            <a:ahLst/>
            <a:cxnLst/>
            <a:rect l="l" t="t" r="r" b="b"/>
            <a:pathLst>
              <a:path w="2995587" h="1496465">
                <a:moveTo>
                  <a:pt x="0" y="0"/>
                </a:moveTo>
                <a:lnTo>
                  <a:pt x="2995587" y="0"/>
                </a:lnTo>
                <a:lnTo>
                  <a:pt x="2995587" y="1496465"/>
                </a:lnTo>
                <a:lnTo>
                  <a:pt x="0" y="14964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8593151" y="7158678"/>
            <a:ext cx="1101697" cy="110169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A5E2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18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418002" y="3743734"/>
            <a:ext cx="9451995" cy="1501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6"/>
              </a:lnSpc>
            </a:pPr>
            <a:r>
              <a:rPr lang="en-US" sz="10725">
                <a:solidFill>
                  <a:srgbClr val="3C3C3C"/>
                </a:solidFill>
                <a:latin typeface="Aileron Heavy"/>
                <a:ea typeface="Aileron Heavy"/>
                <a:cs typeface="Aileron Heavy"/>
                <a:sym typeface="Aileron Heavy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23923" y="7379714"/>
            <a:ext cx="5667069" cy="76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0"/>
              </a:lnSpc>
            </a:pPr>
            <a:r>
              <a:rPr lang="en-US" sz="2243" dirty="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Archana G </a:t>
            </a:r>
          </a:p>
          <a:p>
            <a:pPr algn="l">
              <a:lnSpc>
                <a:spcPts val="3140"/>
              </a:lnSpc>
            </a:pPr>
            <a:r>
              <a:rPr lang="en-US" sz="2243" dirty="0">
                <a:solidFill>
                  <a:srgbClr val="3C3C3C"/>
                </a:solidFill>
                <a:latin typeface="Aileron"/>
                <a:ea typeface="Aileron"/>
                <a:cs typeface="Aileron"/>
                <a:sym typeface="Aileron"/>
              </a:rPr>
              <a:t>archanagajendra22@gmail.com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167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Aileron Bold</vt:lpstr>
      <vt:lpstr>Aileron Heavy</vt:lpstr>
      <vt:lpstr>Aileron</vt:lpstr>
      <vt:lpstr>Montserrat Classic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Financial Analytics </dc:title>
  <cp:lastModifiedBy>Archana gajendra</cp:lastModifiedBy>
  <cp:revision>3</cp:revision>
  <dcterms:created xsi:type="dcterms:W3CDTF">2006-08-16T00:00:00Z</dcterms:created>
  <dcterms:modified xsi:type="dcterms:W3CDTF">2025-01-25T18:31:44Z</dcterms:modified>
  <dc:identifier>DAGMVe6PRtE</dc:identifier>
</cp:coreProperties>
</file>