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314" r:id="rId3"/>
    <p:sldId id="425" r:id="rId4"/>
    <p:sldId id="426" r:id="rId5"/>
    <p:sldId id="427" r:id="rId6"/>
    <p:sldId id="324" r:id="rId7"/>
    <p:sldId id="428" r:id="rId8"/>
    <p:sldId id="429" r:id="rId9"/>
    <p:sldId id="31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6BA"/>
    <a:srgbClr val="1D8991"/>
    <a:srgbClr val="9F0C10"/>
    <a:srgbClr val="9DBFBE"/>
    <a:srgbClr val="444444"/>
    <a:srgbClr val="365B46"/>
    <a:srgbClr val="E31B85"/>
    <a:srgbClr val="5D2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79" autoAdjust="0"/>
  </p:normalViewPr>
  <p:slideViewPr>
    <p:cSldViewPr>
      <p:cViewPr varScale="1">
        <p:scale>
          <a:sx n="62" d="100"/>
          <a:sy n="62" d="100"/>
        </p:scale>
        <p:origin x="1400" y="28"/>
      </p:cViewPr>
      <p:guideLst>
        <p:guide orient="horz" pos="4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2E54-9AB0-435E-8E56-40E630100C2F}" type="datetimeFigureOut">
              <a:rPr lang="en-GB" smtClean="0"/>
              <a:t>02/06/2017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E1CB-F4CB-43AB-8AA0-D58C90F3A5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7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81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7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3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1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60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48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047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73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67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02/06/2017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92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02/06/2017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04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02/06/2017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26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02/06/2017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09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02/06/2017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048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02/06/2017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0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02/06/2017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3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02/06/2017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40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02/06/2017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67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02/06/2017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38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02/06/2017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77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  <a:solidFill>
            <a:srgbClr val="E31B85"/>
          </a:solidFill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grp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02/06/2017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-76200"/>
            <a:ext cx="152400" cy="7010400"/>
          </a:xfrm>
          <a:prstGeom prst="rect">
            <a:avLst/>
          </a:prstGeom>
          <a:solidFill>
            <a:srgbClr val="5D2F5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3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nuelc@justit.co.u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html/html5_draganddrop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iatoSal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09" y="757764"/>
            <a:ext cx="2067792" cy="206163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819400"/>
            <a:ext cx="7772400" cy="3352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HTML5 </a:t>
            </a:r>
          </a:p>
          <a:p>
            <a:pPr marL="0" indent="0" algn="ctr"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Drag and Drop API</a:t>
            </a:r>
          </a:p>
          <a:p>
            <a:pPr marL="0" indent="0" algn="ctr">
              <a:buNone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Fundamentals</a:t>
            </a:r>
          </a:p>
          <a:p>
            <a:pPr marL="0" indent="0" algn="ctr">
              <a:buNone/>
            </a:pP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2 – Full-Stack DPP Course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0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636837"/>
            <a:ext cx="8229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Font typeface="Wingdings" pitchFamily="2" charset="2"/>
              <a:buNone/>
            </a:pPr>
            <a:r>
              <a:rPr lang="en-US" sz="4800" dirty="0"/>
              <a:t>Manuel Cubuca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4000" dirty="0">
                <a:solidFill>
                  <a:srgbClr val="E31B85"/>
                </a:solidFill>
              </a:rPr>
              <a:t>Technical</a:t>
            </a:r>
            <a:r>
              <a:rPr lang="en-US" sz="3600" dirty="0">
                <a:solidFill>
                  <a:srgbClr val="E31B85"/>
                </a:solidFill>
              </a:rPr>
              <a:t> Trainer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3600" b="1" dirty="0"/>
              <a:t>Email</a:t>
            </a:r>
            <a:r>
              <a:rPr lang="en-US" sz="3600" dirty="0"/>
              <a:t>: </a:t>
            </a:r>
            <a:r>
              <a:rPr lang="en-US" sz="3600" dirty="0">
                <a:hlinkClick r:id="rId4" tooltip="Click to Email Manuel - Just IT Technical Trainer"/>
              </a:rPr>
              <a:t>manuelc@justit.co.uk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2733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Drag and Drop Events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GB" sz="3200" dirty="0"/>
              <a:t>First you need to define your elements as: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1066800" y="3276599"/>
            <a:ext cx="3276600" cy="2849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DRAG SOURCE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800600" y="3276600"/>
            <a:ext cx="3276600" cy="2849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DROP TARGET</a:t>
            </a:r>
          </a:p>
        </p:txBody>
      </p:sp>
    </p:spTree>
    <p:extLst>
      <p:ext uri="{BB962C8B-B14F-4D97-AF65-F5344CB8AC3E}">
        <p14:creationId xmlns:p14="http://schemas.microsoft.com/office/powerpoint/2010/main" val="1430078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Drag and Drop Events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GB" sz="3200" dirty="0"/>
              <a:t>One important RULE, you MUST CANCEL the DEFAULT BEHAVIOUR on drop target: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1066800" y="3276599"/>
            <a:ext cx="3276600" cy="2849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Cancel Default Behaviour on Drop Target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800600" y="3276600"/>
            <a:ext cx="3276600" cy="2849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To allow the Drop Action to Execute</a:t>
            </a:r>
          </a:p>
        </p:txBody>
      </p:sp>
    </p:spTree>
    <p:extLst>
      <p:ext uri="{BB962C8B-B14F-4D97-AF65-F5344CB8AC3E}">
        <p14:creationId xmlns:p14="http://schemas.microsoft.com/office/powerpoint/2010/main" val="2727809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Drag and Drop Events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GB" sz="3200" dirty="0"/>
              <a:t>The reason for that is to keep pages secure. 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1066800" y="3276599"/>
            <a:ext cx="7010400" cy="2849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GB" sz="2400" b="1" dirty="0" err="1">
                <a:solidFill>
                  <a:schemeClr val="tx1"/>
                </a:solidFill>
              </a:rPr>
              <a:t>var</a:t>
            </a:r>
            <a:r>
              <a:rPr lang="en-GB" sz="2400" b="1" dirty="0">
                <a:solidFill>
                  <a:schemeClr val="tx1"/>
                </a:solidFill>
              </a:rPr>
              <a:t> drop = function(</a:t>
            </a:r>
            <a:r>
              <a:rPr lang="en-GB" sz="2400" b="1" dirty="0" err="1">
                <a:solidFill>
                  <a:schemeClr val="tx1"/>
                </a:solidFill>
              </a:rPr>
              <a:t>ev</a:t>
            </a:r>
            <a:r>
              <a:rPr lang="en-GB" sz="2400" b="1" dirty="0">
                <a:solidFill>
                  <a:schemeClr val="tx1"/>
                </a:solidFill>
              </a:rPr>
              <a:t>) {</a:t>
            </a:r>
          </a:p>
          <a:p>
            <a:pPr lvl="2"/>
            <a:r>
              <a:rPr lang="en-GB" sz="2400" b="1" dirty="0">
                <a:solidFill>
                  <a:schemeClr val="tx1"/>
                </a:solidFill>
              </a:rPr>
              <a:t>	if (</a:t>
            </a:r>
            <a:r>
              <a:rPr lang="en-GB" sz="2400" b="1" dirty="0" err="1">
                <a:solidFill>
                  <a:schemeClr val="tx1"/>
                </a:solidFill>
              </a:rPr>
              <a:t>ev.preventDefault</a:t>
            </a:r>
            <a:r>
              <a:rPr lang="en-GB" sz="2400" b="1" dirty="0">
                <a:solidFill>
                  <a:schemeClr val="tx1"/>
                </a:solidFill>
              </a:rPr>
              <a:t>) {</a:t>
            </a:r>
          </a:p>
          <a:p>
            <a:pPr lvl="2"/>
            <a:r>
              <a:rPr lang="en-GB" sz="2400" b="1" dirty="0">
                <a:solidFill>
                  <a:schemeClr val="tx1"/>
                </a:solidFill>
              </a:rPr>
              <a:t>		</a:t>
            </a:r>
            <a:r>
              <a:rPr lang="en-GB" sz="2400" b="1" dirty="0" err="1">
                <a:solidFill>
                  <a:schemeClr val="tx1"/>
                </a:solidFill>
              </a:rPr>
              <a:t>ev.preventDefault</a:t>
            </a:r>
            <a:r>
              <a:rPr lang="en-GB" sz="2400" b="1" dirty="0">
                <a:solidFill>
                  <a:schemeClr val="tx1"/>
                </a:solidFill>
              </a:rPr>
              <a:t>();</a:t>
            </a:r>
          </a:p>
          <a:p>
            <a:pPr lvl="2"/>
            <a:r>
              <a:rPr lang="en-GB" sz="2400" b="1" dirty="0">
                <a:solidFill>
                  <a:schemeClr val="tx1"/>
                </a:solidFill>
              </a:rPr>
              <a:t>}</a:t>
            </a:r>
          </a:p>
          <a:p>
            <a:pPr lvl="2"/>
            <a:r>
              <a:rPr lang="en-GB" sz="2400" b="1" dirty="0">
                <a:solidFill>
                  <a:schemeClr val="tx1"/>
                </a:solidFill>
              </a:rPr>
              <a:t>		// code goes here for drop</a:t>
            </a:r>
          </a:p>
          <a:p>
            <a:pPr lvl="2"/>
            <a:r>
              <a:rPr lang="en-GB" sz="2400" b="1" dirty="0">
                <a:solidFill>
                  <a:schemeClr val="tx1"/>
                </a:solidFill>
              </a:rPr>
              <a:t>		return false;</a:t>
            </a:r>
          </a:p>
          <a:p>
            <a:pPr lvl="2"/>
            <a:r>
              <a:rPr lang="en-GB" sz="2400" b="1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3470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Drag and Drop Events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GB" sz="3200" dirty="0"/>
              <a:t>The Drag and Drop </a:t>
            </a:r>
            <a:r>
              <a:rPr lang="en-GB" sz="3200" b="1" dirty="0"/>
              <a:t>FUNCTIONALITY</a:t>
            </a:r>
            <a:r>
              <a:rPr lang="en-GB" sz="3200" dirty="0"/>
              <a:t> is a </a:t>
            </a:r>
            <a:r>
              <a:rPr lang="en-GB" sz="3200" b="1" dirty="0"/>
              <a:t>DRIVEN BASED OF EVENT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1066800" y="3276600"/>
            <a:ext cx="3276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>
                <a:solidFill>
                  <a:schemeClr val="tx1"/>
                </a:solidFill>
              </a:rPr>
              <a:t>dragstart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4800600" y="3276600"/>
            <a:ext cx="3276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drag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66800" y="4168837"/>
            <a:ext cx="3276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>
                <a:solidFill>
                  <a:schemeClr val="tx1"/>
                </a:solidFill>
              </a:rPr>
              <a:t>dragover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1048820" y="5061074"/>
            <a:ext cx="3276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>
                <a:solidFill>
                  <a:schemeClr val="tx1"/>
                </a:solidFill>
              </a:rPr>
              <a:t>dragleave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4800600" y="4167981"/>
            <a:ext cx="3276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4800600" y="5061074"/>
            <a:ext cx="3276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>
                <a:solidFill>
                  <a:schemeClr val="tx1"/>
                </a:solidFill>
              </a:rPr>
              <a:t>dragenter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33700" y="5952455"/>
            <a:ext cx="3276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>
                <a:solidFill>
                  <a:schemeClr val="tx1"/>
                </a:solidFill>
              </a:rPr>
              <a:t>dragend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3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724400" y="3200400"/>
            <a:ext cx="3429000" cy="3581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90600" y="3200400"/>
            <a:ext cx="3429000" cy="3581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Drag and Drop Events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GB" sz="3200" b="1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1066800" y="3276600"/>
            <a:ext cx="3276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>
                <a:solidFill>
                  <a:schemeClr val="tx1"/>
                </a:solidFill>
              </a:rPr>
              <a:t>dragstart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4800600" y="3276600"/>
            <a:ext cx="3276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>
                <a:solidFill>
                  <a:schemeClr val="tx1"/>
                </a:solidFill>
              </a:rPr>
              <a:t>dragenter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1066800" y="4168837"/>
            <a:ext cx="3276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drag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048820" y="5061074"/>
            <a:ext cx="3276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>
                <a:solidFill>
                  <a:schemeClr val="tx1"/>
                </a:solidFill>
              </a:rPr>
              <a:t>dragend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4800600" y="4167981"/>
            <a:ext cx="3276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>
                <a:solidFill>
                  <a:schemeClr val="tx1"/>
                </a:solidFill>
              </a:rPr>
              <a:t>dragover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4800600" y="5061074"/>
            <a:ext cx="3276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>
                <a:solidFill>
                  <a:schemeClr val="tx1"/>
                </a:solidFill>
              </a:rPr>
              <a:t>dragleave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4800600" y="5954167"/>
            <a:ext cx="3276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8820" y="2599270"/>
            <a:ext cx="337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Drag Source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3510" y="2599270"/>
            <a:ext cx="337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Drop Target</a:t>
            </a:r>
          </a:p>
        </p:txBody>
      </p:sp>
    </p:spTree>
    <p:extLst>
      <p:ext uri="{BB962C8B-B14F-4D97-AF65-F5344CB8AC3E}">
        <p14:creationId xmlns:p14="http://schemas.microsoft.com/office/powerpoint/2010/main" val="747052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Drag and Drop Events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GB" sz="3200" dirty="0"/>
              <a:t>Let’s practice with two examples</a:t>
            </a:r>
          </a:p>
        </p:txBody>
      </p:sp>
      <p:sp>
        <p:nvSpPr>
          <p:cNvPr id="2" name="Rectangle: Rounded Corners 1">
            <a:hlinkClick r:id="rId4"/>
          </p:cNvPr>
          <p:cNvSpPr/>
          <p:nvPr/>
        </p:nvSpPr>
        <p:spPr>
          <a:xfrm>
            <a:off x="1066800" y="3276599"/>
            <a:ext cx="3276600" cy="2849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w3schools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800600" y="3276600"/>
            <a:ext cx="3276600" cy="2849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The case study</a:t>
            </a:r>
          </a:p>
        </p:txBody>
      </p:sp>
    </p:spTree>
    <p:extLst>
      <p:ext uri="{BB962C8B-B14F-4D97-AF65-F5344CB8AC3E}">
        <p14:creationId xmlns:p14="http://schemas.microsoft.com/office/powerpoint/2010/main" val="1745614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Files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762000" y="22860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my GitHub account and download the HTML5 Drag and Drop API folder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hlinkClick r:id="rId4"/>
          </p:cNvPr>
          <p:cNvSpPr/>
          <p:nvPr/>
        </p:nvSpPr>
        <p:spPr>
          <a:xfrm>
            <a:off x="1828800" y="4343400"/>
            <a:ext cx="5410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</a:rPr>
              <a:t>GitHub Account</a:t>
            </a:r>
          </a:p>
        </p:txBody>
      </p:sp>
    </p:spTree>
    <p:extLst>
      <p:ext uri="{BB962C8B-B14F-4D97-AF65-F5344CB8AC3E}">
        <p14:creationId xmlns:p14="http://schemas.microsoft.com/office/powerpoint/2010/main" val="3086434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7196</TotalTime>
  <Words>172</Words>
  <Application>Microsoft Office PowerPoint</Application>
  <PresentationFormat>On-screen Show (4:3)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Tahoma</vt:lpstr>
      <vt:lpstr>Wingdings</vt:lpstr>
      <vt:lpstr>Wood Type</vt:lpstr>
      <vt:lpstr>PowerPoint Presentation</vt:lpstr>
      <vt:lpstr>Welcome</vt:lpstr>
      <vt:lpstr>Drag and Drop Events</vt:lpstr>
      <vt:lpstr>Drag and Drop Events</vt:lpstr>
      <vt:lpstr>Drag and Drop Events</vt:lpstr>
      <vt:lpstr>Drag and Drop Events</vt:lpstr>
      <vt:lpstr>Drag and Drop Events</vt:lpstr>
      <vt:lpstr>Drag and Drop Events</vt:lpstr>
      <vt:lpstr>Download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week</dc:title>
  <dc:creator>student</dc:creator>
  <cp:lastModifiedBy>Manuel Cubuca</cp:lastModifiedBy>
  <cp:revision>842</cp:revision>
  <dcterms:created xsi:type="dcterms:W3CDTF">2016-08-01T07:52:37Z</dcterms:created>
  <dcterms:modified xsi:type="dcterms:W3CDTF">2017-06-02T08:19:27Z</dcterms:modified>
</cp:coreProperties>
</file>