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5"/>
  </p:notesMasterIdLst>
  <p:sldIdLst>
    <p:sldId id="306" r:id="rId5"/>
    <p:sldId id="320" r:id="rId6"/>
    <p:sldId id="294" r:id="rId7"/>
    <p:sldId id="315" r:id="rId8"/>
    <p:sldId id="314" r:id="rId9"/>
    <p:sldId id="316" r:id="rId10"/>
    <p:sldId id="319" r:id="rId11"/>
    <p:sldId id="317" r:id="rId12"/>
    <p:sldId id="318" r:id="rId13"/>
    <p:sldId id="31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4967" autoAdjust="0"/>
  </p:normalViewPr>
  <p:slideViewPr>
    <p:cSldViewPr snapToGrid="0">
      <p:cViewPr varScale="1">
        <p:scale>
          <a:sx n="108" d="100"/>
          <a:sy n="108" d="100"/>
        </p:scale>
        <p:origin x="576" y="10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ew.officeapps.live.com/op/view.aspx?src=https%3A%2F%2Fhappiness-report.s3.amazonaws.com%2F2022%2FDataForTable2.1.xls&amp;wdOrigin=BROWSELIN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 World Happiness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000" b="1" dirty="0">
                <a:solidFill>
                  <a:schemeClr val="tx1">
                    <a:alpha val="60000"/>
                  </a:schemeClr>
                </a:solidFill>
              </a:rPr>
              <a:t>Team- </a:t>
            </a:r>
          </a:p>
          <a:p>
            <a:r>
              <a:rPr lang="en-US" sz="2000" b="1" dirty="0">
                <a:solidFill>
                  <a:schemeClr val="tx1">
                    <a:alpha val="60000"/>
                  </a:schemeClr>
                </a:solidFill>
              </a:rPr>
              <a:t>Archana Karri</a:t>
            </a:r>
          </a:p>
          <a:p>
            <a:r>
              <a:rPr lang="en-US" sz="2000" b="1" dirty="0">
                <a:solidFill>
                  <a:schemeClr val="tx1">
                    <a:alpha val="60000"/>
                  </a:schemeClr>
                </a:solidFill>
              </a:rPr>
              <a:t>              Rasika </a:t>
            </a:r>
            <a:r>
              <a:rPr lang="en-US" sz="2000" b="1" dirty="0" err="1">
                <a:solidFill>
                  <a:schemeClr val="tx1">
                    <a:alpha val="60000"/>
                  </a:schemeClr>
                </a:solidFill>
              </a:rPr>
              <a:t>Senadheera</a:t>
            </a:r>
            <a:endParaRPr lang="en-AU" sz="2000" b="1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AU" sz="2000" b="1" dirty="0">
                <a:solidFill>
                  <a:schemeClr val="tx1">
                    <a:alpha val="60000"/>
                  </a:schemeClr>
                </a:solidFill>
              </a:rPr>
              <a:t>              Myrna </a:t>
            </a:r>
            <a:r>
              <a:rPr lang="en-AU" sz="2000" b="1" dirty="0" err="1">
                <a:solidFill>
                  <a:schemeClr val="tx1">
                    <a:alpha val="60000"/>
                  </a:schemeClr>
                </a:solidFill>
              </a:rPr>
              <a:t>Deseo</a:t>
            </a:r>
            <a:endParaRPr lang="en-AU" sz="2000" b="1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AU" sz="2000" b="1" dirty="0">
                <a:solidFill>
                  <a:schemeClr val="tx1">
                    <a:alpha val="60000"/>
                  </a:schemeClr>
                </a:solidFill>
              </a:rPr>
              <a:t>              Neha Sharma</a:t>
            </a:r>
            <a:endParaRPr lang="en-US" sz="2000" b="1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22/09/2022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World Happiness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5500" b="1" dirty="0">
                <a:solidFill>
                  <a:schemeClr val="bg2">
                    <a:alpha val="60000"/>
                  </a:schemeClr>
                </a:solidFill>
              </a:rPr>
              <a:t>Team- </a:t>
            </a:r>
          </a:p>
          <a:p>
            <a:r>
              <a:rPr lang="en-US" sz="5500" b="1" dirty="0">
                <a:solidFill>
                  <a:schemeClr val="bg2">
                    <a:alpha val="60000"/>
                  </a:schemeClr>
                </a:solidFill>
              </a:rPr>
              <a:t>Archana Karri</a:t>
            </a:r>
          </a:p>
          <a:p>
            <a:r>
              <a:rPr lang="en-US" sz="5500" b="1" dirty="0">
                <a:solidFill>
                  <a:schemeClr val="bg2">
                    <a:alpha val="60000"/>
                  </a:schemeClr>
                </a:solidFill>
              </a:rPr>
              <a:t>              Rasika </a:t>
            </a:r>
            <a:r>
              <a:rPr lang="en-US" sz="5500" b="1" dirty="0" err="1">
                <a:solidFill>
                  <a:schemeClr val="bg2">
                    <a:alpha val="60000"/>
                  </a:schemeClr>
                </a:solidFill>
              </a:rPr>
              <a:t>Senadheera</a:t>
            </a:r>
            <a:endParaRPr lang="en-AU" sz="5500" b="1" dirty="0">
              <a:solidFill>
                <a:schemeClr val="bg2">
                  <a:alpha val="60000"/>
                </a:schemeClr>
              </a:solidFill>
            </a:endParaRPr>
          </a:p>
          <a:p>
            <a:r>
              <a:rPr lang="en-AU" sz="5500" b="1" dirty="0">
                <a:solidFill>
                  <a:schemeClr val="bg2">
                    <a:alpha val="60000"/>
                  </a:schemeClr>
                </a:solidFill>
              </a:rPr>
              <a:t>              Myrna </a:t>
            </a:r>
            <a:r>
              <a:rPr lang="en-AU" sz="5500" b="1" dirty="0" err="1">
                <a:solidFill>
                  <a:schemeClr val="bg2">
                    <a:alpha val="60000"/>
                  </a:schemeClr>
                </a:solidFill>
              </a:rPr>
              <a:t>Deseo</a:t>
            </a:r>
            <a:endParaRPr lang="en-AU" sz="5500" b="1" dirty="0">
              <a:solidFill>
                <a:schemeClr val="bg2">
                  <a:alpha val="60000"/>
                </a:schemeClr>
              </a:solidFill>
            </a:endParaRPr>
          </a:p>
          <a:p>
            <a:r>
              <a:rPr lang="en-AU" sz="5500" b="1" dirty="0">
                <a:solidFill>
                  <a:schemeClr val="bg2">
                    <a:alpha val="60000"/>
                  </a:schemeClr>
                </a:solidFill>
              </a:rPr>
              <a:t>              Neha Sharma</a:t>
            </a:r>
            <a:endParaRPr lang="en-US" sz="5500" b="1" dirty="0">
              <a:solidFill>
                <a:schemeClr val="bg2">
                  <a:alpha val="6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8173982" y="1468072"/>
            <a:ext cx="3687555" cy="3548543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95806" y="630181"/>
            <a:ext cx="3572787" cy="662130"/>
          </a:xfrm>
        </p:spPr>
        <p:txBody>
          <a:bodyPr/>
          <a:lstStyle/>
          <a:p>
            <a:r>
              <a:rPr lang="en-US" dirty="0"/>
              <a:t>World Happiness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94475A-F212-92C9-8F5D-F33F9529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724" y="855677"/>
            <a:ext cx="7754699" cy="559545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Introduction -</a:t>
            </a:r>
          </a:p>
          <a:p>
            <a:endParaRPr lang="en-US" sz="1400" dirty="0"/>
          </a:p>
          <a:p>
            <a:r>
              <a:rPr lang="en-US" sz="1400" dirty="0"/>
              <a:t>World happiness report, factors affecting the rankings, life ladder and happiness post pandemic.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source -</a:t>
            </a:r>
          </a:p>
          <a:p>
            <a:r>
              <a:rPr lang="en-US" sz="1400" dirty="0"/>
              <a:t> </a:t>
            </a:r>
            <a:r>
              <a:rPr lang="en-US" sz="1400" dirty="0">
                <a:hlinkClick r:id="rId3"/>
              </a:rPr>
              <a:t>https://view.officeapps.live.com/op/view.aspx?src=https%3A%2F%2Fhappiness-report.s3.amazonaws.com%2F2022%2FDataForTable2.1.xls&amp;wdOrigin=BROWSELINK</a:t>
            </a:r>
            <a:endParaRPr lang="en-US" sz="1400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Happiness report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Life ladder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Analysis focus – </a:t>
            </a:r>
          </a:p>
          <a:p>
            <a:r>
              <a:rPr lang="en-US" sz="1400" dirty="0"/>
              <a:t>Factors impacting on the life ladder, trends in the life ladder, Performance of Australia and post pandemic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76615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248"/>
          </a:xfrm>
        </p:spPr>
        <p:txBody>
          <a:bodyPr>
            <a:normAutofit/>
          </a:bodyPr>
          <a:lstStyle/>
          <a:p>
            <a:r>
              <a:rPr lang="en-US" sz="4000" dirty="0"/>
              <a:t>Effect of Generosity on Life Ladder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3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68268786-15BC-B094-37CC-6E9999FE2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0839"/>
            <a:ext cx="10593104" cy="2942529"/>
          </a:xfr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A605A32-35B1-C66C-07A5-43E38AB6CC4B}"/>
              </a:ext>
            </a:extLst>
          </p:cNvPr>
          <p:cNvSpPr txBox="1">
            <a:spLocks/>
          </p:cNvSpPr>
          <p:nvPr/>
        </p:nvSpPr>
        <p:spPr>
          <a:xfrm>
            <a:off x="838200" y="4622834"/>
            <a:ext cx="9906000" cy="16596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There seem to be no direct relation between Generosity and Life Ladder</a:t>
            </a:r>
          </a:p>
          <a:p>
            <a:r>
              <a:rPr lang="en-US" sz="2000" dirty="0"/>
              <a:t>However, it can be seen that for some countries Life Ladder almost follows Generosity. </a:t>
            </a:r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242"/>
          </a:xfrm>
        </p:spPr>
        <p:txBody>
          <a:bodyPr>
            <a:normAutofit/>
          </a:bodyPr>
          <a:lstStyle/>
          <a:p>
            <a:r>
              <a:rPr lang="en-US" sz="4000" dirty="0"/>
              <a:t>Effect of other samples on Life Ladder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4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A605A32-35B1-C66C-07A5-43E38AB6CC4B}"/>
              </a:ext>
            </a:extLst>
          </p:cNvPr>
          <p:cNvSpPr txBox="1">
            <a:spLocks/>
          </p:cNvSpPr>
          <p:nvPr/>
        </p:nvSpPr>
        <p:spPr>
          <a:xfrm>
            <a:off x="838200" y="4822859"/>
            <a:ext cx="9906000" cy="16596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Life Ladder seems to be resonating with Social Support</a:t>
            </a:r>
          </a:p>
          <a:p>
            <a:r>
              <a:rPr lang="en-US" sz="2000" dirty="0"/>
              <a:t>However, there also seems be a relation between GDP and Life Ladder</a:t>
            </a:r>
          </a:p>
          <a:p>
            <a:r>
              <a:rPr lang="en-US" sz="2000" dirty="0"/>
              <a:t>‘Freedom to make life choices’ is least related of all</a:t>
            </a:r>
          </a:p>
        </p:txBody>
      </p:sp>
      <p:pic>
        <p:nvPicPr>
          <p:cNvPr id="8" name="Content Placeholder 7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A9DD256A-9B98-54E5-17DD-6DB50BE74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6375"/>
            <a:ext cx="10515600" cy="3403124"/>
          </a:xfrm>
        </p:spPr>
      </p:pic>
    </p:spTree>
    <p:extLst>
      <p:ext uri="{BB962C8B-B14F-4D97-AF65-F5344CB8AC3E}">
        <p14:creationId xmlns:p14="http://schemas.microsoft.com/office/powerpoint/2010/main" val="110581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34397"/>
          </a:xfrm>
        </p:spPr>
        <p:txBody>
          <a:bodyPr>
            <a:normAutofit/>
          </a:bodyPr>
          <a:lstStyle/>
          <a:p>
            <a:r>
              <a:rPr lang="en-US" sz="4000" dirty="0"/>
              <a:t>Effect of Generosity on Life Ladder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5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1868C0E-C397-A919-D612-3B93A87E9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4" y="1299522"/>
            <a:ext cx="6686551" cy="497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7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4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Life Ladder vs Other Factors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6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41ED2-720E-8140-74B8-687AB5649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240" y="1326813"/>
            <a:ext cx="4343400" cy="2667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516E01-E691-E3F3-E24E-53D6A1347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680" y="1326813"/>
            <a:ext cx="3733800" cy="2705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9C8852-4973-8A3C-D761-A35F3B112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002" y="4064000"/>
            <a:ext cx="3571875" cy="2657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F47D15-F3A6-2531-8BDE-5B033BD29B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680" y="4064000"/>
            <a:ext cx="394589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5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3439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Log GDP per Capita vs Healthy Life Expectancy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7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BE8B19-25D3-65E2-35FD-68D9F707B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222" y="1855434"/>
            <a:ext cx="7449448" cy="419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Australian Data for Happiness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8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A605A32-35B1-C66C-07A5-43E38AB6CC4B}"/>
              </a:ext>
            </a:extLst>
          </p:cNvPr>
          <p:cNvSpPr txBox="1">
            <a:spLocks/>
          </p:cNvSpPr>
          <p:nvPr/>
        </p:nvSpPr>
        <p:spPr>
          <a:xfrm>
            <a:off x="838200" y="4622834"/>
            <a:ext cx="9906000" cy="16596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Add text, images, art, and videos. </a:t>
            </a:r>
          </a:p>
          <a:p>
            <a:r>
              <a:rPr lang="en-US" sz="2000" dirty="0"/>
              <a:t>Life Ladder seems to be resonating with Social Support, which is same for other countries as we saw earlier</a:t>
            </a:r>
          </a:p>
          <a:p>
            <a:endParaRPr lang="en-US" sz="2000" dirty="0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240EB4D1-D2BA-F32D-BF49-277644169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4078"/>
            <a:ext cx="10015330" cy="3505366"/>
          </a:xfrm>
        </p:spPr>
      </p:pic>
    </p:spTree>
    <p:extLst>
      <p:ext uri="{BB962C8B-B14F-4D97-AF65-F5344CB8AC3E}">
        <p14:creationId xmlns:p14="http://schemas.microsoft.com/office/powerpoint/2010/main" val="319146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Australian Data during Pandemic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9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A605A32-35B1-C66C-07A5-43E38AB6CC4B}"/>
              </a:ext>
            </a:extLst>
          </p:cNvPr>
          <p:cNvSpPr txBox="1">
            <a:spLocks/>
          </p:cNvSpPr>
          <p:nvPr/>
        </p:nvSpPr>
        <p:spPr>
          <a:xfrm>
            <a:off x="838200" y="5320032"/>
            <a:ext cx="9906000" cy="16596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Only noticeable factor are Confidence in national government and Generosity </a:t>
            </a:r>
          </a:p>
          <a:p>
            <a:r>
              <a:rPr lang="en-US" sz="2000" dirty="0"/>
              <a:t>While Confidence in national government dipped slightly during 2020 it was higher than before by 2021</a:t>
            </a:r>
          </a:p>
          <a:p>
            <a:r>
              <a:rPr lang="en-US" sz="2000" dirty="0"/>
              <a:t>Generosity seems to have increased after 2019 and continues to grow steadily.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EA50EFF4-0DB1-DCE1-3E0E-ED9255F51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842" y="1270583"/>
            <a:ext cx="8166010" cy="4083005"/>
          </a:xfrm>
        </p:spPr>
      </p:pic>
    </p:spTree>
    <p:extLst>
      <p:ext uri="{BB962C8B-B14F-4D97-AF65-F5344CB8AC3E}">
        <p14:creationId xmlns:p14="http://schemas.microsoft.com/office/powerpoint/2010/main" val="274411937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{E3336371-86E8-4DE1-9B2C-6A8F555C64BE}tf89338750_win32</Template>
  <TotalTime>107</TotalTime>
  <Words>306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Univers</vt:lpstr>
      <vt:lpstr>Wingdings</vt:lpstr>
      <vt:lpstr>GradientUnivers</vt:lpstr>
      <vt:lpstr> World Happiness</vt:lpstr>
      <vt:lpstr>PowerPoint Presentation</vt:lpstr>
      <vt:lpstr>Effect of Generosity on Life Ladder</vt:lpstr>
      <vt:lpstr>Effect of other samples on Life Ladder</vt:lpstr>
      <vt:lpstr>Effect of Generosity on Life Ladder</vt:lpstr>
      <vt:lpstr>Life Ladder vs Other Factors</vt:lpstr>
      <vt:lpstr>Log GDP per Capita vs Healthy Life Expectancy</vt:lpstr>
      <vt:lpstr>Australian Data for Happiness</vt:lpstr>
      <vt:lpstr>Australian Data during Pandemic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</dc:title>
  <dc:creator>12438</dc:creator>
  <cp:lastModifiedBy>Myrna Deseo</cp:lastModifiedBy>
  <cp:revision>5</cp:revision>
  <dcterms:created xsi:type="dcterms:W3CDTF">2022-09-22T06:09:52Z</dcterms:created>
  <dcterms:modified xsi:type="dcterms:W3CDTF">2022-09-22T08:30:21Z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