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6"/>
  </p:notesMasterIdLst>
  <p:sldIdLst>
    <p:sldId id="278" r:id="rId2"/>
    <p:sldId id="279" r:id="rId3"/>
    <p:sldId id="280" r:id="rId4"/>
    <p:sldId id="281" r:id="rId5"/>
    <p:sldId id="294" r:id="rId6"/>
    <p:sldId id="283" r:id="rId7"/>
    <p:sldId id="284" r:id="rId8"/>
    <p:sldId id="298" r:id="rId9"/>
    <p:sldId id="332" r:id="rId10"/>
    <p:sldId id="334" r:id="rId11"/>
    <p:sldId id="385" r:id="rId12"/>
    <p:sldId id="326" r:id="rId13"/>
    <p:sldId id="386" r:id="rId14"/>
    <p:sldId id="388" r:id="rId15"/>
    <p:sldId id="389" r:id="rId16"/>
    <p:sldId id="358" r:id="rId17"/>
    <p:sldId id="369" r:id="rId18"/>
    <p:sldId id="300" r:id="rId19"/>
    <p:sldId id="387" r:id="rId20"/>
    <p:sldId id="390" r:id="rId21"/>
    <p:sldId id="381" r:id="rId22"/>
    <p:sldId id="382" r:id="rId23"/>
    <p:sldId id="318" r:id="rId24"/>
    <p:sldId id="383" r:id="rId25"/>
    <p:sldId id="313" r:id="rId26"/>
    <p:sldId id="319" r:id="rId27"/>
    <p:sldId id="321" r:id="rId28"/>
    <p:sldId id="324" r:id="rId29"/>
    <p:sldId id="376" r:id="rId30"/>
    <p:sldId id="282" r:id="rId31"/>
    <p:sldId id="384" r:id="rId32"/>
    <p:sldId id="350" r:id="rId33"/>
    <p:sldId id="370" r:id="rId34"/>
    <p:sldId id="293" r:id="rId3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71" d="100"/>
          <a:sy n="71" d="100"/>
        </p:scale>
        <p:origin x="696"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A0F1F4A-0645-53F9-4341-904BF8503A05}"/>
              </a:ext>
            </a:extLst>
          </p:cNvPr>
          <p:cNvSpPr>
            <a:spLocks noGrp="1"/>
          </p:cNvSpPr>
          <p:nvPr>
            <p:ph type="ctrTitle"/>
          </p:nvPr>
        </p:nvSpPr>
        <p:spPr>
          <a:xfrm>
            <a:off x="766482" y="1026942"/>
            <a:ext cx="10670552" cy="1209821"/>
          </a:xfrm>
        </p:spPr>
        <p:txBody>
          <a:bodyPr/>
          <a:lstStyle/>
          <a:p>
            <a:r>
              <a:rPr lang="en-IN" sz="3200" b="1" i="0" dirty="0" err="1">
                <a:effectLst/>
                <a:latin typeface="Arial Black" panose="020B0A04020102020204" pitchFamily="34" charset="0"/>
              </a:rPr>
              <a:t>SPam</a:t>
            </a:r>
            <a:r>
              <a:rPr lang="en-IN" sz="3200" b="1" i="0" dirty="0">
                <a:effectLst/>
                <a:latin typeface="Arial Black" panose="020B0A04020102020204" pitchFamily="34" charset="0"/>
              </a:rPr>
              <a:t> Detection Classifier project</a:t>
            </a:r>
            <a:endParaRPr lang="en-IN" sz="3200" dirty="0">
              <a:latin typeface="Arial Black" panose="020B0A04020102020204" pitchFamily="34" charset="0"/>
            </a:endParaRPr>
          </a:p>
        </p:txBody>
      </p:sp>
      <p:pic>
        <p:nvPicPr>
          <p:cNvPr id="1026" name="Picture 2" descr="Spam Detection with Logistic Regression | by Natasha Sharma | Towards Data  Science">
            <a:extLst>
              <a:ext uri="{FF2B5EF4-FFF2-40B4-BE49-F238E27FC236}">
                <a16:creationId xmlns:a16="http://schemas.microsoft.com/office/drawing/2014/main" id="{B82E1127-1B8C-F813-BDD6-79750F27A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77" y="2649071"/>
            <a:ext cx="5555036" cy="2635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3" name="Picture 2">
            <a:extLst>
              <a:ext uri="{FF2B5EF4-FFF2-40B4-BE49-F238E27FC236}">
                <a16:creationId xmlns:a16="http://schemas.microsoft.com/office/drawing/2014/main" id="{AD0A585C-5C8A-C61D-ADC1-A4327A95B1B2}"/>
              </a:ext>
            </a:extLst>
          </p:cNvPr>
          <p:cNvPicPr>
            <a:picLocks noChangeAspect="1"/>
          </p:cNvPicPr>
          <p:nvPr/>
        </p:nvPicPr>
        <p:blipFill>
          <a:blip r:embed="rId2"/>
          <a:stretch>
            <a:fillRect/>
          </a:stretch>
        </p:blipFill>
        <p:spPr>
          <a:xfrm>
            <a:off x="3156476" y="457200"/>
            <a:ext cx="4104935" cy="833718"/>
          </a:xfrm>
          <a:prstGeom prst="rect">
            <a:avLst/>
          </a:prstGeom>
        </p:spPr>
      </p:pic>
      <p:pic>
        <p:nvPicPr>
          <p:cNvPr id="1026" name="Picture 2">
            <a:extLst>
              <a:ext uri="{FF2B5EF4-FFF2-40B4-BE49-F238E27FC236}">
                <a16:creationId xmlns:a16="http://schemas.microsoft.com/office/drawing/2014/main" id="{E22DB752-4249-7521-31C3-C6F54F34A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526" y="1418104"/>
            <a:ext cx="5524500"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51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4" name="Picture 3">
            <a:extLst>
              <a:ext uri="{FF2B5EF4-FFF2-40B4-BE49-F238E27FC236}">
                <a16:creationId xmlns:a16="http://schemas.microsoft.com/office/drawing/2014/main" id="{F85A2F41-650F-8BDB-9BF1-8FFFEB2E7DDB}"/>
              </a:ext>
            </a:extLst>
          </p:cNvPr>
          <p:cNvPicPr>
            <a:picLocks noChangeAspect="1"/>
          </p:cNvPicPr>
          <p:nvPr/>
        </p:nvPicPr>
        <p:blipFill>
          <a:blip r:embed="rId2"/>
          <a:stretch>
            <a:fillRect/>
          </a:stretch>
        </p:blipFill>
        <p:spPr>
          <a:xfrm>
            <a:off x="2196881" y="1466576"/>
            <a:ext cx="8497486" cy="3924848"/>
          </a:xfrm>
          <a:prstGeom prst="rect">
            <a:avLst/>
          </a:prstGeom>
        </p:spPr>
      </p:pic>
    </p:spTree>
    <p:extLst>
      <p:ext uri="{BB962C8B-B14F-4D97-AF65-F5344CB8AC3E}">
        <p14:creationId xmlns:p14="http://schemas.microsoft.com/office/powerpoint/2010/main" val="184771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42540" y="278184"/>
            <a:ext cx="4492931" cy="906672"/>
          </a:xfrm>
          <a:prstGeom prst="rect">
            <a:avLst/>
          </a:prstGeom>
        </p:spPr>
      </p:pic>
      <p:pic>
        <p:nvPicPr>
          <p:cNvPr id="4" name="Picture 3">
            <a:extLst>
              <a:ext uri="{FF2B5EF4-FFF2-40B4-BE49-F238E27FC236}">
                <a16:creationId xmlns:a16="http://schemas.microsoft.com/office/drawing/2014/main" id="{2FF5FB7F-2AE4-0E94-4371-0DBEE29358B2}"/>
              </a:ext>
            </a:extLst>
          </p:cNvPr>
          <p:cNvPicPr>
            <a:picLocks noChangeAspect="1"/>
          </p:cNvPicPr>
          <p:nvPr/>
        </p:nvPicPr>
        <p:blipFill>
          <a:blip r:embed="rId3"/>
          <a:stretch>
            <a:fillRect/>
          </a:stretch>
        </p:blipFill>
        <p:spPr>
          <a:xfrm>
            <a:off x="2540767" y="1500178"/>
            <a:ext cx="6411220" cy="4153480"/>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7" name="Picture 6">
            <a:extLst>
              <a:ext uri="{FF2B5EF4-FFF2-40B4-BE49-F238E27FC236}">
                <a16:creationId xmlns:a16="http://schemas.microsoft.com/office/drawing/2014/main" id="{A3566733-3722-9DA6-3BDC-C07783C016B8}"/>
              </a:ext>
            </a:extLst>
          </p:cNvPr>
          <p:cNvPicPr>
            <a:picLocks noChangeAspect="1"/>
          </p:cNvPicPr>
          <p:nvPr/>
        </p:nvPicPr>
        <p:blipFill>
          <a:blip r:embed="rId2"/>
          <a:stretch>
            <a:fillRect/>
          </a:stretch>
        </p:blipFill>
        <p:spPr>
          <a:xfrm>
            <a:off x="2609363" y="1340301"/>
            <a:ext cx="6973273" cy="3245145"/>
          </a:xfrm>
          <a:prstGeom prst="rect">
            <a:avLst/>
          </a:prstGeom>
        </p:spPr>
      </p:pic>
    </p:spTree>
    <p:extLst>
      <p:ext uri="{BB962C8B-B14F-4D97-AF65-F5344CB8AC3E}">
        <p14:creationId xmlns:p14="http://schemas.microsoft.com/office/powerpoint/2010/main" val="368728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3" name="Picture 2">
            <a:extLst>
              <a:ext uri="{FF2B5EF4-FFF2-40B4-BE49-F238E27FC236}">
                <a16:creationId xmlns:a16="http://schemas.microsoft.com/office/drawing/2014/main" id="{9AEE3DC6-5271-00CC-BCC3-1EDEBB5DE131}"/>
              </a:ext>
            </a:extLst>
          </p:cNvPr>
          <p:cNvPicPr>
            <a:picLocks noChangeAspect="1"/>
          </p:cNvPicPr>
          <p:nvPr/>
        </p:nvPicPr>
        <p:blipFill>
          <a:blip r:embed="rId2"/>
          <a:stretch>
            <a:fillRect/>
          </a:stretch>
        </p:blipFill>
        <p:spPr>
          <a:xfrm>
            <a:off x="3113093" y="731520"/>
            <a:ext cx="5775414" cy="3991532"/>
          </a:xfrm>
          <a:prstGeom prst="rect">
            <a:avLst/>
          </a:prstGeom>
        </p:spPr>
      </p:pic>
    </p:spTree>
    <p:extLst>
      <p:ext uri="{BB962C8B-B14F-4D97-AF65-F5344CB8AC3E}">
        <p14:creationId xmlns:p14="http://schemas.microsoft.com/office/powerpoint/2010/main" val="2669066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2" name="Picture 1">
            <a:extLst>
              <a:ext uri="{FF2B5EF4-FFF2-40B4-BE49-F238E27FC236}">
                <a16:creationId xmlns:a16="http://schemas.microsoft.com/office/drawing/2014/main" id="{A901A736-3F2A-2D35-E6A7-C60F87FD9DC5}"/>
              </a:ext>
            </a:extLst>
          </p:cNvPr>
          <p:cNvPicPr>
            <a:picLocks noChangeAspect="1"/>
          </p:cNvPicPr>
          <p:nvPr/>
        </p:nvPicPr>
        <p:blipFill>
          <a:blip r:embed="rId2"/>
          <a:stretch>
            <a:fillRect/>
          </a:stretch>
        </p:blipFill>
        <p:spPr>
          <a:xfrm>
            <a:off x="1046845" y="2651498"/>
            <a:ext cx="4466450" cy="2557368"/>
          </a:xfrm>
          <a:prstGeom prst="rect">
            <a:avLst/>
          </a:prstGeom>
        </p:spPr>
      </p:pic>
      <p:pic>
        <p:nvPicPr>
          <p:cNvPr id="4" name="Picture 3">
            <a:extLst>
              <a:ext uri="{FF2B5EF4-FFF2-40B4-BE49-F238E27FC236}">
                <a16:creationId xmlns:a16="http://schemas.microsoft.com/office/drawing/2014/main" id="{5A607777-7A6A-42C6-6BC5-3D6F0BD609A9}"/>
              </a:ext>
            </a:extLst>
          </p:cNvPr>
          <p:cNvPicPr>
            <a:picLocks noChangeAspect="1"/>
          </p:cNvPicPr>
          <p:nvPr/>
        </p:nvPicPr>
        <p:blipFill>
          <a:blip r:embed="rId3"/>
          <a:stretch>
            <a:fillRect/>
          </a:stretch>
        </p:blipFill>
        <p:spPr>
          <a:xfrm>
            <a:off x="5999610" y="1073338"/>
            <a:ext cx="5439534" cy="2667372"/>
          </a:xfrm>
          <a:prstGeom prst="rect">
            <a:avLst/>
          </a:prstGeom>
        </p:spPr>
      </p:pic>
      <p:pic>
        <p:nvPicPr>
          <p:cNvPr id="6" name="Picture 5">
            <a:extLst>
              <a:ext uri="{FF2B5EF4-FFF2-40B4-BE49-F238E27FC236}">
                <a16:creationId xmlns:a16="http://schemas.microsoft.com/office/drawing/2014/main" id="{3B4EA801-4A19-2301-0C2E-8017533BA691}"/>
              </a:ext>
            </a:extLst>
          </p:cNvPr>
          <p:cNvPicPr>
            <a:picLocks noChangeAspect="1"/>
          </p:cNvPicPr>
          <p:nvPr/>
        </p:nvPicPr>
        <p:blipFill>
          <a:blip r:embed="rId4"/>
          <a:stretch>
            <a:fillRect/>
          </a:stretch>
        </p:blipFill>
        <p:spPr>
          <a:xfrm>
            <a:off x="5947215" y="3742954"/>
            <a:ext cx="5544324" cy="2657846"/>
          </a:xfrm>
          <a:prstGeom prst="rect">
            <a:avLst/>
          </a:prstGeom>
        </p:spPr>
      </p:pic>
      <p:pic>
        <p:nvPicPr>
          <p:cNvPr id="12" name="Picture 11">
            <a:extLst>
              <a:ext uri="{FF2B5EF4-FFF2-40B4-BE49-F238E27FC236}">
                <a16:creationId xmlns:a16="http://schemas.microsoft.com/office/drawing/2014/main" id="{17FDA02D-ED53-7E62-8C0E-E19E62F88894}"/>
              </a:ext>
            </a:extLst>
          </p:cNvPr>
          <p:cNvPicPr>
            <a:picLocks noChangeAspect="1"/>
          </p:cNvPicPr>
          <p:nvPr/>
        </p:nvPicPr>
        <p:blipFill>
          <a:blip r:embed="rId5"/>
          <a:stretch>
            <a:fillRect/>
          </a:stretch>
        </p:blipFill>
        <p:spPr>
          <a:xfrm>
            <a:off x="1423846" y="731520"/>
            <a:ext cx="2811978" cy="917614"/>
          </a:xfrm>
          <a:prstGeom prst="rect">
            <a:avLst/>
          </a:prstGeom>
        </p:spPr>
      </p:pic>
    </p:spTree>
    <p:extLst>
      <p:ext uri="{BB962C8B-B14F-4D97-AF65-F5344CB8AC3E}">
        <p14:creationId xmlns:p14="http://schemas.microsoft.com/office/powerpoint/2010/main" val="3750527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3" name="Picture 2">
            <a:extLst>
              <a:ext uri="{FF2B5EF4-FFF2-40B4-BE49-F238E27FC236}">
                <a16:creationId xmlns:a16="http://schemas.microsoft.com/office/drawing/2014/main" id="{941EFE53-BA15-38FC-D3E4-1882E3E47727}"/>
              </a:ext>
            </a:extLst>
          </p:cNvPr>
          <p:cNvPicPr>
            <a:picLocks noChangeAspect="1"/>
          </p:cNvPicPr>
          <p:nvPr/>
        </p:nvPicPr>
        <p:blipFill>
          <a:blip r:embed="rId2"/>
          <a:stretch>
            <a:fillRect/>
          </a:stretch>
        </p:blipFill>
        <p:spPr>
          <a:xfrm>
            <a:off x="1909274" y="1560605"/>
            <a:ext cx="7001852" cy="1343212"/>
          </a:xfrm>
          <a:prstGeom prst="rect">
            <a:avLst/>
          </a:prstGeom>
        </p:spPr>
      </p:pic>
      <p:pic>
        <p:nvPicPr>
          <p:cNvPr id="6" name="Picture 5">
            <a:extLst>
              <a:ext uri="{FF2B5EF4-FFF2-40B4-BE49-F238E27FC236}">
                <a16:creationId xmlns:a16="http://schemas.microsoft.com/office/drawing/2014/main" id="{63AC94CE-2252-463F-C133-CE7C99E67C69}"/>
              </a:ext>
            </a:extLst>
          </p:cNvPr>
          <p:cNvPicPr>
            <a:picLocks noChangeAspect="1"/>
          </p:cNvPicPr>
          <p:nvPr/>
        </p:nvPicPr>
        <p:blipFill>
          <a:blip r:embed="rId3"/>
          <a:stretch>
            <a:fillRect/>
          </a:stretch>
        </p:blipFill>
        <p:spPr>
          <a:xfrm>
            <a:off x="4549588" y="389544"/>
            <a:ext cx="2442883" cy="955162"/>
          </a:xfrm>
          <a:prstGeom prst="rect">
            <a:avLst/>
          </a:prstGeom>
        </p:spPr>
      </p:pic>
      <p:pic>
        <p:nvPicPr>
          <p:cNvPr id="2050" name="Picture 2">
            <a:extLst>
              <a:ext uri="{FF2B5EF4-FFF2-40B4-BE49-F238E27FC236}">
                <a16:creationId xmlns:a16="http://schemas.microsoft.com/office/drawing/2014/main" id="{43B2B74C-12B1-2B98-A25F-505FB0B67C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274" y="3119716"/>
            <a:ext cx="6762750" cy="2928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503116E-9D8A-5A2B-96E8-C05F6299F43F}"/>
              </a:ext>
            </a:extLst>
          </p:cNvPr>
          <p:cNvPicPr>
            <a:picLocks noChangeAspect="1"/>
          </p:cNvPicPr>
          <p:nvPr/>
        </p:nvPicPr>
        <p:blipFill>
          <a:blip r:embed="rId5"/>
          <a:stretch>
            <a:fillRect/>
          </a:stretch>
        </p:blipFill>
        <p:spPr>
          <a:xfrm>
            <a:off x="1518694" y="6334666"/>
            <a:ext cx="7783011" cy="295316"/>
          </a:xfrm>
          <a:prstGeom prst="rect">
            <a:avLst/>
          </a:prstGeom>
        </p:spPr>
      </p:pic>
    </p:spTree>
    <p:extLst>
      <p:ext uri="{BB962C8B-B14F-4D97-AF65-F5344CB8AC3E}">
        <p14:creationId xmlns:p14="http://schemas.microsoft.com/office/powerpoint/2010/main" val="2088520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3" name="Picture 2">
            <a:extLst>
              <a:ext uri="{FF2B5EF4-FFF2-40B4-BE49-F238E27FC236}">
                <a16:creationId xmlns:a16="http://schemas.microsoft.com/office/drawing/2014/main" id="{A19FB4B0-0813-1040-EF28-F2DB31852353}"/>
              </a:ext>
            </a:extLst>
          </p:cNvPr>
          <p:cNvPicPr>
            <a:picLocks noChangeAspect="1"/>
          </p:cNvPicPr>
          <p:nvPr/>
        </p:nvPicPr>
        <p:blipFill>
          <a:blip r:embed="rId2"/>
          <a:stretch>
            <a:fillRect/>
          </a:stretch>
        </p:blipFill>
        <p:spPr>
          <a:xfrm>
            <a:off x="2182135" y="731520"/>
            <a:ext cx="7020905" cy="933580"/>
          </a:xfrm>
          <a:prstGeom prst="rect">
            <a:avLst/>
          </a:prstGeom>
        </p:spPr>
      </p:pic>
      <p:pic>
        <p:nvPicPr>
          <p:cNvPr id="3074" name="Picture 2">
            <a:extLst>
              <a:ext uri="{FF2B5EF4-FFF2-40B4-BE49-F238E27FC236}">
                <a16:creationId xmlns:a16="http://schemas.microsoft.com/office/drawing/2014/main" id="{C3191A1F-43AF-73A0-E92F-6B566EF710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135" y="1973580"/>
            <a:ext cx="6762750" cy="41529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ADB46EB-FBB6-F6A6-8DFE-CBBA1455EE25}"/>
              </a:ext>
            </a:extLst>
          </p:cNvPr>
          <p:cNvPicPr>
            <a:picLocks noChangeAspect="1"/>
          </p:cNvPicPr>
          <p:nvPr/>
        </p:nvPicPr>
        <p:blipFill>
          <a:blip r:embed="rId4"/>
          <a:stretch>
            <a:fillRect/>
          </a:stretch>
        </p:blipFill>
        <p:spPr>
          <a:xfrm>
            <a:off x="1877292" y="6193715"/>
            <a:ext cx="7630590" cy="428685"/>
          </a:xfrm>
          <a:prstGeom prst="rect">
            <a:avLst/>
          </a:prstGeom>
        </p:spPr>
      </p:pic>
    </p:spTree>
    <p:extLst>
      <p:ext uri="{BB962C8B-B14F-4D97-AF65-F5344CB8AC3E}">
        <p14:creationId xmlns:p14="http://schemas.microsoft.com/office/powerpoint/2010/main" val="4028634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5" name="Picture 4">
            <a:extLst>
              <a:ext uri="{FF2B5EF4-FFF2-40B4-BE49-F238E27FC236}">
                <a16:creationId xmlns:a16="http://schemas.microsoft.com/office/drawing/2014/main" id="{7F51918C-1F8B-99D4-1408-0F3AA3B8602A}"/>
              </a:ext>
            </a:extLst>
          </p:cNvPr>
          <p:cNvPicPr>
            <a:picLocks noChangeAspect="1"/>
          </p:cNvPicPr>
          <p:nvPr/>
        </p:nvPicPr>
        <p:blipFill>
          <a:blip r:embed="rId2"/>
          <a:stretch>
            <a:fillRect/>
          </a:stretch>
        </p:blipFill>
        <p:spPr>
          <a:xfrm>
            <a:off x="3042420" y="394307"/>
            <a:ext cx="3686689" cy="400106"/>
          </a:xfrm>
          <a:prstGeom prst="rect">
            <a:avLst/>
          </a:prstGeom>
        </p:spPr>
      </p:pic>
      <p:pic>
        <p:nvPicPr>
          <p:cNvPr id="7" name="Picture 6">
            <a:extLst>
              <a:ext uri="{FF2B5EF4-FFF2-40B4-BE49-F238E27FC236}">
                <a16:creationId xmlns:a16="http://schemas.microsoft.com/office/drawing/2014/main" id="{B4C43956-9273-0DA5-709B-6F7A8DE7EC00}"/>
              </a:ext>
            </a:extLst>
          </p:cNvPr>
          <p:cNvPicPr>
            <a:picLocks noChangeAspect="1"/>
          </p:cNvPicPr>
          <p:nvPr/>
        </p:nvPicPr>
        <p:blipFill>
          <a:blip r:embed="rId3"/>
          <a:stretch>
            <a:fillRect/>
          </a:stretch>
        </p:blipFill>
        <p:spPr>
          <a:xfrm>
            <a:off x="1460333" y="1067308"/>
            <a:ext cx="5048955" cy="743054"/>
          </a:xfrm>
          <a:prstGeom prst="rect">
            <a:avLst/>
          </a:prstGeom>
        </p:spPr>
      </p:pic>
      <p:pic>
        <p:nvPicPr>
          <p:cNvPr id="10" name="Picture 9">
            <a:extLst>
              <a:ext uri="{FF2B5EF4-FFF2-40B4-BE49-F238E27FC236}">
                <a16:creationId xmlns:a16="http://schemas.microsoft.com/office/drawing/2014/main" id="{22C3B773-17BF-8D0A-71D6-075C3B3407FD}"/>
              </a:ext>
            </a:extLst>
          </p:cNvPr>
          <p:cNvPicPr>
            <a:picLocks noChangeAspect="1"/>
          </p:cNvPicPr>
          <p:nvPr/>
        </p:nvPicPr>
        <p:blipFill>
          <a:blip r:embed="rId4"/>
          <a:stretch>
            <a:fillRect/>
          </a:stretch>
        </p:blipFill>
        <p:spPr>
          <a:xfrm>
            <a:off x="1460333" y="2269023"/>
            <a:ext cx="8326012" cy="800212"/>
          </a:xfrm>
          <a:prstGeom prst="rect">
            <a:avLst/>
          </a:prstGeom>
        </p:spPr>
      </p:pic>
      <p:pic>
        <p:nvPicPr>
          <p:cNvPr id="4098" name="Picture 2">
            <a:extLst>
              <a:ext uri="{FF2B5EF4-FFF2-40B4-BE49-F238E27FC236}">
                <a16:creationId xmlns:a16="http://schemas.microsoft.com/office/drawing/2014/main" id="{F2575099-6868-145C-4164-E68B1B944B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0333" y="3527896"/>
            <a:ext cx="370522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869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3" name="Picture 2">
            <a:extLst>
              <a:ext uri="{FF2B5EF4-FFF2-40B4-BE49-F238E27FC236}">
                <a16:creationId xmlns:a16="http://schemas.microsoft.com/office/drawing/2014/main" id="{5BAA2839-13EF-7C68-B635-CDB425058FF6}"/>
              </a:ext>
            </a:extLst>
          </p:cNvPr>
          <p:cNvPicPr>
            <a:picLocks noChangeAspect="1"/>
          </p:cNvPicPr>
          <p:nvPr/>
        </p:nvPicPr>
        <p:blipFill>
          <a:blip r:embed="rId2"/>
          <a:stretch>
            <a:fillRect/>
          </a:stretch>
        </p:blipFill>
        <p:spPr>
          <a:xfrm>
            <a:off x="2042547" y="955196"/>
            <a:ext cx="8106906" cy="1505160"/>
          </a:xfrm>
          <a:prstGeom prst="rect">
            <a:avLst/>
          </a:prstGeom>
        </p:spPr>
      </p:pic>
      <p:pic>
        <p:nvPicPr>
          <p:cNvPr id="5122" name="Picture 2">
            <a:extLst>
              <a:ext uri="{FF2B5EF4-FFF2-40B4-BE49-F238E27FC236}">
                <a16:creationId xmlns:a16="http://schemas.microsoft.com/office/drawing/2014/main" id="{D994CDE2-2BA3-CACC-C291-B747EA89D2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2547" y="3083404"/>
            <a:ext cx="3705225"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94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4" name="Picture 3">
            <a:extLst>
              <a:ext uri="{FF2B5EF4-FFF2-40B4-BE49-F238E27FC236}">
                <a16:creationId xmlns:a16="http://schemas.microsoft.com/office/drawing/2014/main" id="{FD6FCD18-7922-CB47-29F7-43DC4D6F3AEB}"/>
              </a:ext>
            </a:extLst>
          </p:cNvPr>
          <p:cNvPicPr>
            <a:picLocks noChangeAspect="1"/>
          </p:cNvPicPr>
          <p:nvPr/>
        </p:nvPicPr>
        <p:blipFill>
          <a:blip r:embed="rId2"/>
          <a:stretch>
            <a:fillRect/>
          </a:stretch>
        </p:blipFill>
        <p:spPr>
          <a:xfrm>
            <a:off x="2590311" y="1085067"/>
            <a:ext cx="7011378" cy="3181794"/>
          </a:xfrm>
          <a:prstGeom prst="rect">
            <a:avLst/>
          </a:prstGeom>
        </p:spPr>
      </p:pic>
    </p:spTree>
    <p:extLst>
      <p:ext uri="{BB962C8B-B14F-4D97-AF65-F5344CB8AC3E}">
        <p14:creationId xmlns:p14="http://schemas.microsoft.com/office/powerpoint/2010/main" val="486908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sp>
        <p:nvSpPr>
          <p:cNvPr id="3" name="TextBox 2">
            <a:extLst>
              <a:ext uri="{FF2B5EF4-FFF2-40B4-BE49-F238E27FC236}">
                <a16:creationId xmlns:a16="http://schemas.microsoft.com/office/drawing/2014/main" id="{ECB91BB3-CD81-AF41-4CDC-F7206382CD04}"/>
              </a:ext>
            </a:extLst>
          </p:cNvPr>
          <p:cNvSpPr txBox="1"/>
          <p:nvPr/>
        </p:nvSpPr>
        <p:spPr>
          <a:xfrm>
            <a:off x="1753901" y="1430767"/>
            <a:ext cx="9685243" cy="2944076"/>
          </a:xfrm>
          <a:prstGeom prst="rect">
            <a:avLst/>
          </a:prstGeom>
          <a:noFill/>
        </p:spPr>
        <p:txBody>
          <a:bodyPr wrap="square">
            <a:spAutoFit/>
          </a:bodyPr>
          <a:lstStyle/>
          <a:p>
            <a:pPr lvl="0" algn="ctr">
              <a:lnSpc>
                <a:spcPct val="107000"/>
              </a:lnSpc>
            </a:pPr>
            <a:r>
              <a:rPr lang="en-IN" sz="2400" b="1" u="sng" dirty="0">
                <a:effectLst/>
                <a:latin typeface="Calibri" panose="020F0502020204030204" pitchFamily="34" charset="0"/>
                <a:ea typeface="Calibri" panose="020F0502020204030204" pitchFamily="34" charset="0"/>
                <a:cs typeface="Calibri" panose="020F0502020204030204" pitchFamily="34" charset="0"/>
              </a:rPr>
              <a:t>Hardware and Software Requirements and Tools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b="1"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Hardware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Processor</a:t>
            </a:r>
            <a:r>
              <a:rPr lang="en-IN" sz="1800" dirty="0">
                <a:effectLst/>
                <a:latin typeface="Calibri" panose="020F0502020204030204" pitchFamily="34" charset="0"/>
                <a:ea typeface="Calibri" panose="020F0502020204030204" pitchFamily="34" charset="0"/>
                <a:cs typeface="Calibri" panose="020F0502020204030204" pitchFamily="34" charset="0"/>
              </a:rPr>
              <a:t>: 11th Gen Intel(R) Core (TM) i3-1125G4 @ 2.00GHz   2.00 GHz</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System Type</a:t>
            </a:r>
            <a:r>
              <a:rPr lang="en-IN" sz="1800" dirty="0">
                <a:effectLst/>
                <a:latin typeface="Calibri" panose="020F0502020204030204" pitchFamily="34" charset="0"/>
                <a:ea typeface="Calibri" panose="020F0502020204030204" pitchFamily="34" charset="0"/>
                <a:cs typeface="Calibri" panose="020F0502020204030204" pitchFamily="34" charset="0"/>
              </a:rPr>
              <a:t>:</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Software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Anaconda </a:t>
            </a:r>
            <a:r>
              <a:rPr lang="en-IN" sz="1800" dirty="0">
                <a:effectLst/>
                <a:latin typeface="Calibri" panose="020F0502020204030204" pitchFamily="34" charset="0"/>
                <a:ea typeface="Calibri" panose="020F0502020204030204" pitchFamily="34" charset="0"/>
                <a:cs typeface="Calibri" panose="020F0502020204030204" pitchFamily="34" charset="0"/>
              </a:rPr>
              <a:t>for 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err="1">
                <a:effectLst/>
                <a:latin typeface="Calibri" panose="020F0502020204030204" pitchFamily="34" charset="0"/>
                <a:ea typeface="Calibri" panose="020F0502020204030204" pitchFamily="34" charset="0"/>
                <a:cs typeface="Calibri" panose="020F0502020204030204" pitchFamily="34" charset="0"/>
              </a:rPr>
              <a:t>Jupyter</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notebook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6376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22</a:t>
            </a:fld>
            <a:endParaRPr lang="en-US" dirty="0"/>
          </a:p>
        </p:txBody>
      </p:sp>
      <p:sp>
        <p:nvSpPr>
          <p:cNvPr id="3" name="TextBox 2">
            <a:extLst>
              <a:ext uri="{FF2B5EF4-FFF2-40B4-BE49-F238E27FC236}">
                <a16:creationId xmlns:a16="http://schemas.microsoft.com/office/drawing/2014/main" id="{B659DA61-51F5-3822-E735-4B2D4BF5CC66}"/>
              </a:ext>
            </a:extLst>
          </p:cNvPr>
          <p:cNvSpPr txBox="1"/>
          <p:nvPr/>
        </p:nvSpPr>
        <p:spPr>
          <a:xfrm>
            <a:off x="3560110" y="861095"/>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2D3D46D6-4BF0-1EF5-86A9-C21FB862A50A}"/>
              </a:ext>
            </a:extLst>
          </p:cNvPr>
          <p:cNvPicPr>
            <a:picLocks noChangeAspect="1"/>
          </p:cNvPicPr>
          <p:nvPr/>
        </p:nvPicPr>
        <p:blipFill>
          <a:blip r:embed="rId2"/>
          <a:stretch>
            <a:fillRect/>
          </a:stretch>
        </p:blipFill>
        <p:spPr>
          <a:xfrm>
            <a:off x="2174877" y="1544408"/>
            <a:ext cx="6658904" cy="4629796"/>
          </a:xfrm>
          <a:prstGeom prst="rect">
            <a:avLst/>
          </a:prstGeom>
        </p:spPr>
      </p:pic>
    </p:spTree>
    <p:extLst>
      <p:ext uri="{BB962C8B-B14F-4D97-AF65-F5344CB8AC3E}">
        <p14:creationId xmlns:p14="http://schemas.microsoft.com/office/powerpoint/2010/main" val="808345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23</a:t>
            </a:fld>
            <a:endParaRPr lang="en-US" dirty="0"/>
          </a:p>
        </p:txBody>
      </p:sp>
      <p:sp>
        <p:nvSpPr>
          <p:cNvPr id="4" name="TextBox 3">
            <a:extLst>
              <a:ext uri="{FF2B5EF4-FFF2-40B4-BE49-F238E27FC236}">
                <a16:creationId xmlns:a16="http://schemas.microsoft.com/office/drawing/2014/main" id="{DAE96911-D599-DDBA-EC93-67F70EFB825C}"/>
              </a:ext>
            </a:extLst>
          </p:cNvPr>
          <p:cNvSpPr txBox="1"/>
          <p:nvPr/>
        </p:nvSpPr>
        <p:spPr>
          <a:xfrm>
            <a:off x="2895880" y="748330"/>
            <a:ext cx="6098240" cy="2384307"/>
          </a:xfrm>
          <a:prstGeom prst="rect">
            <a:avLst/>
          </a:prstGeom>
          <a:noFill/>
        </p:spPr>
        <p:txBody>
          <a:bodyPr wrap="square">
            <a:spAutoFit/>
          </a:bodyPr>
          <a:lstStyle/>
          <a:p>
            <a:pPr lvl="0" algn="ctr">
              <a:lnSpc>
                <a:spcPct val="107000"/>
              </a:lnSpc>
            </a:pPr>
            <a:r>
              <a:rPr lang="en-IN" sz="20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B7E9DE9A-8CA9-F7F8-42C0-FCC597C9BEA3}"/>
              </a:ext>
            </a:extLst>
          </p:cNvPr>
          <p:cNvPicPr>
            <a:picLocks noChangeAspect="1"/>
          </p:cNvPicPr>
          <p:nvPr/>
        </p:nvPicPr>
        <p:blipFill>
          <a:blip r:embed="rId2"/>
          <a:stretch>
            <a:fillRect/>
          </a:stretch>
        </p:blipFill>
        <p:spPr>
          <a:xfrm>
            <a:off x="2895880" y="4411133"/>
            <a:ext cx="5087060" cy="2048161"/>
          </a:xfrm>
          <a:prstGeom prst="rect">
            <a:avLst/>
          </a:prstGeom>
        </p:spPr>
      </p:pic>
      <p:pic>
        <p:nvPicPr>
          <p:cNvPr id="5" name="Picture 4">
            <a:extLst>
              <a:ext uri="{FF2B5EF4-FFF2-40B4-BE49-F238E27FC236}">
                <a16:creationId xmlns:a16="http://schemas.microsoft.com/office/drawing/2014/main" id="{65CFACFD-0310-94AE-1C4A-C89A99B003A6}"/>
              </a:ext>
            </a:extLst>
          </p:cNvPr>
          <p:cNvPicPr>
            <a:picLocks noChangeAspect="1"/>
          </p:cNvPicPr>
          <p:nvPr/>
        </p:nvPicPr>
        <p:blipFill>
          <a:blip r:embed="rId3"/>
          <a:stretch>
            <a:fillRect/>
          </a:stretch>
        </p:blipFill>
        <p:spPr>
          <a:xfrm>
            <a:off x="2895880" y="3425284"/>
            <a:ext cx="2892649" cy="600159"/>
          </a:xfrm>
          <a:prstGeom prst="rect">
            <a:avLst/>
          </a:prstGeom>
        </p:spPr>
      </p:pic>
    </p:spTree>
    <p:extLst>
      <p:ext uri="{BB962C8B-B14F-4D97-AF65-F5344CB8AC3E}">
        <p14:creationId xmlns:p14="http://schemas.microsoft.com/office/powerpoint/2010/main" val="2350638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4" name="Picture 3">
            <a:extLst>
              <a:ext uri="{FF2B5EF4-FFF2-40B4-BE49-F238E27FC236}">
                <a16:creationId xmlns:a16="http://schemas.microsoft.com/office/drawing/2014/main" id="{23CCD5AE-916B-EB1F-3928-C498C1F17EF1}"/>
              </a:ext>
            </a:extLst>
          </p:cNvPr>
          <p:cNvPicPr>
            <a:picLocks noChangeAspect="1"/>
          </p:cNvPicPr>
          <p:nvPr/>
        </p:nvPicPr>
        <p:blipFill>
          <a:blip r:embed="rId2"/>
          <a:stretch>
            <a:fillRect/>
          </a:stretch>
        </p:blipFill>
        <p:spPr>
          <a:xfrm>
            <a:off x="2108321" y="960120"/>
            <a:ext cx="5506218" cy="3191320"/>
          </a:xfrm>
          <a:prstGeom prst="rect">
            <a:avLst/>
          </a:prstGeom>
        </p:spPr>
      </p:pic>
      <p:pic>
        <p:nvPicPr>
          <p:cNvPr id="6" name="Picture 5">
            <a:extLst>
              <a:ext uri="{FF2B5EF4-FFF2-40B4-BE49-F238E27FC236}">
                <a16:creationId xmlns:a16="http://schemas.microsoft.com/office/drawing/2014/main" id="{37553191-CB81-C206-1E5C-EEABC5792C74}"/>
              </a:ext>
            </a:extLst>
          </p:cNvPr>
          <p:cNvPicPr>
            <a:picLocks noChangeAspect="1"/>
          </p:cNvPicPr>
          <p:nvPr/>
        </p:nvPicPr>
        <p:blipFill>
          <a:blip r:embed="rId3"/>
          <a:stretch>
            <a:fillRect/>
          </a:stretch>
        </p:blipFill>
        <p:spPr>
          <a:xfrm>
            <a:off x="2108321" y="4803063"/>
            <a:ext cx="4963218" cy="828791"/>
          </a:xfrm>
          <a:prstGeom prst="rect">
            <a:avLst/>
          </a:prstGeom>
        </p:spPr>
      </p:pic>
    </p:spTree>
    <p:extLst>
      <p:ext uri="{BB962C8B-B14F-4D97-AF65-F5344CB8AC3E}">
        <p14:creationId xmlns:p14="http://schemas.microsoft.com/office/powerpoint/2010/main" val="2689298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3" name="Picture 2">
            <a:extLst>
              <a:ext uri="{FF2B5EF4-FFF2-40B4-BE49-F238E27FC236}">
                <a16:creationId xmlns:a16="http://schemas.microsoft.com/office/drawing/2014/main" id="{B4D4D595-4630-3497-8E7C-02DC68637FA6}"/>
              </a:ext>
            </a:extLst>
          </p:cNvPr>
          <p:cNvPicPr>
            <a:picLocks noChangeAspect="1"/>
          </p:cNvPicPr>
          <p:nvPr/>
        </p:nvPicPr>
        <p:blipFill>
          <a:blip r:embed="rId2"/>
          <a:stretch>
            <a:fillRect/>
          </a:stretch>
        </p:blipFill>
        <p:spPr>
          <a:xfrm>
            <a:off x="837466" y="1307934"/>
            <a:ext cx="5258534" cy="2524477"/>
          </a:xfrm>
          <a:prstGeom prst="rect">
            <a:avLst/>
          </a:prstGeom>
        </p:spPr>
      </p:pic>
      <p:pic>
        <p:nvPicPr>
          <p:cNvPr id="5" name="Picture 4">
            <a:extLst>
              <a:ext uri="{FF2B5EF4-FFF2-40B4-BE49-F238E27FC236}">
                <a16:creationId xmlns:a16="http://schemas.microsoft.com/office/drawing/2014/main" id="{4D95AC54-0F9F-53AF-7C8E-66D34483D2B9}"/>
              </a:ext>
            </a:extLst>
          </p:cNvPr>
          <p:cNvPicPr>
            <a:picLocks noChangeAspect="1"/>
          </p:cNvPicPr>
          <p:nvPr/>
        </p:nvPicPr>
        <p:blipFill>
          <a:blip r:embed="rId3"/>
          <a:stretch>
            <a:fillRect/>
          </a:stretch>
        </p:blipFill>
        <p:spPr>
          <a:xfrm>
            <a:off x="6325098" y="3039035"/>
            <a:ext cx="4620270" cy="2486372"/>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3" name="Picture 2">
            <a:extLst>
              <a:ext uri="{FF2B5EF4-FFF2-40B4-BE49-F238E27FC236}">
                <a16:creationId xmlns:a16="http://schemas.microsoft.com/office/drawing/2014/main" id="{67B42FCA-726F-F0BA-AAB9-82F41C4FE7AD}"/>
              </a:ext>
            </a:extLst>
          </p:cNvPr>
          <p:cNvPicPr>
            <a:picLocks noChangeAspect="1"/>
          </p:cNvPicPr>
          <p:nvPr/>
        </p:nvPicPr>
        <p:blipFill>
          <a:blip r:embed="rId2"/>
          <a:stretch>
            <a:fillRect/>
          </a:stretch>
        </p:blipFill>
        <p:spPr>
          <a:xfrm>
            <a:off x="944323" y="1388617"/>
            <a:ext cx="4763165" cy="2524477"/>
          </a:xfrm>
          <a:prstGeom prst="rect">
            <a:avLst/>
          </a:prstGeom>
        </p:spPr>
      </p:pic>
      <p:pic>
        <p:nvPicPr>
          <p:cNvPr id="5" name="Picture 4">
            <a:extLst>
              <a:ext uri="{FF2B5EF4-FFF2-40B4-BE49-F238E27FC236}">
                <a16:creationId xmlns:a16="http://schemas.microsoft.com/office/drawing/2014/main" id="{F212EF8B-A7B3-C45F-EEFE-AD9F26404E62}"/>
              </a:ext>
            </a:extLst>
          </p:cNvPr>
          <p:cNvPicPr>
            <a:picLocks noChangeAspect="1"/>
          </p:cNvPicPr>
          <p:nvPr/>
        </p:nvPicPr>
        <p:blipFill>
          <a:blip r:embed="rId3"/>
          <a:stretch>
            <a:fillRect/>
          </a:stretch>
        </p:blipFill>
        <p:spPr>
          <a:xfrm>
            <a:off x="6115519" y="2650855"/>
            <a:ext cx="4829849" cy="2524477"/>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3" name="Picture 2">
            <a:extLst>
              <a:ext uri="{FF2B5EF4-FFF2-40B4-BE49-F238E27FC236}">
                <a16:creationId xmlns:a16="http://schemas.microsoft.com/office/drawing/2014/main" id="{8BBE1029-583E-8A05-D261-733EDDFD9A49}"/>
              </a:ext>
            </a:extLst>
          </p:cNvPr>
          <p:cNvPicPr>
            <a:picLocks noChangeAspect="1"/>
          </p:cNvPicPr>
          <p:nvPr/>
        </p:nvPicPr>
        <p:blipFill>
          <a:blip r:embed="rId2"/>
          <a:stretch>
            <a:fillRect/>
          </a:stretch>
        </p:blipFill>
        <p:spPr>
          <a:xfrm>
            <a:off x="963024" y="1527750"/>
            <a:ext cx="4877481" cy="2457793"/>
          </a:xfrm>
          <a:prstGeom prst="rect">
            <a:avLst/>
          </a:prstGeom>
        </p:spPr>
      </p:pic>
      <p:pic>
        <p:nvPicPr>
          <p:cNvPr id="5" name="Picture 4">
            <a:extLst>
              <a:ext uri="{FF2B5EF4-FFF2-40B4-BE49-F238E27FC236}">
                <a16:creationId xmlns:a16="http://schemas.microsoft.com/office/drawing/2014/main" id="{E562D7C3-0D56-EAF6-EE2C-AB74726D1525}"/>
              </a:ext>
            </a:extLst>
          </p:cNvPr>
          <p:cNvPicPr>
            <a:picLocks noChangeAspect="1"/>
          </p:cNvPicPr>
          <p:nvPr/>
        </p:nvPicPr>
        <p:blipFill>
          <a:blip r:embed="rId3"/>
          <a:stretch>
            <a:fillRect/>
          </a:stretch>
        </p:blipFill>
        <p:spPr>
          <a:xfrm>
            <a:off x="6198754" y="2969663"/>
            <a:ext cx="4877481" cy="2505425"/>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28</a:t>
            </a:fld>
            <a:endParaRPr lang="en-US" dirty="0"/>
          </a:p>
        </p:txBody>
      </p:sp>
      <p:pic>
        <p:nvPicPr>
          <p:cNvPr id="3" name="Picture 2">
            <a:extLst>
              <a:ext uri="{FF2B5EF4-FFF2-40B4-BE49-F238E27FC236}">
                <a16:creationId xmlns:a16="http://schemas.microsoft.com/office/drawing/2014/main" id="{B4CC2BF6-E16A-4EC3-F7D2-298E8AD18D78}"/>
              </a:ext>
            </a:extLst>
          </p:cNvPr>
          <p:cNvPicPr>
            <a:picLocks noChangeAspect="1"/>
          </p:cNvPicPr>
          <p:nvPr/>
        </p:nvPicPr>
        <p:blipFill>
          <a:blip r:embed="rId2"/>
          <a:stretch>
            <a:fillRect/>
          </a:stretch>
        </p:blipFill>
        <p:spPr>
          <a:xfrm>
            <a:off x="1053066" y="1427952"/>
            <a:ext cx="4115374" cy="1705213"/>
          </a:xfrm>
          <a:prstGeom prst="rect">
            <a:avLst/>
          </a:prstGeom>
        </p:spPr>
      </p:pic>
      <p:pic>
        <p:nvPicPr>
          <p:cNvPr id="2" name="Picture 1">
            <a:extLst>
              <a:ext uri="{FF2B5EF4-FFF2-40B4-BE49-F238E27FC236}">
                <a16:creationId xmlns:a16="http://schemas.microsoft.com/office/drawing/2014/main" id="{D4496AC8-CE0A-680A-E54C-E0B2543618E7}"/>
              </a:ext>
            </a:extLst>
          </p:cNvPr>
          <p:cNvPicPr>
            <a:picLocks noChangeAspect="1"/>
          </p:cNvPicPr>
          <p:nvPr/>
        </p:nvPicPr>
        <p:blipFill>
          <a:blip r:embed="rId3"/>
          <a:stretch>
            <a:fillRect/>
          </a:stretch>
        </p:blipFill>
        <p:spPr>
          <a:xfrm>
            <a:off x="6237768" y="1427952"/>
            <a:ext cx="5201376" cy="3962953"/>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29</a:t>
            </a:fld>
            <a:endParaRPr lang="en-US" dirty="0"/>
          </a:p>
        </p:txBody>
      </p:sp>
      <p:pic>
        <p:nvPicPr>
          <p:cNvPr id="5" name="Picture 4">
            <a:extLst>
              <a:ext uri="{FF2B5EF4-FFF2-40B4-BE49-F238E27FC236}">
                <a16:creationId xmlns:a16="http://schemas.microsoft.com/office/drawing/2014/main" id="{4E4A315D-AC9D-1DB7-C816-37F761A24455}"/>
              </a:ext>
            </a:extLst>
          </p:cNvPr>
          <p:cNvPicPr>
            <a:picLocks noChangeAspect="1"/>
          </p:cNvPicPr>
          <p:nvPr/>
        </p:nvPicPr>
        <p:blipFill>
          <a:blip r:embed="rId2"/>
          <a:stretch>
            <a:fillRect/>
          </a:stretch>
        </p:blipFill>
        <p:spPr>
          <a:xfrm>
            <a:off x="716280" y="594360"/>
            <a:ext cx="5106113" cy="4661945"/>
          </a:xfrm>
          <a:prstGeom prst="rect">
            <a:avLst/>
          </a:prstGeom>
        </p:spPr>
      </p:pic>
      <p:pic>
        <p:nvPicPr>
          <p:cNvPr id="7" name="Picture 6">
            <a:extLst>
              <a:ext uri="{FF2B5EF4-FFF2-40B4-BE49-F238E27FC236}">
                <a16:creationId xmlns:a16="http://schemas.microsoft.com/office/drawing/2014/main" id="{46AC29A2-2BF8-612D-6CC4-3DD0ABD3CA91}"/>
              </a:ext>
            </a:extLst>
          </p:cNvPr>
          <p:cNvPicPr>
            <a:picLocks noChangeAspect="1"/>
          </p:cNvPicPr>
          <p:nvPr/>
        </p:nvPicPr>
        <p:blipFill>
          <a:blip r:embed="rId3"/>
          <a:stretch>
            <a:fillRect/>
          </a:stretch>
        </p:blipFill>
        <p:spPr>
          <a:xfrm>
            <a:off x="5217689" y="2557898"/>
            <a:ext cx="6221455" cy="3705742"/>
          </a:xfrm>
          <a:prstGeom prst="rect">
            <a:avLst/>
          </a:prstGeom>
        </p:spPr>
      </p:pic>
    </p:spTree>
    <p:extLst>
      <p:ext uri="{BB962C8B-B14F-4D97-AF65-F5344CB8AC3E}">
        <p14:creationId xmlns:p14="http://schemas.microsoft.com/office/powerpoint/2010/main" val="76889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731520"/>
            <a:ext cx="10671048" cy="768096"/>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extBox 4">
            <a:extLst>
              <a:ext uri="{FF2B5EF4-FFF2-40B4-BE49-F238E27FC236}">
                <a16:creationId xmlns:a16="http://schemas.microsoft.com/office/drawing/2014/main" id="{F929DD8E-766C-14EF-5680-56C9C94455F1}"/>
              </a:ext>
            </a:extLst>
          </p:cNvPr>
          <p:cNvSpPr txBox="1"/>
          <p:nvPr/>
        </p:nvSpPr>
        <p:spPr>
          <a:xfrm>
            <a:off x="656756" y="1812435"/>
            <a:ext cx="10504303" cy="4342279"/>
          </a:xfrm>
          <a:prstGeom prst="rect">
            <a:avLst/>
          </a:prstGeom>
          <a:noFill/>
        </p:spPr>
        <p:txBody>
          <a:bodyPr wrap="square" rtlCol="0">
            <a:spAutoFit/>
          </a:bodyPr>
          <a:lstStyle/>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SMS Spam Collection is a set of SMS tagged messages that have been collected for SMS Spam research. It contains one set of SMS messages in English of 5,574 messages, tagged according being ham (legitimate) or spam.</a:t>
            </a:r>
          </a:p>
          <a:p>
            <a:pPr marL="457200" algn="just">
              <a:lnSpc>
                <a:spcPct val="107000"/>
              </a:lnSpc>
              <a:spcAft>
                <a:spcPts val="800"/>
              </a:spcAft>
            </a:pP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Spam Detector is used to detect unwanted, malicious and virus infected texts and helps to separate them from the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nonspam</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texts. It uses a binary type of classification containing the labels such as ‘ham’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nonspam</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spam. Application of this can be seen in Google Mail (GMAIL) where it segregates the spam emails in order to prevent them from getting into the user’s inbox.</a:t>
            </a:r>
          </a:p>
          <a:p>
            <a:pPr marL="457200" algn="just">
              <a:lnSpc>
                <a:spcPct val="107000"/>
              </a:lnSpc>
              <a:spcAft>
                <a:spcPts val="800"/>
              </a:spcAft>
            </a:pP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collection of 5573 rows SMS spam messages was manually extracted from the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Grumbletext</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1143000"/>
            <a:ext cx="10622639" cy="5257800"/>
          </a:xfrm>
        </p:spPr>
        <p:txBody>
          <a:bodyPr/>
          <a:lstStyle/>
          <a:p>
            <a:pPr algn="ctr"/>
            <a:r>
              <a:rPr lang="en-US" dirty="0"/>
              <a:t>Final Procedure:</a:t>
            </a:r>
            <a:br>
              <a:rPr lang="en-US" dirty="0"/>
            </a:br>
            <a:br>
              <a:rPr lang="en-US" dirty="0"/>
            </a:br>
            <a:br>
              <a:rPr lang="en-US" dirty="0"/>
            </a:br>
            <a:r>
              <a:rPr lang="en-US" dirty="0"/>
              <a:t>1. Saving the model</a:t>
            </a:r>
            <a:br>
              <a:rPr lang="en-US" dirty="0"/>
            </a:br>
            <a:br>
              <a:rPr lang="en-US" dirty="0"/>
            </a:b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30</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3738282" y="309283"/>
            <a:ext cx="7664286"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br>
            <a:br>
              <a:rPr lang="en-US" dirty="0"/>
            </a:br>
            <a:br>
              <a:rPr lang="en-US" dirty="0"/>
            </a:br>
            <a:endParaRPr lang="en-US" dirty="0"/>
          </a:p>
          <a:p>
            <a:br>
              <a:rPr lang="en-US" dirty="0"/>
            </a:br>
            <a:br>
              <a:rPr lang="en-US" dirty="0"/>
            </a:br>
            <a:br>
              <a:rPr lang="en-US" dirty="0"/>
            </a:br>
            <a:br>
              <a:rPr lang="en-US" dirty="0"/>
            </a:br>
            <a:br>
              <a:rPr lang="en-US" dirty="0">
                <a:latin typeface="-apple-system"/>
              </a:rPr>
            </a:br>
            <a:br>
              <a:rPr lang="en-US" dirty="0">
                <a:latin typeface="-apple-system"/>
              </a:rPr>
            </a:br>
            <a:endParaRPr lang="en-US" dirty="0"/>
          </a:p>
        </p:txBody>
      </p:sp>
      <p:pic>
        <p:nvPicPr>
          <p:cNvPr id="5" name="Picture 4">
            <a:extLst>
              <a:ext uri="{FF2B5EF4-FFF2-40B4-BE49-F238E27FC236}">
                <a16:creationId xmlns:a16="http://schemas.microsoft.com/office/drawing/2014/main" id="{863D175A-227C-966D-83D1-71D1D1FCEEA2}"/>
              </a:ext>
            </a:extLst>
          </p:cNvPr>
          <p:cNvPicPr>
            <a:picLocks noChangeAspect="1"/>
          </p:cNvPicPr>
          <p:nvPr/>
        </p:nvPicPr>
        <p:blipFill>
          <a:blip r:embed="rId2"/>
          <a:stretch>
            <a:fillRect/>
          </a:stretch>
        </p:blipFill>
        <p:spPr>
          <a:xfrm>
            <a:off x="4428017" y="3719553"/>
            <a:ext cx="4326017" cy="839000"/>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349624"/>
            <a:ext cx="10622639" cy="6051176"/>
          </a:xfrm>
        </p:spPr>
        <p:txBody>
          <a:bodyPr/>
          <a:lstStyle/>
          <a:p>
            <a:pPr algn="ctr"/>
            <a:br>
              <a:rPr lang="en-US" dirty="0"/>
            </a:br>
            <a:br>
              <a:rPr lang="en-US" dirty="0"/>
            </a:br>
            <a:r>
              <a:rPr lang="en-US" dirty="0"/>
              <a:t>2. Comparing Actual and Prediction</a:t>
            </a: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31</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779929" y="309283"/>
            <a:ext cx="10622639"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latin typeface="-apple-system"/>
              </a:rPr>
            </a:br>
            <a:endParaRPr lang="en-US" dirty="0"/>
          </a:p>
        </p:txBody>
      </p:sp>
      <p:pic>
        <p:nvPicPr>
          <p:cNvPr id="5" name="Picture 4">
            <a:extLst>
              <a:ext uri="{FF2B5EF4-FFF2-40B4-BE49-F238E27FC236}">
                <a16:creationId xmlns:a16="http://schemas.microsoft.com/office/drawing/2014/main" id="{486E63AC-126E-759C-1F18-9F8B18DCFB42}"/>
              </a:ext>
            </a:extLst>
          </p:cNvPr>
          <p:cNvPicPr>
            <a:picLocks noChangeAspect="1"/>
          </p:cNvPicPr>
          <p:nvPr/>
        </p:nvPicPr>
        <p:blipFill>
          <a:blip r:embed="rId2"/>
          <a:stretch>
            <a:fillRect/>
          </a:stretch>
        </p:blipFill>
        <p:spPr>
          <a:xfrm>
            <a:off x="3922838" y="1997400"/>
            <a:ext cx="5163271" cy="4363059"/>
          </a:xfrm>
          <a:prstGeom prst="rect">
            <a:avLst/>
          </a:prstGeom>
        </p:spPr>
      </p:pic>
    </p:spTree>
    <p:extLst>
      <p:ext uri="{BB962C8B-B14F-4D97-AF65-F5344CB8AC3E}">
        <p14:creationId xmlns:p14="http://schemas.microsoft.com/office/powerpoint/2010/main" val="15159658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93376" y="470648"/>
            <a:ext cx="10622639" cy="3334870"/>
          </a:xfrm>
        </p:spPr>
        <p:txBody>
          <a:bodyPr/>
          <a:lstStyle/>
          <a:p>
            <a:pPr algn="ctr"/>
            <a:br>
              <a:rPr lang="en-US" dirty="0"/>
            </a:br>
            <a:br>
              <a:rPr lang="en-US" dirty="0"/>
            </a:br>
            <a:br>
              <a:rPr lang="en-US" dirty="0"/>
            </a:br>
            <a:r>
              <a:rPr lang="en-US" dirty="0"/>
              <a:t>3. </a:t>
            </a:r>
            <a:r>
              <a:rPr lang="en-US" b="1" i="0" dirty="0">
                <a:effectLst/>
                <a:latin typeface="-apple-system"/>
              </a:rPr>
              <a:t>Saving the model in CSV format</a:t>
            </a: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32</a:t>
            </a:fld>
            <a:endParaRPr lang="en-US" dirty="0"/>
          </a:p>
        </p:txBody>
      </p:sp>
      <p:pic>
        <p:nvPicPr>
          <p:cNvPr id="4" name="Picture 3">
            <a:extLst>
              <a:ext uri="{FF2B5EF4-FFF2-40B4-BE49-F238E27FC236}">
                <a16:creationId xmlns:a16="http://schemas.microsoft.com/office/drawing/2014/main" id="{C1A6EF14-4266-F44B-ACB2-9D30D5B9AD04}"/>
              </a:ext>
            </a:extLst>
          </p:cNvPr>
          <p:cNvPicPr>
            <a:picLocks noChangeAspect="1"/>
          </p:cNvPicPr>
          <p:nvPr/>
        </p:nvPicPr>
        <p:blipFill>
          <a:blip r:embed="rId2"/>
          <a:stretch>
            <a:fillRect/>
          </a:stretch>
        </p:blipFill>
        <p:spPr>
          <a:xfrm>
            <a:off x="3254334" y="3263455"/>
            <a:ext cx="5925377" cy="959828"/>
          </a:xfrm>
          <a:prstGeom prst="rect">
            <a:avLst/>
          </a:prstGeom>
        </p:spPr>
      </p:pic>
    </p:spTree>
    <p:extLst>
      <p:ext uri="{BB962C8B-B14F-4D97-AF65-F5344CB8AC3E}">
        <p14:creationId xmlns:p14="http://schemas.microsoft.com/office/powerpoint/2010/main" val="872322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ctrTitle"/>
          </p:nvPr>
        </p:nvSpPr>
        <p:spPr>
          <a:xfrm>
            <a:off x="3382743" y="960438"/>
            <a:ext cx="4169664" cy="667512"/>
          </a:xfrm>
        </p:spPr>
        <p:txBody>
          <a:bodyPr/>
          <a:lstStyle/>
          <a:p>
            <a:pPr algn="ctr"/>
            <a:r>
              <a:rPr lang="en-US" dirty="0"/>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subTitle" idx="1"/>
          </p:nvPr>
        </p:nvSpPr>
        <p:spPr>
          <a:xfrm>
            <a:off x="1638299" y="2097741"/>
            <a:ext cx="8592671" cy="4343400"/>
          </a:xfrm>
        </p:spPr>
        <p:txBody>
          <a:bodyPr/>
          <a:lstStyle/>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project we have detected spam and ham messages </a:t>
            </a:r>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that have been collected for SMS Spam research</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Then we have done different text process to eliminate problem of imbalance. By doing different EDA steps we have analyzed the text.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Finally, by doing hyperparameter tuning we got optimum parameters for our final model. And finally, we got improved accuracy score for our final model.</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pPr/>
              <a:t>33</a:t>
            </a:fld>
            <a:endParaRPr lang="en-US" dirty="0"/>
          </a:p>
        </p:txBody>
      </p:sp>
    </p:spTree>
    <p:extLst>
      <p:ext uri="{BB962C8B-B14F-4D97-AF65-F5344CB8AC3E}">
        <p14:creationId xmlns:p14="http://schemas.microsoft.com/office/powerpoint/2010/main" val="2439111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432918" y="3601212"/>
            <a:ext cx="4169664" cy="667512"/>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3630168" y="4447032"/>
            <a:ext cx="4169664" cy="2176272"/>
          </a:xfrm>
        </p:spPr>
        <p:txBody>
          <a:bodyPr/>
          <a:lstStyle/>
          <a:p>
            <a:endParaRPr lang="en-US" dirty="0"/>
          </a:p>
          <a:p>
            <a:r>
              <a:rPr lang="en-US" b="1" dirty="0"/>
              <a:t>Prepared by</a:t>
            </a:r>
            <a:r>
              <a:rPr lang="en-US" dirty="0"/>
              <a:t>: Archana Kumari</a:t>
            </a:r>
          </a:p>
          <a:p>
            <a:endParaRPr lang="en-US" dirty="0"/>
          </a:p>
          <a:p>
            <a:r>
              <a:rPr lang="en-US" b="1" dirty="0"/>
              <a:t>SME Name: </a:t>
            </a:r>
            <a:r>
              <a:rPr lang="en-US" dirty="0" err="1"/>
              <a:t>Shwetank</a:t>
            </a:r>
            <a:r>
              <a:rPr lang="en-US" dirty="0"/>
              <a:t> Mishra</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89530" y="808437"/>
            <a:ext cx="6400800" cy="768096"/>
          </a:xfrm>
        </p:spPr>
        <p:txBody>
          <a:bodyPr/>
          <a:lstStyle/>
          <a:p>
            <a:r>
              <a:rPr lang="en-US" b="1" i="0" dirty="0">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936376" y="2017059"/>
            <a:ext cx="7005918" cy="4518212"/>
          </a:xfrm>
        </p:spPr>
        <p:txBody>
          <a:bodyPr/>
          <a:lstStyle/>
          <a:p>
            <a:pPr algn="just"/>
            <a:r>
              <a:rPr lang="en-US" b="0" i="0" dirty="0">
                <a:solidFill>
                  <a:schemeClr val="tx1"/>
                </a:solidFill>
                <a:effectLst/>
                <a:latin typeface="-apple-system"/>
              </a:rPr>
              <a:t>A subset of 3,375 SMS randomly chosen ham messages of the NUS SMS Corpus (NSC), which is a dataset of about 10,000 legitimate messages collected for research at the Department of Computer Science at the National University of Singapore. The messages largely originate from Singaporeans and mostly from students attending the University. These messages were collected from volunteers who were made aware that their contributions were going to be made publicly available.</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532965" y="910635"/>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1177246" y="2079333"/>
            <a:ext cx="10475258" cy="3139321"/>
          </a:xfrm>
          <a:prstGeom prst="rect">
            <a:avLst/>
          </a:prstGeom>
          <a:noFill/>
        </p:spPr>
        <p:txBody>
          <a:bodyPr wrap="square">
            <a:spAutoFit/>
          </a:bodyPr>
          <a:lstStyle/>
          <a:p>
            <a:pPr algn="just"/>
            <a:endParaRPr lang="en-US" b="0" i="0" dirty="0">
              <a:effectLst/>
              <a:latin typeface="-apple-system"/>
            </a:endParaRPr>
          </a:p>
          <a:p>
            <a:pPr algn="just"/>
            <a:r>
              <a:rPr lang="en-US" b="0" i="0" dirty="0">
                <a:effectLst/>
                <a:latin typeface="-apple-system"/>
              </a:rPr>
              <a:t>We need to build a machine learning model. But before model building do all data preprocessing steps involving NLP. Try different models with different hyper parameters and select the best model.</a:t>
            </a:r>
          </a:p>
          <a:p>
            <a:pPr algn="just"/>
            <a:endParaRPr lang="en-US" b="0" i="0" dirty="0">
              <a:effectLst/>
              <a:latin typeface="-apple-system"/>
            </a:endParaRPr>
          </a:p>
          <a:p>
            <a:pPr algn="just"/>
            <a:r>
              <a:rPr lang="en-US" b="0" i="0" dirty="0">
                <a:effectLst/>
                <a:latin typeface="-apple-system"/>
              </a:rPr>
              <a:t>Follow the complete life cycle of data science. Include all the steps like:</a:t>
            </a:r>
          </a:p>
          <a:p>
            <a:pPr algn="just"/>
            <a:r>
              <a:rPr lang="en-US" b="0" i="0" dirty="0">
                <a:effectLst/>
                <a:latin typeface="-apple-system"/>
              </a:rPr>
              <a:t>    1. Data Cleaning</a:t>
            </a:r>
          </a:p>
          <a:p>
            <a:pPr algn="just"/>
            <a:r>
              <a:rPr lang="en-US" b="0" i="0" dirty="0">
                <a:effectLst/>
                <a:latin typeface="-apple-system"/>
              </a:rPr>
              <a:t>    2. Exploratory Data Analysis</a:t>
            </a:r>
          </a:p>
          <a:p>
            <a:pPr algn="just"/>
            <a:r>
              <a:rPr lang="en-US" b="0" i="0" dirty="0">
                <a:effectLst/>
                <a:latin typeface="-apple-system"/>
              </a:rPr>
              <a:t>    3. Data Preprocessing</a:t>
            </a:r>
          </a:p>
          <a:p>
            <a:pPr algn="just"/>
            <a:r>
              <a:rPr lang="en-US" b="0" i="0" dirty="0">
                <a:effectLst/>
                <a:latin typeface="-apple-system"/>
              </a:rPr>
              <a:t>    4. Model Building</a:t>
            </a:r>
          </a:p>
          <a:p>
            <a:pPr algn="just"/>
            <a:r>
              <a:rPr lang="en-US" b="0" i="0" dirty="0">
                <a:effectLst/>
                <a:latin typeface="-apple-system"/>
              </a:rPr>
              <a:t>    5. Model Evaluation</a:t>
            </a:r>
          </a:p>
          <a:p>
            <a:pPr algn="just"/>
            <a:r>
              <a:rPr lang="en-US" b="0" i="0" dirty="0">
                <a:effectLst/>
                <a:latin typeface="-apple-system"/>
              </a:rPr>
              <a:t>    6. Selecting the best mode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541494"/>
            <a:ext cx="11036808" cy="3996466"/>
          </a:xfrm>
        </p:spPr>
        <p:txBody>
          <a:bodyPr/>
          <a:lstStyle/>
          <a:p>
            <a:r>
              <a:rPr lang="en-US" b="1" i="0" dirty="0">
                <a:solidFill>
                  <a:srgbClr val="000000"/>
                </a:solidFill>
                <a:effectLst/>
                <a:latin typeface="Helvetica Neue"/>
              </a:rPr>
              <a:t>Checked Top 5 rows of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p>
          <a:p>
            <a:r>
              <a:rPr lang="en-US" b="1" i="0" dirty="0">
                <a:solidFill>
                  <a:srgbClr val="000000"/>
                </a:solidFill>
                <a:effectLst/>
                <a:latin typeface="Helvetica Neue"/>
              </a:rPr>
              <a:t>Checked Data Type of All Data </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p>
          <a:p>
            <a:r>
              <a:rPr lang="en-US" b="1" i="0" dirty="0">
                <a:solidFill>
                  <a:srgbClr val="000000"/>
                </a:solidFill>
                <a:effectLst/>
                <a:latin typeface="Helvetica Neue"/>
              </a:rPr>
              <a:t>Checked total number of unique value</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a:t>
            </a:r>
          </a:p>
          <a:p>
            <a:r>
              <a:rPr lang="en-US" b="1" dirty="0">
                <a:solidFill>
                  <a:srgbClr val="000000"/>
                </a:solidFill>
                <a:latin typeface="Helvetica Neue"/>
              </a:rPr>
              <a:t>Dropped irrelevant features</a:t>
            </a:r>
          </a:p>
          <a:p>
            <a:r>
              <a:rPr lang="en-US" b="1" dirty="0">
                <a:solidFill>
                  <a:srgbClr val="000000"/>
                </a:solidFill>
                <a:latin typeface="Helvetica Neue"/>
              </a:rPr>
              <a:t>Handled NULL values</a:t>
            </a:r>
          </a:p>
          <a:p>
            <a:r>
              <a:rPr lang="en-US" b="1" dirty="0">
                <a:solidFill>
                  <a:srgbClr val="000000"/>
                </a:solidFill>
                <a:latin typeface="Helvetica Neue"/>
              </a:rPr>
              <a:t>Handled duplicate values</a:t>
            </a:r>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57304"/>
            <a:ext cx="10671048" cy="1674907"/>
          </a:xfrm>
        </p:spPr>
        <p:txBody>
          <a:bodyPr/>
          <a:lstStyle/>
          <a:p>
            <a:r>
              <a:rPr lang="en-IN" dirty="0"/>
              <a:t>Data Description of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a:t>
            </a:r>
            <a:r>
              <a:rPr lang="en-IN" sz="1800" dirty="0">
                <a:solidFill>
                  <a:schemeClr val="tx1">
                    <a:lumMod val="95000"/>
                    <a:lumOff val="5000"/>
                  </a:schemeClr>
                </a:solidFill>
                <a:latin typeface="Georgia" panose="02040502050405020303" pitchFamily="18" charset="0"/>
              </a:rPr>
              <a:t>5572</a:t>
            </a:r>
            <a:r>
              <a:rPr lang="en-US" sz="1800" dirty="0">
                <a:solidFill>
                  <a:schemeClr val="tx1"/>
                </a:solidFill>
                <a:latin typeface="Georgia" panose="02040502050405020303" pitchFamily="18" charset="0"/>
              </a:rPr>
              <a:t> records (rows) and 5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remains with 5169 records (rows) and 6 features (columns). </a:t>
            </a:r>
            <a:endParaRPr lang="en-IN" dirty="0"/>
          </a:p>
        </p:txBody>
      </p:sp>
      <p:pic>
        <p:nvPicPr>
          <p:cNvPr id="6" name="Picture 5">
            <a:extLst>
              <a:ext uri="{FF2B5EF4-FFF2-40B4-BE49-F238E27FC236}">
                <a16:creationId xmlns:a16="http://schemas.microsoft.com/office/drawing/2014/main" id="{95F9E457-333C-1F48-1FBF-DE77EB5AFA18}"/>
              </a:ext>
            </a:extLst>
          </p:cNvPr>
          <p:cNvPicPr>
            <a:picLocks noChangeAspect="1"/>
          </p:cNvPicPr>
          <p:nvPr/>
        </p:nvPicPr>
        <p:blipFill>
          <a:blip r:embed="rId2"/>
          <a:stretch>
            <a:fillRect/>
          </a:stretch>
        </p:blipFill>
        <p:spPr>
          <a:xfrm>
            <a:off x="5257801" y="2956928"/>
            <a:ext cx="1395490" cy="772151"/>
          </a:xfrm>
          <a:prstGeom prst="rect">
            <a:avLst/>
          </a:prstGeom>
        </p:spPr>
      </p:pic>
      <p:pic>
        <p:nvPicPr>
          <p:cNvPr id="10" name="Picture 9">
            <a:extLst>
              <a:ext uri="{FF2B5EF4-FFF2-40B4-BE49-F238E27FC236}">
                <a16:creationId xmlns:a16="http://schemas.microsoft.com/office/drawing/2014/main" id="{08066607-7926-96E5-1095-9DC45CC30772}"/>
              </a:ext>
            </a:extLst>
          </p:cNvPr>
          <p:cNvPicPr>
            <a:picLocks noChangeAspect="1"/>
          </p:cNvPicPr>
          <p:nvPr/>
        </p:nvPicPr>
        <p:blipFill>
          <a:blip r:embed="rId3"/>
          <a:stretch>
            <a:fillRect/>
          </a:stretch>
        </p:blipFill>
        <p:spPr>
          <a:xfrm>
            <a:off x="5257801" y="4585447"/>
            <a:ext cx="1395490" cy="897355"/>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IN" b="1" i="0" dirty="0">
                <a:effectLst/>
                <a:latin typeface="-apple-system"/>
              </a:rPr>
              <a:t>Data Visualization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4" name="Picture 3">
            <a:extLst>
              <a:ext uri="{FF2B5EF4-FFF2-40B4-BE49-F238E27FC236}">
                <a16:creationId xmlns:a16="http://schemas.microsoft.com/office/drawing/2014/main" id="{E9C78E20-A06F-3AC5-1188-3003A09ECA34}"/>
              </a:ext>
            </a:extLst>
          </p:cNvPr>
          <p:cNvPicPr>
            <a:picLocks noChangeAspect="1"/>
          </p:cNvPicPr>
          <p:nvPr/>
        </p:nvPicPr>
        <p:blipFill>
          <a:blip r:embed="rId2"/>
          <a:stretch>
            <a:fillRect/>
          </a:stretch>
        </p:blipFill>
        <p:spPr>
          <a:xfrm>
            <a:off x="923203" y="1971085"/>
            <a:ext cx="3448531" cy="4448796"/>
          </a:xfrm>
          <a:prstGeom prst="rect">
            <a:avLst/>
          </a:prstGeom>
        </p:spPr>
      </p:pic>
      <p:pic>
        <p:nvPicPr>
          <p:cNvPr id="6" name="Picture 5">
            <a:extLst>
              <a:ext uri="{FF2B5EF4-FFF2-40B4-BE49-F238E27FC236}">
                <a16:creationId xmlns:a16="http://schemas.microsoft.com/office/drawing/2014/main" id="{DDF8DE92-C143-DFFF-A081-3E324E430547}"/>
              </a:ext>
            </a:extLst>
          </p:cNvPr>
          <p:cNvPicPr>
            <a:picLocks noChangeAspect="1"/>
          </p:cNvPicPr>
          <p:nvPr/>
        </p:nvPicPr>
        <p:blipFill>
          <a:blip r:embed="rId3"/>
          <a:stretch>
            <a:fillRect/>
          </a:stretch>
        </p:blipFill>
        <p:spPr>
          <a:xfrm>
            <a:off x="5124781" y="1971085"/>
            <a:ext cx="5820587" cy="2981741"/>
          </a:xfrm>
          <a:prstGeom prst="rect">
            <a:avLst/>
          </a:prstGeom>
        </p:spPr>
      </p:pic>
      <p:pic>
        <p:nvPicPr>
          <p:cNvPr id="10" name="Picture 9">
            <a:extLst>
              <a:ext uri="{FF2B5EF4-FFF2-40B4-BE49-F238E27FC236}">
                <a16:creationId xmlns:a16="http://schemas.microsoft.com/office/drawing/2014/main" id="{A662AF91-0BB7-A83B-93C0-123B9EFBAD90}"/>
              </a:ext>
            </a:extLst>
          </p:cNvPr>
          <p:cNvPicPr>
            <a:picLocks noChangeAspect="1"/>
          </p:cNvPicPr>
          <p:nvPr/>
        </p:nvPicPr>
        <p:blipFill>
          <a:blip r:embed="rId4"/>
          <a:stretch>
            <a:fillRect/>
          </a:stretch>
        </p:blipFill>
        <p:spPr>
          <a:xfrm>
            <a:off x="4457091" y="5580529"/>
            <a:ext cx="6982053" cy="635893"/>
          </a:xfrm>
          <a:prstGeom prst="rect">
            <a:avLst/>
          </a:prstGeom>
        </p:spPr>
      </p:pic>
    </p:spTree>
    <p:extLst>
      <p:ext uri="{BB962C8B-B14F-4D97-AF65-F5344CB8AC3E}">
        <p14:creationId xmlns:p14="http://schemas.microsoft.com/office/powerpoint/2010/main" val="1348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3" name="Picture 2">
            <a:extLst>
              <a:ext uri="{FF2B5EF4-FFF2-40B4-BE49-F238E27FC236}">
                <a16:creationId xmlns:a16="http://schemas.microsoft.com/office/drawing/2014/main" id="{C445E1D3-96B0-DA1C-19B5-E5344B51FC60}"/>
              </a:ext>
            </a:extLst>
          </p:cNvPr>
          <p:cNvPicPr>
            <a:picLocks noChangeAspect="1"/>
          </p:cNvPicPr>
          <p:nvPr/>
        </p:nvPicPr>
        <p:blipFill>
          <a:blip r:embed="rId2"/>
          <a:stretch>
            <a:fillRect/>
          </a:stretch>
        </p:blipFill>
        <p:spPr>
          <a:xfrm>
            <a:off x="651502" y="827566"/>
            <a:ext cx="5305544" cy="3858163"/>
          </a:xfrm>
          <a:prstGeom prst="rect">
            <a:avLst/>
          </a:prstGeom>
        </p:spPr>
      </p:pic>
      <p:pic>
        <p:nvPicPr>
          <p:cNvPr id="6" name="Picture 5">
            <a:extLst>
              <a:ext uri="{FF2B5EF4-FFF2-40B4-BE49-F238E27FC236}">
                <a16:creationId xmlns:a16="http://schemas.microsoft.com/office/drawing/2014/main" id="{552E7916-7ED6-E636-487F-5510C92B39F2}"/>
              </a:ext>
            </a:extLst>
          </p:cNvPr>
          <p:cNvPicPr>
            <a:picLocks noChangeAspect="1"/>
          </p:cNvPicPr>
          <p:nvPr/>
        </p:nvPicPr>
        <p:blipFill>
          <a:blip r:embed="rId3"/>
          <a:stretch>
            <a:fillRect/>
          </a:stretch>
        </p:blipFill>
        <p:spPr>
          <a:xfrm>
            <a:off x="6234956" y="827566"/>
            <a:ext cx="5639587" cy="3781953"/>
          </a:xfrm>
          <a:prstGeom prst="rect">
            <a:avLst/>
          </a:prstGeom>
        </p:spPr>
      </p:pic>
      <p:pic>
        <p:nvPicPr>
          <p:cNvPr id="8" name="Picture 7">
            <a:extLst>
              <a:ext uri="{FF2B5EF4-FFF2-40B4-BE49-F238E27FC236}">
                <a16:creationId xmlns:a16="http://schemas.microsoft.com/office/drawing/2014/main" id="{5EDEC7DE-8EF9-D38F-EB66-C8E246E46684}"/>
              </a:ext>
            </a:extLst>
          </p:cNvPr>
          <p:cNvPicPr>
            <a:picLocks noChangeAspect="1"/>
          </p:cNvPicPr>
          <p:nvPr/>
        </p:nvPicPr>
        <p:blipFill>
          <a:blip r:embed="rId4"/>
          <a:stretch>
            <a:fillRect/>
          </a:stretch>
        </p:blipFill>
        <p:spPr>
          <a:xfrm>
            <a:off x="1721224" y="5177119"/>
            <a:ext cx="8724369" cy="640726"/>
          </a:xfrm>
          <a:prstGeom prst="rect">
            <a:avLst/>
          </a:prstGeom>
        </p:spPr>
      </p:pic>
    </p:spTree>
    <p:extLst>
      <p:ext uri="{BB962C8B-B14F-4D97-AF65-F5344CB8AC3E}">
        <p14:creationId xmlns:p14="http://schemas.microsoft.com/office/powerpoint/2010/main" val="167386423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{5916432D-F386-4A4A-9AD5-7CF8E464596A}tf78438558_win32</Template>
  <TotalTime>4563</TotalTime>
  <Words>771</Words>
  <Application>Microsoft Office PowerPoint</Application>
  <PresentationFormat>Widescreen</PresentationFormat>
  <Paragraphs>114</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-apple-system</vt:lpstr>
      <vt:lpstr>Arial</vt:lpstr>
      <vt:lpstr>Arial Black</vt:lpstr>
      <vt:lpstr>Calibri</vt:lpstr>
      <vt:lpstr>Georgia</vt:lpstr>
      <vt:lpstr>Helvetica Neue</vt:lpstr>
      <vt:lpstr>Sabon Next LT</vt:lpstr>
      <vt:lpstr>Symbol</vt:lpstr>
      <vt:lpstr>Wingdings</vt:lpstr>
      <vt:lpstr>Office Theme</vt:lpstr>
      <vt:lpstr>SPam Detection Classifier project</vt:lpstr>
      <vt:lpstr>AGENDA</vt:lpstr>
      <vt:lpstr>Introduction</vt:lpstr>
      <vt:lpstr>Business Goal</vt:lpstr>
      <vt:lpstr>Technical Requirements</vt:lpstr>
      <vt:lpstr>Exploratory Data Analysis (EDA)</vt:lpstr>
      <vt:lpstr>Data Description of Data-set</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vt:lpstr>
      <vt:lpstr>  2. Comparing Actual and Prediction      </vt:lpstr>
      <vt:lpstr>   3. Saving the model in CSV format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archanakumari846@gmail.com</cp:lastModifiedBy>
  <cp:revision>244</cp:revision>
  <dcterms:created xsi:type="dcterms:W3CDTF">2022-08-31T15:26:21Z</dcterms:created>
  <dcterms:modified xsi:type="dcterms:W3CDTF">2022-11-23T11:12:15Z</dcterms:modified>
</cp:coreProperties>
</file>