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5"/>
  </p:notesMasterIdLst>
  <p:sldIdLst>
    <p:sldId id="278" r:id="rId2"/>
    <p:sldId id="279" r:id="rId3"/>
    <p:sldId id="280" r:id="rId4"/>
    <p:sldId id="281" r:id="rId5"/>
    <p:sldId id="294" r:id="rId6"/>
    <p:sldId id="283" r:id="rId7"/>
    <p:sldId id="284" r:id="rId8"/>
    <p:sldId id="298" r:id="rId9"/>
    <p:sldId id="332" r:id="rId10"/>
    <p:sldId id="334" r:id="rId11"/>
    <p:sldId id="358" r:id="rId12"/>
    <p:sldId id="369" r:id="rId13"/>
    <p:sldId id="300" r:id="rId14"/>
    <p:sldId id="326" r:id="rId15"/>
    <p:sldId id="328" r:id="rId16"/>
    <p:sldId id="375" r:id="rId17"/>
    <p:sldId id="317" r:id="rId18"/>
    <p:sldId id="381" r:id="rId19"/>
    <p:sldId id="382" r:id="rId20"/>
    <p:sldId id="318" r:id="rId21"/>
    <p:sldId id="383" r:id="rId22"/>
    <p:sldId id="313" r:id="rId23"/>
    <p:sldId id="319" r:id="rId24"/>
    <p:sldId id="321" r:id="rId25"/>
    <p:sldId id="324" r:id="rId26"/>
    <p:sldId id="376" r:id="rId27"/>
    <p:sldId id="377" r:id="rId28"/>
    <p:sldId id="322" r:id="rId29"/>
    <p:sldId id="282" r:id="rId30"/>
    <p:sldId id="384" r:id="rId31"/>
    <p:sldId id="350" r:id="rId32"/>
    <p:sldId id="370" r:id="rId33"/>
    <p:sldId id="293" r:id="rId3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71" d="100"/>
          <a:sy n="71" d="100"/>
        </p:scale>
        <p:origin x="696"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0F1F4A-0645-53F9-4341-904BF8503A05}"/>
              </a:ext>
            </a:extLst>
          </p:cNvPr>
          <p:cNvSpPr>
            <a:spLocks noGrp="1"/>
          </p:cNvSpPr>
          <p:nvPr>
            <p:ph type="ctrTitle"/>
          </p:nvPr>
        </p:nvSpPr>
        <p:spPr>
          <a:xfrm>
            <a:off x="766482" y="1026942"/>
            <a:ext cx="10670552" cy="1209821"/>
          </a:xfrm>
        </p:spPr>
        <p:txBody>
          <a:bodyPr/>
          <a:lstStyle/>
          <a:p>
            <a:r>
              <a:rPr lang="en-IN" sz="3200" b="1" i="0" dirty="0">
                <a:effectLst/>
                <a:latin typeface="Arial Black" panose="020B0A04020102020204" pitchFamily="34" charset="0"/>
              </a:rPr>
              <a:t>Rating prediction project</a:t>
            </a:r>
            <a:endParaRPr lang="en-IN" sz="3200" dirty="0">
              <a:latin typeface="Arial Black" panose="020B0A04020102020204" pitchFamily="34" charset="0"/>
            </a:endParaRPr>
          </a:p>
        </p:txBody>
      </p:sp>
      <p:pic>
        <p:nvPicPr>
          <p:cNvPr id="1027" name="Picture 3" descr="Importance of 5 star reviews and ratings | Debut Infotech">
            <a:extLst>
              <a:ext uri="{FF2B5EF4-FFF2-40B4-BE49-F238E27FC236}">
                <a16:creationId xmlns:a16="http://schemas.microsoft.com/office/drawing/2014/main" id="{0BECC94D-6BB6-EAC3-A387-9F398B51F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7104" y="2865064"/>
            <a:ext cx="5495925"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3074" name="Picture 1">
            <a:extLst>
              <a:ext uri="{FF2B5EF4-FFF2-40B4-BE49-F238E27FC236}">
                <a16:creationId xmlns:a16="http://schemas.microsoft.com/office/drawing/2014/main" id="{58416DC5-B983-5FD3-5BF2-D6C3A1C8E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851927"/>
            <a:ext cx="573405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a:extLst>
              <a:ext uri="{FF2B5EF4-FFF2-40B4-BE49-F238E27FC236}">
                <a16:creationId xmlns:a16="http://schemas.microsoft.com/office/drawing/2014/main" id="{D95BCAA3-39CA-F845-409F-52901E531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5988" y="851927"/>
            <a:ext cx="599122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1">
            <a:extLst>
              <a:ext uri="{FF2B5EF4-FFF2-40B4-BE49-F238E27FC236}">
                <a16:creationId xmlns:a16="http://schemas.microsoft.com/office/drawing/2014/main" id="{D03FE4BC-C5E3-976F-5C50-87ADD18F1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5988" y="5731435"/>
            <a:ext cx="57610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051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4098" name="Picture 1">
            <a:extLst>
              <a:ext uri="{FF2B5EF4-FFF2-40B4-BE49-F238E27FC236}">
                <a16:creationId xmlns:a16="http://schemas.microsoft.com/office/drawing/2014/main" id="{EC1FBA0D-5050-9A5A-1BB2-639301244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916" y="411797"/>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1">
            <a:extLst>
              <a:ext uri="{FF2B5EF4-FFF2-40B4-BE49-F238E27FC236}">
                <a16:creationId xmlns:a16="http://schemas.microsoft.com/office/drawing/2014/main" id="{6B59FB2C-D695-5D85-7007-3C6632C9BC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3" y="1056481"/>
            <a:ext cx="5761037"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a:extLst>
              <a:ext uri="{FF2B5EF4-FFF2-40B4-BE49-F238E27FC236}">
                <a16:creationId xmlns:a16="http://schemas.microsoft.com/office/drawing/2014/main" id="{6FC838D1-1CA0-BBE4-6207-3CBDCA7F38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056481"/>
            <a:ext cx="585152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
            <a:extLst>
              <a:ext uri="{FF2B5EF4-FFF2-40B4-BE49-F238E27FC236}">
                <a16:creationId xmlns:a16="http://schemas.microsoft.com/office/drawing/2014/main" id="{CC241A2B-D34D-E208-2E99-9A7FCFD206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962" y="3695076"/>
            <a:ext cx="5761037"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852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5122" name="Picture 1">
            <a:extLst>
              <a:ext uri="{FF2B5EF4-FFF2-40B4-BE49-F238E27FC236}">
                <a16:creationId xmlns:a16="http://schemas.microsoft.com/office/drawing/2014/main" id="{8A18CB90-7690-FB5A-63A8-79DE406AF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8025" y="594360"/>
            <a:ext cx="284797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a:extLst>
              <a:ext uri="{FF2B5EF4-FFF2-40B4-BE49-F238E27FC236}">
                <a16:creationId xmlns:a16="http://schemas.microsoft.com/office/drawing/2014/main" id="{D0A56FF3-E147-1AED-3979-589F84608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2775" y="2586598"/>
            <a:ext cx="56388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1">
            <a:extLst>
              <a:ext uri="{FF2B5EF4-FFF2-40B4-BE49-F238E27FC236}">
                <a16:creationId xmlns:a16="http://schemas.microsoft.com/office/drawing/2014/main" id="{E3344E2F-7A1B-9069-2E6C-B4BD18F79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8025" y="5279651"/>
            <a:ext cx="57340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863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6146" name="Picture 1">
            <a:extLst>
              <a:ext uri="{FF2B5EF4-FFF2-40B4-BE49-F238E27FC236}">
                <a16:creationId xmlns:a16="http://schemas.microsoft.com/office/drawing/2014/main" id="{CC67542F-DB77-37B1-3F9E-53A157176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069" y="457200"/>
            <a:ext cx="3932237"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a:extLst>
              <a:ext uri="{FF2B5EF4-FFF2-40B4-BE49-F238E27FC236}">
                <a16:creationId xmlns:a16="http://schemas.microsoft.com/office/drawing/2014/main" id="{EE729EF4-7CD5-1A02-5B47-7495D6F3A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28" y="3321423"/>
            <a:ext cx="5724525" cy="32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1">
            <a:extLst>
              <a:ext uri="{FF2B5EF4-FFF2-40B4-BE49-F238E27FC236}">
                <a16:creationId xmlns:a16="http://schemas.microsoft.com/office/drawing/2014/main" id="{E7415B33-F8C1-88E0-0291-2E35026E93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3822" y="457200"/>
            <a:ext cx="4010025"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a:extLst>
              <a:ext uri="{FF2B5EF4-FFF2-40B4-BE49-F238E27FC236}">
                <a16:creationId xmlns:a16="http://schemas.microsoft.com/office/drawing/2014/main" id="{894242AE-2F25-64FD-4B25-10D3B1AEB2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1349" y="3475037"/>
            <a:ext cx="5578475"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086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42540" y="283927"/>
            <a:ext cx="4492931" cy="906672"/>
          </a:xfrm>
          <a:prstGeom prst="rect">
            <a:avLst/>
          </a:prstGeom>
        </p:spPr>
      </p:pic>
      <p:pic>
        <p:nvPicPr>
          <p:cNvPr id="7170" name="Picture 1">
            <a:extLst>
              <a:ext uri="{FF2B5EF4-FFF2-40B4-BE49-F238E27FC236}">
                <a16:creationId xmlns:a16="http://schemas.microsoft.com/office/drawing/2014/main" id="{E8425C23-54A6-E007-9D17-53BAB4FD5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515" y="1562100"/>
            <a:ext cx="57340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
            <a:extLst>
              <a:ext uri="{FF2B5EF4-FFF2-40B4-BE49-F238E27FC236}">
                <a16:creationId xmlns:a16="http://schemas.microsoft.com/office/drawing/2014/main" id="{0481C2E1-8FC5-E96B-B1CE-ECDD904E84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515" y="3800501"/>
            <a:ext cx="57340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8ECCB32D-F10E-64AC-84A2-6EBF2BA1C5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1883" y="5278464"/>
            <a:ext cx="5761037"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5231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8195" name="Picture 1">
            <a:extLst>
              <a:ext uri="{FF2B5EF4-FFF2-40B4-BE49-F238E27FC236}">
                <a16:creationId xmlns:a16="http://schemas.microsoft.com/office/drawing/2014/main" id="{76DD0FCE-F15F-E588-A1A7-41EA92EF48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340" y="594360"/>
            <a:ext cx="1279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1">
            <a:extLst>
              <a:ext uri="{FF2B5EF4-FFF2-40B4-BE49-F238E27FC236}">
                <a16:creationId xmlns:a16="http://schemas.microsoft.com/office/drawing/2014/main" id="{5A10F093-20B8-ED08-CF53-67B4C3CFA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698" y="1320987"/>
            <a:ext cx="5578475"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1">
            <a:extLst>
              <a:ext uri="{FF2B5EF4-FFF2-40B4-BE49-F238E27FC236}">
                <a16:creationId xmlns:a16="http://schemas.microsoft.com/office/drawing/2014/main" id="{227FF6D4-9302-8A4E-A083-BF15B56A59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7335" y="594360"/>
            <a:ext cx="298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1">
            <a:extLst>
              <a:ext uri="{FF2B5EF4-FFF2-40B4-BE49-F238E27FC236}">
                <a16:creationId xmlns:a16="http://schemas.microsoft.com/office/drawing/2014/main" id="{EEE20F6B-8E72-B142-40DE-0AF9D6ED05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9316" y="1320987"/>
            <a:ext cx="43434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0478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9218" name="Picture 1">
            <a:extLst>
              <a:ext uri="{FF2B5EF4-FFF2-40B4-BE49-F238E27FC236}">
                <a16:creationId xmlns:a16="http://schemas.microsoft.com/office/drawing/2014/main" id="{2D9BAF96-E0EC-F842-CD00-ABCA43367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257" y="731520"/>
            <a:ext cx="1247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1">
            <a:extLst>
              <a:ext uri="{FF2B5EF4-FFF2-40B4-BE49-F238E27FC236}">
                <a16:creationId xmlns:a16="http://schemas.microsoft.com/office/drawing/2014/main" id="{34A23986-9528-FD63-6D14-3477030CC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697" y="1389810"/>
            <a:ext cx="5181600"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1">
            <a:extLst>
              <a:ext uri="{FF2B5EF4-FFF2-40B4-BE49-F238E27FC236}">
                <a16:creationId xmlns:a16="http://schemas.microsoft.com/office/drawing/2014/main" id="{36CAAF92-3402-C187-53EA-8BA75C1CAC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7068" y="731520"/>
            <a:ext cx="15906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1">
            <a:extLst>
              <a:ext uri="{FF2B5EF4-FFF2-40B4-BE49-F238E27FC236}">
                <a16:creationId xmlns:a16="http://schemas.microsoft.com/office/drawing/2014/main" id="{71216907-B30F-B5F7-FC55-1A71B2BC4E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1968" y="1389810"/>
            <a:ext cx="43434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1481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3" name="TextBox 2">
            <a:extLst>
              <a:ext uri="{FF2B5EF4-FFF2-40B4-BE49-F238E27FC236}">
                <a16:creationId xmlns:a16="http://schemas.microsoft.com/office/drawing/2014/main" id="{51C266C0-66E4-401D-3738-ED42B97AC7D4}"/>
              </a:ext>
            </a:extLst>
          </p:cNvPr>
          <p:cNvSpPr txBox="1"/>
          <p:nvPr/>
        </p:nvSpPr>
        <p:spPr>
          <a:xfrm>
            <a:off x="2444003" y="731520"/>
            <a:ext cx="6098240" cy="658835"/>
          </a:xfrm>
          <a:prstGeom prst="rect">
            <a:avLst/>
          </a:prstGeom>
          <a:noFill/>
        </p:spPr>
        <p:txBody>
          <a:bodyPr wrap="square">
            <a:spAutoFit/>
          </a:bodyPr>
          <a:lstStyle/>
          <a:p>
            <a:pPr lvl="0" algn="ctr">
              <a:lnSpc>
                <a:spcPct val="107000"/>
              </a:lnSpc>
              <a:spcAft>
                <a:spcPts val="800"/>
              </a:spcAft>
            </a:pPr>
            <a:r>
              <a:rPr lang="en-IN" sz="3600" b="1" u="sng" dirty="0">
                <a:effectLst/>
                <a:latin typeface="Calibri" panose="020F0502020204030204" pitchFamily="34" charset="0"/>
                <a:ea typeface="Calibri" panose="020F0502020204030204" pitchFamily="34" charset="0"/>
                <a:cs typeface="Calibri" panose="020F0502020204030204" pitchFamily="34" charset="0"/>
              </a:rPr>
              <a:t>Removing Outliers</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42" name="Picture 1">
            <a:extLst>
              <a:ext uri="{FF2B5EF4-FFF2-40B4-BE49-F238E27FC236}">
                <a16:creationId xmlns:a16="http://schemas.microsoft.com/office/drawing/2014/main" id="{E33C58FA-659E-EBC4-5BDE-6586D3CF6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206" y="2199623"/>
            <a:ext cx="5761037" cy="1605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8032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3" name="TextBox 2">
            <a:extLst>
              <a:ext uri="{FF2B5EF4-FFF2-40B4-BE49-F238E27FC236}">
                <a16:creationId xmlns:a16="http://schemas.microsoft.com/office/drawing/2014/main" id="{ECB91BB3-CD81-AF41-4CDC-F7206382CD04}"/>
              </a:ext>
            </a:extLst>
          </p:cNvPr>
          <p:cNvSpPr txBox="1"/>
          <p:nvPr/>
        </p:nvSpPr>
        <p:spPr>
          <a:xfrm>
            <a:off x="1753901" y="1430767"/>
            <a:ext cx="9685243" cy="2944076"/>
          </a:xfrm>
          <a:prstGeom prst="rect">
            <a:avLst/>
          </a:prstGeom>
          <a:noFill/>
        </p:spPr>
        <p:txBody>
          <a:bodyPr wrap="square">
            <a:spAutoFit/>
          </a:bodyPr>
          <a:lstStyle/>
          <a:p>
            <a:pPr lvl="0" algn="ctr">
              <a:lnSpc>
                <a:spcPct val="107000"/>
              </a:lnSpc>
            </a:pPr>
            <a:r>
              <a:rPr lang="en-IN" sz="2400" b="1" u="sng" dirty="0">
                <a:effectLst/>
                <a:latin typeface="Calibri" panose="020F0502020204030204" pitchFamily="34" charset="0"/>
                <a:ea typeface="Calibri" panose="020F0502020204030204" pitchFamily="34" charset="0"/>
                <a:cs typeface="Calibri" panose="020F0502020204030204" pitchFamily="34" charset="0"/>
              </a:rPr>
              <a:t>Hardware and Software Requirements and Tools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b="1"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Hardware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Processor</a:t>
            </a:r>
            <a:r>
              <a:rPr lang="en-IN" sz="1800" dirty="0">
                <a:effectLst/>
                <a:latin typeface="Calibri" panose="020F0502020204030204" pitchFamily="34" charset="0"/>
                <a:ea typeface="Calibri" panose="020F0502020204030204" pitchFamily="34" charset="0"/>
                <a:cs typeface="Calibri" panose="020F0502020204030204" pitchFamily="34" charset="0"/>
              </a:rPr>
              <a:t>: 11th Gen Intel(R) Core (TM) i3-1125G4 @ 2.00GHz   2.00 GHz</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System Type</a:t>
            </a:r>
            <a:r>
              <a:rPr lang="en-IN" sz="1800" dirty="0">
                <a:effectLst/>
                <a:latin typeface="Calibri" panose="020F0502020204030204" pitchFamily="34" charset="0"/>
                <a:ea typeface="Calibri" panose="020F0502020204030204" pitchFamily="34" charset="0"/>
                <a:cs typeface="Calibri" panose="020F0502020204030204" pitchFamily="34" charset="0"/>
              </a:rPr>
              <a:t>:</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Software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Anaconda </a:t>
            </a:r>
            <a:r>
              <a:rPr lang="en-IN" sz="1800" dirty="0">
                <a:effectLst/>
                <a:latin typeface="Calibri" panose="020F0502020204030204" pitchFamily="34" charset="0"/>
                <a:ea typeface="Calibri" panose="020F0502020204030204" pitchFamily="34" charset="0"/>
                <a:cs typeface="Calibri" panose="020F0502020204030204" pitchFamily="34" charset="0"/>
              </a:rPr>
              <a:t>for 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err="1">
                <a:effectLst/>
                <a:latin typeface="Calibri" panose="020F0502020204030204" pitchFamily="34" charset="0"/>
                <a:ea typeface="Calibri" panose="020F0502020204030204" pitchFamily="34" charset="0"/>
                <a:cs typeface="Calibri" panose="020F0502020204030204" pitchFamily="34" charset="0"/>
              </a:rPr>
              <a:t>Jupyter</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notebook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6376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3" name="TextBox 2">
            <a:extLst>
              <a:ext uri="{FF2B5EF4-FFF2-40B4-BE49-F238E27FC236}">
                <a16:creationId xmlns:a16="http://schemas.microsoft.com/office/drawing/2014/main" id="{B659DA61-51F5-3822-E735-4B2D4BF5CC66}"/>
              </a:ext>
            </a:extLst>
          </p:cNvPr>
          <p:cNvSpPr txBox="1"/>
          <p:nvPr/>
        </p:nvSpPr>
        <p:spPr>
          <a:xfrm>
            <a:off x="3560110" y="861095"/>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266" name="Picture 1">
            <a:extLst>
              <a:ext uri="{FF2B5EF4-FFF2-40B4-BE49-F238E27FC236}">
                <a16:creationId xmlns:a16="http://schemas.microsoft.com/office/drawing/2014/main" id="{0895E5CB-A888-BD44-6800-051218D44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192" y="1794809"/>
            <a:ext cx="5761037"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1">
            <a:extLst>
              <a:ext uri="{FF2B5EF4-FFF2-40B4-BE49-F238E27FC236}">
                <a16:creationId xmlns:a16="http://schemas.microsoft.com/office/drawing/2014/main" id="{8DAAE7AF-5D30-D28A-1DCE-1970B4F87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0971" y="1794809"/>
            <a:ext cx="53038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8345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4" name="TextBox 3">
            <a:extLst>
              <a:ext uri="{FF2B5EF4-FFF2-40B4-BE49-F238E27FC236}">
                <a16:creationId xmlns:a16="http://schemas.microsoft.com/office/drawing/2014/main" id="{DAE96911-D599-DDBA-EC93-67F70EFB825C}"/>
              </a:ext>
            </a:extLst>
          </p:cNvPr>
          <p:cNvSpPr txBox="1"/>
          <p:nvPr/>
        </p:nvSpPr>
        <p:spPr>
          <a:xfrm>
            <a:off x="2895880" y="748330"/>
            <a:ext cx="6098240" cy="2680670"/>
          </a:xfrm>
          <a:prstGeom prst="rect">
            <a:avLst/>
          </a:prstGeom>
          <a:noFill/>
        </p:spPr>
        <p:txBody>
          <a:bodyPr wrap="square">
            <a:spAutoFit/>
          </a:bodyPr>
          <a:lstStyle/>
          <a:p>
            <a:pPr lvl="0" algn="ctr">
              <a:lnSpc>
                <a:spcPct val="107000"/>
              </a:lnSpc>
            </a:pPr>
            <a:r>
              <a:rPr lang="en-IN" sz="20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LGBM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290" name="Picture 1">
            <a:extLst>
              <a:ext uri="{FF2B5EF4-FFF2-40B4-BE49-F238E27FC236}">
                <a16:creationId xmlns:a16="http://schemas.microsoft.com/office/drawing/2014/main" id="{D2B412FC-810F-1C8B-A978-D9FE31299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4481" y="4147707"/>
            <a:ext cx="5761037"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0638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13314" name="Picture 1">
            <a:extLst>
              <a:ext uri="{FF2B5EF4-FFF2-40B4-BE49-F238E27FC236}">
                <a16:creationId xmlns:a16="http://schemas.microsoft.com/office/drawing/2014/main" id="{B21B0793-7860-96E9-C443-CE5C3461A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4174" y="457200"/>
            <a:ext cx="576103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1">
            <a:extLst>
              <a:ext uri="{FF2B5EF4-FFF2-40B4-BE49-F238E27FC236}">
                <a16:creationId xmlns:a16="http://schemas.microsoft.com/office/drawing/2014/main" id="{E8617E06-B9D1-0F8E-ECE1-5392E7167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115" y="4613182"/>
            <a:ext cx="47148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9298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14338" name="Picture 1">
            <a:extLst>
              <a:ext uri="{FF2B5EF4-FFF2-40B4-BE49-F238E27FC236}">
                <a16:creationId xmlns:a16="http://schemas.microsoft.com/office/drawing/2014/main" id="{8055CBB8-F15C-ADC9-87FF-82215CA3F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370" y="1154487"/>
            <a:ext cx="490537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1">
            <a:extLst>
              <a:ext uri="{FF2B5EF4-FFF2-40B4-BE49-F238E27FC236}">
                <a16:creationId xmlns:a16="http://schemas.microsoft.com/office/drawing/2014/main" id="{67C794E5-12B4-0202-4648-F71166DEC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505" y="2210081"/>
            <a:ext cx="4429125"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720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15362" name="Picture 1">
            <a:extLst>
              <a:ext uri="{FF2B5EF4-FFF2-40B4-BE49-F238E27FC236}">
                <a16:creationId xmlns:a16="http://schemas.microsoft.com/office/drawing/2014/main" id="{88F0CAF3-5FAC-4D63-0FD7-CF02C8B17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268" y="1282233"/>
            <a:ext cx="4686300"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1">
            <a:extLst>
              <a:ext uri="{FF2B5EF4-FFF2-40B4-BE49-F238E27FC236}">
                <a16:creationId xmlns:a16="http://schemas.microsoft.com/office/drawing/2014/main" id="{7F2FEED5-70FD-1FD5-B539-55DA498B4B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546257"/>
            <a:ext cx="470535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4437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16386" name="Picture 1">
            <a:extLst>
              <a:ext uri="{FF2B5EF4-FFF2-40B4-BE49-F238E27FC236}">
                <a16:creationId xmlns:a16="http://schemas.microsoft.com/office/drawing/2014/main" id="{49768B80-835E-2A00-45AB-D660ED0AED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869" y="731520"/>
            <a:ext cx="4591050"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1">
            <a:extLst>
              <a:ext uri="{FF2B5EF4-FFF2-40B4-BE49-F238E27FC236}">
                <a16:creationId xmlns:a16="http://schemas.microsoft.com/office/drawing/2014/main" id="{449BBE17-5230-2556-5BE4-4F4735F12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083" y="2828645"/>
            <a:ext cx="474345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8947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17410" name="Picture 1">
            <a:extLst>
              <a:ext uri="{FF2B5EF4-FFF2-40B4-BE49-F238E27FC236}">
                <a16:creationId xmlns:a16="http://schemas.microsoft.com/office/drawing/2014/main" id="{6EF0E1A9-358F-8565-FDF1-9BA97AD67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692" y="731520"/>
            <a:ext cx="493395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3494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18434" name="Picture 1">
            <a:extLst>
              <a:ext uri="{FF2B5EF4-FFF2-40B4-BE49-F238E27FC236}">
                <a16:creationId xmlns:a16="http://schemas.microsoft.com/office/drawing/2014/main" id="{0F55F54E-3B7C-5049-2C3B-320E1305F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377" y="1403256"/>
            <a:ext cx="5485186" cy="351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889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19458" name="Picture 1">
            <a:extLst>
              <a:ext uri="{FF2B5EF4-FFF2-40B4-BE49-F238E27FC236}">
                <a16:creationId xmlns:a16="http://schemas.microsoft.com/office/drawing/2014/main" id="{51C3EE54-C561-AF55-30C7-52C17F0CB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162" y="895350"/>
            <a:ext cx="5226143"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530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28</a:t>
            </a:fld>
            <a:endParaRPr lang="en-US" dirty="0"/>
          </a:p>
        </p:txBody>
      </p:sp>
      <p:pic>
        <p:nvPicPr>
          <p:cNvPr id="20482" name="Picture 1">
            <a:extLst>
              <a:ext uri="{FF2B5EF4-FFF2-40B4-BE49-F238E27FC236}">
                <a16:creationId xmlns:a16="http://schemas.microsoft.com/office/drawing/2014/main" id="{E2B94122-DFC8-6770-FD0C-064BEB627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658" y="1525867"/>
            <a:ext cx="6394683" cy="312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506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1143000"/>
            <a:ext cx="10622639" cy="5257800"/>
          </a:xfrm>
        </p:spPr>
        <p:txBody>
          <a:bodyPr/>
          <a:lstStyle/>
          <a:p>
            <a:pPr algn="ctr"/>
            <a:r>
              <a:rPr lang="en-US" dirty="0"/>
              <a:t>Final Procedure:</a:t>
            </a:r>
            <a:br>
              <a:rPr lang="en-US" dirty="0"/>
            </a:br>
            <a:br>
              <a:rPr lang="en-US" dirty="0"/>
            </a:br>
            <a:br>
              <a:rPr lang="en-US" dirty="0"/>
            </a:br>
            <a:r>
              <a:rPr lang="en-US" dirty="0"/>
              <a:t>1. Saving the model</a:t>
            </a:r>
            <a:br>
              <a:rPr lang="en-US" dirty="0"/>
            </a:br>
            <a:br>
              <a:rPr lang="en-US" dirty="0"/>
            </a:b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29</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br>
            <a:br>
              <a:rPr lang="en-US" dirty="0"/>
            </a:br>
            <a:br>
              <a:rPr lang="en-US" dirty="0"/>
            </a:br>
            <a:endParaRPr lang="en-US" dirty="0"/>
          </a:p>
          <a:p>
            <a:br>
              <a:rPr lang="en-US" dirty="0"/>
            </a:br>
            <a:br>
              <a:rPr lang="en-US" dirty="0"/>
            </a:br>
            <a:br>
              <a:rPr lang="en-US" dirty="0"/>
            </a:br>
            <a:br>
              <a:rPr lang="en-US" dirty="0"/>
            </a:br>
            <a:br>
              <a:rPr lang="en-US" dirty="0">
                <a:latin typeface="-apple-system"/>
              </a:rPr>
            </a:br>
            <a:br>
              <a:rPr lang="en-US" dirty="0">
                <a:latin typeface="-apple-system"/>
              </a:rPr>
            </a:br>
            <a:endParaRPr lang="en-US" dirty="0"/>
          </a:p>
        </p:txBody>
      </p:sp>
      <p:pic>
        <p:nvPicPr>
          <p:cNvPr id="21506" name="Picture 1">
            <a:extLst>
              <a:ext uri="{FF2B5EF4-FFF2-40B4-BE49-F238E27FC236}">
                <a16:creationId xmlns:a16="http://schemas.microsoft.com/office/drawing/2014/main" id="{CDF3A552-8BAB-0190-6704-C34D71D92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154" y="3929248"/>
            <a:ext cx="3657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568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731520"/>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F929DD8E-766C-14EF-5680-56C9C94455F1}"/>
              </a:ext>
            </a:extLst>
          </p:cNvPr>
          <p:cNvSpPr txBox="1"/>
          <p:nvPr/>
        </p:nvSpPr>
        <p:spPr>
          <a:xfrm>
            <a:off x="656756" y="1812435"/>
            <a:ext cx="10504303" cy="4547463"/>
          </a:xfrm>
          <a:prstGeom prst="rect">
            <a:avLst/>
          </a:prstGeom>
          <a:noFill/>
        </p:spPr>
        <p:txBody>
          <a:bodyPr wrap="square" rtlCol="0">
            <a:spAutoFit/>
          </a:bodyPr>
          <a:lstStyle/>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Now they want to predict ratings for the reviews which were written in the past and they don’t have a rating. So, we have to build an application which can predict the rating by seeing the review.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b="0" i="0" dirty="0">
                <a:effectLst/>
                <a:latin typeface="-apple-system"/>
              </a:rPr>
              <a:t>We have two phase: </a:t>
            </a:r>
          </a:p>
          <a:p>
            <a:pPr marL="457200" algn="just">
              <a:lnSpc>
                <a:spcPct val="107000"/>
              </a:lnSpc>
              <a:spcAft>
                <a:spcPts val="800"/>
              </a:spcAft>
            </a:pPr>
            <a:r>
              <a:rPr lang="en-US" dirty="0">
                <a:latin typeface="-apple-system"/>
              </a:rPr>
              <a:t>	</a:t>
            </a:r>
            <a:r>
              <a:rPr lang="en-US" b="0" i="0" dirty="0">
                <a:effectLst/>
                <a:latin typeface="-apple-system"/>
              </a:rPr>
              <a:t>1) Data Collection Phase: Scrape at least 20000 rows of data or more data from multiple websites.</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2) </a:t>
            </a:r>
            <a:r>
              <a:rPr lang="en-IN" b="0" i="0" dirty="0">
                <a:effectLst/>
                <a:latin typeface="-apple-system"/>
              </a:rPr>
              <a:t>Model Building Phase: </a:t>
            </a:r>
            <a:r>
              <a:rPr lang="en-US" b="0" i="0" dirty="0">
                <a:effectLst/>
                <a:latin typeface="-apple-system"/>
              </a:rPr>
              <a:t>After collecting the data, we need to build a machine learning model. 		</a:t>
            </a:r>
          </a:p>
          <a:p>
            <a:pPr marL="457200" algn="just">
              <a:lnSpc>
                <a:spcPct val="107000"/>
              </a:lnSpc>
              <a:spcAft>
                <a:spcPts val="800"/>
              </a:spcAft>
            </a:pPr>
            <a:r>
              <a:rPr lang="en-US" b="0" i="0" dirty="0">
                <a:effectLst/>
                <a:latin typeface="-apple-system"/>
              </a:rPr>
              <a:t>Before model building do all data preprocessing steps involving NLP. Try different models with different hyper parameters and select the best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349624"/>
            <a:ext cx="10622639" cy="6051176"/>
          </a:xfrm>
        </p:spPr>
        <p:txBody>
          <a:bodyPr/>
          <a:lstStyle/>
          <a:p>
            <a:pPr algn="ctr"/>
            <a:br>
              <a:rPr lang="en-US" dirty="0"/>
            </a:br>
            <a:br>
              <a:rPr lang="en-US" dirty="0"/>
            </a:br>
            <a:r>
              <a:rPr lang="en-US" dirty="0"/>
              <a:t>2. Comparing Actual and Prediction</a:t>
            </a: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30</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779929" y="309283"/>
            <a:ext cx="10622639"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latin typeface="-apple-system"/>
              </a:rPr>
            </a:br>
            <a:endParaRPr lang="en-US" dirty="0"/>
          </a:p>
        </p:txBody>
      </p:sp>
      <p:pic>
        <p:nvPicPr>
          <p:cNvPr id="21507" name="Picture 1">
            <a:extLst>
              <a:ext uri="{FF2B5EF4-FFF2-40B4-BE49-F238E27FC236}">
                <a16:creationId xmlns:a16="http://schemas.microsoft.com/office/drawing/2014/main" id="{4669943E-7DB3-6355-D4EF-2E66489DB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218" y="2494522"/>
            <a:ext cx="4206875"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5965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93376" y="470648"/>
            <a:ext cx="10622639" cy="3334870"/>
          </a:xfrm>
        </p:spPr>
        <p:txBody>
          <a:bodyPr/>
          <a:lstStyle/>
          <a:p>
            <a:pPr algn="ctr"/>
            <a:br>
              <a:rPr lang="en-US" dirty="0"/>
            </a:br>
            <a:br>
              <a:rPr lang="en-US" dirty="0"/>
            </a:br>
            <a:br>
              <a:rPr lang="en-US" dirty="0"/>
            </a:br>
            <a:r>
              <a:rPr lang="en-US" dirty="0"/>
              <a:t>3. </a:t>
            </a:r>
            <a:r>
              <a:rPr lang="en-US" b="1" i="0" dirty="0">
                <a:effectLst/>
                <a:latin typeface="-apple-system"/>
              </a:rPr>
              <a:t>Saving the model in CSV format</a:t>
            </a: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22530" name="Picture 1">
            <a:extLst>
              <a:ext uri="{FF2B5EF4-FFF2-40B4-BE49-F238E27FC236}">
                <a16:creationId xmlns:a16="http://schemas.microsoft.com/office/drawing/2014/main" id="{2AE3134E-A682-4991-8851-9E4D9B4C0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563" y="3448330"/>
            <a:ext cx="47244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2322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ctrTitle"/>
          </p:nvPr>
        </p:nvSpPr>
        <p:spPr>
          <a:xfrm>
            <a:off x="3382743" y="960438"/>
            <a:ext cx="4169664" cy="667512"/>
          </a:xfrm>
        </p:spPr>
        <p:txBody>
          <a:bodyPr/>
          <a:lstStyle/>
          <a:p>
            <a:pPr algn="ctr"/>
            <a:r>
              <a:rPr lang="en-US" dirty="0"/>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1"/>
          </p:nvPr>
        </p:nvSpPr>
        <p:spPr>
          <a:xfrm>
            <a:off x="1638299" y="2097741"/>
            <a:ext cx="8592671" cy="4343400"/>
          </a:xfrm>
        </p:spPr>
        <p:txBody>
          <a:bodyPr/>
          <a:lstStyle/>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project we have collected data of reviews and ratings for different products from amazon.in and flipkart.com. Then we have done different text processing for reviews column and chose equal number of texts from each rating class to eliminate problem of imbalance. By doing different EDA steps we have analyzed the text.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Finally, by doing hyperparameter tuning we got optimum parameters for our final model. And finally, we got improved accuracy score for our final model.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pPr/>
              <a:t>32</a:t>
            </a:fld>
            <a:endParaRPr lang="en-US" dirty="0"/>
          </a:p>
        </p:txBody>
      </p:sp>
    </p:spTree>
    <p:extLst>
      <p:ext uri="{BB962C8B-B14F-4D97-AF65-F5344CB8AC3E}">
        <p14:creationId xmlns:p14="http://schemas.microsoft.com/office/powerpoint/2010/main" val="2439111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432918" y="3601212"/>
            <a:ext cx="4169664" cy="667512"/>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3630168" y="4447032"/>
            <a:ext cx="4169664" cy="2176272"/>
          </a:xfrm>
        </p:spPr>
        <p:txBody>
          <a:bodyPr/>
          <a:lstStyle/>
          <a:p>
            <a:endParaRPr lang="en-US" dirty="0"/>
          </a:p>
          <a:p>
            <a:r>
              <a:rPr lang="en-US" b="1" dirty="0"/>
              <a:t>Prepared by</a:t>
            </a:r>
            <a:r>
              <a:rPr lang="en-US" dirty="0"/>
              <a:t>: Archana Kumari</a:t>
            </a:r>
          </a:p>
          <a:p>
            <a:endParaRPr lang="en-US" dirty="0"/>
          </a:p>
          <a:p>
            <a:r>
              <a:rPr lang="en-US" b="1" dirty="0"/>
              <a:t>SME Name: </a:t>
            </a:r>
            <a:r>
              <a:rPr lang="en-US" dirty="0" err="1"/>
              <a:t>Shwetank</a:t>
            </a:r>
            <a:r>
              <a:rPr lang="en-US" dirty="0"/>
              <a:t> Mishra</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89530" y="808437"/>
            <a:ext cx="6400800" cy="768096"/>
          </a:xfrm>
        </p:spPr>
        <p:txBody>
          <a:bodyPr/>
          <a:lstStyle/>
          <a:p>
            <a:r>
              <a:rPr lang="en-US" b="1" i="0" dirty="0">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600200" y="2017059"/>
            <a:ext cx="6190130" cy="4518212"/>
          </a:xfrm>
        </p:spPr>
        <p:txBody>
          <a:bodyPr/>
          <a:lstStyle/>
          <a:p>
            <a:pPr algn="just"/>
            <a:r>
              <a:rPr lang="en-US" b="0" i="0" dirty="0">
                <a:solidFill>
                  <a:schemeClr val="tx1">
                    <a:lumMod val="95000"/>
                    <a:lumOff val="5000"/>
                  </a:schemeClr>
                </a:solidFill>
                <a:effectLst/>
                <a:latin typeface="-apple-system"/>
              </a:rPr>
              <a:t>People use multiple websites for shopping, like: Amazon, Flipkart etc. So, from these websites had to scrap all </a:t>
            </a:r>
            <a:r>
              <a:rPr lang="en-US" dirty="0">
                <a:solidFill>
                  <a:schemeClr val="tx1">
                    <a:lumMod val="95000"/>
                    <a:lumOff val="5000"/>
                  </a:schemeClr>
                </a:solidFill>
                <a:latin typeface="-apple-system"/>
              </a:rPr>
              <a:t>reviews and process them using Natural Language Processing to </a:t>
            </a:r>
            <a:r>
              <a:rPr lang="en-US" b="0" i="0" dirty="0">
                <a:solidFill>
                  <a:schemeClr val="tx1"/>
                </a:solidFill>
                <a:effectLst/>
                <a:latin typeface="-apple-system"/>
              </a:rPr>
              <a:t>predict ratings for the reviews which were written in the past and they don’t have a rating by</a:t>
            </a:r>
            <a:r>
              <a:rPr lang="en-US" dirty="0">
                <a:solidFill>
                  <a:schemeClr val="tx1">
                    <a:lumMod val="95000"/>
                    <a:lumOff val="5000"/>
                  </a:schemeClr>
                </a:solidFill>
                <a:latin typeface="-apple-system"/>
              </a:rPr>
              <a:t> building an application  (Machine Learning Project). </a:t>
            </a:r>
            <a:endParaRPr lang="en-US" b="0" i="0" dirty="0">
              <a:solidFill>
                <a:schemeClr val="tx1"/>
              </a:solidFill>
              <a:effectLst/>
              <a:latin typeface="-apple-system"/>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17812" y="526587"/>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941295" y="1084700"/>
            <a:ext cx="10475258" cy="4524315"/>
          </a:xfrm>
          <a:prstGeom prst="rect">
            <a:avLst/>
          </a:prstGeom>
          <a:noFill/>
        </p:spPr>
        <p:txBody>
          <a:bodyPr wrap="square">
            <a:spAutoFit/>
          </a:bodyPr>
          <a:lstStyle/>
          <a:p>
            <a:pPr algn="just"/>
            <a:endParaRPr lang="en-US" b="0" i="0" dirty="0">
              <a:effectLst/>
              <a:latin typeface="-apple-system"/>
            </a:endParaRPr>
          </a:p>
          <a:p>
            <a:pPr algn="just"/>
            <a:r>
              <a:rPr lang="en-US" b="0" i="0" dirty="0">
                <a:effectLst/>
                <a:latin typeface="-apple-system"/>
              </a:rPr>
              <a:t>This project contains two phases:</a:t>
            </a:r>
          </a:p>
          <a:p>
            <a:pPr algn="just"/>
            <a:endParaRPr lang="en-US" dirty="0">
              <a:latin typeface="-apple-system"/>
            </a:endParaRPr>
          </a:p>
          <a:p>
            <a:pPr algn="just"/>
            <a:r>
              <a:rPr lang="en-US" b="0" i="0" dirty="0">
                <a:effectLst/>
                <a:latin typeface="-apple-system"/>
              </a:rPr>
              <a:t>1) Data Collection Phase: Scrape the reviews and ratings as data of two websites: Amazon and Flipkart</a:t>
            </a:r>
          </a:p>
          <a:p>
            <a:pPr algn="just"/>
            <a:endParaRPr lang="en-US" b="0" i="0" dirty="0">
              <a:effectLst/>
              <a:latin typeface="-apple-system"/>
            </a:endParaRPr>
          </a:p>
          <a:p>
            <a:pPr algn="just"/>
            <a:r>
              <a:rPr lang="en-US" b="0" i="0" dirty="0">
                <a:effectLst/>
                <a:latin typeface="-apple-system"/>
              </a:rPr>
              <a:t>2) Model Building Phase: After collecting the data, we need to build a machine learning model. Before model building do all data preprocessing steps involving NLP. Try different models with different hyper parameters and select the best model.</a:t>
            </a:r>
          </a:p>
          <a:p>
            <a:pPr algn="just"/>
            <a:endParaRPr lang="en-US" b="0" i="0" dirty="0">
              <a:effectLst/>
              <a:latin typeface="-apple-system"/>
            </a:endParaRPr>
          </a:p>
          <a:p>
            <a:pPr algn="just"/>
            <a:r>
              <a:rPr lang="en-US" b="0" i="0" dirty="0">
                <a:effectLst/>
                <a:latin typeface="-apple-system"/>
              </a:rPr>
              <a:t>Follow the complete life cycle of data science. Include all the steps like:</a:t>
            </a:r>
          </a:p>
          <a:p>
            <a:pPr algn="just"/>
            <a:r>
              <a:rPr lang="en-US" b="0" i="0" dirty="0">
                <a:effectLst/>
                <a:latin typeface="-apple-system"/>
              </a:rPr>
              <a:t>    1. Data Cleaning</a:t>
            </a:r>
          </a:p>
          <a:p>
            <a:pPr algn="just"/>
            <a:r>
              <a:rPr lang="en-US" b="0" i="0" dirty="0">
                <a:effectLst/>
                <a:latin typeface="-apple-system"/>
              </a:rPr>
              <a:t>    2. Exploratory Data Analysis</a:t>
            </a:r>
          </a:p>
          <a:p>
            <a:pPr algn="just"/>
            <a:r>
              <a:rPr lang="en-US" b="0" i="0" dirty="0">
                <a:effectLst/>
                <a:latin typeface="-apple-system"/>
              </a:rPr>
              <a:t>    3. Data Preprocessing</a:t>
            </a:r>
          </a:p>
          <a:p>
            <a:pPr algn="just"/>
            <a:r>
              <a:rPr lang="en-US" b="0" i="0" dirty="0">
                <a:effectLst/>
                <a:latin typeface="-apple-system"/>
              </a:rPr>
              <a:t>    4. Model Building</a:t>
            </a:r>
          </a:p>
          <a:p>
            <a:pPr algn="just"/>
            <a:r>
              <a:rPr lang="en-US" b="0" i="0" dirty="0">
                <a:effectLst/>
                <a:latin typeface="-apple-system"/>
              </a:rPr>
              <a:t>    5. Model Evaluation</a:t>
            </a:r>
          </a:p>
          <a:p>
            <a:pPr algn="just"/>
            <a:r>
              <a:rPr lang="en-US" b="0" i="0" dirty="0">
                <a:effectLst/>
                <a:latin typeface="-apple-system"/>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541494"/>
            <a:ext cx="11036808" cy="3996466"/>
          </a:xfrm>
        </p:spPr>
        <p:txBody>
          <a:bodyPr/>
          <a:lstStyle/>
          <a:p>
            <a:r>
              <a:rPr lang="en-US" b="1" i="0" dirty="0">
                <a:solidFill>
                  <a:srgbClr val="000000"/>
                </a:solidFill>
                <a:effectLst/>
                <a:latin typeface="Helvetica Neue"/>
              </a:rPr>
              <a:t>Checked Top 5 rows of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p>
          <a:p>
            <a:r>
              <a:rPr lang="en-US" b="1" i="0" dirty="0">
                <a:solidFill>
                  <a:srgbClr val="000000"/>
                </a:solidFill>
                <a:effectLst/>
                <a:latin typeface="Helvetica Neue"/>
              </a:rPr>
              <a:t>Checked Data Type of All Data </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p>
          <a:p>
            <a:r>
              <a:rPr lang="en-US" b="1" i="0" dirty="0">
                <a:solidFill>
                  <a:srgbClr val="000000"/>
                </a:solidFill>
                <a:effectLst/>
                <a:latin typeface="Helvetica Neue"/>
              </a:rPr>
              <a:t>Checking if "-" values present in dataset or no</a:t>
            </a:r>
            <a:endParaRPr lang="en-IN" b="1" i="0" dirty="0">
              <a:solidFill>
                <a:srgbClr val="000000"/>
              </a:solidFill>
              <a:effectLst/>
              <a:latin typeface="Helvetica Neue"/>
            </a:endParaRPr>
          </a:p>
          <a:p>
            <a:r>
              <a:rPr lang="en-US" b="1" i="0" dirty="0">
                <a:solidFill>
                  <a:srgbClr val="000000"/>
                </a:solidFill>
                <a:effectLst/>
                <a:latin typeface="Helvetica Neue"/>
              </a:rPr>
              <a:t>Checked total number of unique value</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a:t>
            </a:r>
          </a:p>
          <a:p>
            <a:r>
              <a:rPr lang="en-US" b="1" dirty="0">
                <a:solidFill>
                  <a:srgbClr val="000000"/>
                </a:solidFill>
                <a:latin typeface="Helvetica Neue"/>
              </a:rPr>
              <a:t>Dropped irrelevant features</a:t>
            </a:r>
          </a:p>
          <a:p>
            <a:r>
              <a:rPr lang="en-US" b="1" dirty="0">
                <a:solidFill>
                  <a:srgbClr val="000000"/>
                </a:solidFill>
                <a:latin typeface="Helvetica Neue"/>
              </a:rPr>
              <a:t>Handled NULL values</a:t>
            </a:r>
          </a:p>
          <a:p>
            <a:r>
              <a:rPr lang="en-US" b="1" dirty="0">
                <a:solidFill>
                  <a:srgbClr val="000000"/>
                </a:solidFill>
                <a:latin typeface="Helvetica Neue"/>
              </a:rPr>
              <a:t>Handled duplicate values</a:t>
            </a:r>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57304"/>
            <a:ext cx="10671048" cy="1674907"/>
          </a:xfrm>
        </p:spPr>
        <p:txBody>
          <a:bodyPr/>
          <a:lstStyle/>
          <a:p>
            <a:r>
              <a:rPr lang="en-IN" dirty="0"/>
              <a:t>Data Description of        Train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a:t>
            </a:r>
            <a:r>
              <a:rPr lang="en-IN" sz="1800" dirty="0">
                <a:solidFill>
                  <a:schemeClr val="tx1">
                    <a:lumMod val="95000"/>
                    <a:lumOff val="5000"/>
                  </a:schemeClr>
                </a:solidFill>
                <a:latin typeface="Georgia" panose="02040502050405020303" pitchFamily="18" charset="0"/>
              </a:rPr>
              <a:t>53363</a:t>
            </a:r>
            <a:r>
              <a:rPr lang="en-US" sz="1800" dirty="0">
                <a:solidFill>
                  <a:schemeClr val="tx1"/>
                </a:solidFill>
                <a:latin typeface="Georgia" panose="02040502050405020303" pitchFamily="18" charset="0"/>
              </a:rPr>
              <a:t> records (rows) and 4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remains with 49239 records (rows) and 4 features (columns). </a:t>
            </a:r>
            <a:endParaRPr lang="en-IN" dirty="0"/>
          </a:p>
        </p:txBody>
      </p:sp>
      <p:pic>
        <p:nvPicPr>
          <p:cNvPr id="4" name="Picture 3">
            <a:extLst>
              <a:ext uri="{FF2B5EF4-FFF2-40B4-BE49-F238E27FC236}">
                <a16:creationId xmlns:a16="http://schemas.microsoft.com/office/drawing/2014/main" id="{858AEE4F-777A-050A-F4A2-472CEED12528}"/>
              </a:ext>
            </a:extLst>
          </p:cNvPr>
          <p:cNvPicPr>
            <a:picLocks noChangeAspect="1"/>
          </p:cNvPicPr>
          <p:nvPr/>
        </p:nvPicPr>
        <p:blipFill>
          <a:blip r:embed="rId2"/>
          <a:stretch>
            <a:fillRect/>
          </a:stretch>
        </p:blipFill>
        <p:spPr>
          <a:xfrm>
            <a:off x="5056094" y="2850776"/>
            <a:ext cx="1592433" cy="902119"/>
          </a:xfrm>
          <a:prstGeom prst="rect">
            <a:avLst/>
          </a:prstGeom>
        </p:spPr>
      </p:pic>
      <p:pic>
        <p:nvPicPr>
          <p:cNvPr id="7" name="Picture 6">
            <a:extLst>
              <a:ext uri="{FF2B5EF4-FFF2-40B4-BE49-F238E27FC236}">
                <a16:creationId xmlns:a16="http://schemas.microsoft.com/office/drawing/2014/main" id="{D52A0DF9-1E14-149D-4B2D-562062DA43D6}"/>
              </a:ext>
            </a:extLst>
          </p:cNvPr>
          <p:cNvPicPr>
            <a:picLocks noChangeAspect="1"/>
          </p:cNvPicPr>
          <p:nvPr/>
        </p:nvPicPr>
        <p:blipFill>
          <a:blip r:embed="rId3"/>
          <a:stretch>
            <a:fillRect/>
          </a:stretch>
        </p:blipFill>
        <p:spPr>
          <a:xfrm>
            <a:off x="5118783" y="4733365"/>
            <a:ext cx="1529744" cy="772151"/>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IN" b="1" i="0" dirty="0">
                <a:effectLst/>
                <a:latin typeface="-apple-system"/>
              </a:rPr>
              <a:t>Data Visualization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7" name="Picture 6">
            <a:extLst>
              <a:ext uri="{FF2B5EF4-FFF2-40B4-BE49-F238E27FC236}">
                <a16:creationId xmlns:a16="http://schemas.microsoft.com/office/drawing/2014/main" id="{476BAE46-727C-B9B8-F432-E6B7F77EC5F0}"/>
              </a:ext>
            </a:extLst>
          </p:cNvPr>
          <p:cNvPicPr>
            <a:picLocks noChangeAspect="1"/>
          </p:cNvPicPr>
          <p:nvPr/>
        </p:nvPicPr>
        <p:blipFill>
          <a:blip r:embed="rId2"/>
          <a:stretch>
            <a:fillRect/>
          </a:stretch>
        </p:blipFill>
        <p:spPr>
          <a:xfrm>
            <a:off x="601514" y="2257261"/>
            <a:ext cx="5696745" cy="2343477"/>
          </a:xfrm>
          <a:prstGeom prst="rect">
            <a:avLst/>
          </a:prstGeom>
        </p:spPr>
      </p:pic>
      <p:pic>
        <p:nvPicPr>
          <p:cNvPr id="1026" name="Picture 2">
            <a:extLst>
              <a:ext uri="{FF2B5EF4-FFF2-40B4-BE49-F238E27FC236}">
                <a16:creationId xmlns:a16="http://schemas.microsoft.com/office/drawing/2014/main" id="{16FD3429-CEF8-2A46-86CC-6942D0311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1736" y="1600200"/>
            <a:ext cx="523875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
            <a:extLst>
              <a:ext uri="{FF2B5EF4-FFF2-40B4-BE49-F238E27FC236}">
                <a16:creationId xmlns:a16="http://schemas.microsoft.com/office/drawing/2014/main" id="{852B1E45-F651-4EAE-A404-7A4077EF75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3457" y="5173980"/>
            <a:ext cx="57340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8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2050" name="Picture 1">
            <a:extLst>
              <a:ext uri="{FF2B5EF4-FFF2-40B4-BE49-F238E27FC236}">
                <a16:creationId xmlns:a16="http://schemas.microsoft.com/office/drawing/2014/main" id="{8808FA17-8581-175E-9A9E-CB403E702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304" y="1038225"/>
            <a:ext cx="5158908"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2E4D8330-7614-8E44-9FE0-3DDA3C4AE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726" y="1038225"/>
            <a:ext cx="545997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1">
            <a:extLst>
              <a:ext uri="{FF2B5EF4-FFF2-40B4-BE49-F238E27FC236}">
                <a16:creationId xmlns:a16="http://schemas.microsoft.com/office/drawing/2014/main" id="{EAB7B978-C658-218B-CDCB-E707961995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63" y="5335681"/>
            <a:ext cx="5761037" cy="96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386423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{5916432D-F386-4A4A-9AD5-7CF8E464596A}tf78438558_win32</Template>
  <TotalTime>4421</TotalTime>
  <Words>814</Words>
  <Application>Microsoft Office PowerPoint</Application>
  <PresentationFormat>Widescreen</PresentationFormat>
  <Paragraphs>122</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-apple-system</vt:lpstr>
      <vt:lpstr>Arial</vt:lpstr>
      <vt:lpstr>Arial Black</vt:lpstr>
      <vt:lpstr>Calibri</vt:lpstr>
      <vt:lpstr>Georgia</vt:lpstr>
      <vt:lpstr>Helvetica Neue</vt:lpstr>
      <vt:lpstr>Sabon Next LT</vt:lpstr>
      <vt:lpstr>Symbol</vt:lpstr>
      <vt:lpstr>Wingdings</vt:lpstr>
      <vt:lpstr>Office Theme</vt:lpstr>
      <vt:lpstr>Rating prediction project</vt:lpstr>
      <vt:lpstr>AGENDA</vt:lpstr>
      <vt:lpstr>Introduction</vt:lpstr>
      <vt:lpstr>Business Goal</vt:lpstr>
      <vt:lpstr>Technical Requirements</vt:lpstr>
      <vt:lpstr>Exploratory Data Analysis (EDA)</vt:lpstr>
      <vt:lpstr>Data Description of        Train Data-set</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vt:lpstr>
      <vt:lpstr>  2. Comparing Actual and Prediction      </vt:lpstr>
      <vt:lpstr>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archanakumari846@gmail.com</cp:lastModifiedBy>
  <cp:revision>225</cp:revision>
  <dcterms:created xsi:type="dcterms:W3CDTF">2022-08-31T15:26:21Z</dcterms:created>
  <dcterms:modified xsi:type="dcterms:W3CDTF">2022-10-21T04:48:06Z</dcterms:modified>
</cp:coreProperties>
</file>