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60" r:id="rId5"/>
    <p:sldId id="266" r:id="rId6"/>
    <p:sldId id="267" r:id="rId7"/>
    <p:sldId id="268" r:id="rId8"/>
    <p:sldId id="259" r:id="rId9"/>
    <p:sldId id="261" r:id="rId10"/>
    <p:sldId id="262" r:id="rId11"/>
    <p:sldId id="275" r:id="rId12"/>
    <p:sldId id="263" r:id="rId13"/>
    <p:sldId id="264" r:id="rId14"/>
    <p:sldId id="276" r:id="rId15"/>
    <p:sldId id="269" r:id="rId16"/>
    <p:sldId id="277" r:id="rId17"/>
    <p:sldId id="278" r:id="rId18"/>
    <p:sldId id="271" r:id="rId19"/>
    <p:sldId id="272"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A361F-8830-446C-8194-DEA04109CBC8}" type="datetimeFigureOut">
              <a:rPr lang="en-US" smtClean="0"/>
              <a:pPr/>
              <a:t>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DF90-8004-4764-B0D0-7E07A74114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1DF90-8004-4764-B0D0-7E07A74114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113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014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656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3851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5635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212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069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408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5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518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12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786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158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96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671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72270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0"/>
            <a:ext cx="7010400" cy="1981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400" b="1" dirty="0"/>
              <a:t>Image Scraping And  </a:t>
            </a:r>
            <a:br>
              <a:rPr lang="en-US" sz="4400" b="1" dirty="0"/>
            </a:br>
            <a:r>
              <a:rPr lang="en-US" sz="4400" b="1" dirty="0"/>
              <a:t>      Classification Project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4800"/>
            <a:ext cx="2590800" cy="297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A8FCA9-AA60-77F9-66D6-D9EA97CE15C2}"/>
              </a:ext>
            </a:extLst>
          </p:cNvPr>
          <p:cNvSpPr txBox="1">
            <a:spLocks/>
          </p:cNvSpPr>
          <p:nvPr/>
        </p:nvSpPr>
        <p:spPr>
          <a:xfrm>
            <a:off x="990600" y="506463"/>
            <a:ext cx="6347715" cy="13223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Created A Model Using Convolution Neural Network</a:t>
            </a:r>
          </a:p>
        </p:txBody>
      </p:sp>
      <p:pic>
        <p:nvPicPr>
          <p:cNvPr id="3" name="Picture 2">
            <a:extLst>
              <a:ext uri="{FF2B5EF4-FFF2-40B4-BE49-F238E27FC236}">
                <a16:creationId xmlns:a16="http://schemas.microsoft.com/office/drawing/2014/main" id="{AE9E6E50-4F81-F5EF-4C9D-20958895840F}"/>
              </a:ext>
            </a:extLst>
          </p:cNvPr>
          <p:cNvPicPr>
            <a:picLocks noChangeAspect="1"/>
          </p:cNvPicPr>
          <p:nvPr/>
        </p:nvPicPr>
        <p:blipFill>
          <a:blip r:embed="rId2"/>
          <a:stretch>
            <a:fillRect/>
          </a:stretch>
        </p:blipFill>
        <p:spPr>
          <a:xfrm>
            <a:off x="1752600" y="1878928"/>
            <a:ext cx="3934374" cy="44487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300660-D1DB-92D7-5AA7-6DB443E8BC2E}"/>
              </a:ext>
            </a:extLst>
          </p:cNvPr>
          <p:cNvPicPr>
            <a:picLocks noChangeAspect="1"/>
          </p:cNvPicPr>
          <p:nvPr/>
        </p:nvPicPr>
        <p:blipFill>
          <a:blip r:embed="rId2"/>
          <a:stretch>
            <a:fillRect/>
          </a:stretch>
        </p:blipFill>
        <p:spPr>
          <a:xfrm>
            <a:off x="838200" y="304800"/>
            <a:ext cx="5867400" cy="1705213"/>
          </a:xfrm>
          <a:prstGeom prst="rect">
            <a:avLst/>
          </a:prstGeom>
        </p:spPr>
      </p:pic>
      <p:pic>
        <p:nvPicPr>
          <p:cNvPr id="4" name="Picture 3">
            <a:extLst>
              <a:ext uri="{FF2B5EF4-FFF2-40B4-BE49-F238E27FC236}">
                <a16:creationId xmlns:a16="http://schemas.microsoft.com/office/drawing/2014/main" id="{8F0D30B8-722D-A29F-CD39-2E93509E21F5}"/>
              </a:ext>
            </a:extLst>
          </p:cNvPr>
          <p:cNvPicPr>
            <a:picLocks noChangeAspect="1"/>
          </p:cNvPicPr>
          <p:nvPr/>
        </p:nvPicPr>
        <p:blipFill>
          <a:blip r:embed="rId3"/>
          <a:stretch>
            <a:fillRect/>
          </a:stretch>
        </p:blipFill>
        <p:spPr>
          <a:xfrm>
            <a:off x="866775" y="2133600"/>
            <a:ext cx="4867954" cy="4220164"/>
          </a:xfrm>
          <a:prstGeom prst="rect">
            <a:avLst/>
          </a:prstGeom>
        </p:spPr>
      </p:pic>
    </p:spTree>
    <p:extLst>
      <p:ext uri="{BB962C8B-B14F-4D97-AF65-F5344CB8AC3E}">
        <p14:creationId xmlns:p14="http://schemas.microsoft.com/office/powerpoint/2010/main" val="235477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4294967295"/>
          </p:nvPr>
        </p:nvSpPr>
        <p:spPr>
          <a:xfrm>
            <a:off x="762000" y="-1"/>
            <a:ext cx="7175500" cy="1019175"/>
          </a:xfrm>
        </p:spPr>
        <p:txBody>
          <a:bodyPr>
            <a:normAutofit/>
          </a:bodyPr>
          <a:lstStyle/>
          <a:p>
            <a:pPr>
              <a:buNone/>
            </a:pPr>
            <a:endParaRPr lang="en-US" sz="1800" dirty="0"/>
          </a:p>
          <a:p>
            <a:endParaRPr lang="en-US" dirty="0"/>
          </a:p>
        </p:txBody>
      </p:sp>
      <p:pic>
        <p:nvPicPr>
          <p:cNvPr id="6" name="Picture 5">
            <a:extLst>
              <a:ext uri="{FF2B5EF4-FFF2-40B4-BE49-F238E27FC236}">
                <a16:creationId xmlns:a16="http://schemas.microsoft.com/office/drawing/2014/main" id="{5321E6C1-7429-57C4-123B-FCEFDCA77C92}"/>
              </a:ext>
            </a:extLst>
          </p:cNvPr>
          <p:cNvPicPr>
            <a:picLocks noChangeAspect="1"/>
          </p:cNvPicPr>
          <p:nvPr/>
        </p:nvPicPr>
        <p:blipFill>
          <a:blip r:embed="rId2"/>
          <a:stretch>
            <a:fillRect/>
          </a:stretch>
        </p:blipFill>
        <p:spPr>
          <a:xfrm>
            <a:off x="380998" y="2116208"/>
            <a:ext cx="7924801" cy="4144108"/>
          </a:xfrm>
          <a:prstGeom prst="rect">
            <a:avLst/>
          </a:prstGeom>
        </p:spPr>
      </p:pic>
      <p:sp>
        <p:nvSpPr>
          <p:cNvPr id="7" name="Title 1">
            <a:extLst>
              <a:ext uri="{FF2B5EF4-FFF2-40B4-BE49-F238E27FC236}">
                <a16:creationId xmlns:a16="http://schemas.microsoft.com/office/drawing/2014/main" id="{49E738A4-7FBB-666C-8166-226437C12A5B}"/>
              </a:ext>
            </a:extLst>
          </p:cNvPr>
          <p:cNvSpPr txBox="1">
            <a:spLocks/>
          </p:cNvSpPr>
          <p:nvPr/>
        </p:nvSpPr>
        <p:spPr>
          <a:xfrm>
            <a:off x="990599" y="506463"/>
            <a:ext cx="6096001" cy="13223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buNone/>
            </a:pPr>
            <a:r>
              <a:rPr lang="en-US" sz="3600" b="1" dirty="0">
                <a:solidFill>
                  <a:srgbClr val="92D050"/>
                </a:solidFill>
              </a:rPr>
              <a:t>Define early stop criteria </a:t>
            </a:r>
          </a:p>
          <a:p>
            <a:pPr algn="just">
              <a:buNone/>
            </a:pPr>
            <a:r>
              <a:rPr lang="en-US" b="1" dirty="0">
                <a:solidFill>
                  <a:srgbClr val="92D050"/>
                </a:solidFill>
              </a:rPr>
              <a:t>  a</a:t>
            </a:r>
            <a:r>
              <a:rPr lang="en-US" sz="3600" b="1" dirty="0">
                <a:solidFill>
                  <a:srgbClr val="92D050"/>
                </a:solidFill>
              </a:rPr>
              <a:t>nd model check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0212-0C57-F9C5-09B0-7C40277D7867}"/>
              </a:ext>
            </a:extLst>
          </p:cNvPr>
          <p:cNvSpPr txBox="1">
            <a:spLocks/>
          </p:cNvSpPr>
          <p:nvPr/>
        </p:nvSpPr>
        <p:spPr>
          <a:xfrm>
            <a:off x="2209800" y="597684"/>
            <a:ext cx="4876801" cy="13223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buNone/>
            </a:pPr>
            <a:r>
              <a:rPr lang="en-US" sz="3600" b="1" dirty="0">
                <a:solidFill>
                  <a:srgbClr val="92D050"/>
                </a:solidFill>
              </a:rPr>
              <a:t>Saving the Model</a:t>
            </a:r>
          </a:p>
        </p:txBody>
      </p:sp>
      <p:pic>
        <p:nvPicPr>
          <p:cNvPr id="4" name="Picture 3">
            <a:extLst>
              <a:ext uri="{FF2B5EF4-FFF2-40B4-BE49-F238E27FC236}">
                <a16:creationId xmlns:a16="http://schemas.microsoft.com/office/drawing/2014/main" id="{5E7B2BD9-8386-E300-8259-AB476730ABDF}"/>
              </a:ext>
            </a:extLst>
          </p:cNvPr>
          <p:cNvPicPr>
            <a:picLocks noChangeAspect="1"/>
          </p:cNvPicPr>
          <p:nvPr/>
        </p:nvPicPr>
        <p:blipFill>
          <a:blip r:embed="rId2"/>
          <a:stretch>
            <a:fillRect/>
          </a:stretch>
        </p:blipFill>
        <p:spPr>
          <a:xfrm>
            <a:off x="1752599" y="1920021"/>
            <a:ext cx="4876801" cy="31091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D5D3-8D9B-4F23-CEF2-48276FCE25F3}"/>
              </a:ext>
            </a:extLst>
          </p:cNvPr>
          <p:cNvSpPr txBox="1">
            <a:spLocks/>
          </p:cNvSpPr>
          <p:nvPr/>
        </p:nvSpPr>
        <p:spPr>
          <a:xfrm>
            <a:off x="2590800" y="597684"/>
            <a:ext cx="4495801" cy="13223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buNone/>
            </a:pPr>
            <a:r>
              <a:rPr lang="en-US" sz="3600" b="1" dirty="0">
                <a:solidFill>
                  <a:srgbClr val="92D050"/>
                </a:solidFill>
              </a:rPr>
              <a:t>Prediction</a:t>
            </a:r>
          </a:p>
        </p:txBody>
      </p:sp>
      <p:pic>
        <p:nvPicPr>
          <p:cNvPr id="4" name="Picture 3">
            <a:extLst>
              <a:ext uri="{FF2B5EF4-FFF2-40B4-BE49-F238E27FC236}">
                <a16:creationId xmlns:a16="http://schemas.microsoft.com/office/drawing/2014/main" id="{8C717EAB-1A43-E634-84F5-C0028AC61C0C}"/>
              </a:ext>
            </a:extLst>
          </p:cNvPr>
          <p:cNvPicPr>
            <a:picLocks noChangeAspect="1"/>
          </p:cNvPicPr>
          <p:nvPr/>
        </p:nvPicPr>
        <p:blipFill>
          <a:blip r:embed="rId2"/>
          <a:stretch>
            <a:fillRect/>
          </a:stretch>
        </p:blipFill>
        <p:spPr>
          <a:xfrm>
            <a:off x="914400" y="1920021"/>
            <a:ext cx="6430272" cy="3810532"/>
          </a:xfrm>
          <a:prstGeom prst="rect">
            <a:avLst/>
          </a:prstGeom>
        </p:spPr>
      </p:pic>
    </p:spTree>
    <p:extLst>
      <p:ext uri="{BB962C8B-B14F-4D97-AF65-F5344CB8AC3E}">
        <p14:creationId xmlns:p14="http://schemas.microsoft.com/office/powerpoint/2010/main" val="123630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1600758" y="381000"/>
            <a:ext cx="6629400" cy="685800"/>
          </a:xfrm>
        </p:spPr>
        <p:txBody>
          <a:bodyPr>
            <a:normAutofit/>
          </a:bodyPr>
          <a:lstStyle/>
          <a:p>
            <a:r>
              <a:rPr lang="en-IN" b="1" dirty="0"/>
              <a:t>Prediction Results</a:t>
            </a:r>
            <a:endParaRPr lang="en-US" b="1" dirty="0"/>
          </a:p>
        </p:txBody>
      </p:sp>
      <p:pic>
        <p:nvPicPr>
          <p:cNvPr id="3" name="Picture 2">
            <a:extLst>
              <a:ext uri="{FF2B5EF4-FFF2-40B4-BE49-F238E27FC236}">
                <a16:creationId xmlns:a16="http://schemas.microsoft.com/office/drawing/2014/main" id="{A9DE5EC4-DB97-4DCB-DD59-404EDA5308B4}"/>
              </a:ext>
            </a:extLst>
          </p:cNvPr>
          <p:cNvPicPr>
            <a:picLocks noChangeAspect="1"/>
          </p:cNvPicPr>
          <p:nvPr/>
        </p:nvPicPr>
        <p:blipFill>
          <a:blip r:embed="rId2"/>
          <a:stretch>
            <a:fillRect/>
          </a:stretch>
        </p:blipFill>
        <p:spPr>
          <a:xfrm>
            <a:off x="533400" y="2057400"/>
            <a:ext cx="3396221" cy="3077004"/>
          </a:xfrm>
          <a:prstGeom prst="rect">
            <a:avLst/>
          </a:prstGeom>
        </p:spPr>
      </p:pic>
      <p:pic>
        <p:nvPicPr>
          <p:cNvPr id="7" name="Picture 6">
            <a:extLst>
              <a:ext uri="{FF2B5EF4-FFF2-40B4-BE49-F238E27FC236}">
                <a16:creationId xmlns:a16="http://schemas.microsoft.com/office/drawing/2014/main" id="{EEA9F73C-86AB-8B80-DB25-41F49EA9DAD8}"/>
              </a:ext>
            </a:extLst>
          </p:cNvPr>
          <p:cNvPicPr>
            <a:picLocks noChangeAspect="1"/>
          </p:cNvPicPr>
          <p:nvPr/>
        </p:nvPicPr>
        <p:blipFill>
          <a:blip r:embed="rId3"/>
          <a:stretch>
            <a:fillRect/>
          </a:stretch>
        </p:blipFill>
        <p:spPr>
          <a:xfrm>
            <a:off x="3929621" y="3453216"/>
            <a:ext cx="3524742" cy="2715004"/>
          </a:xfrm>
          <a:prstGeom prst="rect">
            <a:avLst/>
          </a:prstGeom>
        </p:spPr>
      </p:pic>
      <p:sp>
        <p:nvSpPr>
          <p:cNvPr id="8" name="TextBox 7">
            <a:extLst>
              <a:ext uri="{FF2B5EF4-FFF2-40B4-BE49-F238E27FC236}">
                <a16:creationId xmlns:a16="http://schemas.microsoft.com/office/drawing/2014/main" id="{F3539D73-EB9F-4004-2DB8-45FA37CB3EAE}"/>
              </a:ext>
            </a:extLst>
          </p:cNvPr>
          <p:cNvSpPr txBox="1"/>
          <p:nvPr/>
        </p:nvSpPr>
        <p:spPr>
          <a:xfrm>
            <a:off x="2971800" y="1371600"/>
            <a:ext cx="1752600" cy="381000"/>
          </a:xfrm>
          <a:prstGeom prst="rect">
            <a:avLst/>
          </a:prstGeom>
          <a:noFill/>
        </p:spPr>
        <p:txBody>
          <a:bodyPr wrap="square" rtlCol="0">
            <a:spAutoFit/>
          </a:bodyPr>
          <a:lstStyle/>
          <a:p>
            <a:r>
              <a:rPr lang="en-IN" b="1" u="sng" dirty="0">
                <a:solidFill>
                  <a:schemeClr val="accent3">
                    <a:lumMod val="75000"/>
                  </a:schemeClr>
                </a:solidFill>
              </a:rPr>
              <a:t>JEANS IMAGES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3643C-A642-4370-6E56-20A38F4AE4D4}"/>
              </a:ext>
            </a:extLst>
          </p:cNvPr>
          <p:cNvPicPr>
            <a:picLocks noChangeAspect="1"/>
          </p:cNvPicPr>
          <p:nvPr/>
        </p:nvPicPr>
        <p:blipFill>
          <a:blip r:embed="rId2"/>
          <a:stretch>
            <a:fillRect/>
          </a:stretch>
        </p:blipFill>
        <p:spPr>
          <a:xfrm>
            <a:off x="838200" y="1219200"/>
            <a:ext cx="3352800" cy="2667372"/>
          </a:xfrm>
          <a:prstGeom prst="rect">
            <a:avLst/>
          </a:prstGeom>
        </p:spPr>
      </p:pic>
      <p:pic>
        <p:nvPicPr>
          <p:cNvPr id="7" name="Picture 6">
            <a:extLst>
              <a:ext uri="{FF2B5EF4-FFF2-40B4-BE49-F238E27FC236}">
                <a16:creationId xmlns:a16="http://schemas.microsoft.com/office/drawing/2014/main" id="{9D4F298B-BB79-096E-6213-D1AB678AF264}"/>
              </a:ext>
            </a:extLst>
          </p:cNvPr>
          <p:cNvPicPr>
            <a:picLocks noChangeAspect="1"/>
          </p:cNvPicPr>
          <p:nvPr/>
        </p:nvPicPr>
        <p:blipFill>
          <a:blip r:embed="rId3"/>
          <a:stretch>
            <a:fillRect/>
          </a:stretch>
        </p:blipFill>
        <p:spPr>
          <a:xfrm>
            <a:off x="4191000" y="3153151"/>
            <a:ext cx="3477110" cy="2638793"/>
          </a:xfrm>
          <a:prstGeom prst="rect">
            <a:avLst/>
          </a:prstGeom>
        </p:spPr>
      </p:pic>
      <p:sp>
        <p:nvSpPr>
          <p:cNvPr id="9" name="TextBox 8">
            <a:extLst>
              <a:ext uri="{FF2B5EF4-FFF2-40B4-BE49-F238E27FC236}">
                <a16:creationId xmlns:a16="http://schemas.microsoft.com/office/drawing/2014/main" id="{0D3C26B8-5955-8E8F-65FF-CD1F45D1362C}"/>
              </a:ext>
            </a:extLst>
          </p:cNvPr>
          <p:cNvSpPr txBox="1"/>
          <p:nvPr/>
        </p:nvSpPr>
        <p:spPr>
          <a:xfrm>
            <a:off x="3276600" y="606612"/>
            <a:ext cx="4593430" cy="369332"/>
          </a:xfrm>
          <a:prstGeom prst="rect">
            <a:avLst/>
          </a:prstGeom>
          <a:noFill/>
        </p:spPr>
        <p:txBody>
          <a:bodyPr wrap="square">
            <a:spAutoFit/>
          </a:bodyPr>
          <a:lstStyle/>
          <a:p>
            <a:r>
              <a:rPr lang="en-IN" b="1" u="sng" dirty="0">
                <a:solidFill>
                  <a:schemeClr val="accent3">
                    <a:lumMod val="75000"/>
                  </a:schemeClr>
                </a:solidFill>
              </a:rPr>
              <a:t>SAREE IMAGES</a:t>
            </a:r>
          </a:p>
        </p:txBody>
      </p:sp>
    </p:spTree>
    <p:extLst>
      <p:ext uri="{BB962C8B-B14F-4D97-AF65-F5344CB8AC3E}">
        <p14:creationId xmlns:p14="http://schemas.microsoft.com/office/powerpoint/2010/main" val="29519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901A4F-EC02-6EB5-21C0-093548ACB2A2}"/>
              </a:ext>
            </a:extLst>
          </p:cNvPr>
          <p:cNvPicPr>
            <a:picLocks noChangeAspect="1"/>
          </p:cNvPicPr>
          <p:nvPr/>
        </p:nvPicPr>
        <p:blipFill>
          <a:blip r:embed="rId2"/>
          <a:stretch>
            <a:fillRect/>
          </a:stretch>
        </p:blipFill>
        <p:spPr>
          <a:xfrm>
            <a:off x="638175" y="1209301"/>
            <a:ext cx="3477110" cy="2648320"/>
          </a:xfrm>
          <a:prstGeom prst="rect">
            <a:avLst/>
          </a:prstGeom>
        </p:spPr>
      </p:pic>
      <p:pic>
        <p:nvPicPr>
          <p:cNvPr id="7" name="Picture 6">
            <a:extLst>
              <a:ext uri="{FF2B5EF4-FFF2-40B4-BE49-F238E27FC236}">
                <a16:creationId xmlns:a16="http://schemas.microsoft.com/office/drawing/2014/main" id="{EBCECD8E-2E6E-0726-DD6F-48557FFCB38C}"/>
              </a:ext>
            </a:extLst>
          </p:cNvPr>
          <p:cNvPicPr>
            <a:picLocks noChangeAspect="1"/>
          </p:cNvPicPr>
          <p:nvPr/>
        </p:nvPicPr>
        <p:blipFill>
          <a:blip r:embed="rId3"/>
          <a:stretch>
            <a:fillRect/>
          </a:stretch>
        </p:blipFill>
        <p:spPr>
          <a:xfrm>
            <a:off x="4115285" y="2971800"/>
            <a:ext cx="3591426" cy="2676899"/>
          </a:xfrm>
          <a:prstGeom prst="rect">
            <a:avLst/>
          </a:prstGeom>
        </p:spPr>
      </p:pic>
      <p:sp>
        <p:nvSpPr>
          <p:cNvPr id="9" name="TextBox 8">
            <a:extLst>
              <a:ext uri="{FF2B5EF4-FFF2-40B4-BE49-F238E27FC236}">
                <a16:creationId xmlns:a16="http://schemas.microsoft.com/office/drawing/2014/main" id="{AE23487B-698C-BF7D-BDA2-13134CC61CF4}"/>
              </a:ext>
            </a:extLst>
          </p:cNvPr>
          <p:cNvSpPr txBox="1"/>
          <p:nvPr/>
        </p:nvSpPr>
        <p:spPr>
          <a:xfrm>
            <a:off x="3113281" y="533400"/>
            <a:ext cx="4593430" cy="369332"/>
          </a:xfrm>
          <a:prstGeom prst="rect">
            <a:avLst/>
          </a:prstGeom>
          <a:noFill/>
        </p:spPr>
        <p:txBody>
          <a:bodyPr wrap="square">
            <a:spAutoFit/>
          </a:bodyPr>
          <a:lstStyle/>
          <a:p>
            <a:r>
              <a:rPr lang="en-IN" b="1" u="sng" dirty="0">
                <a:solidFill>
                  <a:schemeClr val="accent3">
                    <a:lumMod val="75000"/>
                  </a:schemeClr>
                </a:solidFill>
              </a:rPr>
              <a:t>TROUSER IMAGES</a:t>
            </a:r>
          </a:p>
        </p:txBody>
      </p:sp>
    </p:spTree>
    <p:extLst>
      <p:ext uri="{BB962C8B-B14F-4D97-AF65-F5344CB8AC3E}">
        <p14:creationId xmlns:p14="http://schemas.microsoft.com/office/powerpoint/2010/main" val="162568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5814313" cy="869849"/>
          </a:xfrm>
        </p:spPr>
        <p:txBody>
          <a:bodyPr>
            <a:normAutofit/>
          </a:bodyPr>
          <a:lstStyle/>
          <a:p>
            <a:r>
              <a:rPr lang="en-US" sz="3600" b="1" dirty="0"/>
              <a:t>Conclusion</a:t>
            </a:r>
          </a:p>
        </p:txBody>
      </p:sp>
      <p:sp>
        <p:nvSpPr>
          <p:cNvPr id="3" name="Content Placeholder 2"/>
          <p:cNvSpPr>
            <a:spLocks noGrp="1"/>
          </p:cNvSpPr>
          <p:nvPr>
            <p:ph type="body" idx="1"/>
          </p:nvPr>
        </p:nvSpPr>
        <p:spPr>
          <a:xfrm>
            <a:off x="443801" y="1905000"/>
            <a:ext cx="6718999" cy="4038600"/>
          </a:xfrm>
        </p:spPr>
        <p:txBody>
          <a:bodyPr>
            <a:normAutofit fontScale="77500" lnSpcReduction="20000"/>
          </a:bodyPr>
          <a:lstStyle/>
          <a:p>
            <a:pPr algn="just">
              <a:buNone/>
            </a:pPr>
            <a:r>
              <a:rPr lang="en-US" sz="2900" b="1" u="sng" dirty="0">
                <a:solidFill>
                  <a:schemeClr val="tx1">
                    <a:lumMod val="95000"/>
                    <a:lumOff val="5000"/>
                  </a:schemeClr>
                </a:solidFill>
              </a:rPr>
              <a:t>KEY FINDINGS AND CONCLUSIONS OF THE STUDY</a:t>
            </a:r>
            <a:r>
              <a:rPr lang="en-US" sz="2900" b="1" dirty="0">
                <a:solidFill>
                  <a:schemeClr val="tx1">
                    <a:lumMod val="95000"/>
                    <a:lumOff val="5000"/>
                  </a:schemeClr>
                </a:solidFill>
              </a:rPr>
              <a:t>:</a:t>
            </a:r>
          </a:p>
          <a:p>
            <a:pPr algn="just">
              <a:buNone/>
            </a:pPr>
            <a:endParaRPr lang="en-US" sz="2900" u="sng" dirty="0">
              <a:solidFill>
                <a:schemeClr val="tx1">
                  <a:lumMod val="95000"/>
                  <a:lumOff val="5000"/>
                </a:schemeClr>
              </a:solidFill>
            </a:endParaRPr>
          </a:p>
          <a:p>
            <a:pPr algn="just"/>
            <a:r>
              <a:rPr lang="en-US" sz="2100" b="0" dirty="0">
                <a:solidFill>
                  <a:schemeClr val="tx1">
                    <a:lumMod val="95000"/>
                    <a:lumOff val="5000"/>
                  </a:schemeClr>
                </a:solidFill>
              </a:rPr>
              <a:t>In conclusion, this project is about image classification by using deep learning via framework Tensor-Flow. The roles of epochs in CNN was able to control accuracy and also prevent any problems such as overfitting. Thus we were able to classify the three categories of images with an accuracy of 86.4%.</a:t>
            </a:r>
          </a:p>
          <a:p>
            <a:pPr algn="just"/>
            <a:endParaRPr lang="en-US" sz="2100" b="0" dirty="0">
              <a:solidFill>
                <a:schemeClr val="tx1">
                  <a:lumMod val="95000"/>
                  <a:lumOff val="5000"/>
                </a:schemeClr>
              </a:solidFill>
            </a:endParaRPr>
          </a:p>
          <a:p>
            <a:pPr algn="just">
              <a:buNone/>
            </a:pPr>
            <a:r>
              <a:rPr lang="en-US" sz="2600" b="1" dirty="0">
                <a:solidFill>
                  <a:schemeClr val="tx1">
                    <a:lumMod val="95000"/>
                    <a:lumOff val="5000"/>
                  </a:schemeClr>
                </a:solidFill>
              </a:rPr>
              <a:t>LEARNING OUTCOMES OF THE STUDY IN RESPECT OF DATA SCIENCE:</a:t>
            </a:r>
          </a:p>
          <a:p>
            <a:pPr algn="just">
              <a:buNone/>
            </a:pPr>
            <a:endParaRPr lang="en-US" sz="2600" u="sng" dirty="0">
              <a:solidFill>
                <a:schemeClr val="tx1">
                  <a:lumMod val="95000"/>
                  <a:lumOff val="5000"/>
                </a:schemeClr>
              </a:solidFill>
            </a:endParaRPr>
          </a:p>
          <a:p>
            <a:pPr algn="just"/>
            <a:r>
              <a:rPr lang="en-US" sz="2100" b="0" dirty="0">
                <a:solidFill>
                  <a:schemeClr val="tx1">
                    <a:lumMod val="95000"/>
                    <a:lumOff val="5000"/>
                  </a:schemeClr>
                </a:solidFill>
              </a:rPr>
              <a:t>In this project </a:t>
            </a:r>
            <a:r>
              <a:rPr lang="en-US" sz="2100" dirty="0">
                <a:solidFill>
                  <a:schemeClr val="tx1">
                    <a:lumMod val="95000"/>
                    <a:lumOff val="5000"/>
                  </a:schemeClr>
                </a:solidFill>
              </a:rPr>
              <a:t>we were </a:t>
            </a:r>
            <a:r>
              <a:rPr lang="en-US" sz="2100" b="0" dirty="0">
                <a:solidFill>
                  <a:schemeClr val="tx1">
                    <a:lumMod val="95000"/>
                    <a:lumOff val="5000"/>
                  </a:schemeClr>
                </a:solidFill>
              </a:rPr>
              <a:t>able to learn about Deep Neural Networks and Convolution Neural Network. We also learned techniques to scrap and download images in the specified directory using code.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84E0-BA79-565C-E1FF-3176A6FE9BA8}"/>
              </a:ext>
            </a:extLst>
          </p:cNvPr>
          <p:cNvSpPr>
            <a:spLocks noGrp="1"/>
          </p:cNvSpPr>
          <p:nvPr>
            <p:ph type="title"/>
          </p:nvPr>
        </p:nvSpPr>
        <p:spPr>
          <a:xfrm>
            <a:off x="722313" y="384175"/>
            <a:ext cx="7772400" cy="1368425"/>
          </a:xfrm>
        </p:spPr>
        <p:txBody>
          <a:bodyPr>
            <a:normAutofit/>
          </a:bodyPr>
          <a:lstStyle/>
          <a:p>
            <a:r>
              <a:rPr lang="en-US" sz="3200" b="1" dirty="0">
                <a:solidFill>
                  <a:schemeClr val="bg1"/>
                </a:solidFill>
              </a:rPr>
              <a:t>LO</a:t>
            </a:r>
            <a:br>
              <a:rPr lang="en-US" sz="3200" b="1" dirty="0">
                <a:solidFill>
                  <a:schemeClr val="bg1"/>
                </a:solidFill>
              </a:rPr>
            </a:br>
            <a:r>
              <a:rPr lang="en-US" sz="3200" b="1" dirty="0">
                <a:solidFill>
                  <a:schemeClr val="bg1"/>
                </a:solidFill>
              </a:rPr>
              <a:t>AND SCOPE FOR FUTURE WORK</a:t>
            </a:r>
            <a:endParaRPr lang="en-IN" sz="3200" dirty="0">
              <a:solidFill>
                <a:schemeClr val="bg1"/>
              </a:solidFill>
            </a:endParaRPr>
          </a:p>
        </p:txBody>
      </p:sp>
      <p:sp>
        <p:nvSpPr>
          <p:cNvPr id="3" name="Content Placeholder 2"/>
          <p:cNvSpPr>
            <a:spLocks noGrp="1"/>
          </p:cNvSpPr>
          <p:nvPr>
            <p:ph type="body" idx="1"/>
          </p:nvPr>
        </p:nvSpPr>
        <p:spPr>
          <a:xfrm>
            <a:off x="457200" y="1906638"/>
            <a:ext cx="6858000" cy="3733801"/>
          </a:xfrm>
        </p:spPr>
        <p:txBody>
          <a:bodyPr>
            <a:normAutofit fontScale="92500" lnSpcReduction="10000"/>
          </a:bodyPr>
          <a:lstStyle/>
          <a:p>
            <a:pPr algn="just"/>
            <a:r>
              <a:rPr lang="en-US" b="0" dirty="0">
                <a:solidFill>
                  <a:schemeClr val="tx1">
                    <a:lumMod val="95000"/>
                    <a:lumOff val="5000"/>
                  </a:schemeClr>
                </a:solidFill>
              </a:rPr>
              <a:t>While we couldn’t reach out goal of 100% accuracy in image classification, we did end up creating a system that can with enough time and data get very close to that goal. As with any project there is room for improvement here. </a:t>
            </a:r>
          </a:p>
          <a:p>
            <a:pPr algn="just"/>
            <a:endParaRPr lang="en-US" b="0" dirty="0">
              <a:solidFill>
                <a:schemeClr val="tx1">
                  <a:lumMod val="95000"/>
                  <a:lumOff val="5000"/>
                </a:schemeClr>
              </a:solidFill>
            </a:endParaRPr>
          </a:p>
          <a:p>
            <a:pPr algn="just"/>
            <a:r>
              <a:rPr lang="en-US" b="0" dirty="0">
                <a:solidFill>
                  <a:schemeClr val="tx1">
                    <a:lumMod val="95000"/>
                    <a:lumOff val="5000"/>
                  </a:schemeClr>
                </a:solidFill>
              </a:rPr>
              <a:t>This model can further be improved with the addition of more algorithms into it. However, the output of these algorithms needs to be in the same format as the others. </a:t>
            </a:r>
          </a:p>
          <a:p>
            <a:pPr algn="just"/>
            <a:endParaRPr lang="en-US" b="0" dirty="0">
              <a:solidFill>
                <a:schemeClr val="tx1">
                  <a:lumMod val="95000"/>
                  <a:lumOff val="5000"/>
                </a:schemeClr>
              </a:solidFill>
            </a:endParaRPr>
          </a:p>
          <a:p>
            <a:pPr algn="just"/>
            <a:r>
              <a:rPr lang="en-US" b="0" dirty="0">
                <a:solidFill>
                  <a:schemeClr val="tx1">
                    <a:lumMod val="95000"/>
                    <a:lumOff val="5000"/>
                  </a:schemeClr>
                </a:solidFill>
              </a:rPr>
              <a:t>Once that condition is satisfied, the modules are easy to add as done in the code. This provides a great degree of modularity and versatility to the project.</a:t>
            </a:r>
          </a:p>
          <a:p>
            <a:pPr algn="just"/>
            <a:endParaRPr lang="en-US" dirty="0"/>
          </a:p>
        </p:txBody>
      </p:sp>
      <p:sp>
        <p:nvSpPr>
          <p:cNvPr id="4" name="Title 1">
            <a:extLst>
              <a:ext uri="{FF2B5EF4-FFF2-40B4-BE49-F238E27FC236}">
                <a16:creationId xmlns:a16="http://schemas.microsoft.com/office/drawing/2014/main" id="{43399BE3-2487-E3B4-241A-4C7B9F6F5635}"/>
              </a:ext>
            </a:extLst>
          </p:cNvPr>
          <p:cNvSpPr txBox="1">
            <a:spLocks/>
          </p:cNvSpPr>
          <p:nvPr/>
        </p:nvSpPr>
        <p:spPr>
          <a:xfrm>
            <a:off x="990600" y="538213"/>
            <a:ext cx="5791200" cy="869849"/>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Limitations of this Work and Scope for Future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609599" y="1524000"/>
            <a:ext cx="6347714" cy="4953000"/>
          </a:xfrm>
        </p:spPr>
        <p:txBody>
          <a:bodyPr>
            <a:normAutofit lnSpcReduction="10000"/>
          </a:bodyPr>
          <a:lstStyle/>
          <a:p>
            <a:pPr algn="just">
              <a:buNone/>
            </a:pPr>
            <a:r>
              <a:rPr lang="en-US" dirty="0">
                <a:solidFill>
                  <a:schemeClr val="tx1"/>
                </a:solidFill>
              </a:rPr>
              <a:t>	Images are one of the major sources of data in the field of data science and AI. This field is making appropriate use of information that can be gathered through images by examining its features and details. We are trying to give an exposure of how an end to end project is developed in this field. </a:t>
            </a:r>
          </a:p>
          <a:p>
            <a:pPr algn="just">
              <a:buNone/>
            </a:pPr>
            <a:endParaRPr lang="en-US" dirty="0">
              <a:solidFill>
                <a:schemeClr val="tx1"/>
              </a:solidFill>
            </a:endParaRPr>
          </a:p>
          <a:p>
            <a:pPr algn="just">
              <a:buNone/>
            </a:pPr>
            <a:r>
              <a:rPr lang="en-US" dirty="0">
                <a:solidFill>
                  <a:schemeClr val="tx1"/>
                </a:solidFill>
              </a:rPr>
              <a:t>	The idea behind this project is to build a deep learning-based Image Classification model on images that will be scraped from e-commerce portal. This is done to make the model more and more robust. </a:t>
            </a:r>
          </a:p>
          <a:p>
            <a:pPr algn="just">
              <a:buNone/>
            </a:pPr>
            <a:r>
              <a:rPr lang="en-US" dirty="0">
                <a:solidFill>
                  <a:schemeClr val="tx1"/>
                </a:solidFill>
              </a:rPr>
              <a:t>	</a:t>
            </a:r>
          </a:p>
          <a:p>
            <a:pPr algn="just">
              <a:buNone/>
            </a:pPr>
            <a:r>
              <a:rPr lang="en-US" dirty="0">
                <a:solidFill>
                  <a:schemeClr val="tx1"/>
                </a:solidFill>
              </a:rPr>
              <a:t>	The Project consists of two phases:</a:t>
            </a:r>
          </a:p>
          <a:p>
            <a:pPr lvl="1" algn="just">
              <a:buNone/>
            </a:pPr>
            <a:r>
              <a:rPr lang="en-US" sz="1800" dirty="0">
                <a:solidFill>
                  <a:schemeClr val="tx1"/>
                </a:solidFill>
              </a:rPr>
              <a:t>1. Data Collection Phase</a:t>
            </a:r>
          </a:p>
          <a:p>
            <a:pPr lvl="1" algn="just">
              <a:buNone/>
            </a:pPr>
            <a:r>
              <a:rPr lang="en-US" sz="1800" dirty="0">
                <a:solidFill>
                  <a:schemeClr val="tx1"/>
                </a:solidFill>
              </a:rPr>
              <a:t>2. Model Building Phase</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66DC0-6628-648C-786F-BB85E3EAB63F}"/>
              </a:ext>
            </a:extLst>
          </p:cNvPr>
          <p:cNvSpPr txBox="1"/>
          <p:nvPr/>
        </p:nvSpPr>
        <p:spPr>
          <a:xfrm>
            <a:off x="751284" y="1676400"/>
            <a:ext cx="4898230" cy="923330"/>
          </a:xfrm>
          <a:prstGeom prst="rect">
            <a:avLst/>
          </a:prstGeom>
          <a:noFill/>
          <a:effectLst>
            <a:outerShdw blurRad="50800" dist="38100" dir="18900000" algn="bl" rotWithShape="0">
              <a:prstClr val="black">
                <a:alpha val="40000"/>
              </a:prstClr>
            </a:outerShdw>
          </a:effectLst>
        </p:spPr>
        <p:txBody>
          <a:bodyPr wrap="square">
            <a:spAutoFit/>
          </a:bodyPr>
          <a:lstStyle/>
          <a:p>
            <a:pPr algn="ctr"/>
            <a:r>
              <a:rPr lang="en-US" sz="5400" b="1" dirty="0">
                <a:solidFill>
                  <a:srgbClr val="92D050"/>
                </a:solidFill>
              </a:rPr>
              <a:t>THANK YOU</a:t>
            </a:r>
            <a:endParaRPr lang="en-IN" sz="5400" b="1" dirty="0">
              <a:solidFill>
                <a:srgbClr val="92D050"/>
              </a:solidFill>
            </a:endParaRPr>
          </a:p>
        </p:txBody>
      </p:sp>
      <p:sp>
        <p:nvSpPr>
          <p:cNvPr id="4" name="Subtitle 2">
            <a:extLst>
              <a:ext uri="{FF2B5EF4-FFF2-40B4-BE49-F238E27FC236}">
                <a16:creationId xmlns:a16="http://schemas.microsoft.com/office/drawing/2014/main" id="{5BA9977A-5978-401C-2002-502F8F514BCE}"/>
              </a:ext>
            </a:extLst>
          </p:cNvPr>
          <p:cNvSpPr txBox="1">
            <a:spLocks/>
          </p:cNvSpPr>
          <p:nvPr/>
        </p:nvSpPr>
        <p:spPr>
          <a:xfrm>
            <a:off x="3200399" y="3657600"/>
            <a:ext cx="4256579" cy="21762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sz="2000" b="1" dirty="0"/>
              <a:t>Prepared by</a:t>
            </a:r>
            <a:r>
              <a:rPr lang="en-US" sz="2000" dirty="0"/>
              <a:t>: Archana Kumari</a:t>
            </a:r>
          </a:p>
          <a:p>
            <a:endParaRPr lang="en-US" sz="2000" dirty="0"/>
          </a:p>
          <a:p>
            <a:r>
              <a:rPr lang="en-US" sz="2000" b="1" dirty="0"/>
              <a:t>SME Name: </a:t>
            </a:r>
            <a:r>
              <a:rPr lang="en-US" sz="2000" dirty="0" err="1"/>
              <a:t>Shwetank</a:t>
            </a:r>
            <a:r>
              <a:rPr lang="en-US" sz="2000" dirty="0"/>
              <a:t> Mishra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042915" cy="1216981"/>
          </a:xfrm>
        </p:spPr>
        <p:txBody>
          <a:bodyPr>
            <a:normAutofit/>
          </a:bodyPr>
          <a:lstStyle/>
          <a:p>
            <a:pPr algn="l"/>
            <a:r>
              <a:rPr lang="en-US" b="1" dirty="0"/>
              <a:t>Data Collection Phase</a:t>
            </a:r>
            <a:endParaRPr lang="en-US" dirty="0"/>
          </a:p>
        </p:txBody>
      </p:sp>
      <p:sp>
        <p:nvSpPr>
          <p:cNvPr id="3" name="Content Placeholder 2"/>
          <p:cNvSpPr>
            <a:spLocks noGrp="1"/>
          </p:cNvSpPr>
          <p:nvPr>
            <p:ph type="body" idx="1"/>
          </p:nvPr>
        </p:nvSpPr>
        <p:spPr>
          <a:xfrm>
            <a:off x="304800" y="1524000"/>
            <a:ext cx="6881115" cy="4343399"/>
          </a:xfrm>
        </p:spPr>
        <p:txBody>
          <a:bodyPr>
            <a:normAutofit fontScale="92500" lnSpcReduction="10000"/>
          </a:bodyPr>
          <a:lstStyle/>
          <a:p>
            <a:pPr algn="just"/>
            <a:r>
              <a:rPr lang="en-IN" sz="1800" dirty="0">
                <a:solidFill>
                  <a:schemeClr val="tx1">
                    <a:lumMod val="95000"/>
                    <a:lumOff val="5000"/>
                  </a:schemeClr>
                </a:solidFill>
              </a:rPr>
              <a:t>We have to scrape images from e-commerce portal, Amazon.in. </a:t>
            </a:r>
          </a:p>
          <a:p>
            <a:pPr algn="just"/>
            <a:r>
              <a:rPr lang="en-IN" sz="1800" dirty="0">
                <a:solidFill>
                  <a:schemeClr val="tx1">
                    <a:lumMod val="95000"/>
                    <a:lumOff val="5000"/>
                  </a:schemeClr>
                </a:solidFill>
              </a:rPr>
              <a:t>The clothing categories used for scraping are:</a:t>
            </a:r>
            <a:endParaRPr lang="en-US" sz="1800" dirty="0">
              <a:solidFill>
                <a:schemeClr val="tx1">
                  <a:lumMod val="95000"/>
                  <a:lumOff val="5000"/>
                </a:schemeClr>
              </a:solidFill>
            </a:endParaRPr>
          </a:p>
          <a:p>
            <a:pPr marL="742950" lvl="1" indent="-285750" algn="just">
              <a:buFont typeface="Wingdings" panose="05000000000000000000" pitchFamily="2" charset="2"/>
              <a:buChar char="q"/>
            </a:pPr>
            <a:r>
              <a:rPr lang="en-IN" dirty="0">
                <a:solidFill>
                  <a:schemeClr val="tx1">
                    <a:lumMod val="95000"/>
                    <a:lumOff val="5000"/>
                  </a:schemeClr>
                </a:solidFill>
              </a:rPr>
              <a:t>Sarees (women)</a:t>
            </a:r>
            <a:endParaRPr lang="en-US" dirty="0">
              <a:solidFill>
                <a:schemeClr val="tx1">
                  <a:lumMod val="95000"/>
                  <a:lumOff val="5000"/>
                </a:schemeClr>
              </a:solidFill>
            </a:endParaRPr>
          </a:p>
          <a:p>
            <a:pPr marL="742950" lvl="1" indent="-285750" algn="just">
              <a:buFont typeface="Wingdings" panose="05000000000000000000" pitchFamily="2" charset="2"/>
              <a:buChar char="q"/>
            </a:pPr>
            <a:r>
              <a:rPr lang="en-IN" dirty="0">
                <a:solidFill>
                  <a:schemeClr val="tx1">
                    <a:lumMod val="95000"/>
                    <a:lumOff val="5000"/>
                  </a:schemeClr>
                </a:solidFill>
              </a:rPr>
              <a:t>Trousers (men)</a:t>
            </a:r>
            <a:endParaRPr lang="en-US" dirty="0">
              <a:solidFill>
                <a:schemeClr val="tx1">
                  <a:lumMod val="95000"/>
                  <a:lumOff val="5000"/>
                </a:schemeClr>
              </a:solidFill>
            </a:endParaRPr>
          </a:p>
          <a:p>
            <a:pPr marL="742950" lvl="1" indent="-285750" algn="just">
              <a:buFont typeface="Wingdings" panose="05000000000000000000" pitchFamily="2" charset="2"/>
              <a:buChar char="q"/>
            </a:pPr>
            <a:r>
              <a:rPr lang="en-IN" dirty="0">
                <a:solidFill>
                  <a:schemeClr val="tx1">
                    <a:lumMod val="95000"/>
                    <a:lumOff val="5000"/>
                  </a:schemeClr>
                </a:solidFill>
              </a:rPr>
              <a:t>Jeans (men)</a:t>
            </a:r>
          </a:p>
          <a:p>
            <a:pPr algn="just"/>
            <a:endParaRPr lang="en-US" sz="1800" dirty="0">
              <a:solidFill>
                <a:schemeClr val="tx1">
                  <a:lumMod val="95000"/>
                  <a:lumOff val="5000"/>
                </a:schemeClr>
              </a:solidFill>
            </a:endParaRPr>
          </a:p>
          <a:p>
            <a:pPr algn="just"/>
            <a:r>
              <a:rPr lang="en-US" sz="1800" dirty="0">
                <a:solidFill>
                  <a:schemeClr val="tx1">
                    <a:lumMod val="95000"/>
                    <a:lumOff val="5000"/>
                  </a:schemeClr>
                </a:solidFill>
              </a:rPr>
              <a:t>First we have scraped link of those images using Selenium framework and then created directories to download and save scraped images. </a:t>
            </a:r>
          </a:p>
          <a:p>
            <a:pPr algn="just"/>
            <a:r>
              <a:rPr lang="en-US" sz="1800" dirty="0">
                <a:solidFill>
                  <a:schemeClr val="tx1">
                    <a:lumMod val="95000"/>
                    <a:lumOff val="5000"/>
                  </a:schemeClr>
                </a:solidFill>
              </a:rPr>
              <a:t>The categories are defined as Jeans, Sarees, Trousers. </a:t>
            </a:r>
          </a:p>
          <a:p>
            <a:pPr algn="just"/>
            <a:endParaRPr lang="en-US" sz="1800" dirty="0">
              <a:solidFill>
                <a:schemeClr val="tx1">
                  <a:lumMod val="95000"/>
                  <a:lumOff val="5000"/>
                </a:schemeClr>
              </a:solidFill>
            </a:endParaRPr>
          </a:p>
          <a:p>
            <a:pPr algn="just"/>
            <a:r>
              <a:rPr lang="en-US" sz="1800" dirty="0">
                <a:solidFill>
                  <a:schemeClr val="tx1">
                    <a:lumMod val="95000"/>
                    <a:lumOff val="5000"/>
                  </a:schemeClr>
                </a:solidFill>
              </a:rPr>
              <a:t>We have scraped 680 images for each category i.e. total of 2040 images is collected and created a directory to download images.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8BA2D-0479-A67D-AB77-4D75D823FEB8}"/>
              </a:ext>
            </a:extLst>
          </p:cNvPr>
          <p:cNvPicPr>
            <a:picLocks noChangeAspect="1"/>
          </p:cNvPicPr>
          <p:nvPr/>
        </p:nvPicPr>
        <p:blipFill>
          <a:blip r:embed="rId2"/>
          <a:stretch>
            <a:fillRect/>
          </a:stretch>
        </p:blipFill>
        <p:spPr>
          <a:xfrm>
            <a:off x="1143000" y="1752600"/>
            <a:ext cx="5334000" cy="342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6347715" cy="946049"/>
          </a:xfrm>
        </p:spPr>
        <p:txBody>
          <a:bodyPr>
            <a:normAutofit/>
          </a:bodyPr>
          <a:lstStyle/>
          <a:p>
            <a:r>
              <a:rPr lang="en-US" sz="3600" b="1" dirty="0"/>
              <a:t>Displaying The Images</a:t>
            </a:r>
          </a:p>
        </p:txBody>
      </p:sp>
      <p:pic>
        <p:nvPicPr>
          <p:cNvPr id="3" name="Picture 2">
            <a:extLst>
              <a:ext uri="{FF2B5EF4-FFF2-40B4-BE49-F238E27FC236}">
                <a16:creationId xmlns:a16="http://schemas.microsoft.com/office/drawing/2014/main" id="{11B7D8BA-25DC-4473-E73A-D62E26E428AA}"/>
              </a:ext>
            </a:extLst>
          </p:cNvPr>
          <p:cNvPicPr>
            <a:picLocks noChangeAspect="1"/>
          </p:cNvPicPr>
          <p:nvPr/>
        </p:nvPicPr>
        <p:blipFill>
          <a:blip r:embed="rId2"/>
          <a:stretch>
            <a:fillRect/>
          </a:stretch>
        </p:blipFill>
        <p:spPr>
          <a:xfrm>
            <a:off x="838200" y="1761892"/>
            <a:ext cx="6096000" cy="3334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4294967295"/>
          </p:nvPr>
        </p:nvSpPr>
        <p:spPr>
          <a:xfrm>
            <a:off x="252412" y="935037"/>
            <a:ext cx="7666038" cy="5410200"/>
          </a:xfrm>
        </p:spPr>
        <p:txBody>
          <a:bodyPr/>
          <a:lstStyle/>
          <a:p>
            <a:endParaRPr lang="en-US" dirty="0"/>
          </a:p>
          <a:p>
            <a:endParaRPr lang="en-US" dirty="0"/>
          </a:p>
          <a:p>
            <a:endParaRPr lang="en-US" dirty="0"/>
          </a:p>
          <a:p>
            <a:endParaRPr lang="en-US" dirty="0"/>
          </a:p>
          <a:p>
            <a:endParaRPr lang="en-US" dirty="0"/>
          </a:p>
          <a:p>
            <a:pPr>
              <a:buNone/>
            </a:pPr>
            <a:endParaRPr lang="en-US" sz="2000" dirty="0"/>
          </a:p>
          <a:p>
            <a:pPr>
              <a:buNone/>
            </a:pPr>
            <a:r>
              <a:rPr lang="en-US" sz="2000" dirty="0"/>
              <a:t>Trousers                        Sarees                        Jeans</a:t>
            </a:r>
          </a:p>
        </p:txBody>
      </p:sp>
      <p:sp>
        <p:nvSpPr>
          <p:cNvPr id="2" name="Content Placeholder 2">
            <a:extLst>
              <a:ext uri="{FF2B5EF4-FFF2-40B4-BE49-F238E27FC236}">
                <a16:creationId xmlns:a16="http://schemas.microsoft.com/office/drawing/2014/main" id="{41BCBBF6-D67F-3153-31D4-28AAB96FEBCC}"/>
              </a:ext>
            </a:extLst>
          </p:cNvPr>
          <p:cNvSpPr txBox="1">
            <a:spLocks/>
          </p:cNvSpPr>
          <p:nvPr/>
        </p:nvSpPr>
        <p:spPr>
          <a:xfrm>
            <a:off x="2514600" y="512763"/>
            <a:ext cx="6480174" cy="1673225"/>
          </a:xfrm>
          <a:prstGeom prst="rect">
            <a:avLst/>
          </a:prstGeom>
        </p:spPr>
        <p:txBody>
          <a:bodyPr>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 typeface="Wingdings 2"/>
              <a:buNone/>
            </a:pPr>
            <a:r>
              <a:rPr lang="en-US" sz="2000" b="1" dirty="0"/>
              <a:t>Displaying The Scraped Images</a:t>
            </a:r>
          </a:p>
        </p:txBody>
      </p:sp>
      <p:pic>
        <p:nvPicPr>
          <p:cNvPr id="3" name="Picture 2">
            <a:extLst>
              <a:ext uri="{FF2B5EF4-FFF2-40B4-BE49-F238E27FC236}">
                <a16:creationId xmlns:a16="http://schemas.microsoft.com/office/drawing/2014/main" id="{C5D0A68A-D210-243A-1D07-7C3AA2FC1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338262"/>
            <a:ext cx="111442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21DE1A-755E-3149-CA72-AD3772F74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4" y="3640137"/>
            <a:ext cx="9048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78F88E3-1A8D-0545-3A14-605E4A3B0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580" y="1338263"/>
            <a:ext cx="9525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0E42994-63ED-129B-CF0B-4E697BD8B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580" y="3640137"/>
            <a:ext cx="12763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16CBADC-B940-B57B-6982-22DBBEE54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1185" y="1228725"/>
            <a:ext cx="10858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92D420B-A546-E322-499B-AB43C60B0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520" y="3640137"/>
            <a:ext cx="1828800" cy="2200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B8B7-9C28-205B-27A7-9C3F64926ED9}"/>
              </a:ext>
            </a:extLst>
          </p:cNvPr>
          <p:cNvSpPr>
            <a:spLocks noGrp="1"/>
          </p:cNvSpPr>
          <p:nvPr>
            <p:ph type="title"/>
          </p:nvPr>
        </p:nvSpPr>
        <p:spPr>
          <a:xfrm>
            <a:off x="457200" y="533399"/>
            <a:ext cx="8037513" cy="1673225"/>
          </a:xfrm>
        </p:spPr>
        <p:txBody>
          <a:bodyPr>
            <a:normAutofit fontScale="90000"/>
          </a:bodyPr>
          <a:lstStyle/>
          <a:p>
            <a:br>
              <a:rPr lang="en-US" sz="4400" b="1" dirty="0">
                <a:solidFill>
                  <a:schemeClr val="bg1"/>
                </a:solidFill>
              </a:rPr>
            </a:br>
            <a:br>
              <a:rPr lang="en-US" sz="4400" b="1" dirty="0">
                <a:solidFill>
                  <a:schemeClr val="bg1"/>
                </a:solidFill>
              </a:rPr>
            </a:br>
            <a:br>
              <a:rPr lang="en-US" sz="4400" b="1" dirty="0">
                <a:solidFill>
                  <a:schemeClr val="bg1"/>
                </a:solidFill>
              </a:rPr>
            </a:br>
            <a:br>
              <a:rPr lang="en-US" sz="4400" b="1" dirty="0">
                <a:solidFill>
                  <a:schemeClr val="bg1"/>
                </a:solidFill>
              </a:rPr>
            </a:br>
            <a:br>
              <a:rPr lang="en-US" sz="4400" b="1" dirty="0">
                <a:solidFill>
                  <a:schemeClr val="bg1"/>
                </a:solidFill>
              </a:rPr>
            </a:br>
            <a:br>
              <a:rPr lang="en-US" sz="4400" b="1" dirty="0">
                <a:solidFill>
                  <a:srgbClr val="92D050"/>
                </a:solidFill>
              </a:rPr>
            </a:br>
            <a:r>
              <a:rPr lang="en-US" b="1" dirty="0">
                <a:solidFill>
                  <a:srgbClr val="92D050"/>
                </a:solidFill>
              </a:rPr>
              <a:t>Count Of Images In Each Folder</a:t>
            </a:r>
            <a:br>
              <a:rPr lang="en-US" sz="4400" dirty="0">
                <a:solidFill>
                  <a:schemeClr val="tx2"/>
                </a:solidFill>
              </a:rPr>
            </a:br>
            <a:endParaRPr lang="en-IN" dirty="0"/>
          </a:p>
        </p:txBody>
      </p:sp>
      <p:pic>
        <p:nvPicPr>
          <p:cNvPr id="4" name="Picture 3">
            <a:extLst>
              <a:ext uri="{FF2B5EF4-FFF2-40B4-BE49-F238E27FC236}">
                <a16:creationId xmlns:a16="http://schemas.microsoft.com/office/drawing/2014/main" id="{086B5216-AA74-B238-29C6-F8B663CEEB05}"/>
              </a:ext>
            </a:extLst>
          </p:cNvPr>
          <p:cNvPicPr>
            <a:picLocks noChangeAspect="1"/>
          </p:cNvPicPr>
          <p:nvPr/>
        </p:nvPicPr>
        <p:blipFill>
          <a:blip r:embed="rId2"/>
          <a:stretch>
            <a:fillRect/>
          </a:stretch>
        </p:blipFill>
        <p:spPr>
          <a:xfrm>
            <a:off x="457200" y="2057400"/>
            <a:ext cx="6858000" cy="411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06463"/>
            <a:ext cx="6347715" cy="869849"/>
          </a:xfrm>
        </p:spPr>
        <p:txBody>
          <a:bodyPr/>
          <a:lstStyle/>
          <a:p>
            <a:pPr algn="l"/>
            <a:r>
              <a:rPr lang="en-US" b="1" dirty="0"/>
              <a:t>Model Building Phase</a:t>
            </a:r>
          </a:p>
        </p:txBody>
      </p:sp>
      <p:sp>
        <p:nvSpPr>
          <p:cNvPr id="3" name="Content Placeholder 2"/>
          <p:cNvSpPr>
            <a:spLocks noGrp="1"/>
          </p:cNvSpPr>
          <p:nvPr>
            <p:ph type="body" idx="1"/>
          </p:nvPr>
        </p:nvSpPr>
        <p:spPr>
          <a:xfrm>
            <a:off x="306831" y="1395362"/>
            <a:ext cx="7060059" cy="1673225"/>
          </a:xfrm>
        </p:spPr>
        <p:txBody>
          <a:bodyPr>
            <a:normAutofit fontScale="85000" lnSpcReduction="20000"/>
          </a:bodyPr>
          <a:lstStyle/>
          <a:p>
            <a:pPr algn="just"/>
            <a:r>
              <a:rPr lang="en-US" dirty="0">
                <a:solidFill>
                  <a:schemeClr val="tx1">
                    <a:lumMod val="95000"/>
                    <a:lumOff val="5000"/>
                  </a:schemeClr>
                </a:solidFill>
              </a:rPr>
              <a:t>After the data collection and preparation is done, We have build an image classification model that will classify between these 3 categories mentioned above.</a:t>
            </a:r>
          </a:p>
          <a:p>
            <a:endParaRPr lang="en-US" dirty="0">
              <a:solidFill>
                <a:schemeClr val="tx1">
                  <a:lumMod val="95000"/>
                  <a:lumOff val="5000"/>
                </a:schemeClr>
              </a:solidFill>
            </a:endParaRPr>
          </a:p>
          <a:p>
            <a:pPr algn="just"/>
            <a:r>
              <a:rPr lang="en-US" dirty="0">
                <a:solidFill>
                  <a:schemeClr val="tx1">
                    <a:lumMod val="95000"/>
                    <a:lumOff val="5000"/>
                  </a:schemeClr>
                </a:solidFill>
              </a:rPr>
              <a:t>First we will be defining dimensions of images and other parameters too. Then for data augmentation we defined training and testing set.</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F225538-A748-968B-1700-233E7C76B517}"/>
              </a:ext>
            </a:extLst>
          </p:cNvPr>
          <p:cNvPicPr>
            <a:picLocks noChangeAspect="1"/>
          </p:cNvPicPr>
          <p:nvPr/>
        </p:nvPicPr>
        <p:blipFill>
          <a:blip r:embed="rId2"/>
          <a:stretch>
            <a:fillRect/>
          </a:stretch>
        </p:blipFill>
        <p:spPr>
          <a:xfrm>
            <a:off x="468757" y="3068587"/>
            <a:ext cx="7391400" cy="34850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4013344-F2AB-8734-13E9-BCD953DFCBEC}"/>
              </a:ext>
            </a:extLst>
          </p:cNvPr>
          <p:cNvSpPr txBox="1">
            <a:spLocks/>
          </p:cNvSpPr>
          <p:nvPr/>
        </p:nvSpPr>
        <p:spPr>
          <a:xfrm>
            <a:off x="2057400" y="468312"/>
            <a:ext cx="5290440" cy="86984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Augmentation</a:t>
            </a:r>
          </a:p>
        </p:txBody>
      </p:sp>
      <p:pic>
        <p:nvPicPr>
          <p:cNvPr id="3" name="Picture 2">
            <a:extLst>
              <a:ext uri="{FF2B5EF4-FFF2-40B4-BE49-F238E27FC236}">
                <a16:creationId xmlns:a16="http://schemas.microsoft.com/office/drawing/2014/main" id="{D5A869E7-E683-FE7B-55CA-D637A03D7CB2}"/>
              </a:ext>
            </a:extLst>
          </p:cNvPr>
          <p:cNvPicPr>
            <a:picLocks noChangeAspect="1"/>
          </p:cNvPicPr>
          <p:nvPr/>
        </p:nvPicPr>
        <p:blipFill>
          <a:blip r:embed="rId2"/>
          <a:stretch>
            <a:fillRect/>
          </a:stretch>
        </p:blipFill>
        <p:spPr>
          <a:xfrm>
            <a:off x="381000" y="1676155"/>
            <a:ext cx="6966840" cy="396264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252</TotalTime>
  <Words>571</Words>
  <Application>Microsoft Office PowerPoint</Application>
  <PresentationFormat>On-screen Show (4:3)</PresentationFormat>
  <Paragraphs>68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Trebuchet MS</vt:lpstr>
      <vt:lpstr>Wingdings</vt:lpstr>
      <vt:lpstr>Wingdings 2</vt:lpstr>
      <vt:lpstr>Wingdings 3</vt:lpstr>
      <vt:lpstr>Facet</vt:lpstr>
      <vt:lpstr>Image Scraping And         Classification Project</vt:lpstr>
      <vt:lpstr>Introduction</vt:lpstr>
      <vt:lpstr>Data Collection Phase</vt:lpstr>
      <vt:lpstr>PowerPoint Presentation</vt:lpstr>
      <vt:lpstr>Displaying The Images</vt:lpstr>
      <vt:lpstr>PowerPoint Presentation</vt:lpstr>
      <vt:lpstr>      Count Of Images In Each Folder </vt:lpstr>
      <vt:lpstr>Model Building Phase</vt:lpstr>
      <vt:lpstr>PowerPoint Presentation</vt:lpstr>
      <vt:lpstr>PowerPoint Presentation</vt:lpstr>
      <vt:lpstr>PowerPoint Presentation</vt:lpstr>
      <vt:lpstr>PowerPoint Presentation</vt:lpstr>
      <vt:lpstr>PowerPoint Presentation</vt:lpstr>
      <vt:lpstr>PowerPoint Presentation</vt:lpstr>
      <vt:lpstr>Prediction Results</vt:lpstr>
      <vt:lpstr>PowerPoint Presentation</vt:lpstr>
      <vt:lpstr>PowerPoint Presentation</vt:lpstr>
      <vt:lpstr>Conclusion</vt:lpstr>
      <vt:lpstr>LO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Sujit Kumar</dc:creator>
  <cp:lastModifiedBy>archanakumari846@gmail.com</cp:lastModifiedBy>
  <cp:revision>65</cp:revision>
  <dcterms:created xsi:type="dcterms:W3CDTF">2006-08-16T00:00:00Z</dcterms:created>
  <dcterms:modified xsi:type="dcterms:W3CDTF">2022-11-09T12:51:55Z</dcterms:modified>
</cp:coreProperties>
</file>