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44"/>
  </p:notesMasterIdLst>
  <p:sldIdLst>
    <p:sldId id="278" r:id="rId2"/>
    <p:sldId id="279" r:id="rId3"/>
    <p:sldId id="280" r:id="rId4"/>
    <p:sldId id="281" r:id="rId5"/>
    <p:sldId id="294" r:id="rId6"/>
    <p:sldId id="283" r:id="rId7"/>
    <p:sldId id="284" r:id="rId8"/>
    <p:sldId id="296" r:id="rId9"/>
    <p:sldId id="297" r:id="rId10"/>
    <p:sldId id="298" r:id="rId11"/>
    <p:sldId id="332" r:id="rId12"/>
    <p:sldId id="334" r:id="rId13"/>
    <p:sldId id="300" r:id="rId14"/>
    <p:sldId id="301" r:id="rId15"/>
    <p:sldId id="302" r:id="rId16"/>
    <p:sldId id="303" r:id="rId17"/>
    <p:sldId id="329" r:id="rId18"/>
    <p:sldId id="330" r:id="rId19"/>
    <p:sldId id="304" r:id="rId20"/>
    <p:sldId id="337" r:id="rId21"/>
    <p:sldId id="305" r:id="rId22"/>
    <p:sldId id="306" r:id="rId23"/>
    <p:sldId id="326" r:id="rId24"/>
    <p:sldId id="328" r:id="rId25"/>
    <p:sldId id="312" r:id="rId26"/>
    <p:sldId id="315" r:id="rId27"/>
    <p:sldId id="325" r:id="rId28"/>
    <p:sldId id="317" r:id="rId29"/>
    <p:sldId id="318" r:id="rId30"/>
    <p:sldId id="313" r:id="rId31"/>
    <p:sldId id="319" r:id="rId32"/>
    <p:sldId id="321" r:id="rId33"/>
    <p:sldId id="324" r:id="rId34"/>
    <p:sldId id="322" r:id="rId35"/>
    <p:sldId id="345" r:id="rId36"/>
    <p:sldId id="346" r:id="rId37"/>
    <p:sldId id="347" r:id="rId38"/>
    <p:sldId id="282" r:id="rId39"/>
    <p:sldId id="349" r:id="rId40"/>
    <p:sldId id="350" r:id="rId41"/>
    <p:sldId id="292" r:id="rId42"/>
    <p:sldId id="293" r:id="rId4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71" d="100"/>
          <a:sy n="71" d="100"/>
        </p:scale>
        <p:origin x="696"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ctrTitle"/>
          </p:nvPr>
        </p:nvSpPr>
        <p:spPr>
          <a:xfrm>
            <a:off x="464234" y="1026942"/>
            <a:ext cx="10972800" cy="1209821"/>
          </a:xfrm>
        </p:spPr>
        <p:txBody>
          <a:bodyPr/>
          <a:lstStyle/>
          <a:p>
            <a:r>
              <a:rPr lang="en-IN" sz="6000" dirty="0"/>
              <a:t>CAR PRICE PREDICTION</a:t>
            </a:r>
          </a:p>
        </p:txBody>
      </p:sp>
      <p:pic>
        <p:nvPicPr>
          <p:cNvPr id="18" name="Picture 2" descr="Cars price prediction through linear regression with PyTorch | by Sergio  Alves | Medium">
            <a:extLst>
              <a:ext uri="{FF2B5EF4-FFF2-40B4-BE49-F238E27FC236}">
                <a16:creationId xmlns:a16="http://schemas.microsoft.com/office/drawing/2014/main" id="{A378CF07-D608-1520-09D4-B0F0C0176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304" y="2363371"/>
            <a:ext cx="6727407" cy="3643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b="1" i="0" dirty="0">
                <a:effectLst/>
                <a:latin typeface="-apple-system"/>
              </a:rPr>
              <a:t>Data Visualization</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1218229884"/>
              </p:ext>
            </p:extLst>
          </p:nvPr>
        </p:nvGraphicFramePr>
        <p:xfrm>
          <a:off x="968188" y="2102347"/>
          <a:ext cx="10054534" cy="2940300"/>
        </p:xfrm>
        <a:graphic>
          <a:graphicData uri="http://schemas.openxmlformats.org/drawingml/2006/table">
            <a:tbl>
              <a:tblPr firstRow="1" bandRow="1">
                <a:tableStyleId>{5C22544A-7EE6-4342-B048-85BDC9FD1C3A}</a:tableStyleId>
              </a:tblPr>
              <a:tblGrid>
                <a:gridCol w="10054534">
                  <a:extLst>
                    <a:ext uri="{9D8B030D-6E8A-4147-A177-3AD203B41FA5}">
                      <a16:colId xmlns:a16="http://schemas.microsoft.com/office/drawing/2014/main" val="1689330750"/>
                    </a:ext>
                  </a:extLst>
                </a:gridCol>
              </a:tblGrid>
              <a:tr h="2940300">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a:t>
                      </a:r>
                      <a:r>
                        <a:rPr lang="en-IN" sz="1800" b="1" i="0" kern="1200" dirty="0" err="1">
                          <a:solidFill>
                            <a:schemeClr val="tx1"/>
                          </a:solidFill>
                          <a:effectLst/>
                          <a:latin typeface="+mn-lt"/>
                          <a:ea typeface="+mn-ea"/>
                          <a:cs typeface="+mn-cs"/>
                        </a:rPr>
                        <a:t>Countplot</a:t>
                      </a:r>
                      <a:endParaRPr lang="en-IN" sz="1800" b="1" i="0" kern="1200" dirty="0">
                        <a:solidFill>
                          <a:schemeClr val="tx1"/>
                        </a:solidFill>
                        <a:effectLst/>
                        <a:latin typeface="+mn-lt"/>
                        <a:ea typeface="+mn-ea"/>
                        <a:cs typeface="+mn-cs"/>
                      </a:endParaRPr>
                    </a:p>
                    <a:p>
                      <a:pPr marL="0" indent="0">
                        <a:buFont typeface="Wingdings" panose="05000000000000000000" pitchFamily="2" charset="2"/>
                        <a:buNone/>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comparison between features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Catplot</a:t>
                      </a:r>
                      <a:r>
                        <a:rPr lang="en-IN" sz="2000" b="1" i="0" kern="1200" dirty="0">
                          <a:solidFill>
                            <a:schemeClr val="tx1"/>
                          </a:solidFill>
                          <a:effectLst/>
                          <a:latin typeface="+mn-lt"/>
                          <a:ea typeface="+mn-ea"/>
                          <a:cs typeface="+mn-cs"/>
                        </a:rPr>
                        <a:t> and Scatterplot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Pairplot</a:t>
                      </a:r>
                      <a:r>
                        <a:rPr lang="en-IN" sz="2000" b="1" i="0" kern="1200" dirty="0">
                          <a:solidFill>
                            <a:schemeClr val="tx1"/>
                          </a:solidFill>
                          <a:effectLst/>
                          <a:latin typeface="+mn-lt"/>
                          <a:ea typeface="+mn-ea"/>
                          <a:cs typeface="+mn-cs"/>
                        </a:rPr>
                        <a:t> (comparison between all continuous features and target)</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1348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3" name="Picture 2">
            <a:extLst>
              <a:ext uri="{FF2B5EF4-FFF2-40B4-BE49-F238E27FC236}">
                <a16:creationId xmlns:a16="http://schemas.microsoft.com/office/drawing/2014/main" id="{F0D8753D-C7D3-7F47-246A-6D8EE04D460D}"/>
              </a:ext>
            </a:extLst>
          </p:cNvPr>
          <p:cNvPicPr>
            <a:picLocks noChangeAspect="1"/>
          </p:cNvPicPr>
          <p:nvPr/>
        </p:nvPicPr>
        <p:blipFill>
          <a:blip r:embed="rId2"/>
          <a:stretch>
            <a:fillRect/>
          </a:stretch>
        </p:blipFill>
        <p:spPr>
          <a:xfrm>
            <a:off x="819119" y="594360"/>
            <a:ext cx="3791479" cy="4725059"/>
          </a:xfrm>
          <a:prstGeom prst="rect">
            <a:avLst/>
          </a:prstGeom>
        </p:spPr>
      </p:pic>
      <p:pic>
        <p:nvPicPr>
          <p:cNvPr id="6" name="Picture 5">
            <a:extLst>
              <a:ext uri="{FF2B5EF4-FFF2-40B4-BE49-F238E27FC236}">
                <a16:creationId xmlns:a16="http://schemas.microsoft.com/office/drawing/2014/main" id="{222A7997-5C8D-723C-09F0-7D0F13322392}"/>
              </a:ext>
            </a:extLst>
          </p:cNvPr>
          <p:cNvPicPr>
            <a:picLocks noChangeAspect="1"/>
          </p:cNvPicPr>
          <p:nvPr/>
        </p:nvPicPr>
        <p:blipFill>
          <a:blip r:embed="rId3"/>
          <a:stretch>
            <a:fillRect/>
          </a:stretch>
        </p:blipFill>
        <p:spPr>
          <a:xfrm>
            <a:off x="566575" y="5600976"/>
            <a:ext cx="5529425" cy="495369"/>
          </a:xfrm>
          <a:prstGeom prst="rect">
            <a:avLst/>
          </a:prstGeom>
        </p:spPr>
      </p:pic>
      <p:pic>
        <p:nvPicPr>
          <p:cNvPr id="10" name="Picture 9">
            <a:extLst>
              <a:ext uri="{FF2B5EF4-FFF2-40B4-BE49-F238E27FC236}">
                <a16:creationId xmlns:a16="http://schemas.microsoft.com/office/drawing/2014/main" id="{B05BDA95-1E58-004E-FBAC-4B018DE2C518}"/>
              </a:ext>
            </a:extLst>
          </p:cNvPr>
          <p:cNvPicPr>
            <a:picLocks noChangeAspect="1"/>
          </p:cNvPicPr>
          <p:nvPr/>
        </p:nvPicPr>
        <p:blipFill>
          <a:blip r:embed="rId4"/>
          <a:stretch>
            <a:fillRect/>
          </a:stretch>
        </p:blipFill>
        <p:spPr>
          <a:xfrm>
            <a:off x="7024498" y="594360"/>
            <a:ext cx="2715004" cy="847843"/>
          </a:xfrm>
          <a:prstGeom prst="rect">
            <a:avLst/>
          </a:prstGeom>
        </p:spPr>
      </p:pic>
      <p:pic>
        <p:nvPicPr>
          <p:cNvPr id="16" name="Picture 15">
            <a:extLst>
              <a:ext uri="{FF2B5EF4-FFF2-40B4-BE49-F238E27FC236}">
                <a16:creationId xmlns:a16="http://schemas.microsoft.com/office/drawing/2014/main" id="{108A4796-A8C8-A2CE-888F-DEE22B0C2FBF}"/>
              </a:ext>
            </a:extLst>
          </p:cNvPr>
          <p:cNvPicPr>
            <a:picLocks noChangeAspect="1"/>
          </p:cNvPicPr>
          <p:nvPr/>
        </p:nvPicPr>
        <p:blipFill>
          <a:blip r:embed="rId5"/>
          <a:stretch>
            <a:fillRect/>
          </a:stretch>
        </p:blipFill>
        <p:spPr>
          <a:xfrm>
            <a:off x="6506966" y="1442203"/>
            <a:ext cx="4153480" cy="4324954"/>
          </a:xfrm>
          <a:prstGeom prst="rect">
            <a:avLst/>
          </a:prstGeom>
        </p:spPr>
      </p:pic>
    </p:spTree>
    <p:extLst>
      <p:ext uri="{BB962C8B-B14F-4D97-AF65-F5344CB8AC3E}">
        <p14:creationId xmlns:p14="http://schemas.microsoft.com/office/powerpoint/2010/main" val="1673864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7" name="Picture 6">
            <a:extLst>
              <a:ext uri="{FF2B5EF4-FFF2-40B4-BE49-F238E27FC236}">
                <a16:creationId xmlns:a16="http://schemas.microsoft.com/office/drawing/2014/main" id="{2C125888-9CA0-7816-C419-234B6E1BC01F}"/>
              </a:ext>
            </a:extLst>
          </p:cNvPr>
          <p:cNvPicPr>
            <a:picLocks noChangeAspect="1"/>
          </p:cNvPicPr>
          <p:nvPr/>
        </p:nvPicPr>
        <p:blipFill>
          <a:blip r:embed="rId2"/>
          <a:stretch>
            <a:fillRect/>
          </a:stretch>
        </p:blipFill>
        <p:spPr>
          <a:xfrm>
            <a:off x="6594483" y="921345"/>
            <a:ext cx="2670540" cy="1247949"/>
          </a:xfrm>
          <a:prstGeom prst="rect">
            <a:avLst/>
          </a:prstGeom>
        </p:spPr>
      </p:pic>
      <p:pic>
        <p:nvPicPr>
          <p:cNvPr id="4" name="Picture 3">
            <a:extLst>
              <a:ext uri="{FF2B5EF4-FFF2-40B4-BE49-F238E27FC236}">
                <a16:creationId xmlns:a16="http://schemas.microsoft.com/office/drawing/2014/main" id="{E5957742-318C-7F74-0D92-42B2094E2A98}"/>
              </a:ext>
            </a:extLst>
          </p:cNvPr>
          <p:cNvPicPr>
            <a:picLocks noChangeAspect="1"/>
          </p:cNvPicPr>
          <p:nvPr/>
        </p:nvPicPr>
        <p:blipFill>
          <a:blip r:embed="rId3"/>
          <a:stretch>
            <a:fillRect/>
          </a:stretch>
        </p:blipFill>
        <p:spPr>
          <a:xfrm>
            <a:off x="1058937" y="731520"/>
            <a:ext cx="9602540" cy="2660738"/>
          </a:xfrm>
          <a:prstGeom prst="rect">
            <a:avLst/>
          </a:prstGeom>
        </p:spPr>
      </p:pic>
      <p:pic>
        <p:nvPicPr>
          <p:cNvPr id="8" name="Picture 7">
            <a:extLst>
              <a:ext uri="{FF2B5EF4-FFF2-40B4-BE49-F238E27FC236}">
                <a16:creationId xmlns:a16="http://schemas.microsoft.com/office/drawing/2014/main" id="{2E47D844-AB89-F36B-AE36-D133A29DB639}"/>
              </a:ext>
            </a:extLst>
          </p:cNvPr>
          <p:cNvPicPr>
            <a:picLocks noChangeAspect="1"/>
          </p:cNvPicPr>
          <p:nvPr/>
        </p:nvPicPr>
        <p:blipFill>
          <a:blip r:embed="rId4"/>
          <a:stretch>
            <a:fillRect/>
          </a:stretch>
        </p:blipFill>
        <p:spPr>
          <a:xfrm>
            <a:off x="7907521" y="594360"/>
            <a:ext cx="2715004" cy="847843"/>
          </a:xfrm>
          <a:prstGeom prst="rect">
            <a:avLst/>
          </a:prstGeom>
        </p:spPr>
      </p:pic>
      <p:pic>
        <p:nvPicPr>
          <p:cNvPr id="12" name="Picture 11">
            <a:extLst>
              <a:ext uri="{FF2B5EF4-FFF2-40B4-BE49-F238E27FC236}">
                <a16:creationId xmlns:a16="http://schemas.microsoft.com/office/drawing/2014/main" id="{74322E0F-DBF1-D71C-CA54-9752F8723E68}"/>
              </a:ext>
            </a:extLst>
          </p:cNvPr>
          <p:cNvPicPr>
            <a:picLocks noChangeAspect="1"/>
          </p:cNvPicPr>
          <p:nvPr/>
        </p:nvPicPr>
        <p:blipFill>
          <a:blip r:embed="rId5"/>
          <a:stretch>
            <a:fillRect/>
          </a:stretch>
        </p:blipFill>
        <p:spPr>
          <a:xfrm>
            <a:off x="1360972" y="3582083"/>
            <a:ext cx="9345329" cy="2886900"/>
          </a:xfrm>
          <a:prstGeom prst="rect">
            <a:avLst/>
          </a:prstGeom>
        </p:spPr>
      </p:pic>
    </p:spTree>
    <p:extLst>
      <p:ext uri="{BB962C8B-B14F-4D97-AF65-F5344CB8AC3E}">
        <p14:creationId xmlns:p14="http://schemas.microsoft.com/office/powerpoint/2010/main" val="2270517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49624"/>
            <a:ext cx="10671048" cy="900952"/>
          </a:xfrm>
        </p:spPr>
        <p:txBody>
          <a:bodyPr/>
          <a:lstStyle/>
          <a:p>
            <a:r>
              <a:rPr lang="en-IN" b="1" i="0" dirty="0">
                <a:effectLst/>
                <a:latin typeface="-apple-system"/>
              </a:rPr>
              <a:t>Checking Correlation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4" name="Picture 3">
            <a:extLst>
              <a:ext uri="{FF2B5EF4-FFF2-40B4-BE49-F238E27FC236}">
                <a16:creationId xmlns:a16="http://schemas.microsoft.com/office/drawing/2014/main" id="{2A0B6DB1-2173-12BF-D528-8E77627BDD1B}"/>
              </a:ext>
            </a:extLst>
          </p:cNvPr>
          <p:cNvPicPr>
            <a:picLocks noChangeAspect="1"/>
          </p:cNvPicPr>
          <p:nvPr/>
        </p:nvPicPr>
        <p:blipFill>
          <a:blip r:embed="rId2"/>
          <a:stretch>
            <a:fillRect/>
          </a:stretch>
        </p:blipFill>
        <p:spPr>
          <a:xfrm>
            <a:off x="913622" y="1060410"/>
            <a:ext cx="10031746" cy="2866132"/>
          </a:xfrm>
          <a:prstGeom prst="rect">
            <a:avLst/>
          </a:prstGeom>
        </p:spPr>
      </p:pic>
      <p:pic>
        <p:nvPicPr>
          <p:cNvPr id="7" name="Picture 6">
            <a:extLst>
              <a:ext uri="{FF2B5EF4-FFF2-40B4-BE49-F238E27FC236}">
                <a16:creationId xmlns:a16="http://schemas.microsoft.com/office/drawing/2014/main" id="{0203BD71-CFD8-4369-542F-CBBFC350826B}"/>
              </a:ext>
            </a:extLst>
          </p:cNvPr>
          <p:cNvPicPr>
            <a:picLocks noChangeAspect="1"/>
          </p:cNvPicPr>
          <p:nvPr/>
        </p:nvPicPr>
        <p:blipFill>
          <a:blip r:embed="rId3"/>
          <a:stretch>
            <a:fillRect/>
          </a:stretch>
        </p:blipFill>
        <p:spPr>
          <a:xfrm>
            <a:off x="758952" y="4453080"/>
            <a:ext cx="2962688" cy="2048161"/>
          </a:xfrm>
          <a:prstGeom prst="rect">
            <a:avLst/>
          </a:prstGeom>
        </p:spPr>
      </p:pic>
      <p:pic>
        <p:nvPicPr>
          <p:cNvPr id="10" name="Picture 9">
            <a:extLst>
              <a:ext uri="{FF2B5EF4-FFF2-40B4-BE49-F238E27FC236}">
                <a16:creationId xmlns:a16="http://schemas.microsoft.com/office/drawing/2014/main" id="{3F0E7ECD-D3AF-EE84-0D05-B4C640DACF23}"/>
              </a:ext>
            </a:extLst>
          </p:cNvPr>
          <p:cNvPicPr>
            <a:picLocks noChangeAspect="1"/>
          </p:cNvPicPr>
          <p:nvPr/>
        </p:nvPicPr>
        <p:blipFill>
          <a:blip r:embed="rId4"/>
          <a:stretch>
            <a:fillRect/>
          </a:stretch>
        </p:blipFill>
        <p:spPr>
          <a:xfrm>
            <a:off x="4222376" y="4637328"/>
            <a:ext cx="7556993" cy="1409897"/>
          </a:xfrm>
          <a:prstGeom prst="rect">
            <a:avLst/>
          </a:prstGeom>
        </p:spPr>
      </p:pic>
    </p:spTree>
    <p:extLst>
      <p:ext uri="{BB962C8B-B14F-4D97-AF65-F5344CB8AC3E}">
        <p14:creationId xmlns:p14="http://schemas.microsoft.com/office/powerpoint/2010/main" val="327086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371377335"/>
              </p:ext>
            </p:extLst>
          </p:nvPr>
        </p:nvGraphicFramePr>
        <p:xfrm>
          <a:off x="621792" y="457201"/>
          <a:ext cx="10400930" cy="1314634"/>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1314634">
                <a:tc>
                  <a:txBody>
                    <a:bodyPr/>
                    <a:lstStyle/>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Correlation is checked for relation between the dependent and independent variables. </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Also Checked through heatmap and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(Visualization)</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Checking Correlation through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 </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4" name="Picture 3">
            <a:extLst>
              <a:ext uri="{FF2B5EF4-FFF2-40B4-BE49-F238E27FC236}">
                <a16:creationId xmlns:a16="http://schemas.microsoft.com/office/drawing/2014/main" id="{096AFF69-89F3-8857-52D9-585B605293E4}"/>
              </a:ext>
            </a:extLst>
          </p:cNvPr>
          <p:cNvPicPr>
            <a:picLocks noChangeAspect="1"/>
          </p:cNvPicPr>
          <p:nvPr/>
        </p:nvPicPr>
        <p:blipFill>
          <a:blip r:embed="rId2"/>
          <a:stretch>
            <a:fillRect/>
          </a:stretch>
        </p:blipFill>
        <p:spPr>
          <a:xfrm>
            <a:off x="502938" y="1291373"/>
            <a:ext cx="6963747" cy="1505160"/>
          </a:xfrm>
          <a:prstGeom prst="rect">
            <a:avLst/>
          </a:prstGeom>
        </p:spPr>
      </p:pic>
      <p:pic>
        <p:nvPicPr>
          <p:cNvPr id="1026" name="Picture 2">
            <a:extLst>
              <a:ext uri="{FF2B5EF4-FFF2-40B4-BE49-F238E27FC236}">
                <a16:creationId xmlns:a16="http://schemas.microsoft.com/office/drawing/2014/main" id="{DE5E3C32-538D-55A4-9CD5-B01503327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007" y="2904565"/>
            <a:ext cx="8572500" cy="368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85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61522"/>
            <a:ext cx="10671048" cy="929396"/>
          </a:xfrm>
        </p:spPr>
        <p:txBody>
          <a:bodyPr/>
          <a:lstStyle/>
          <a:p>
            <a:r>
              <a:rPr lang="en-IN" b="1" i="0" dirty="0">
                <a:effectLst/>
                <a:latin typeface="-apple-system"/>
              </a:rPr>
              <a:t>Checking Outliers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4" name="Picture 3">
            <a:extLst>
              <a:ext uri="{FF2B5EF4-FFF2-40B4-BE49-F238E27FC236}">
                <a16:creationId xmlns:a16="http://schemas.microsoft.com/office/drawing/2014/main" id="{6A9C009A-1B89-0604-874F-EB294AB3C426}"/>
              </a:ext>
            </a:extLst>
          </p:cNvPr>
          <p:cNvPicPr>
            <a:picLocks noChangeAspect="1"/>
          </p:cNvPicPr>
          <p:nvPr/>
        </p:nvPicPr>
        <p:blipFill>
          <a:blip r:embed="rId2"/>
          <a:stretch>
            <a:fillRect/>
          </a:stretch>
        </p:blipFill>
        <p:spPr>
          <a:xfrm>
            <a:off x="2070848" y="1290918"/>
            <a:ext cx="6559156" cy="3429000"/>
          </a:xfrm>
          <a:prstGeom prst="rect">
            <a:avLst/>
          </a:prstGeom>
        </p:spPr>
      </p:pic>
      <p:pic>
        <p:nvPicPr>
          <p:cNvPr id="12" name="Picture 11">
            <a:extLst>
              <a:ext uri="{FF2B5EF4-FFF2-40B4-BE49-F238E27FC236}">
                <a16:creationId xmlns:a16="http://schemas.microsoft.com/office/drawing/2014/main" id="{45ED11A8-3F6B-E9B3-0902-43F2F84AB3C4}"/>
              </a:ext>
            </a:extLst>
          </p:cNvPr>
          <p:cNvPicPr>
            <a:picLocks noChangeAspect="1"/>
          </p:cNvPicPr>
          <p:nvPr/>
        </p:nvPicPr>
        <p:blipFill>
          <a:blip r:embed="rId3"/>
          <a:stretch>
            <a:fillRect/>
          </a:stretch>
        </p:blipFill>
        <p:spPr>
          <a:xfrm>
            <a:off x="2070848" y="5024081"/>
            <a:ext cx="5982535" cy="1086002"/>
          </a:xfrm>
          <a:prstGeom prst="rect">
            <a:avLst/>
          </a:prstGeom>
        </p:spPr>
      </p:pic>
    </p:spTree>
    <p:extLst>
      <p:ext uri="{BB962C8B-B14F-4D97-AF65-F5344CB8AC3E}">
        <p14:creationId xmlns:p14="http://schemas.microsoft.com/office/powerpoint/2010/main" val="382518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457200"/>
            <a:ext cx="10671048" cy="658906"/>
          </a:xfrm>
        </p:spPr>
        <p:txBody>
          <a:bodyPr/>
          <a:lstStyle/>
          <a:p>
            <a:r>
              <a:rPr lang="en-IN" b="1" i="0" dirty="0">
                <a:effectLst/>
                <a:latin typeface="-apple-system"/>
              </a:rPr>
              <a:t>Removing Outliers</a:t>
            </a:r>
            <a:br>
              <a:rPr lang="en-IN" b="1" i="0" dirty="0">
                <a:effectLst/>
                <a:latin typeface="-apple-system"/>
              </a:rPr>
            </a:b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1193666595"/>
              </p:ext>
            </p:extLst>
          </p:nvPr>
        </p:nvGraphicFramePr>
        <p:xfrm>
          <a:off x="758952" y="1713194"/>
          <a:ext cx="10400930" cy="1406523"/>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1406523">
                <a:tc>
                  <a:txBody>
                    <a:bodyPr/>
                    <a:lstStyle/>
                    <a:p>
                      <a:pPr marL="285750" indent="-285750" algn="just">
                        <a:buFont typeface="Arial" panose="020B0604020202020204" pitchFamily="34" charset="0"/>
                        <a:buChar char="•"/>
                      </a:pPr>
                      <a:r>
                        <a:rPr lang="en-IN" sz="1800" b="1" i="0" kern="1200" dirty="0">
                          <a:solidFill>
                            <a:schemeClr val="tx1"/>
                          </a:solidFill>
                          <a:effectLst/>
                          <a:latin typeface="+mn-lt"/>
                          <a:ea typeface="+mn-ea"/>
                          <a:cs typeface="+mn-cs"/>
                        </a:rPr>
                        <a:t>Checking two methods and compare between them which is give less percentage loss and then using that method for further process.</a:t>
                      </a:r>
                    </a:p>
                    <a:p>
                      <a:pPr marL="342900" indent="-342900" algn="just">
                        <a:buFont typeface="+mj-lt"/>
                        <a:buAutoNum type="arabicPeriod"/>
                      </a:pPr>
                      <a:r>
                        <a:rPr lang="en-IN" sz="1800" b="1" i="0" kern="1200" dirty="0" err="1">
                          <a:solidFill>
                            <a:schemeClr val="tx1"/>
                          </a:solidFill>
                          <a:effectLst/>
                          <a:latin typeface="+mn-lt"/>
                          <a:ea typeface="+mn-ea"/>
                          <a:cs typeface="+mn-cs"/>
                        </a:rPr>
                        <a:t>Zscore</a:t>
                      </a:r>
                      <a:r>
                        <a:rPr lang="en-IN" sz="1800" b="1" i="0" kern="1200" dirty="0">
                          <a:solidFill>
                            <a:schemeClr val="tx1"/>
                          </a:solidFill>
                          <a:effectLst/>
                          <a:latin typeface="+mn-lt"/>
                          <a:ea typeface="+mn-ea"/>
                          <a:cs typeface="+mn-cs"/>
                        </a:rPr>
                        <a:t> method using </a:t>
                      </a:r>
                      <a:r>
                        <a:rPr lang="en-IN" sz="1800" b="1" i="0" kern="1200" dirty="0" err="1">
                          <a:solidFill>
                            <a:schemeClr val="tx1"/>
                          </a:solidFill>
                          <a:effectLst/>
                          <a:latin typeface="+mn-lt"/>
                          <a:ea typeface="+mn-ea"/>
                          <a:cs typeface="+mn-cs"/>
                        </a:rPr>
                        <a:t>Scipy</a:t>
                      </a:r>
                      <a:endParaRPr lang="en-IN" sz="1800" b="1" i="0" kern="1200" dirty="0">
                        <a:solidFill>
                          <a:schemeClr val="tx1"/>
                        </a:solidFill>
                        <a:effectLst/>
                        <a:latin typeface="+mn-lt"/>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fr-FR" sz="1800" b="1" i="0" kern="1200" dirty="0">
                          <a:solidFill>
                            <a:schemeClr val="tx1"/>
                          </a:solidFill>
                          <a:effectLst/>
                          <a:latin typeface="+mn-lt"/>
                          <a:ea typeface="+mn-ea"/>
                          <a:cs typeface="+mn-cs"/>
                        </a:rPr>
                        <a:t>IQR (Inter Quantile Range) </a:t>
                      </a:r>
                      <a:r>
                        <a:rPr lang="fr-FR" sz="1800" b="1" i="0" kern="1200" dirty="0" err="1">
                          <a:solidFill>
                            <a:schemeClr val="tx1"/>
                          </a:solidFill>
                          <a:effectLst/>
                          <a:latin typeface="+mn-lt"/>
                          <a:ea typeface="+mn-ea"/>
                          <a:cs typeface="+mn-cs"/>
                        </a:rPr>
                        <a:t>method</a:t>
                      </a:r>
                      <a:endParaRPr lang="fr-FR" sz="1800" b="1" i="0" kern="1200" dirty="0">
                        <a:solidFill>
                          <a:schemeClr val="tx1"/>
                        </a:solidFill>
                        <a:effectLst/>
                        <a:latin typeface="+mn-lt"/>
                        <a:ea typeface="+mn-ea"/>
                        <a:cs typeface="+mn-cs"/>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16</a:t>
            </a:fld>
            <a:endParaRPr lang="en-US" dirty="0"/>
          </a:p>
        </p:txBody>
      </p:sp>
      <p:graphicFrame>
        <p:nvGraphicFramePr>
          <p:cNvPr id="3" name="Table 4">
            <a:extLst>
              <a:ext uri="{FF2B5EF4-FFF2-40B4-BE49-F238E27FC236}">
                <a16:creationId xmlns:a16="http://schemas.microsoft.com/office/drawing/2014/main" id="{55BA4F1D-1830-C965-3B1F-75159BA55576}"/>
              </a:ext>
            </a:extLst>
          </p:cNvPr>
          <p:cNvGraphicFramePr>
            <a:graphicFrameLocks/>
          </p:cNvGraphicFramePr>
          <p:nvPr>
            <p:extLst>
              <p:ext uri="{D42A27DB-BD31-4B8C-83A1-F6EECF244321}">
                <p14:modId xmlns:p14="http://schemas.microsoft.com/office/powerpoint/2010/main" val="3680398595"/>
              </p:ext>
            </p:extLst>
          </p:nvPr>
        </p:nvGraphicFramePr>
        <p:xfrm>
          <a:off x="758952" y="1142073"/>
          <a:ext cx="10400930" cy="658907"/>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658907">
                <a:tc>
                  <a:txBody>
                    <a:bodyPr/>
                    <a:lstStyle/>
                    <a:p>
                      <a:pPr marL="342900" indent="-342900" algn="l">
                        <a:buFont typeface="Arial" panose="020B0604020202020204" pitchFamily="34" charset="0"/>
                        <a:buChar char="•"/>
                      </a:pPr>
                      <a:r>
                        <a:rPr lang="en-US" sz="2000" i="1" dirty="0">
                          <a:solidFill>
                            <a:schemeClr val="tx1"/>
                          </a:solidFill>
                          <a:effectLst/>
                        </a:rPr>
                        <a:t>Outliers are removed only from continuous features and not from target</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pic>
        <p:nvPicPr>
          <p:cNvPr id="7" name="Picture 6">
            <a:extLst>
              <a:ext uri="{FF2B5EF4-FFF2-40B4-BE49-F238E27FC236}">
                <a16:creationId xmlns:a16="http://schemas.microsoft.com/office/drawing/2014/main" id="{A5DB1D12-EDAD-C5EB-E4F1-9A8752B9A359}"/>
              </a:ext>
            </a:extLst>
          </p:cNvPr>
          <p:cNvPicPr>
            <a:picLocks noChangeAspect="1"/>
          </p:cNvPicPr>
          <p:nvPr/>
        </p:nvPicPr>
        <p:blipFill>
          <a:blip r:embed="rId2"/>
          <a:stretch>
            <a:fillRect/>
          </a:stretch>
        </p:blipFill>
        <p:spPr>
          <a:xfrm>
            <a:off x="2178424" y="3429000"/>
            <a:ext cx="5810915" cy="2030506"/>
          </a:xfrm>
          <a:prstGeom prst="rect">
            <a:avLst/>
          </a:prstGeom>
        </p:spPr>
      </p:pic>
    </p:spTree>
    <p:extLst>
      <p:ext uri="{BB962C8B-B14F-4D97-AF65-F5344CB8AC3E}">
        <p14:creationId xmlns:p14="http://schemas.microsoft.com/office/powerpoint/2010/main" val="3708133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12" name="TextBox 11">
            <a:extLst>
              <a:ext uri="{FF2B5EF4-FFF2-40B4-BE49-F238E27FC236}">
                <a16:creationId xmlns:a16="http://schemas.microsoft.com/office/drawing/2014/main" id="{314F3AC9-A56E-5822-17EF-31F121155D9F}"/>
              </a:ext>
            </a:extLst>
          </p:cNvPr>
          <p:cNvSpPr txBox="1"/>
          <p:nvPr/>
        </p:nvSpPr>
        <p:spPr>
          <a:xfrm>
            <a:off x="1348915" y="4713656"/>
            <a:ext cx="9426388" cy="369332"/>
          </a:xfrm>
          <a:prstGeom prst="rect">
            <a:avLst/>
          </a:prstGeom>
          <a:noFill/>
        </p:spPr>
        <p:txBody>
          <a:bodyPr wrap="square" rtlCol="0">
            <a:spAutoFit/>
          </a:bodyPr>
          <a:lstStyle/>
          <a:p>
            <a:r>
              <a:rPr lang="en-IN" dirty="0"/>
              <a:t>Comparing shape of old and new </a:t>
            </a:r>
            <a:r>
              <a:rPr lang="en-IN" dirty="0" err="1"/>
              <a:t>DataFrame</a:t>
            </a:r>
            <a:r>
              <a:rPr lang="en-IN" dirty="0"/>
              <a:t> after outliers removal</a:t>
            </a:r>
          </a:p>
        </p:txBody>
      </p:sp>
      <p:sp>
        <p:nvSpPr>
          <p:cNvPr id="14" name="TextBox 13">
            <a:extLst>
              <a:ext uri="{FF2B5EF4-FFF2-40B4-BE49-F238E27FC236}">
                <a16:creationId xmlns:a16="http://schemas.microsoft.com/office/drawing/2014/main" id="{17A8934B-1C3D-5C14-D993-C35994CC619D}"/>
              </a:ext>
            </a:extLst>
          </p:cNvPr>
          <p:cNvSpPr txBox="1"/>
          <p:nvPr/>
        </p:nvSpPr>
        <p:spPr>
          <a:xfrm>
            <a:off x="1183341" y="453628"/>
            <a:ext cx="9426388" cy="369332"/>
          </a:xfrm>
          <a:prstGeom prst="rect">
            <a:avLst/>
          </a:prstGeom>
          <a:noFill/>
        </p:spPr>
        <p:txBody>
          <a:bodyPr wrap="square" rtlCol="0">
            <a:spAutoFit/>
          </a:bodyPr>
          <a:lstStyle/>
          <a:p>
            <a:r>
              <a:rPr lang="en-IN" dirty="0"/>
              <a:t>Comparing shape of old and new </a:t>
            </a:r>
            <a:r>
              <a:rPr lang="en-IN" dirty="0" err="1"/>
              <a:t>DataFrame</a:t>
            </a:r>
            <a:r>
              <a:rPr lang="en-IN" dirty="0"/>
              <a:t> after outliers removal</a:t>
            </a:r>
          </a:p>
        </p:txBody>
      </p:sp>
      <p:pic>
        <p:nvPicPr>
          <p:cNvPr id="3" name="Picture 2">
            <a:extLst>
              <a:ext uri="{FF2B5EF4-FFF2-40B4-BE49-F238E27FC236}">
                <a16:creationId xmlns:a16="http://schemas.microsoft.com/office/drawing/2014/main" id="{65994C25-618F-4502-0F3D-B12168A3F219}"/>
              </a:ext>
            </a:extLst>
          </p:cNvPr>
          <p:cNvPicPr>
            <a:picLocks noChangeAspect="1"/>
          </p:cNvPicPr>
          <p:nvPr/>
        </p:nvPicPr>
        <p:blipFill>
          <a:blip r:embed="rId2"/>
          <a:stretch>
            <a:fillRect/>
          </a:stretch>
        </p:blipFill>
        <p:spPr>
          <a:xfrm>
            <a:off x="2572597" y="853845"/>
            <a:ext cx="4191585" cy="1209844"/>
          </a:xfrm>
          <a:prstGeom prst="rect">
            <a:avLst/>
          </a:prstGeom>
        </p:spPr>
      </p:pic>
      <p:pic>
        <p:nvPicPr>
          <p:cNvPr id="7" name="Picture 6">
            <a:extLst>
              <a:ext uri="{FF2B5EF4-FFF2-40B4-BE49-F238E27FC236}">
                <a16:creationId xmlns:a16="http://schemas.microsoft.com/office/drawing/2014/main" id="{83743604-779A-572D-289F-4C26F3B58BF7}"/>
              </a:ext>
            </a:extLst>
          </p:cNvPr>
          <p:cNvPicPr>
            <a:picLocks noChangeAspect="1"/>
          </p:cNvPicPr>
          <p:nvPr/>
        </p:nvPicPr>
        <p:blipFill>
          <a:blip r:embed="rId3"/>
          <a:stretch>
            <a:fillRect/>
          </a:stretch>
        </p:blipFill>
        <p:spPr>
          <a:xfrm>
            <a:off x="2304177" y="2505710"/>
            <a:ext cx="5849166" cy="1905266"/>
          </a:xfrm>
          <a:prstGeom prst="rect">
            <a:avLst/>
          </a:prstGeom>
        </p:spPr>
      </p:pic>
      <p:pic>
        <p:nvPicPr>
          <p:cNvPr id="10" name="Picture 9">
            <a:extLst>
              <a:ext uri="{FF2B5EF4-FFF2-40B4-BE49-F238E27FC236}">
                <a16:creationId xmlns:a16="http://schemas.microsoft.com/office/drawing/2014/main" id="{F61B7B1B-EA87-C50F-9DD2-DC74893F9609}"/>
              </a:ext>
            </a:extLst>
          </p:cNvPr>
          <p:cNvPicPr>
            <a:picLocks noChangeAspect="1"/>
          </p:cNvPicPr>
          <p:nvPr/>
        </p:nvPicPr>
        <p:blipFill>
          <a:blip r:embed="rId4"/>
          <a:stretch>
            <a:fillRect/>
          </a:stretch>
        </p:blipFill>
        <p:spPr>
          <a:xfrm>
            <a:off x="2931736" y="5254299"/>
            <a:ext cx="4744112" cy="1409897"/>
          </a:xfrm>
          <a:prstGeom prst="rect">
            <a:avLst/>
          </a:prstGeom>
        </p:spPr>
      </p:pic>
    </p:spTree>
    <p:extLst>
      <p:ext uri="{BB962C8B-B14F-4D97-AF65-F5344CB8AC3E}">
        <p14:creationId xmlns:p14="http://schemas.microsoft.com/office/powerpoint/2010/main" val="3342818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2" name="TextBox 1">
            <a:extLst>
              <a:ext uri="{FF2B5EF4-FFF2-40B4-BE49-F238E27FC236}">
                <a16:creationId xmlns:a16="http://schemas.microsoft.com/office/drawing/2014/main" id="{EC641F2B-FD4A-1E7F-C23D-71AAC4A587B9}"/>
              </a:ext>
            </a:extLst>
          </p:cNvPr>
          <p:cNvSpPr txBox="1"/>
          <p:nvPr/>
        </p:nvSpPr>
        <p:spPr>
          <a:xfrm>
            <a:off x="726142" y="686683"/>
            <a:ext cx="8969188" cy="461665"/>
          </a:xfrm>
          <a:prstGeom prst="rect">
            <a:avLst/>
          </a:prstGeom>
          <a:noFill/>
        </p:spPr>
        <p:txBody>
          <a:bodyPr wrap="square" rtlCol="0">
            <a:spAutoFit/>
          </a:bodyPr>
          <a:lstStyle/>
          <a:p>
            <a:r>
              <a:rPr lang="en-IN" sz="2400" b="1" u="sng" dirty="0"/>
              <a:t>Comparing Data Loss Using both Method after Outlier Removal </a:t>
            </a:r>
          </a:p>
        </p:txBody>
      </p:sp>
      <p:pic>
        <p:nvPicPr>
          <p:cNvPr id="5" name="Picture 4">
            <a:extLst>
              <a:ext uri="{FF2B5EF4-FFF2-40B4-BE49-F238E27FC236}">
                <a16:creationId xmlns:a16="http://schemas.microsoft.com/office/drawing/2014/main" id="{74842925-2DB3-2D08-62C2-C365F447D68D}"/>
              </a:ext>
            </a:extLst>
          </p:cNvPr>
          <p:cNvPicPr>
            <a:picLocks noChangeAspect="1"/>
          </p:cNvPicPr>
          <p:nvPr/>
        </p:nvPicPr>
        <p:blipFill>
          <a:blip r:embed="rId2"/>
          <a:stretch>
            <a:fillRect/>
          </a:stretch>
        </p:blipFill>
        <p:spPr>
          <a:xfrm>
            <a:off x="1150212" y="1907281"/>
            <a:ext cx="3552473" cy="1521719"/>
          </a:xfrm>
          <a:prstGeom prst="rect">
            <a:avLst/>
          </a:prstGeom>
        </p:spPr>
      </p:pic>
      <p:pic>
        <p:nvPicPr>
          <p:cNvPr id="10" name="Picture 9">
            <a:extLst>
              <a:ext uri="{FF2B5EF4-FFF2-40B4-BE49-F238E27FC236}">
                <a16:creationId xmlns:a16="http://schemas.microsoft.com/office/drawing/2014/main" id="{374AE884-2541-DEDA-4CC4-9B732C8C4654}"/>
              </a:ext>
            </a:extLst>
          </p:cNvPr>
          <p:cNvPicPr>
            <a:picLocks noChangeAspect="1"/>
          </p:cNvPicPr>
          <p:nvPr/>
        </p:nvPicPr>
        <p:blipFill>
          <a:blip r:embed="rId3"/>
          <a:stretch>
            <a:fillRect/>
          </a:stretch>
        </p:blipFill>
        <p:spPr>
          <a:xfrm>
            <a:off x="6293224" y="1907281"/>
            <a:ext cx="3345048" cy="1521719"/>
          </a:xfrm>
          <a:prstGeom prst="rect">
            <a:avLst/>
          </a:prstGeom>
        </p:spPr>
      </p:pic>
      <p:pic>
        <p:nvPicPr>
          <p:cNvPr id="12" name="Picture 11">
            <a:extLst>
              <a:ext uri="{FF2B5EF4-FFF2-40B4-BE49-F238E27FC236}">
                <a16:creationId xmlns:a16="http://schemas.microsoft.com/office/drawing/2014/main" id="{4752546C-16E8-4838-8B2A-677F6A384DC4}"/>
              </a:ext>
            </a:extLst>
          </p:cNvPr>
          <p:cNvPicPr>
            <a:picLocks noChangeAspect="1"/>
          </p:cNvPicPr>
          <p:nvPr/>
        </p:nvPicPr>
        <p:blipFill>
          <a:blip r:embed="rId4"/>
          <a:stretch>
            <a:fillRect/>
          </a:stretch>
        </p:blipFill>
        <p:spPr>
          <a:xfrm>
            <a:off x="2121998" y="4255168"/>
            <a:ext cx="7516274" cy="400106"/>
          </a:xfrm>
          <a:prstGeom prst="rect">
            <a:avLst/>
          </a:prstGeom>
        </p:spPr>
      </p:pic>
    </p:spTree>
    <p:extLst>
      <p:ext uri="{BB962C8B-B14F-4D97-AF65-F5344CB8AC3E}">
        <p14:creationId xmlns:p14="http://schemas.microsoft.com/office/powerpoint/2010/main" val="346261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457200"/>
            <a:ext cx="9245660" cy="806824"/>
          </a:xfrm>
        </p:spPr>
        <p:txBody>
          <a:bodyPr/>
          <a:lstStyle/>
          <a:p>
            <a:r>
              <a:rPr lang="en-IN" b="1" i="0" dirty="0">
                <a:effectLst/>
                <a:latin typeface="-apple-system"/>
              </a:rPr>
              <a:t>Checking Skewness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7" name="Picture 6">
            <a:extLst>
              <a:ext uri="{FF2B5EF4-FFF2-40B4-BE49-F238E27FC236}">
                <a16:creationId xmlns:a16="http://schemas.microsoft.com/office/drawing/2014/main" id="{A7264053-6EFA-F3DA-43DA-1F77C48A9CCB}"/>
              </a:ext>
            </a:extLst>
          </p:cNvPr>
          <p:cNvPicPr>
            <a:picLocks noChangeAspect="1"/>
          </p:cNvPicPr>
          <p:nvPr/>
        </p:nvPicPr>
        <p:blipFill>
          <a:blip r:embed="rId2"/>
          <a:stretch>
            <a:fillRect/>
          </a:stretch>
        </p:blipFill>
        <p:spPr>
          <a:xfrm>
            <a:off x="1004168" y="1382974"/>
            <a:ext cx="2623369" cy="2261178"/>
          </a:xfrm>
          <a:prstGeom prst="rect">
            <a:avLst/>
          </a:prstGeom>
        </p:spPr>
      </p:pic>
      <p:pic>
        <p:nvPicPr>
          <p:cNvPr id="10" name="Picture 9">
            <a:extLst>
              <a:ext uri="{FF2B5EF4-FFF2-40B4-BE49-F238E27FC236}">
                <a16:creationId xmlns:a16="http://schemas.microsoft.com/office/drawing/2014/main" id="{66C60BC1-D477-DDD8-AD81-C0D9988A5D3F}"/>
              </a:ext>
            </a:extLst>
          </p:cNvPr>
          <p:cNvPicPr>
            <a:picLocks noChangeAspect="1"/>
          </p:cNvPicPr>
          <p:nvPr/>
        </p:nvPicPr>
        <p:blipFill>
          <a:blip r:embed="rId3"/>
          <a:stretch>
            <a:fillRect/>
          </a:stretch>
        </p:blipFill>
        <p:spPr>
          <a:xfrm>
            <a:off x="2447365" y="4101353"/>
            <a:ext cx="7019364" cy="2393576"/>
          </a:xfrm>
          <a:prstGeom prst="rect">
            <a:avLst/>
          </a:prstGeom>
        </p:spPr>
      </p:pic>
      <p:pic>
        <p:nvPicPr>
          <p:cNvPr id="12" name="Picture 11">
            <a:extLst>
              <a:ext uri="{FF2B5EF4-FFF2-40B4-BE49-F238E27FC236}">
                <a16:creationId xmlns:a16="http://schemas.microsoft.com/office/drawing/2014/main" id="{0E2F4235-534F-B82E-ADC6-BB1C1A2133A4}"/>
              </a:ext>
            </a:extLst>
          </p:cNvPr>
          <p:cNvPicPr>
            <a:picLocks noChangeAspect="1"/>
          </p:cNvPicPr>
          <p:nvPr/>
        </p:nvPicPr>
        <p:blipFill>
          <a:blip r:embed="rId4"/>
          <a:stretch>
            <a:fillRect/>
          </a:stretch>
        </p:blipFill>
        <p:spPr>
          <a:xfrm>
            <a:off x="4222377" y="1847629"/>
            <a:ext cx="7443877" cy="1581371"/>
          </a:xfrm>
          <a:prstGeom prst="rect">
            <a:avLst/>
          </a:prstGeom>
        </p:spPr>
      </p:pic>
    </p:spTree>
    <p:extLst>
      <p:ext uri="{BB962C8B-B14F-4D97-AF65-F5344CB8AC3E}">
        <p14:creationId xmlns:p14="http://schemas.microsoft.com/office/powerpoint/2010/main" val="246375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Built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9362B41-6281-48FA-A68E-78AAD009D30C}"/>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2" name="Picture 2">
            <a:extLst>
              <a:ext uri="{FF2B5EF4-FFF2-40B4-BE49-F238E27FC236}">
                <a16:creationId xmlns:a16="http://schemas.microsoft.com/office/drawing/2014/main" id="{BF26BD09-8EFB-16FB-9794-5FC5B28F0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671513"/>
            <a:ext cx="8515350" cy="551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687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36176"/>
            <a:ext cx="10671048" cy="860612"/>
          </a:xfrm>
        </p:spPr>
        <p:txBody>
          <a:bodyPr/>
          <a:lstStyle/>
          <a:p>
            <a:r>
              <a:rPr lang="en-IN" b="1" i="0" dirty="0">
                <a:effectLst/>
                <a:latin typeface="-apple-system"/>
              </a:rPr>
              <a:t>Removing skewness</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435204570"/>
              </p:ext>
            </p:extLst>
          </p:nvPr>
        </p:nvGraphicFramePr>
        <p:xfrm>
          <a:off x="3788305" y="1196789"/>
          <a:ext cx="4612342" cy="578224"/>
        </p:xfrm>
        <a:graphic>
          <a:graphicData uri="http://schemas.openxmlformats.org/drawingml/2006/table">
            <a:tbl>
              <a:tblPr firstRow="1" bandRow="1">
                <a:tableStyleId>{5C22544A-7EE6-4342-B048-85BDC9FD1C3A}</a:tableStyleId>
              </a:tblPr>
              <a:tblGrid>
                <a:gridCol w="4612342">
                  <a:extLst>
                    <a:ext uri="{9D8B030D-6E8A-4147-A177-3AD203B41FA5}">
                      <a16:colId xmlns:a16="http://schemas.microsoft.com/office/drawing/2014/main" val="1689330750"/>
                    </a:ext>
                  </a:extLst>
                </a:gridCol>
              </a:tblGrid>
              <a:tr h="578224">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i="0" kern="1200" dirty="0">
                          <a:solidFill>
                            <a:schemeClr val="tx1"/>
                          </a:solidFill>
                          <a:effectLst/>
                          <a:latin typeface="+mn-lt"/>
                          <a:ea typeface="+mn-ea"/>
                          <a:cs typeface="+mn-cs"/>
                        </a:rPr>
                        <a:t>Using yeo-</a:t>
                      </a:r>
                      <a:r>
                        <a:rPr lang="en-IN" sz="1800" b="1" i="0" kern="1200" dirty="0" err="1">
                          <a:solidFill>
                            <a:schemeClr val="tx1"/>
                          </a:solidFill>
                          <a:effectLst/>
                          <a:latin typeface="+mn-lt"/>
                          <a:ea typeface="+mn-ea"/>
                          <a:cs typeface="+mn-cs"/>
                        </a:rPr>
                        <a:t>johnson</a:t>
                      </a:r>
                      <a:r>
                        <a:rPr lang="en-IN" sz="1800" b="1" i="0" kern="1200" dirty="0">
                          <a:solidFill>
                            <a:schemeClr val="tx1"/>
                          </a:solidFill>
                          <a:effectLst/>
                          <a:latin typeface="+mn-lt"/>
                          <a:ea typeface="+mn-ea"/>
                          <a:cs typeface="+mn-cs"/>
                        </a:rPr>
                        <a:t> method</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4" name="Picture 3">
            <a:extLst>
              <a:ext uri="{FF2B5EF4-FFF2-40B4-BE49-F238E27FC236}">
                <a16:creationId xmlns:a16="http://schemas.microsoft.com/office/drawing/2014/main" id="{AA41575C-815A-7B9A-8106-90A99A2056DF}"/>
              </a:ext>
            </a:extLst>
          </p:cNvPr>
          <p:cNvPicPr>
            <a:picLocks noChangeAspect="1"/>
          </p:cNvPicPr>
          <p:nvPr/>
        </p:nvPicPr>
        <p:blipFill>
          <a:blip r:embed="rId2"/>
          <a:stretch>
            <a:fillRect/>
          </a:stretch>
        </p:blipFill>
        <p:spPr>
          <a:xfrm>
            <a:off x="2528048" y="2144279"/>
            <a:ext cx="6377636" cy="3772426"/>
          </a:xfrm>
          <a:prstGeom prst="rect">
            <a:avLst/>
          </a:prstGeom>
        </p:spPr>
      </p:pic>
    </p:spTree>
    <p:extLst>
      <p:ext uri="{BB962C8B-B14F-4D97-AF65-F5344CB8AC3E}">
        <p14:creationId xmlns:p14="http://schemas.microsoft.com/office/powerpoint/2010/main" val="1767701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09282"/>
            <a:ext cx="10671048" cy="779930"/>
          </a:xfrm>
        </p:spPr>
        <p:txBody>
          <a:bodyPr/>
          <a:lstStyle/>
          <a:p>
            <a:r>
              <a:rPr lang="en-IN" b="1" i="0" dirty="0">
                <a:effectLst/>
                <a:latin typeface="-apple-system"/>
              </a:rPr>
              <a:t>checking skewness after removal</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4" name="Picture 3">
            <a:extLst>
              <a:ext uri="{FF2B5EF4-FFF2-40B4-BE49-F238E27FC236}">
                <a16:creationId xmlns:a16="http://schemas.microsoft.com/office/drawing/2014/main" id="{15C9F1E1-BEF7-D150-07CD-F341AF6D19F7}"/>
              </a:ext>
            </a:extLst>
          </p:cNvPr>
          <p:cNvPicPr>
            <a:picLocks noChangeAspect="1"/>
          </p:cNvPicPr>
          <p:nvPr/>
        </p:nvPicPr>
        <p:blipFill>
          <a:blip r:embed="rId2"/>
          <a:stretch>
            <a:fillRect/>
          </a:stretch>
        </p:blipFill>
        <p:spPr>
          <a:xfrm>
            <a:off x="2626955" y="1171260"/>
            <a:ext cx="3791479" cy="2257740"/>
          </a:xfrm>
          <a:prstGeom prst="rect">
            <a:avLst/>
          </a:prstGeom>
        </p:spPr>
      </p:pic>
      <p:pic>
        <p:nvPicPr>
          <p:cNvPr id="6" name="Picture 5">
            <a:extLst>
              <a:ext uri="{FF2B5EF4-FFF2-40B4-BE49-F238E27FC236}">
                <a16:creationId xmlns:a16="http://schemas.microsoft.com/office/drawing/2014/main" id="{A10D06D8-C8B5-4781-0203-E7DCA1FDBF0D}"/>
              </a:ext>
            </a:extLst>
          </p:cNvPr>
          <p:cNvPicPr>
            <a:picLocks noChangeAspect="1"/>
          </p:cNvPicPr>
          <p:nvPr/>
        </p:nvPicPr>
        <p:blipFill>
          <a:blip r:embed="rId3"/>
          <a:stretch>
            <a:fillRect/>
          </a:stretch>
        </p:blipFill>
        <p:spPr>
          <a:xfrm>
            <a:off x="6777318" y="2549955"/>
            <a:ext cx="4386825" cy="3210373"/>
          </a:xfrm>
          <a:prstGeom prst="rect">
            <a:avLst/>
          </a:prstGeom>
        </p:spPr>
      </p:pic>
    </p:spTree>
    <p:extLst>
      <p:ext uri="{BB962C8B-B14F-4D97-AF65-F5344CB8AC3E}">
        <p14:creationId xmlns:p14="http://schemas.microsoft.com/office/powerpoint/2010/main" val="917364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03812" y="457200"/>
            <a:ext cx="4182035" cy="806824"/>
          </a:xfrm>
          <a:prstGeom prst="rect">
            <a:avLst/>
          </a:prstGeom>
        </p:spPr>
      </p:pic>
      <p:pic>
        <p:nvPicPr>
          <p:cNvPr id="9" name="Picture 8">
            <a:extLst>
              <a:ext uri="{FF2B5EF4-FFF2-40B4-BE49-F238E27FC236}">
                <a16:creationId xmlns:a16="http://schemas.microsoft.com/office/drawing/2014/main" id="{1AB7E38E-5D09-EE75-17C3-60DB5C9FA2B6}"/>
              </a:ext>
            </a:extLst>
          </p:cNvPr>
          <p:cNvPicPr>
            <a:picLocks noChangeAspect="1"/>
          </p:cNvPicPr>
          <p:nvPr/>
        </p:nvPicPr>
        <p:blipFill>
          <a:blip r:embed="rId3"/>
          <a:stretch>
            <a:fillRect/>
          </a:stretch>
        </p:blipFill>
        <p:spPr>
          <a:xfrm>
            <a:off x="3603812" y="1468192"/>
            <a:ext cx="3772426" cy="828791"/>
          </a:xfrm>
          <a:prstGeom prst="rect">
            <a:avLst/>
          </a:prstGeom>
        </p:spPr>
      </p:pic>
      <p:pic>
        <p:nvPicPr>
          <p:cNvPr id="11" name="Picture 10">
            <a:extLst>
              <a:ext uri="{FF2B5EF4-FFF2-40B4-BE49-F238E27FC236}">
                <a16:creationId xmlns:a16="http://schemas.microsoft.com/office/drawing/2014/main" id="{BEB6F0F0-12BE-3236-A597-51DE48A8CD16}"/>
              </a:ext>
            </a:extLst>
          </p:cNvPr>
          <p:cNvPicPr>
            <a:picLocks noChangeAspect="1"/>
          </p:cNvPicPr>
          <p:nvPr/>
        </p:nvPicPr>
        <p:blipFill>
          <a:blip r:embed="rId4"/>
          <a:stretch>
            <a:fillRect/>
          </a:stretch>
        </p:blipFill>
        <p:spPr>
          <a:xfrm>
            <a:off x="1629573" y="2501151"/>
            <a:ext cx="4629796" cy="1886213"/>
          </a:xfrm>
          <a:prstGeom prst="rect">
            <a:avLst/>
          </a:prstGeom>
        </p:spPr>
      </p:pic>
      <p:pic>
        <p:nvPicPr>
          <p:cNvPr id="13" name="Picture 12">
            <a:extLst>
              <a:ext uri="{FF2B5EF4-FFF2-40B4-BE49-F238E27FC236}">
                <a16:creationId xmlns:a16="http://schemas.microsoft.com/office/drawing/2014/main" id="{036E7AD7-6BC8-FA70-0C9D-84C8BB373717}"/>
              </a:ext>
            </a:extLst>
          </p:cNvPr>
          <p:cNvPicPr>
            <a:picLocks noChangeAspect="1"/>
          </p:cNvPicPr>
          <p:nvPr/>
        </p:nvPicPr>
        <p:blipFill>
          <a:blip r:embed="rId5"/>
          <a:stretch>
            <a:fillRect/>
          </a:stretch>
        </p:blipFill>
        <p:spPr>
          <a:xfrm>
            <a:off x="7037978" y="2796466"/>
            <a:ext cx="2257740" cy="1295581"/>
          </a:xfrm>
          <a:prstGeom prst="rect">
            <a:avLst/>
          </a:prstGeom>
        </p:spPr>
      </p:pic>
      <p:pic>
        <p:nvPicPr>
          <p:cNvPr id="15" name="Picture 14">
            <a:extLst>
              <a:ext uri="{FF2B5EF4-FFF2-40B4-BE49-F238E27FC236}">
                <a16:creationId xmlns:a16="http://schemas.microsoft.com/office/drawing/2014/main" id="{FA09DA6B-B8A3-8DD2-C19E-B7BBD2A0A851}"/>
              </a:ext>
            </a:extLst>
          </p:cNvPr>
          <p:cNvPicPr>
            <a:picLocks noChangeAspect="1"/>
          </p:cNvPicPr>
          <p:nvPr/>
        </p:nvPicPr>
        <p:blipFill>
          <a:blip r:embed="rId6"/>
          <a:stretch>
            <a:fillRect/>
          </a:stretch>
        </p:blipFill>
        <p:spPr>
          <a:xfrm>
            <a:off x="4316506" y="4961569"/>
            <a:ext cx="3173506" cy="676369"/>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6" name="Picture 5">
            <a:extLst>
              <a:ext uri="{FF2B5EF4-FFF2-40B4-BE49-F238E27FC236}">
                <a16:creationId xmlns:a16="http://schemas.microsoft.com/office/drawing/2014/main" id="{23B334E1-1909-1AFF-42FC-661977FAB2D0}"/>
              </a:ext>
            </a:extLst>
          </p:cNvPr>
          <p:cNvPicPr>
            <a:picLocks noChangeAspect="1"/>
          </p:cNvPicPr>
          <p:nvPr/>
        </p:nvPicPr>
        <p:blipFill>
          <a:blip r:embed="rId2"/>
          <a:stretch>
            <a:fillRect/>
          </a:stretch>
        </p:blipFill>
        <p:spPr>
          <a:xfrm>
            <a:off x="2460813" y="1021976"/>
            <a:ext cx="6335902" cy="3826447"/>
          </a:xfrm>
          <a:prstGeom prst="rect">
            <a:avLst/>
          </a:prstGeom>
        </p:spPr>
      </p:pic>
    </p:spTree>
    <p:extLst>
      <p:ext uri="{BB962C8B-B14F-4D97-AF65-F5344CB8AC3E}">
        <p14:creationId xmlns:p14="http://schemas.microsoft.com/office/powerpoint/2010/main" val="3930478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4" name="Picture 3">
            <a:extLst>
              <a:ext uri="{FF2B5EF4-FFF2-40B4-BE49-F238E27FC236}">
                <a16:creationId xmlns:a16="http://schemas.microsoft.com/office/drawing/2014/main" id="{A841B77E-22E2-3C2C-12B9-37AA707123F2}"/>
              </a:ext>
            </a:extLst>
          </p:cNvPr>
          <p:cNvPicPr>
            <a:picLocks noChangeAspect="1"/>
          </p:cNvPicPr>
          <p:nvPr/>
        </p:nvPicPr>
        <p:blipFill>
          <a:blip r:embed="rId2"/>
          <a:stretch>
            <a:fillRect/>
          </a:stretch>
        </p:blipFill>
        <p:spPr>
          <a:xfrm>
            <a:off x="2712792" y="457200"/>
            <a:ext cx="6201640" cy="3648584"/>
          </a:xfrm>
          <a:prstGeom prst="rect">
            <a:avLst/>
          </a:prstGeom>
        </p:spPr>
      </p:pic>
      <p:pic>
        <p:nvPicPr>
          <p:cNvPr id="7" name="Picture 6">
            <a:extLst>
              <a:ext uri="{FF2B5EF4-FFF2-40B4-BE49-F238E27FC236}">
                <a16:creationId xmlns:a16="http://schemas.microsoft.com/office/drawing/2014/main" id="{3EFD2D1E-D02B-1B8A-970A-C9159E93F624}"/>
              </a:ext>
            </a:extLst>
          </p:cNvPr>
          <p:cNvPicPr>
            <a:picLocks noChangeAspect="1"/>
          </p:cNvPicPr>
          <p:nvPr/>
        </p:nvPicPr>
        <p:blipFill>
          <a:blip r:embed="rId3"/>
          <a:stretch>
            <a:fillRect/>
          </a:stretch>
        </p:blipFill>
        <p:spPr>
          <a:xfrm>
            <a:off x="1734367" y="4350627"/>
            <a:ext cx="8373644" cy="819264"/>
          </a:xfrm>
          <a:prstGeom prst="rect">
            <a:avLst/>
          </a:prstGeom>
        </p:spPr>
      </p:pic>
    </p:spTree>
    <p:extLst>
      <p:ext uri="{BB962C8B-B14F-4D97-AF65-F5344CB8AC3E}">
        <p14:creationId xmlns:p14="http://schemas.microsoft.com/office/powerpoint/2010/main" val="3393514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3" name="Picture 2">
            <a:extLst>
              <a:ext uri="{FF2B5EF4-FFF2-40B4-BE49-F238E27FC236}">
                <a16:creationId xmlns:a16="http://schemas.microsoft.com/office/drawing/2014/main" id="{AE35C430-5911-21B3-2BC5-E01B23C0EABF}"/>
              </a:ext>
            </a:extLst>
          </p:cNvPr>
          <p:cNvPicPr>
            <a:picLocks noChangeAspect="1"/>
          </p:cNvPicPr>
          <p:nvPr/>
        </p:nvPicPr>
        <p:blipFill>
          <a:blip r:embed="rId2"/>
          <a:stretch>
            <a:fillRect/>
          </a:stretch>
        </p:blipFill>
        <p:spPr>
          <a:xfrm>
            <a:off x="2367056" y="1531056"/>
            <a:ext cx="6965203" cy="3605721"/>
          </a:xfrm>
          <a:prstGeom prst="rect">
            <a:avLst/>
          </a:prstGeom>
        </p:spPr>
      </p:pic>
    </p:spTree>
    <p:extLst>
      <p:ext uri="{BB962C8B-B14F-4D97-AF65-F5344CB8AC3E}">
        <p14:creationId xmlns:p14="http://schemas.microsoft.com/office/powerpoint/2010/main" val="3054197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9482A7-1662-C1D3-6D75-9930EDBF903E}"/>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4" name="Picture 3">
            <a:extLst>
              <a:ext uri="{FF2B5EF4-FFF2-40B4-BE49-F238E27FC236}">
                <a16:creationId xmlns:a16="http://schemas.microsoft.com/office/drawing/2014/main" id="{8F8A11BD-92F8-A1B4-854A-9C9D0202FB16}"/>
              </a:ext>
            </a:extLst>
          </p:cNvPr>
          <p:cNvPicPr>
            <a:picLocks noChangeAspect="1"/>
          </p:cNvPicPr>
          <p:nvPr/>
        </p:nvPicPr>
        <p:blipFill>
          <a:blip r:embed="rId2"/>
          <a:stretch>
            <a:fillRect/>
          </a:stretch>
        </p:blipFill>
        <p:spPr>
          <a:xfrm>
            <a:off x="2453345" y="731520"/>
            <a:ext cx="6639852" cy="714475"/>
          </a:xfrm>
          <a:prstGeom prst="rect">
            <a:avLst/>
          </a:prstGeom>
        </p:spPr>
      </p:pic>
      <p:pic>
        <p:nvPicPr>
          <p:cNvPr id="8" name="Picture 7">
            <a:extLst>
              <a:ext uri="{FF2B5EF4-FFF2-40B4-BE49-F238E27FC236}">
                <a16:creationId xmlns:a16="http://schemas.microsoft.com/office/drawing/2014/main" id="{C5ADD94F-5F85-1E57-D846-2B4C9FD0DF4C}"/>
              </a:ext>
            </a:extLst>
          </p:cNvPr>
          <p:cNvPicPr>
            <a:picLocks noChangeAspect="1"/>
          </p:cNvPicPr>
          <p:nvPr/>
        </p:nvPicPr>
        <p:blipFill>
          <a:blip r:embed="rId3"/>
          <a:stretch>
            <a:fillRect/>
          </a:stretch>
        </p:blipFill>
        <p:spPr>
          <a:xfrm>
            <a:off x="1798815" y="1749516"/>
            <a:ext cx="8164064" cy="4058216"/>
          </a:xfrm>
          <a:prstGeom prst="rect">
            <a:avLst/>
          </a:prstGeom>
        </p:spPr>
      </p:pic>
    </p:spTree>
    <p:extLst>
      <p:ext uri="{BB962C8B-B14F-4D97-AF65-F5344CB8AC3E}">
        <p14:creationId xmlns:p14="http://schemas.microsoft.com/office/powerpoint/2010/main" val="525936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3" name="Picture 2">
            <a:extLst>
              <a:ext uri="{FF2B5EF4-FFF2-40B4-BE49-F238E27FC236}">
                <a16:creationId xmlns:a16="http://schemas.microsoft.com/office/drawing/2014/main" id="{11A88666-C354-A20D-268C-9178BB058BAB}"/>
              </a:ext>
            </a:extLst>
          </p:cNvPr>
          <p:cNvPicPr>
            <a:picLocks noChangeAspect="1"/>
          </p:cNvPicPr>
          <p:nvPr/>
        </p:nvPicPr>
        <p:blipFill>
          <a:blip r:embed="rId2"/>
          <a:stretch>
            <a:fillRect/>
          </a:stretch>
        </p:blipFill>
        <p:spPr>
          <a:xfrm>
            <a:off x="2057401" y="712823"/>
            <a:ext cx="6992470" cy="3708699"/>
          </a:xfrm>
          <a:prstGeom prst="rect">
            <a:avLst/>
          </a:prstGeom>
        </p:spPr>
      </p:pic>
      <p:pic>
        <p:nvPicPr>
          <p:cNvPr id="5" name="Picture 4">
            <a:extLst>
              <a:ext uri="{FF2B5EF4-FFF2-40B4-BE49-F238E27FC236}">
                <a16:creationId xmlns:a16="http://schemas.microsoft.com/office/drawing/2014/main" id="{00C31F6E-3F3E-F013-391C-FF3A1EC1D314}"/>
              </a:ext>
            </a:extLst>
          </p:cNvPr>
          <p:cNvPicPr>
            <a:picLocks noChangeAspect="1"/>
          </p:cNvPicPr>
          <p:nvPr/>
        </p:nvPicPr>
        <p:blipFill>
          <a:blip r:embed="rId3"/>
          <a:stretch>
            <a:fillRect/>
          </a:stretch>
        </p:blipFill>
        <p:spPr>
          <a:xfrm>
            <a:off x="2203488" y="4967215"/>
            <a:ext cx="6144482" cy="1038370"/>
          </a:xfrm>
          <a:prstGeom prst="rect">
            <a:avLst/>
          </a:prstGeom>
        </p:spPr>
      </p:pic>
    </p:spTree>
    <p:extLst>
      <p:ext uri="{BB962C8B-B14F-4D97-AF65-F5344CB8AC3E}">
        <p14:creationId xmlns:p14="http://schemas.microsoft.com/office/powerpoint/2010/main" val="3278032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29</a:t>
            </a:fld>
            <a:endParaRPr lang="en-US" dirty="0"/>
          </a:p>
        </p:txBody>
      </p:sp>
      <p:pic>
        <p:nvPicPr>
          <p:cNvPr id="3" name="Picture 2">
            <a:extLst>
              <a:ext uri="{FF2B5EF4-FFF2-40B4-BE49-F238E27FC236}">
                <a16:creationId xmlns:a16="http://schemas.microsoft.com/office/drawing/2014/main" id="{8B577FC7-3A0E-E149-2EA4-F315161B0E38}"/>
              </a:ext>
            </a:extLst>
          </p:cNvPr>
          <p:cNvPicPr>
            <a:picLocks noChangeAspect="1"/>
          </p:cNvPicPr>
          <p:nvPr/>
        </p:nvPicPr>
        <p:blipFill>
          <a:blip r:embed="rId2"/>
          <a:stretch>
            <a:fillRect/>
          </a:stretch>
        </p:blipFill>
        <p:spPr>
          <a:xfrm>
            <a:off x="2737391" y="1277471"/>
            <a:ext cx="5496692" cy="3851979"/>
          </a:xfrm>
          <a:prstGeom prst="rect">
            <a:avLst/>
          </a:prstGeom>
        </p:spPr>
      </p:pic>
    </p:spTree>
    <p:extLst>
      <p:ext uri="{BB962C8B-B14F-4D97-AF65-F5344CB8AC3E}">
        <p14:creationId xmlns:p14="http://schemas.microsoft.com/office/powerpoint/2010/main" val="2350638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832104"/>
            <a:ext cx="10671048" cy="768096"/>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sz="half" idx="1"/>
          </p:nvPr>
        </p:nvSpPr>
        <p:spPr>
          <a:xfrm>
            <a:off x="539496" y="1801906"/>
            <a:ext cx="11119104" cy="4736054"/>
          </a:xfrm>
        </p:spPr>
        <p:txBody>
          <a:bodyPr/>
          <a:lstStyle/>
          <a:p>
            <a:pPr algn="l">
              <a:buFont typeface="Arial" panose="020B0604020202020204" pitchFamily="34" charset="0"/>
              <a:buChar char="•"/>
            </a:pPr>
            <a:r>
              <a:rPr lang="en-US" b="0" i="0" dirty="0">
                <a:solidFill>
                  <a:srgbClr val="000000"/>
                </a:solidFill>
                <a:effectLst/>
                <a:latin typeface="Helvetica Neue"/>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p>
          <a:p>
            <a:pPr marL="742950" lvl="1" indent="-285750" algn="l">
              <a:buFont typeface="Arial" panose="020B0604020202020204" pitchFamily="34" charset="0"/>
              <a:buChar char="•"/>
            </a:pPr>
            <a:r>
              <a:rPr lang="en-US" b="1" i="0" dirty="0">
                <a:solidFill>
                  <a:srgbClr val="000000"/>
                </a:solidFill>
                <a:effectLst/>
                <a:latin typeface="Helvetica Neue"/>
              </a:rPr>
              <a:t>Data Collection Phase</a:t>
            </a:r>
            <a:r>
              <a:rPr lang="en-US" b="0" i="0" dirty="0">
                <a:solidFill>
                  <a:srgbClr val="000000"/>
                </a:solidFill>
                <a:effectLst/>
                <a:latin typeface="Helvetica Neue"/>
              </a:rPr>
              <a:t> : We have to scrape at least 5000 used cars data. We can scrape more data as well, it’s up to us. More the data better the model. In this section we need to scrape the data of used cars from websites (</a:t>
            </a:r>
            <a:r>
              <a:rPr lang="en-US" b="0" i="0" dirty="0" err="1">
                <a:solidFill>
                  <a:srgbClr val="000000"/>
                </a:solidFill>
                <a:effectLst/>
                <a:latin typeface="Helvetica Neue"/>
              </a:rPr>
              <a:t>Olx</a:t>
            </a:r>
            <a:r>
              <a:rPr lang="en-US" b="0" i="0" dirty="0">
                <a:solidFill>
                  <a:srgbClr val="000000"/>
                </a:solidFill>
                <a:effectLst/>
                <a:latin typeface="Helvetica Neue"/>
              </a:rPr>
              <a:t>, </a:t>
            </a:r>
            <a:r>
              <a:rPr lang="en-US" b="0" i="0" dirty="0" err="1">
                <a:solidFill>
                  <a:srgbClr val="000000"/>
                </a:solidFill>
                <a:effectLst/>
                <a:latin typeface="Helvetica Neue"/>
              </a:rPr>
              <a:t>cardekho</a:t>
            </a:r>
            <a:r>
              <a:rPr lang="en-US" b="0" i="0" dirty="0">
                <a:solidFill>
                  <a:srgbClr val="000000"/>
                </a:solidFill>
                <a:effectLst/>
                <a:latin typeface="Helvetica Neue"/>
              </a:rPr>
              <a:t>, Cars24 etc.) We need web scraping for this. We have to fetch data for different locations. The number of columns for data doesn’t have limit, it’s up to us and our creativity. Generally, these columns are Brand, model, variant, manufacturing year, driven kilometers, fuel, number of owners, location and at last target variable Price of the car. This data is to give us a hint about important variables in used car model. We can make changes to it, we can add or you can remove some columns, it completely depends on the website from which we are fetching the data. Try to include all types of cars in our data for example- SUV, Sedans, Coupe, minivan, Hatchback.</a:t>
            </a:r>
          </a:p>
          <a:p>
            <a:pPr marL="742950" lvl="1" indent="-285750" algn="l">
              <a:buFont typeface="Arial" panose="020B0604020202020204" pitchFamily="34" charset="0"/>
              <a:buChar char="•"/>
            </a:pPr>
            <a:r>
              <a:rPr lang="en-US" b="1" i="0" dirty="0">
                <a:solidFill>
                  <a:srgbClr val="000000"/>
                </a:solidFill>
                <a:effectLst/>
                <a:latin typeface="Helvetica Neue"/>
              </a:rPr>
              <a:t>Model Building Phase</a:t>
            </a:r>
            <a:r>
              <a:rPr lang="en-US" b="0" i="0" dirty="0">
                <a:solidFill>
                  <a:srgbClr val="000000"/>
                </a:solidFill>
                <a:effectLst/>
                <a:latin typeface="Helvetica Neue"/>
              </a:rPr>
              <a:t> : After collecting the data, you need to build a machine learning model. Before model building do all data pre-processing steps. Try different models with different hyper parameters and select the best model. Follow the complete life cycle of data science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30</a:t>
            </a:fld>
            <a:endParaRPr lang="en-US" dirty="0"/>
          </a:p>
        </p:txBody>
      </p:sp>
      <p:pic>
        <p:nvPicPr>
          <p:cNvPr id="3" name="Picture 2">
            <a:extLst>
              <a:ext uri="{FF2B5EF4-FFF2-40B4-BE49-F238E27FC236}">
                <a16:creationId xmlns:a16="http://schemas.microsoft.com/office/drawing/2014/main" id="{13AC8607-D924-E6C4-FA4D-0C0031468EDD}"/>
              </a:ext>
            </a:extLst>
          </p:cNvPr>
          <p:cNvPicPr>
            <a:picLocks noChangeAspect="1"/>
          </p:cNvPicPr>
          <p:nvPr/>
        </p:nvPicPr>
        <p:blipFill>
          <a:blip r:embed="rId2"/>
          <a:stretch>
            <a:fillRect/>
          </a:stretch>
        </p:blipFill>
        <p:spPr>
          <a:xfrm>
            <a:off x="3400048" y="1440018"/>
            <a:ext cx="5690163" cy="3629523"/>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3" name="Picture 2">
            <a:extLst>
              <a:ext uri="{FF2B5EF4-FFF2-40B4-BE49-F238E27FC236}">
                <a16:creationId xmlns:a16="http://schemas.microsoft.com/office/drawing/2014/main" id="{E369440B-BE1A-5586-8328-0BCFD3E2FFEE}"/>
              </a:ext>
            </a:extLst>
          </p:cNvPr>
          <p:cNvPicPr>
            <a:picLocks noChangeAspect="1"/>
          </p:cNvPicPr>
          <p:nvPr/>
        </p:nvPicPr>
        <p:blipFill>
          <a:blip r:embed="rId2"/>
          <a:stretch>
            <a:fillRect/>
          </a:stretch>
        </p:blipFill>
        <p:spPr>
          <a:xfrm>
            <a:off x="2581836" y="1492623"/>
            <a:ext cx="6494930" cy="3509682"/>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32</a:t>
            </a:fld>
            <a:endParaRPr lang="en-US" dirty="0"/>
          </a:p>
        </p:txBody>
      </p:sp>
      <p:pic>
        <p:nvPicPr>
          <p:cNvPr id="5" name="Picture 4">
            <a:extLst>
              <a:ext uri="{FF2B5EF4-FFF2-40B4-BE49-F238E27FC236}">
                <a16:creationId xmlns:a16="http://schemas.microsoft.com/office/drawing/2014/main" id="{34755452-AAD9-D4DC-282A-F1F869674B4E}"/>
              </a:ext>
            </a:extLst>
          </p:cNvPr>
          <p:cNvPicPr>
            <a:picLocks noChangeAspect="1"/>
          </p:cNvPicPr>
          <p:nvPr/>
        </p:nvPicPr>
        <p:blipFill>
          <a:blip r:embed="rId2"/>
          <a:stretch>
            <a:fillRect/>
          </a:stretch>
        </p:blipFill>
        <p:spPr>
          <a:xfrm>
            <a:off x="2266415" y="1304365"/>
            <a:ext cx="7659169" cy="3653611"/>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33</a:t>
            </a:fld>
            <a:endParaRPr lang="en-US" dirty="0"/>
          </a:p>
        </p:txBody>
      </p:sp>
      <p:pic>
        <p:nvPicPr>
          <p:cNvPr id="5" name="Picture 4">
            <a:extLst>
              <a:ext uri="{FF2B5EF4-FFF2-40B4-BE49-F238E27FC236}">
                <a16:creationId xmlns:a16="http://schemas.microsoft.com/office/drawing/2014/main" id="{47D91DC0-9F6E-A1D2-0DBD-85F2D96BC359}"/>
              </a:ext>
            </a:extLst>
          </p:cNvPr>
          <p:cNvPicPr>
            <a:picLocks noChangeAspect="1"/>
          </p:cNvPicPr>
          <p:nvPr/>
        </p:nvPicPr>
        <p:blipFill>
          <a:blip r:embed="rId2"/>
          <a:stretch>
            <a:fillRect/>
          </a:stretch>
        </p:blipFill>
        <p:spPr>
          <a:xfrm>
            <a:off x="2070847" y="1169895"/>
            <a:ext cx="7068815" cy="3783318"/>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34</a:t>
            </a:fld>
            <a:endParaRPr lang="en-US" dirty="0"/>
          </a:p>
        </p:txBody>
      </p:sp>
      <p:pic>
        <p:nvPicPr>
          <p:cNvPr id="3" name="Picture 2">
            <a:extLst>
              <a:ext uri="{FF2B5EF4-FFF2-40B4-BE49-F238E27FC236}">
                <a16:creationId xmlns:a16="http://schemas.microsoft.com/office/drawing/2014/main" id="{5062D883-7B2D-7BA8-E561-A4DF577075F7}"/>
              </a:ext>
            </a:extLst>
          </p:cNvPr>
          <p:cNvPicPr>
            <a:picLocks noChangeAspect="1"/>
          </p:cNvPicPr>
          <p:nvPr/>
        </p:nvPicPr>
        <p:blipFill>
          <a:blip r:embed="rId2"/>
          <a:stretch>
            <a:fillRect/>
          </a:stretch>
        </p:blipFill>
        <p:spPr>
          <a:xfrm>
            <a:off x="2771310" y="1466575"/>
            <a:ext cx="7085383" cy="4382895"/>
          </a:xfrm>
          <a:prstGeom prst="rect">
            <a:avLst/>
          </a:prstGeom>
        </p:spPr>
      </p:pic>
    </p:spTree>
    <p:extLst>
      <p:ext uri="{BB962C8B-B14F-4D97-AF65-F5344CB8AC3E}">
        <p14:creationId xmlns:p14="http://schemas.microsoft.com/office/powerpoint/2010/main" val="112506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35</a:t>
            </a:fld>
            <a:endParaRPr lang="en-US" dirty="0"/>
          </a:p>
        </p:txBody>
      </p:sp>
      <p:pic>
        <p:nvPicPr>
          <p:cNvPr id="3" name="Picture 2">
            <a:extLst>
              <a:ext uri="{FF2B5EF4-FFF2-40B4-BE49-F238E27FC236}">
                <a16:creationId xmlns:a16="http://schemas.microsoft.com/office/drawing/2014/main" id="{A6E72F56-F072-B09F-889A-7B31D623737A}"/>
              </a:ext>
            </a:extLst>
          </p:cNvPr>
          <p:cNvPicPr>
            <a:picLocks noChangeAspect="1"/>
          </p:cNvPicPr>
          <p:nvPr/>
        </p:nvPicPr>
        <p:blipFill>
          <a:blip r:embed="rId2"/>
          <a:stretch>
            <a:fillRect/>
          </a:stretch>
        </p:blipFill>
        <p:spPr>
          <a:xfrm>
            <a:off x="1799754" y="731520"/>
            <a:ext cx="6763694" cy="4391638"/>
          </a:xfrm>
          <a:prstGeom prst="rect">
            <a:avLst/>
          </a:prstGeom>
        </p:spPr>
      </p:pic>
      <p:pic>
        <p:nvPicPr>
          <p:cNvPr id="5" name="Picture 4">
            <a:extLst>
              <a:ext uri="{FF2B5EF4-FFF2-40B4-BE49-F238E27FC236}">
                <a16:creationId xmlns:a16="http://schemas.microsoft.com/office/drawing/2014/main" id="{A2B7B986-189C-EB79-17FF-90704FC808DC}"/>
              </a:ext>
            </a:extLst>
          </p:cNvPr>
          <p:cNvPicPr>
            <a:picLocks noChangeAspect="1"/>
          </p:cNvPicPr>
          <p:nvPr/>
        </p:nvPicPr>
        <p:blipFill>
          <a:blip r:embed="rId3"/>
          <a:stretch>
            <a:fillRect/>
          </a:stretch>
        </p:blipFill>
        <p:spPr>
          <a:xfrm>
            <a:off x="1799754" y="5177918"/>
            <a:ext cx="3041442" cy="1305107"/>
          </a:xfrm>
          <a:prstGeom prst="rect">
            <a:avLst/>
          </a:prstGeom>
        </p:spPr>
      </p:pic>
    </p:spTree>
    <p:extLst>
      <p:ext uri="{BB962C8B-B14F-4D97-AF65-F5344CB8AC3E}">
        <p14:creationId xmlns:p14="http://schemas.microsoft.com/office/powerpoint/2010/main" val="1803696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36</a:t>
            </a:fld>
            <a:endParaRPr lang="en-US" dirty="0"/>
          </a:p>
        </p:txBody>
      </p:sp>
      <p:pic>
        <p:nvPicPr>
          <p:cNvPr id="3" name="Picture 2">
            <a:extLst>
              <a:ext uri="{FF2B5EF4-FFF2-40B4-BE49-F238E27FC236}">
                <a16:creationId xmlns:a16="http://schemas.microsoft.com/office/drawing/2014/main" id="{18C72E6B-40FB-F03C-8557-A929CC6E373F}"/>
              </a:ext>
            </a:extLst>
          </p:cNvPr>
          <p:cNvPicPr>
            <a:picLocks noChangeAspect="1"/>
          </p:cNvPicPr>
          <p:nvPr/>
        </p:nvPicPr>
        <p:blipFill>
          <a:blip r:embed="rId2"/>
          <a:stretch>
            <a:fillRect/>
          </a:stretch>
        </p:blipFill>
        <p:spPr>
          <a:xfrm>
            <a:off x="934250" y="731520"/>
            <a:ext cx="8602275" cy="2971800"/>
          </a:xfrm>
          <a:prstGeom prst="rect">
            <a:avLst/>
          </a:prstGeom>
        </p:spPr>
      </p:pic>
      <p:pic>
        <p:nvPicPr>
          <p:cNvPr id="5" name="Picture 4">
            <a:extLst>
              <a:ext uri="{FF2B5EF4-FFF2-40B4-BE49-F238E27FC236}">
                <a16:creationId xmlns:a16="http://schemas.microsoft.com/office/drawing/2014/main" id="{6972F2BD-2ECF-3CF1-F751-50F7FC9752B8}"/>
              </a:ext>
            </a:extLst>
          </p:cNvPr>
          <p:cNvPicPr>
            <a:picLocks noChangeAspect="1"/>
          </p:cNvPicPr>
          <p:nvPr/>
        </p:nvPicPr>
        <p:blipFill>
          <a:blip r:embed="rId3"/>
          <a:stretch>
            <a:fillRect/>
          </a:stretch>
        </p:blipFill>
        <p:spPr>
          <a:xfrm>
            <a:off x="2299447" y="4086384"/>
            <a:ext cx="5634317" cy="1724266"/>
          </a:xfrm>
          <a:prstGeom prst="rect">
            <a:avLst/>
          </a:prstGeom>
        </p:spPr>
      </p:pic>
    </p:spTree>
    <p:extLst>
      <p:ext uri="{BB962C8B-B14F-4D97-AF65-F5344CB8AC3E}">
        <p14:creationId xmlns:p14="http://schemas.microsoft.com/office/powerpoint/2010/main" val="2083645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37</a:t>
            </a:fld>
            <a:endParaRPr lang="en-US" dirty="0"/>
          </a:p>
        </p:txBody>
      </p:sp>
      <p:pic>
        <p:nvPicPr>
          <p:cNvPr id="4" name="Picture 2">
            <a:extLst>
              <a:ext uri="{FF2B5EF4-FFF2-40B4-BE49-F238E27FC236}">
                <a16:creationId xmlns:a16="http://schemas.microsoft.com/office/drawing/2014/main" id="{6013F425-3F79-BD15-9E10-7B18C8A28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529" y="552450"/>
            <a:ext cx="6844834"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841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r>
              <a:rPr lang="en-US" dirty="0"/>
              <a:t>Final Procedure:</a:t>
            </a:r>
            <a:br>
              <a:rPr lang="en-US" dirty="0"/>
            </a:br>
            <a:br>
              <a:rPr lang="en-US" dirty="0"/>
            </a:br>
            <a:r>
              <a:rPr lang="en-US" dirty="0"/>
              <a:t>1. Saving the model</a:t>
            </a:r>
            <a:br>
              <a:rPr lang="en-US" dirty="0"/>
            </a:br>
            <a:br>
              <a:rPr lang="en-US" dirty="0"/>
            </a:br>
            <a:br>
              <a:rPr lang="en-US" dirty="0"/>
            </a:br>
            <a:br>
              <a:rPr lang="en-US" dirty="0"/>
            </a:br>
            <a:r>
              <a:rPr lang="en-US" dirty="0"/>
              <a:t>2. Comparing Actual and Prediction</a:t>
            </a: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38</a:t>
            </a:fld>
            <a:endParaRPr lang="en-US" dirty="0"/>
          </a:p>
        </p:txBody>
      </p:sp>
      <p:pic>
        <p:nvPicPr>
          <p:cNvPr id="5" name="Picture 4">
            <a:extLst>
              <a:ext uri="{FF2B5EF4-FFF2-40B4-BE49-F238E27FC236}">
                <a16:creationId xmlns:a16="http://schemas.microsoft.com/office/drawing/2014/main" id="{5261B1ED-5563-AB6D-51D4-94675D2E4D56}"/>
              </a:ext>
            </a:extLst>
          </p:cNvPr>
          <p:cNvPicPr>
            <a:picLocks noChangeAspect="1"/>
          </p:cNvPicPr>
          <p:nvPr/>
        </p:nvPicPr>
        <p:blipFill>
          <a:blip r:embed="rId2"/>
          <a:stretch>
            <a:fillRect/>
          </a:stretch>
        </p:blipFill>
        <p:spPr>
          <a:xfrm>
            <a:off x="4464424" y="1929573"/>
            <a:ext cx="6360458" cy="1143160"/>
          </a:xfrm>
          <a:prstGeom prst="rect">
            <a:avLst/>
          </a:prstGeom>
        </p:spPr>
      </p:pic>
      <p:pic>
        <p:nvPicPr>
          <p:cNvPr id="8" name="Picture 7">
            <a:extLst>
              <a:ext uri="{FF2B5EF4-FFF2-40B4-BE49-F238E27FC236}">
                <a16:creationId xmlns:a16="http://schemas.microsoft.com/office/drawing/2014/main" id="{BE596B1B-BDD7-47E7-2AED-BECB3390F56B}"/>
              </a:ext>
            </a:extLst>
          </p:cNvPr>
          <p:cNvPicPr>
            <a:picLocks noChangeAspect="1"/>
          </p:cNvPicPr>
          <p:nvPr/>
        </p:nvPicPr>
        <p:blipFill>
          <a:blip r:embed="rId3"/>
          <a:stretch>
            <a:fillRect/>
          </a:stretch>
        </p:blipFill>
        <p:spPr>
          <a:xfrm>
            <a:off x="4032609" y="3972624"/>
            <a:ext cx="6792273" cy="2448267"/>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39</a:t>
            </a:fld>
            <a:endParaRPr lang="en-US" dirty="0"/>
          </a:p>
        </p:txBody>
      </p:sp>
      <p:pic>
        <p:nvPicPr>
          <p:cNvPr id="4" name="Picture 3">
            <a:extLst>
              <a:ext uri="{FF2B5EF4-FFF2-40B4-BE49-F238E27FC236}">
                <a16:creationId xmlns:a16="http://schemas.microsoft.com/office/drawing/2014/main" id="{DE35769D-B910-CB23-B41C-3FDD16AA409B}"/>
              </a:ext>
            </a:extLst>
          </p:cNvPr>
          <p:cNvPicPr>
            <a:picLocks noChangeAspect="1"/>
          </p:cNvPicPr>
          <p:nvPr/>
        </p:nvPicPr>
        <p:blipFill>
          <a:blip r:embed="rId2"/>
          <a:stretch>
            <a:fillRect/>
          </a:stretch>
        </p:blipFill>
        <p:spPr>
          <a:xfrm>
            <a:off x="1225296" y="457200"/>
            <a:ext cx="7421163" cy="1114581"/>
          </a:xfrm>
          <a:prstGeom prst="rect">
            <a:avLst/>
          </a:prstGeom>
        </p:spPr>
      </p:pic>
      <p:pic>
        <p:nvPicPr>
          <p:cNvPr id="4098" name="Picture 2">
            <a:extLst>
              <a:ext uri="{FF2B5EF4-FFF2-40B4-BE49-F238E27FC236}">
                <a16:creationId xmlns:a16="http://schemas.microsoft.com/office/drawing/2014/main" id="{CCC691AF-03DE-E497-FC64-D7BBD3B57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432" y="2018224"/>
            <a:ext cx="9779956" cy="480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30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89530" y="808437"/>
            <a:ext cx="6400800" cy="768096"/>
          </a:xfrm>
        </p:spPr>
        <p:txBody>
          <a:bodyPr/>
          <a:lstStyle/>
          <a:p>
            <a:r>
              <a:rPr lang="en-US" b="1" i="0" dirty="0">
                <a:solidFill>
                  <a:srgbClr val="000000"/>
                </a:solidFill>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927274" y="2166424"/>
            <a:ext cx="5514536" cy="4530211"/>
          </a:xfrm>
        </p:spPr>
        <p:txBody>
          <a:bodyPr/>
          <a:lstStyle/>
          <a:p>
            <a:pPr marL="457200" algn="just">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Collection Phase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Building Phase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2923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3. </a:t>
            </a:r>
            <a:r>
              <a:rPr lang="en-US" b="1" i="0" dirty="0">
                <a:effectLst/>
                <a:latin typeface="-apple-system"/>
              </a:rPr>
              <a:t>Saving the model in CSV format</a:t>
            </a: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40</a:t>
            </a:fld>
            <a:endParaRPr lang="en-US" dirty="0"/>
          </a:p>
        </p:txBody>
      </p:sp>
      <p:pic>
        <p:nvPicPr>
          <p:cNvPr id="13315" name="Picture 1">
            <a:extLst>
              <a:ext uri="{FF2B5EF4-FFF2-40B4-BE49-F238E27FC236}">
                <a16:creationId xmlns:a16="http://schemas.microsoft.com/office/drawing/2014/main" id="{8A4C3DD8-9787-55AE-CEF7-30BC47544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887" y="5381345"/>
            <a:ext cx="4905375" cy="10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AD4F5039-219A-0C06-8877-98019C972DC4}"/>
              </a:ext>
            </a:extLst>
          </p:cNvPr>
          <p:cNvPicPr>
            <a:picLocks noChangeAspect="1"/>
          </p:cNvPicPr>
          <p:nvPr/>
        </p:nvPicPr>
        <p:blipFill>
          <a:blip r:embed="rId3"/>
          <a:stretch>
            <a:fillRect/>
          </a:stretch>
        </p:blipFill>
        <p:spPr>
          <a:xfrm>
            <a:off x="1181333" y="1317812"/>
            <a:ext cx="3467584" cy="1609950"/>
          </a:xfrm>
          <a:prstGeom prst="rect">
            <a:avLst/>
          </a:prstGeom>
        </p:spPr>
      </p:pic>
      <p:pic>
        <p:nvPicPr>
          <p:cNvPr id="7" name="Picture 6">
            <a:extLst>
              <a:ext uri="{FF2B5EF4-FFF2-40B4-BE49-F238E27FC236}">
                <a16:creationId xmlns:a16="http://schemas.microsoft.com/office/drawing/2014/main" id="{60BAAC70-1E2B-41C8-F767-7494BF100E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0321" y="349624"/>
            <a:ext cx="5558941" cy="4216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322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336637" y="621254"/>
            <a:ext cx="6766560" cy="753036"/>
          </a:xfrm>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41</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820271" y="1640542"/>
            <a:ext cx="8525435" cy="4114799"/>
          </a:xfrm>
        </p:spPr>
        <p:txBody>
          <a:bodyPr/>
          <a:lstStyle/>
          <a:p>
            <a:pPr algn="just"/>
            <a:r>
              <a:rPr lang="en-US" sz="1800" dirty="0">
                <a:solidFill>
                  <a:schemeClr val="tx1"/>
                </a:solidFill>
                <a:latin typeface="Georgia" panose="02040502050405020303" pitchFamily="18" charset="0"/>
              </a:rPr>
              <a:t>Here we have made a new car price valuation model as </a:t>
            </a:r>
            <a:r>
              <a:rPr lang="en-US" sz="1800" b="0" i="0" dirty="0">
                <a:solidFill>
                  <a:schemeClr val="tx1"/>
                </a:solidFill>
                <a:effectLst/>
                <a:latin typeface="Georgia" panose="02040502050405020303" pitchFamily="18" charset="0"/>
              </a:rPr>
              <a:t>due to covid 19 impact</a:t>
            </a:r>
            <a:r>
              <a:rPr lang="en-US" sz="1800" dirty="0">
                <a:solidFill>
                  <a:schemeClr val="tx1"/>
                </a:solidFill>
                <a:latin typeface="Georgia" panose="02040502050405020303" pitchFamily="18" charset="0"/>
              </a:rPr>
              <a:t> </a:t>
            </a:r>
            <a:r>
              <a:rPr lang="en-US" sz="1800" b="0" i="0" dirty="0">
                <a:solidFill>
                  <a:schemeClr val="tx1"/>
                </a:solidFill>
                <a:effectLst/>
                <a:latin typeface="Georgia" panose="02040502050405020303" pitchFamily="18" charset="0"/>
              </a:rPr>
              <a:t>previous car price valuation machine learning models is not working good because some cars are in demand hence making them costly and some are not in demand hence cheaper. </a:t>
            </a:r>
            <a:endParaRPr lang="en-US" sz="1800" dirty="0">
              <a:solidFill>
                <a:schemeClr val="tx1"/>
              </a:solidFill>
              <a:latin typeface="Georgia" panose="02040502050405020303" pitchFamily="18" charset="0"/>
            </a:endParaRPr>
          </a:p>
          <a:p>
            <a:pPr algn="just"/>
            <a:endParaRPr lang="en-US" sz="1800" dirty="0">
              <a:solidFill>
                <a:schemeClr val="tx1"/>
              </a:solidFill>
              <a:latin typeface="Georgia" panose="02040502050405020303" pitchFamily="18" charset="0"/>
            </a:endParaRPr>
          </a:p>
          <a:p>
            <a:pPr algn="just"/>
            <a:r>
              <a:rPr lang="en-US" sz="1800" dirty="0">
                <a:solidFill>
                  <a:schemeClr val="tx1"/>
                </a:solidFill>
                <a:latin typeface="Georgia" panose="02040502050405020303" pitchFamily="18" charset="0"/>
              </a:rPr>
              <a:t>For new car price valuation model, we have done prediction on basis of Data using EDA, Data Cleaning, Data Visualization, Data Pre-processing, Checked Correlation, removed irrelevant features , Removed Outliers, Removed Skewness and at last train our data by splitting our data through train-test split process. </a:t>
            </a:r>
          </a:p>
          <a:p>
            <a:pPr algn="just"/>
            <a:endParaRPr lang="en-US" sz="1800" dirty="0">
              <a:solidFill>
                <a:schemeClr val="tx1"/>
              </a:solidFill>
              <a:latin typeface="Georgia" panose="02040502050405020303" pitchFamily="18" charset="0"/>
            </a:endParaRPr>
          </a:p>
          <a:p>
            <a:pPr algn="just"/>
            <a:r>
              <a:rPr lang="en-US" sz="1800" dirty="0">
                <a:solidFill>
                  <a:schemeClr val="tx1"/>
                </a:solidFill>
                <a:latin typeface="Georgia" panose="02040502050405020303" pitchFamily="18" charset="0"/>
              </a:rPr>
              <a:t>Built our model using 5 models and finally selected best model which was giving best accuracy that is Gradient Boosting Regressor. Then tunned our model through Hyper Tunning using </a:t>
            </a:r>
            <a:r>
              <a:rPr lang="en-US" sz="1800" dirty="0" err="1">
                <a:solidFill>
                  <a:schemeClr val="tx1"/>
                </a:solidFill>
                <a:latin typeface="Georgia" panose="02040502050405020303" pitchFamily="18" charset="0"/>
              </a:rPr>
              <a:t>GridSearchCV</a:t>
            </a:r>
            <a:r>
              <a:rPr lang="en-US" sz="1800" dirty="0">
                <a:solidFill>
                  <a:schemeClr val="tx1"/>
                </a:solidFill>
                <a:latin typeface="Georgia" panose="02040502050405020303" pitchFamily="18" charset="0"/>
              </a:rPr>
              <a:t>. And at last compared our predicted and Actual Price of Car. Thus our project is completed.</a:t>
            </a:r>
          </a:p>
          <a:p>
            <a:endParaRPr lang="en-US" sz="1800" dirty="0">
              <a:latin typeface="Georgia" panose="02040502050405020303" pitchFamily="18" charset="0"/>
            </a:endParaRPr>
          </a:p>
        </p:txBody>
      </p:sp>
    </p:spTree>
    <p:extLst>
      <p:ext uri="{BB962C8B-B14F-4D97-AF65-F5344CB8AC3E}">
        <p14:creationId xmlns:p14="http://schemas.microsoft.com/office/powerpoint/2010/main" val="94818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32918" y="3601212"/>
            <a:ext cx="4169664"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3630168" y="4447032"/>
            <a:ext cx="4169664" cy="2176272"/>
          </a:xfrm>
        </p:spPr>
        <p:txBody>
          <a:bodyPr/>
          <a:lstStyle/>
          <a:p>
            <a:endParaRPr lang="en-US" dirty="0"/>
          </a:p>
          <a:p>
            <a:r>
              <a:rPr lang="en-US" b="1" dirty="0"/>
              <a:t>Prepared by</a:t>
            </a:r>
            <a:r>
              <a:rPr lang="en-US" dirty="0"/>
              <a:t>: Archana Kumari</a:t>
            </a:r>
          </a:p>
          <a:p>
            <a:endParaRPr lang="en-US" dirty="0"/>
          </a:p>
          <a:p>
            <a:r>
              <a:rPr lang="en-US" b="1" dirty="0"/>
              <a:t>SME Name: </a:t>
            </a:r>
            <a:r>
              <a:rPr lang="en-US" dirty="0" err="1"/>
              <a:t>Shwetank</a:t>
            </a:r>
            <a:r>
              <a:rPr lang="en-US" dirty="0"/>
              <a:t> Mishra</a:t>
            </a:r>
          </a:p>
        </p:txBody>
      </p:sp>
    </p:spTree>
    <p:extLst>
      <p:ext uri="{BB962C8B-B14F-4D97-AF65-F5344CB8AC3E}">
        <p14:creationId xmlns:p14="http://schemas.microsoft.com/office/powerpoint/2010/main" val="100396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129553" y="808437"/>
            <a:ext cx="6808695" cy="768096"/>
          </a:xfrm>
        </p:spPr>
        <p:txBody>
          <a:bodyPr/>
          <a:lstStyle/>
          <a:p>
            <a:pPr algn="l"/>
            <a:r>
              <a:rPr lang="en-US" sz="3200" b="1" i="0" dirty="0">
                <a:solidFill>
                  <a:srgbClr val="000000"/>
                </a:solidFill>
                <a:effectLst/>
                <a:latin typeface="Georgia" panose="02040502050405020303" pitchFamily="18" charset="0"/>
              </a:rPr>
              <a:t>Technical Requirements: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792941" y="1576534"/>
            <a:ext cx="6145307" cy="5281466"/>
          </a:xfrm>
        </p:spPr>
        <p:txBody>
          <a:bodyPr/>
          <a:lstStyle/>
          <a:p>
            <a:pPr marL="457200" algn="just">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have to made car price valuation model. This project contains two phases: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Collection Phase</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We have scraped more than 5000 used cars data from websites: </a:t>
            </a:r>
            <a:r>
              <a:rPr lang="en-IN"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cardekho</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Olx</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cars24. We have fetched data for different locations. All types of cars are present in data for example- SUV, Sedans, Coupe, minivan, Hatchback. After scraping converted into csv file.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Building Phase</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After collecting the data, built a machine learning model. Before model building have done all data pre-processing steps. Tried different models with different hyper parameters and selected the best model. Followed the complete life cycle of data science. Include all the steps like: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endPar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800100" lvl="1" indent="-342900" algn="just">
              <a:lnSpc>
                <a:spcPct val="107000"/>
              </a:lnSpc>
              <a:spcAft>
                <a:spcPts val="800"/>
              </a:spcAft>
              <a:buAutoNum type="arabicPeriod"/>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lvl="1" algn="just">
              <a:lnSpc>
                <a:spcPct val="107000"/>
              </a:lnSpc>
              <a:spcAft>
                <a:spcPts val="800"/>
              </a:spcAft>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lvl="1" algn="just">
              <a:lnSpc>
                <a:spcPct val="107000"/>
              </a:lnSpc>
              <a:spcAft>
                <a:spcPts val="800"/>
              </a:spcAft>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lgn="just">
              <a:lnSpc>
                <a:spcPct val="107000"/>
              </a:lnSpc>
              <a:spcAft>
                <a:spcPts val="800"/>
              </a:spcAft>
              <a:buFont typeface="+mj-lt"/>
              <a:buAutoNum type="alphaLcPeriod"/>
            </a:pPr>
            <a:endPar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lgn="just">
              <a:lnSpc>
                <a:spcPct val="107000"/>
              </a:lnSpc>
              <a:spcAft>
                <a:spcPts val="800"/>
              </a:spcAft>
              <a:buFont typeface="+mj-lt"/>
              <a:buAutoNum type="alphaLcPeriod"/>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D9EDF52-6569-95B4-33F7-4E78B30C95C1}"/>
              </a:ext>
            </a:extLst>
          </p:cNvPr>
          <p:cNvPicPr>
            <a:picLocks noChangeAspect="1"/>
          </p:cNvPicPr>
          <p:nvPr/>
        </p:nvPicPr>
        <p:blipFill>
          <a:blip r:embed="rId2"/>
          <a:stretch>
            <a:fillRect/>
          </a:stretch>
        </p:blipFill>
        <p:spPr>
          <a:xfrm>
            <a:off x="3924886" y="4426019"/>
            <a:ext cx="3502855" cy="1623544"/>
          </a:xfrm>
          <a:prstGeom prst="rect">
            <a:avLst/>
          </a:prstGeom>
        </p:spPr>
      </p:pic>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971800"/>
            <a:ext cx="11036808" cy="3566160"/>
          </a:xfrm>
        </p:spPr>
        <p:txBody>
          <a:bodyPr/>
          <a:lstStyle/>
          <a:p>
            <a:r>
              <a:rPr lang="en-US" b="1" i="0" dirty="0">
                <a:solidFill>
                  <a:srgbClr val="000000"/>
                </a:solidFill>
                <a:effectLst/>
                <a:latin typeface="Helvetica Neue"/>
              </a:rPr>
              <a:t>Checked 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a:t>
            </a:r>
          </a:p>
          <a:p>
            <a:r>
              <a:rPr lang="en-US" b="1" i="0" dirty="0">
                <a:solidFill>
                  <a:srgbClr val="000000"/>
                </a:solidFill>
                <a:effectLst/>
                <a:latin typeface="Helvetica Neue"/>
              </a:rPr>
              <a:t>Checked Data Type of All Data</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p>
          <a:p>
            <a:r>
              <a:rPr lang="en-IN" b="1" dirty="0">
                <a:solidFill>
                  <a:srgbClr val="000000"/>
                </a:solidFill>
                <a:latin typeface="Helvetica Neue"/>
              </a:rPr>
              <a:t>Checked for special character present in dataset or not</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a:t>
            </a:r>
          </a:p>
          <a:p>
            <a:r>
              <a:rPr lang="en-US" b="1" dirty="0">
                <a:solidFill>
                  <a:srgbClr val="000000"/>
                </a:solidFill>
                <a:latin typeface="Helvetica Neue"/>
              </a:rPr>
              <a:t>Dropped irrelevant Features </a:t>
            </a:r>
          </a:p>
          <a:p>
            <a:r>
              <a:rPr lang="en-US" b="1" dirty="0">
                <a:solidFill>
                  <a:srgbClr val="000000"/>
                </a:solidFill>
                <a:latin typeface="Helvetica Neue"/>
              </a:rPr>
              <a:t>Replaced duplicate values, special characters  and irrelevant data</a:t>
            </a:r>
          </a:p>
          <a:p>
            <a:r>
              <a:rPr lang="en-IN" b="1" i="0" dirty="0">
                <a:solidFill>
                  <a:srgbClr val="000000"/>
                </a:solidFill>
                <a:effectLst/>
                <a:latin typeface="Helvetica Neue"/>
              </a:rPr>
              <a:t>Checked Information about Data</a:t>
            </a:r>
            <a:endParaRPr lang="en-US" b="1" dirty="0">
              <a:solidFill>
                <a:srgbClr val="000000"/>
              </a:solidFill>
              <a:latin typeface="Helvetica Neue"/>
            </a:endParaRPr>
          </a:p>
          <a:p>
            <a:r>
              <a:rPr lang="en-US" b="1" dirty="0">
                <a:solidFill>
                  <a:srgbClr val="000000"/>
                </a:solidFill>
                <a:latin typeface="Helvetica Neue"/>
              </a:rPr>
              <a:t>Checked all features through visualization.</a:t>
            </a:r>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5"/>
            <a:ext cx="10671048" cy="768096"/>
          </a:xfrm>
        </p:spPr>
        <p:txBody>
          <a:bodyPr/>
          <a:lstStyle/>
          <a:p>
            <a:r>
              <a:rPr lang="en-IN" dirty="0"/>
              <a:t>Data Description</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924902702"/>
              </p:ext>
            </p:extLst>
          </p:nvPr>
        </p:nvGraphicFramePr>
        <p:xfrm>
          <a:off x="621792" y="1318651"/>
          <a:ext cx="10400930" cy="3384053"/>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val="1689330750"/>
                    </a:ext>
                  </a:extLst>
                </a:gridCol>
              </a:tblGrid>
              <a:tr h="3384053">
                <a:tc>
                  <a:txBody>
                    <a:bodyPr/>
                    <a:lstStyle/>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The dataset contains 5616 records (rows) and 10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tx1"/>
                          </a:solidFill>
                          <a:latin typeface="Georgia" panose="02040502050405020303" pitchFamily="18" charset="0"/>
                        </a:rPr>
                        <a:t>And after removal of irrelevant data and column, we remains with 5483 records (rows) and 8 features (columns). </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479928716"/>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11" name="Picture 10">
            <a:extLst>
              <a:ext uri="{FF2B5EF4-FFF2-40B4-BE49-F238E27FC236}">
                <a16:creationId xmlns:a16="http://schemas.microsoft.com/office/drawing/2014/main" id="{033215DD-4CBE-2CC8-3CD6-D6F913DFEB4F}"/>
              </a:ext>
            </a:extLst>
          </p:cNvPr>
          <p:cNvPicPr>
            <a:picLocks noChangeAspect="1"/>
          </p:cNvPicPr>
          <p:nvPr/>
        </p:nvPicPr>
        <p:blipFill>
          <a:blip r:embed="rId2"/>
          <a:stretch>
            <a:fillRect/>
          </a:stretch>
        </p:blipFill>
        <p:spPr>
          <a:xfrm>
            <a:off x="1223683" y="2551566"/>
            <a:ext cx="8700246" cy="1066949"/>
          </a:xfrm>
          <a:prstGeom prst="rect">
            <a:avLst/>
          </a:prstGeom>
        </p:spPr>
      </p:pic>
      <p:pic>
        <p:nvPicPr>
          <p:cNvPr id="13" name="Picture 12">
            <a:extLst>
              <a:ext uri="{FF2B5EF4-FFF2-40B4-BE49-F238E27FC236}">
                <a16:creationId xmlns:a16="http://schemas.microsoft.com/office/drawing/2014/main" id="{7155D16E-8D86-9EC1-EC2B-A432B819D6DB}"/>
              </a:ext>
            </a:extLst>
          </p:cNvPr>
          <p:cNvPicPr>
            <a:picLocks noChangeAspect="1"/>
          </p:cNvPicPr>
          <p:nvPr/>
        </p:nvPicPr>
        <p:blipFill>
          <a:blip r:embed="rId3"/>
          <a:stretch>
            <a:fillRect/>
          </a:stretch>
        </p:blipFill>
        <p:spPr>
          <a:xfrm>
            <a:off x="2091473" y="4391484"/>
            <a:ext cx="6964665" cy="2145131"/>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91671"/>
            <a:ext cx="10671048" cy="887505"/>
          </a:xfrm>
        </p:spPr>
        <p:txBody>
          <a:bodyPr/>
          <a:lstStyle/>
          <a:p>
            <a:r>
              <a:rPr lang="en-IN" dirty="0" err="1"/>
              <a:t>DataSet</a:t>
            </a:r>
            <a:r>
              <a:rPr lang="en-IN" dirty="0"/>
              <a: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5" name="Picture 4">
            <a:extLst>
              <a:ext uri="{FF2B5EF4-FFF2-40B4-BE49-F238E27FC236}">
                <a16:creationId xmlns:a16="http://schemas.microsoft.com/office/drawing/2014/main" id="{A1D92352-C1BD-B215-7ABB-1DFC8E5F0374}"/>
              </a:ext>
            </a:extLst>
          </p:cNvPr>
          <p:cNvPicPr>
            <a:picLocks noChangeAspect="1"/>
          </p:cNvPicPr>
          <p:nvPr/>
        </p:nvPicPr>
        <p:blipFill>
          <a:blip r:embed="rId2"/>
          <a:stretch>
            <a:fillRect/>
          </a:stretch>
        </p:blipFill>
        <p:spPr>
          <a:xfrm>
            <a:off x="1411469" y="1877083"/>
            <a:ext cx="2753109" cy="2619741"/>
          </a:xfrm>
          <a:prstGeom prst="rect">
            <a:avLst/>
          </a:prstGeom>
        </p:spPr>
      </p:pic>
      <p:pic>
        <p:nvPicPr>
          <p:cNvPr id="12" name="Picture 11">
            <a:extLst>
              <a:ext uri="{FF2B5EF4-FFF2-40B4-BE49-F238E27FC236}">
                <a16:creationId xmlns:a16="http://schemas.microsoft.com/office/drawing/2014/main" id="{E804417F-8EEE-6A91-5845-B0061E863C21}"/>
              </a:ext>
            </a:extLst>
          </p:cNvPr>
          <p:cNvPicPr>
            <a:picLocks noChangeAspect="1"/>
          </p:cNvPicPr>
          <p:nvPr/>
        </p:nvPicPr>
        <p:blipFill>
          <a:blip r:embed="rId3"/>
          <a:stretch>
            <a:fillRect/>
          </a:stretch>
        </p:blipFill>
        <p:spPr>
          <a:xfrm>
            <a:off x="4706585" y="1479176"/>
            <a:ext cx="6382641" cy="3388659"/>
          </a:xfrm>
          <a:prstGeom prst="rect">
            <a:avLst/>
          </a:prstGeom>
        </p:spPr>
      </p:pic>
      <p:pic>
        <p:nvPicPr>
          <p:cNvPr id="14" name="Picture 13">
            <a:extLst>
              <a:ext uri="{FF2B5EF4-FFF2-40B4-BE49-F238E27FC236}">
                <a16:creationId xmlns:a16="http://schemas.microsoft.com/office/drawing/2014/main" id="{E82F8992-98A2-7F4D-60EC-87D429643F1B}"/>
              </a:ext>
            </a:extLst>
          </p:cNvPr>
          <p:cNvPicPr>
            <a:picLocks noChangeAspect="1"/>
          </p:cNvPicPr>
          <p:nvPr/>
        </p:nvPicPr>
        <p:blipFill>
          <a:blip r:embed="rId4"/>
          <a:stretch>
            <a:fillRect/>
          </a:stretch>
        </p:blipFill>
        <p:spPr>
          <a:xfrm>
            <a:off x="1926707" y="5169334"/>
            <a:ext cx="8335538" cy="1476581"/>
          </a:xfrm>
          <a:prstGeom prst="rect">
            <a:avLst/>
          </a:prstGeom>
        </p:spPr>
      </p:pic>
    </p:spTree>
    <p:extLst>
      <p:ext uri="{BB962C8B-B14F-4D97-AF65-F5344CB8AC3E}">
        <p14:creationId xmlns:p14="http://schemas.microsoft.com/office/powerpoint/2010/main" val="312026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64822" y="347472"/>
            <a:ext cx="10671048" cy="768096"/>
          </a:xfrm>
        </p:spPr>
        <p:txBody>
          <a:bodyPr/>
          <a:lstStyle/>
          <a:p>
            <a:r>
              <a:rPr lang="en-IN" dirty="0"/>
              <a:t>Data Cleaning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5" name="Picture 4">
            <a:extLst>
              <a:ext uri="{FF2B5EF4-FFF2-40B4-BE49-F238E27FC236}">
                <a16:creationId xmlns:a16="http://schemas.microsoft.com/office/drawing/2014/main" id="{C6E2895B-327D-19C9-DB4A-CCDCE177A640}"/>
              </a:ext>
            </a:extLst>
          </p:cNvPr>
          <p:cNvPicPr>
            <a:picLocks noChangeAspect="1"/>
          </p:cNvPicPr>
          <p:nvPr/>
        </p:nvPicPr>
        <p:blipFill>
          <a:blip r:embed="rId2"/>
          <a:stretch>
            <a:fillRect/>
          </a:stretch>
        </p:blipFill>
        <p:spPr>
          <a:xfrm>
            <a:off x="1337598" y="1115568"/>
            <a:ext cx="9516803" cy="2044491"/>
          </a:xfrm>
          <a:prstGeom prst="rect">
            <a:avLst/>
          </a:prstGeom>
        </p:spPr>
      </p:pic>
      <p:pic>
        <p:nvPicPr>
          <p:cNvPr id="11" name="Picture 10">
            <a:extLst>
              <a:ext uri="{FF2B5EF4-FFF2-40B4-BE49-F238E27FC236}">
                <a16:creationId xmlns:a16="http://schemas.microsoft.com/office/drawing/2014/main" id="{E1506E19-A166-228E-F020-22A2CB5C72A3}"/>
              </a:ext>
            </a:extLst>
          </p:cNvPr>
          <p:cNvPicPr>
            <a:picLocks noChangeAspect="1"/>
          </p:cNvPicPr>
          <p:nvPr/>
        </p:nvPicPr>
        <p:blipFill>
          <a:blip r:embed="rId3"/>
          <a:stretch>
            <a:fillRect/>
          </a:stretch>
        </p:blipFill>
        <p:spPr>
          <a:xfrm>
            <a:off x="664823" y="3403720"/>
            <a:ext cx="5431178" cy="2924583"/>
          </a:xfrm>
          <a:prstGeom prst="rect">
            <a:avLst/>
          </a:prstGeom>
        </p:spPr>
      </p:pic>
      <p:pic>
        <p:nvPicPr>
          <p:cNvPr id="13" name="Picture 12">
            <a:extLst>
              <a:ext uri="{FF2B5EF4-FFF2-40B4-BE49-F238E27FC236}">
                <a16:creationId xmlns:a16="http://schemas.microsoft.com/office/drawing/2014/main" id="{A0526AE4-6565-6051-1208-BF4EEA3FD350}"/>
              </a:ext>
            </a:extLst>
          </p:cNvPr>
          <p:cNvPicPr>
            <a:picLocks noChangeAspect="1"/>
          </p:cNvPicPr>
          <p:nvPr/>
        </p:nvPicPr>
        <p:blipFill>
          <a:blip r:embed="rId4"/>
          <a:stretch>
            <a:fillRect/>
          </a:stretch>
        </p:blipFill>
        <p:spPr>
          <a:xfrm>
            <a:off x="6201256" y="3546614"/>
            <a:ext cx="4744112" cy="2638793"/>
          </a:xfrm>
          <a:prstGeom prst="rect">
            <a:avLst/>
          </a:prstGeom>
        </p:spPr>
      </p:pic>
    </p:spTree>
    <p:extLst>
      <p:ext uri="{BB962C8B-B14F-4D97-AF65-F5344CB8AC3E}">
        <p14:creationId xmlns:p14="http://schemas.microsoft.com/office/powerpoint/2010/main" val="382311584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{5916432D-F386-4A4A-9AD5-7CF8E464596A}tf78438558_win32</Template>
  <TotalTime>798</TotalTime>
  <Words>1101</Words>
  <Application>Microsoft Office PowerPoint</Application>
  <PresentationFormat>Widescreen</PresentationFormat>
  <Paragraphs>127</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-apple-system</vt:lpstr>
      <vt:lpstr>Arial</vt:lpstr>
      <vt:lpstr>Arial Black</vt:lpstr>
      <vt:lpstr>Calibri</vt:lpstr>
      <vt:lpstr>Georgia</vt:lpstr>
      <vt:lpstr>Helvetica Neue</vt:lpstr>
      <vt:lpstr>Sabon Next LT</vt:lpstr>
      <vt:lpstr>Wingdings</vt:lpstr>
      <vt:lpstr>Office Theme</vt:lpstr>
      <vt:lpstr>CAR PRICE PREDICTION</vt:lpstr>
      <vt:lpstr>AGENDA</vt:lpstr>
      <vt:lpstr>Introduction</vt:lpstr>
      <vt:lpstr>Business Goal:</vt:lpstr>
      <vt:lpstr>Technical Requirements:</vt:lpstr>
      <vt:lpstr>Exploratory Data Analysis (EDA)</vt:lpstr>
      <vt:lpstr>Data Description</vt:lpstr>
      <vt:lpstr>DataSet Description</vt:lpstr>
      <vt:lpstr>Data Cleaning </vt:lpstr>
      <vt:lpstr>Data Visualization</vt:lpstr>
      <vt:lpstr>PowerPoint Presentation</vt:lpstr>
      <vt:lpstr>PowerPoint Presentation</vt:lpstr>
      <vt:lpstr>Checking Correlation</vt:lpstr>
      <vt:lpstr>PowerPoint Presentation</vt:lpstr>
      <vt:lpstr>Checking Outliers</vt:lpstr>
      <vt:lpstr>Removing Outliers </vt:lpstr>
      <vt:lpstr>PowerPoint Presentation</vt:lpstr>
      <vt:lpstr>PowerPoint Presentation</vt:lpstr>
      <vt:lpstr>Checking Skewness</vt:lpstr>
      <vt:lpstr>PowerPoint Presentation</vt:lpstr>
      <vt:lpstr>Removing skewness</vt:lpstr>
      <vt:lpstr>checking skewness after removal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2. Comparing Actual and Prediction      </vt:lpstr>
      <vt:lpstr>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archanakumari846@gmail.com</cp:lastModifiedBy>
  <cp:revision>105</cp:revision>
  <dcterms:created xsi:type="dcterms:W3CDTF">2022-08-31T15:26:21Z</dcterms:created>
  <dcterms:modified xsi:type="dcterms:W3CDTF">2022-09-14T13:34:35Z</dcterms:modified>
</cp:coreProperties>
</file>