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8" r:id="rId3"/>
    <p:sldId id="259" r:id="rId4"/>
    <p:sldId id="260" r:id="rId5"/>
    <p:sldId id="261"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4" r:id="rId19"/>
    <p:sldId id="276" r:id="rId20"/>
    <p:sldId id="277"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5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25/01/2022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25/01/2022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25/01/2022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25/01/2022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25/01/2022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Presentation on Credit EDA case study</a:t>
            </a:r>
            <a:br>
              <a:rPr lang="en-US" dirty="0" smtClean="0"/>
            </a:br>
            <a:r>
              <a:rPr lang="en-US" dirty="0"/>
              <a:t>	</a:t>
            </a:r>
            <a:r>
              <a:rPr lang="en-US" dirty="0" smtClean="0"/>
              <a:t>		</a:t>
            </a:r>
            <a:endParaRPr lang="en-US" dirty="0"/>
          </a:p>
        </p:txBody>
      </p:sp>
      <p:sp>
        <p:nvSpPr>
          <p:cNvPr id="3" name="Subtitle 2"/>
          <p:cNvSpPr>
            <a:spLocks noGrp="1"/>
          </p:cNvSpPr>
          <p:nvPr>
            <p:ph type="subTitle" idx="1"/>
          </p:nvPr>
        </p:nvSpPr>
        <p:spPr/>
        <p:txBody>
          <a:bodyPr/>
          <a:lstStyle/>
          <a:p>
            <a:r>
              <a:rPr lang="en-US" dirty="0" smtClean="0"/>
              <a:t>By Archana Marwade</a:t>
            </a:r>
            <a:endParaRPr lang="en-US" dirty="0"/>
          </a:p>
        </p:txBody>
      </p:sp>
    </p:spTree>
    <p:extLst>
      <p:ext uri="{BB962C8B-B14F-4D97-AF65-F5344CB8AC3E}">
        <p14:creationId xmlns:p14="http://schemas.microsoft.com/office/powerpoint/2010/main" val="225989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RCHANA\Desktop\hghj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2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RCHANA\Desktop\df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067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03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RCHANA\Desktop\f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0" y="152401"/>
            <a:ext cx="9110030" cy="597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6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RCHANA\Desktop\dfv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61" y="76200"/>
            <a:ext cx="8728339" cy="621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2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ARCHANA\Desktop\djndc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
            <a:ext cx="8915400" cy="63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5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C:\Users\ARCHANA\Desktop\dgfg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9888"/>
            <a:ext cx="8229600" cy="611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5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RCHANA\Desktop\c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3" y="609600"/>
            <a:ext cx="9216233" cy="559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RCHANA\Desktop\x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7200"/>
            <a:ext cx="9210489"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0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RCHANA\Desktop\sef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8" y="685801"/>
            <a:ext cx="7070725" cy="501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5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Decisive Factor whether an applicant will be </a:t>
            </a:r>
            <a:r>
              <a:rPr lang="en-US" dirty="0" err="1"/>
              <a:t>Repayer</a:t>
            </a:r>
            <a:endParaRPr lang="en-US" dirty="0"/>
          </a:p>
        </p:txBody>
      </p:sp>
      <p:sp>
        <p:nvSpPr>
          <p:cNvPr id="4" name="Content Placeholder 3"/>
          <p:cNvSpPr>
            <a:spLocks noGrp="1"/>
          </p:cNvSpPr>
          <p:nvPr>
            <p:ph idx="1"/>
          </p:nvPr>
        </p:nvSpPr>
        <p:spPr/>
        <p:txBody>
          <a:bodyPr>
            <a:normAutofit fontScale="85000" lnSpcReduction="20000"/>
          </a:bodyPr>
          <a:lstStyle/>
          <a:p>
            <a:pPr algn="just"/>
            <a:r>
              <a:rPr lang="en-US" b="1" dirty="0">
                <a:latin typeface="Arial" panose="020B0604020202020204" pitchFamily="34" charset="0"/>
                <a:cs typeface="Arial" panose="020B0604020202020204" pitchFamily="34" charset="0"/>
              </a:rPr>
              <a:t>Academic degree has less defaults.</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Student and Businessmen have no defaults.</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Clients with Trade Type 4 and 5 and Industry type 8 have defaulted less than 3%</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People above age of 50 have low probability of defaulting</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Clients with 40+ year experience having less than 1% default rate</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Applicant with Income more than 700,000 are less likely to default</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Loans bought for Hobby, Buying garage are being repays mostly.</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People with zero to two children tend to repay the loans.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8869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lnSpc>
                <a:spcPct val="150000"/>
              </a:lnSpc>
              <a:buNone/>
            </a:pPr>
            <a:r>
              <a:rPr lang="en-US" dirty="0" smtClean="0"/>
              <a:t>This credit EDA case analysis will help to make a decision for loan approval based on the applicants profile, which control loss of business to the organization and avoid financial loss for that organization.</a:t>
            </a:r>
            <a:endParaRPr lang="en-US" dirty="0"/>
          </a:p>
        </p:txBody>
      </p:sp>
      <p:sp>
        <p:nvSpPr>
          <p:cNvPr id="2" name="Title 1"/>
          <p:cNvSpPr>
            <a:spLocks noGrp="1"/>
          </p:cNvSpPr>
          <p:nvPr>
            <p:ph type="title"/>
          </p:nvPr>
        </p:nvSpPr>
        <p:spPr/>
        <p:txBody>
          <a:bodyPr/>
          <a:lstStyle/>
          <a:p>
            <a:r>
              <a:rPr lang="en-US" dirty="0" smtClean="0"/>
              <a:t>Purpose</a:t>
            </a:r>
            <a:endParaRPr lang="en-US" dirty="0"/>
          </a:p>
        </p:txBody>
      </p:sp>
    </p:spTree>
    <p:extLst>
      <p:ext uri="{BB962C8B-B14F-4D97-AF65-F5344CB8AC3E}">
        <p14:creationId xmlns:p14="http://schemas.microsoft.com/office/powerpoint/2010/main" val="107865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latin typeface="Arial" panose="020B0604020202020204" pitchFamily="34" charset="0"/>
                <a:cs typeface="Arial" panose="020B0604020202020204" pitchFamily="34" charset="0"/>
              </a:rPr>
              <a:t>Men </a:t>
            </a:r>
            <a:r>
              <a:rPr lang="en-US" b="1" dirty="0">
                <a:latin typeface="Arial" panose="020B0604020202020204" pitchFamily="34" charset="0"/>
                <a:cs typeface="Arial" panose="020B0604020202020204" pitchFamily="34" charset="0"/>
              </a:rPr>
              <a:t>are at relatively higher default rate</a:t>
            </a:r>
          </a:p>
          <a:p>
            <a:r>
              <a:rPr lang="en-US" b="1" dirty="0" smtClean="0">
                <a:latin typeface="Arial" panose="020B0604020202020204" pitchFamily="34" charset="0"/>
                <a:cs typeface="Arial" panose="020B0604020202020204" pitchFamily="34" charset="0"/>
              </a:rPr>
              <a:t>People </a:t>
            </a:r>
            <a:r>
              <a:rPr lang="en-US" b="1" dirty="0">
                <a:latin typeface="Arial" panose="020B0604020202020204" pitchFamily="34" charset="0"/>
                <a:cs typeface="Arial" panose="020B0604020202020204" pitchFamily="34" charset="0"/>
              </a:rPr>
              <a:t>who have civil marriage or who are single default a lot.</a:t>
            </a:r>
          </a:p>
          <a:p>
            <a:r>
              <a:rPr lang="en-US" b="1" dirty="0" smtClean="0">
                <a:latin typeface="Arial" panose="020B0604020202020204" pitchFamily="34" charset="0"/>
                <a:cs typeface="Arial" panose="020B0604020202020204" pitchFamily="34" charset="0"/>
              </a:rPr>
              <a:t>People </a:t>
            </a:r>
            <a:r>
              <a:rPr lang="en-US" b="1" dirty="0">
                <a:latin typeface="Arial" panose="020B0604020202020204" pitchFamily="34" charset="0"/>
                <a:cs typeface="Arial" panose="020B0604020202020204" pitchFamily="34" charset="0"/>
              </a:rPr>
              <a:t>with Lower Secondary &amp; Secondary education</a:t>
            </a:r>
          </a:p>
          <a:p>
            <a:r>
              <a:rPr lang="en-US" b="1" dirty="0" smtClean="0">
                <a:latin typeface="Arial" panose="020B0604020202020204" pitchFamily="34" charset="0"/>
                <a:cs typeface="Arial" panose="020B0604020202020204" pitchFamily="34" charset="0"/>
              </a:rPr>
              <a:t>Clients </a:t>
            </a:r>
            <a:r>
              <a:rPr lang="en-US" b="1" dirty="0">
                <a:latin typeface="Arial" panose="020B0604020202020204" pitchFamily="34" charset="0"/>
                <a:cs typeface="Arial" panose="020B0604020202020204" pitchFamily="34" charset="0"/>
              </a:rPr>
              <a:t>who are either at Maternity leave OR Unemployed default a lot.</a:t>
            </a:r>
          </a:p>
          <a:p>
            <a:r>
              <a:rPr lang="en-US" b="1" dirty="0" smtClean="0">
                <a:latin typeface="Arial" panose="020B0604020202020204" pitchFamily="34" charset="0"/>
                <a:cs typeface="Arial" panose="020B0604020202020204" pitchFamily="34" charset="0"/>
              </a:rPr>
              <a:t>People </a:t>
            </a:r>
            <a:r>
              <a:rPr lang="en-US" b="1" dirty="0">
                <a:latin typeface="Arial" panose="020B0604020202020204" pitchFamily="34" charset="0"/>
                <a:cs typeface="Arial" panose="020B0604020202020204" pitchFamily="34" charset="0"/>
              </a:rPr>
              <a:t>who live in Rating 3 has highest defaults.</a:t>
            </a:r>
          </a:p>
          <a:p>
            <a:r>
              <a:rPr lang="en-US" b="1" dirty="0" smtClean="0">
                <a:latin typeface="Arial" panose="020B0604020202020204" pitchFamily="34" charset="0"/>
                <a:cs typeface="Arial" panose="020B0604020202020204" pitchFamily="34" charset="0"/>
              </a:rPr>
              <a:t>Avoid </a:t>
            </a:r>
            <a:r>
              <a:rPr lang="en-US" b="1" dirty="0">
                <a:latin typeface="Arial" panose="020B0604020202020204" pitchFamily="34" charset="0"/>
                <a:cs typeface="Arial" panose="020B0604020202020204" pitchFamily="34" charset="0"/>
              </a:rPr>
              <a:t>Low-skill Laborers, Drivers and Waiters/barmen staff, Security staff, Laborers and Cooking staff as their default rate is huge.</a:t>
            </a:r>
          </a:p>
          <a:p>
            <a:r>
              <a:rPr lang="en-US" b="1" dirty="0" smtClean="0">
                <a:latin typeface="Arial" panose="020B0604020202020204" pitchFamily="34" charset="0"/>
                <a:cs typeface="Arial" panose="020B0604020202020204" pitchFamily="34" charset="0"/>
              </a:rPr>
              <a:t>Organizations </a:t>
            </a:r>
            <a:r>
              <a:rPr lang="en-US" b="1" dirty="0">
                <a:latin typeface="Arial" panose="020B0604020202020204" pitchFamily="34" charset="0"/>
                <a:cs typeface="Arial" panose="020B0604020202020204" pitchFamily="34" charset="0"/>
              </a:rPr>
              <a:t>with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a:t>
            </a:r>
          </a:p>
          <a:p>
            <a:r>
              <a:rPr lang="en-US" b="1" dirty="0" smtClean="0">
                <a:latin typeface="Arial" panose="020B0604020202020204" pitchFamily="34" charset="0"/>
                <a:cs typeface="Arial" panose="020B0604020202020204" pitchFamily="34" charset="0"/>
              </a:rPr>
              <a:t>young </a:t>
            </a:r>
            <a:r>
              <a:rPr lang="en-US" b="1" dirty="0">
                <a:latin typeface="Arial" panose="020B0604020202020204" pitchFamily="34" charset="0"/>
                <a:cs typeface="Arial" panose="020B0604020202020204" pitchFamily="34" charset="0"/>
              </a:rPr>
              <a:t>people who are in age group of 20-40 as they have higher probability of defaulting</a:t>
            </a:r>
          </a:p>
          <a:p>
            <a:r>
              <a:rPr lang="en-US" b="1" dirty="0" smtClean="0">
                <a:latin typeface="Arial" panose="020B0604020202020204" pitchFamily="34" charset="0"/>
                <a:cs typeface="Arial" panose="020B0604020202020204" pitchFamily="34" charset="0"/>
              </a:rPr>
              <a:t>People </a:t>
            </a:r>
            <a:r>
              <a:rPr lang="en-US" b="1" dirty="0">
                <a:latin typeface="Arial" panose="020B0604020202020204" pitchFamily="34" charset="0"/>
                <a:cs typeface="Arial" panose="020B0604020202020204" pitchFamily="34" charset="0"/>
              </a:rPr>
              <a:t>who have less than 5 years of employment have high default rate.</a:t>
            </a:r>
          </a:p>
          <a:p>
            <a:r>
              <a:rPr lang="en-US" b="1" dirty="0" smtClean="0">
                <a:latin typeface="Arial" panose="020B0604020202020204" pitchFamily="34" charset="0"/>
                <a:cs typeface="Arial" panose="020B0604020202020204" pitchFamily="34" charset="0"/>
              </a:rPr>
              <a:t>Client </a:t>
            </a:r>
            <a:r>
              <a:rPr lang="en-US" b="1" dirty="0">
                <a:latin typeface="Arial" panose="020B0604020202020204" pitchFamily="34" charset="0"/>
                <a:cs typeface="Arial" panose="020B0604020202020204" pitchFamily="34" charset="0"/>
              </a:rPr>
              <a:t>who have children equal to or more than 9 default 100% and hence their applications are to be rejected.</a:t>
            </a:r>
          </a:p>
          <a:p>
            <a:r>
              <a:rPr lang="en-US" b="1" dirty="0" smtClean="0">
                <a:latin typeface="Arial" panose="020B0604020202020204" pitchFamily="34" charset="0"/>
                <a:cs typeface="Arial" panose="020B0604020202020204" pitchFamily="34" charset="0"/>
              </a:rPr>
              <a:t>When </a:t>
            </a:r>
            <a:r>
              <a:rPr lang="en-US" b="1" dirty="0">
                <a:latin typeface="Arial" panose="020B0604020202020204" pitchFamily="34" charset="0"/>
                <a:cs typeface="Arial" panose="020B0604020202020204" pitchFamily="34" charset="0"/>
              </a:rPr>
              <a:t>the credit amount goes beyond 3lakhs, there is an increase in defaulters.</a:t>
            </a:r>
          </a:p>
        </p:txBody>
      </p:sp>
      <p:sp>
        <p:nvSpPr>
          <p:cNvPr id="3" name="Title 2"/>
          <p:cNvSpPr>
            <a:spLocks noGrp="1"/>
          </p:cNvSpPr>
          <p:nvPr>
            <p:ph type="title"/>
          </p:nvPr>
        </p:nvSpPr>
        <p:spPr/>
        <p:txBody>
          <a:bodyPr>
            <a:normAutofit fontScale="90000"/>
          </a:bodyPr>
          <a:lstStyle/>
          <a:p>
            <a:r>
              <a:rPr lang="en-US" dirty="0"/>
              <a:t>Decisive Factor whether an applicant will be Defaulter:</a:t>
            </a:r>
            <a:br>
              <a:rPr lang="en-US" dirty="0"/>
            </a:br>
            <a:endParaRPr lang="en-US" dirty="0"/>
          </a:p>
        </p:txBody>
      </p:sp>
    </p:spTree>
    <p:extLst>
      <p:ext uri="{BB962C8B-B14F-4D97-AF65-F5344CB8AC3E}">
        <p14:creationId xmlns:p14="http://schemas.microsoft.com/office/powerpoint/2010/main" val="116548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b="1" dirty="0" smtClean="0"/>
              <a:t>90</a:t>
            </a:r>
            <a:r>
              <a:rPr lang="en-US" b="1" dirty="0"/>
              <a:t>% of the previously cancelled client have actually repayed the loan. Record the reason for cancellation which might help the bank to determine and negotiate terms with these repaying customers in future for increase business opportunity.</a:t>
            </a:r>
            <a:endParaRPr lang="en-US" dirty="0"/>
          </a:p>
          <a:p>
            <a:endParaRPr lang="en-US" dirty="0"/>
          </a:p>
        </p:txBody>
      </p:sp>
    </p:spTree>
    <p:extLst>
      <p:ext uri="{BB962C8B-B14F-4D97-AF65-F5344CB8AC3E}">
        <p14:creationId xmlns:p14="http://schemas.microsoft.com/office/powerpoint/2010/main" val="404997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286000"/>
            <a:ext cx="8229600" cy="1143000"/>
          </a:xfrm>
        </p:spPr>
        <p:txBody>
          <a:bodyPr>
            <a:normAutofit/>
          </a:bodyPr>
          <a:lstStyle/>
          <a:p>
            <a:r>
              <a:rPr lang="en-US" sz="6000" i="1" dirty="0" smtClean="0">
                <a:latin typeface="Arial" panose="020B0604020202020204" pitchFamily="34" charset="0"/>
                <a:cs typeface="Arial" panose="020B0604020202020204" pitchFamily="34" charset="0"/>
              </a:rPr>
              <a:t>              THANK YOU</a:t>
            </a:r>
            <a:endParaRPr lang="en-US" sz="6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75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Introduction of EDA case</a:t>
            </a:r>
          </a:p>
          <a:p>
            <a:pPr marL="624078" indent="-514350">
              <a:buFont typeface="+mj-lt"/>
              <a:buAutoNum type="arabicPeriod"/>
            </a:pPr>
            <a:r>
              <a:rPr lang="en-US" dirty="0" smtClean="0"/>
              <a:t>Understanding of </a:t>
            </a:r>
            <a:r>
              <a:rPr lang="en-US" dirty="0"/>
              <a:t>Dataset </a:t>
            </a:r>
            <a:endParaRPr lang="en-US" dirty="0" smtClean="0"/>
          </a:p>
          <a:p>
            <a:pPr marL="624078" indent="-514350">
              <a:buFont typeface="+mj-lt"/>
              <a:buAutoNum type="arabicPeriod"/>
            </a:pPr>
            <a:r>
              <a:rPr lang="en-US" dirty="0" smtClean="0"/>
              <a:t>Data imbalance and univariate and bivariate analysis, correlation</a:t>
            </a:r>
          </a:p>
          <a:p>
            <a:pPr marL="624078" indent="-514350">
              <a:buFont typeface="+mj-lt"/>
              <a:buAutoNum type="arabicPeriod"/>
            </a:pPr>
            <a:r>
              <a:rPr lang="en-US" dirty="0" smtClean="0"/>
              <a:t>Merging of application with previous</a:t>
            </a:r>
          </a:p>
          <a:p>
            <a:pPr marL="624078" indent="-514350">
              <a:buFont typeface="+mj-lt"/>
              <a:buAutoNum type="arabicPeriod"/>
            </a:pPr>
            <a:r>
              <a:rPr lang="en-US" dirty="0" smtClean="0"/>
              <a:t>Data analysis </a:t>
            </a:r>
          </a:p>
          <a:p>
            <a:pPr marL="624078" indent="-514350">
              <a:buFont typeface="+mj-lt"/>
              <a:buAutoNum type="arabicPeriod"/>
            </a:pPr>
            <a:r>
              <a:rPr lang="en-US" dirty="0" smtClean="0"/>
              <a:t>Conclusion and Suggestion</a:t>
            </a:r>
          </a:p>
          <a:p>
            <a:pPr marL="109728" indent="0">
              <a:buNone/>
            </a:pPr>
            <a:r>
              <a:rPr lang="en-US" dirty="0"/>
              <a:t> </a:t>
            </a:r>
            <a:endParaRPr lang="en-US" dirty="0" smtClean="0"/>
          </a:p>
        </p:txBody>
      </p:sp>
      <p:sp>
        <p:nvSpPr>
          <p:cNvPr id="3" name="Title 2"/>
          <p:cNvSpPr>
            <a:spLocks noGrp="1"/>
          </p:cNvSpPr>
          <p:nvPr>
            <p:ph type="title"/>
          </p:nvPr>
        </p:nvSpPr>
        <p:spPr/>
        <p:txBody>
          <a:bodyPr/>
          <a:lstStyle/>
          <a:p>
            <a:r>
              <a:rPr lang="en-US" dirty="0" smtClean="0"/>
              <a:t>Steps Involved</a:t>
            </a:r>
            <a:endParaRPr lang="en-US" dirty="0"/>
          </a:p>
        </p:txBody>
      </p:sp>
    </p:spTree>
    <p:extLst>
      <p:ext uri="{BB962C8B-B14F-4D97-AF65-F5344CB8AC3E}">
        <p14:creationId xmlns:p14="http://schemas.microsoft.com/office/powerpoint/2010/main" val="224894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RCHANA\Desktop\Ccorrect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70" y="990599"/>
            <a:ext cx="8369030" cy="47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8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RCHANA\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458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1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RCHANA\Desktop\f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924800" cy="4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0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RCHANA\Desktop\dvd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8" y="1066800"/>
            <a:ext cx="9114692" cy="4660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6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RCHANA\Desktop\cd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39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36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RCHANA\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3" y="304800"/>
            <a:ext cx="904735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413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432</Words>
  <Application>Microsoft Office PowerPoint</Application>
  <PresentationFormat>On-screen Show (4:3)</PresentationFormat>
  <Paragraphs>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Presentation on Credit EDA case study    </vt:lpstr>
      <vt:lpstr>Purpose</vt:lpstr>
      <vt:lpstr>Steps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Decisive Factor whether an applicant will be Repayer</vt:lpstr>
      <vt:lpstr>Decisive Factor whether an applicant will be Defaulter: </vt:lpstr>
      <vt:lpstr>Suggestion</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Credit EDA case study    </dc:title>
  <dc:creator>ARCHANA</dc:creator>
  <cp:lastModifiedBy>ARCHANA</cp:lastModifiedBy>
  <cp:revision>5</cp:revision>
  <dcterms:created xsi:type="dcterms:W3CDTF">2006-08-16T00:00:00Z</dcterms:created>
  <dcterms:modified xsi:type="dcterms:W3CDTF">2022-01-25T13:48:20Z</dcterms:modified>
</cp:coreProperties>
</file>