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6"/>
  </p:notesMasterIdLst>
  <p:sldIdLst>
    <p:sldId id="256" r:id="rId5"/>
    <p:sldId id="257" r:id="rId6"/>
    <p:sldId id="258" r:id="rId7"/>
    <p:sldId id="259" r:id="rId8"/>
    <p:sldId id="266" r:id="rId9"/>
    <p:sldId id="260" r:id="rId10"/>
    <p:sldId id="261" r:id="rId11"/>
    <p:sldId id="262" r:id="rId12"/>
    <p:sldId id="263" r:id="rId13"/>
    <p:sldId id="264" r:id="rId14"/>
    <p:sldId id="265" r:id="rId15"/>
  </p:sldIdLst>
  <p:sldSz cx="9144000" cy="5143500" type="screen16x9"/>
  <p:notesSz cx="6858000" cy="9144000"/>
  <p:embeddedFontLst>
    <p:embeddedFont>
      <p:font typeface="Lato" panose="020B0604020202020204" charset="0"/>
      <p:regular r:id="rId17"/>
      <p:bold r:id="rId18"/>
      <p:italic r:id="rId19"/>
      <p:boldItalic r:id="rId20"/>
    </p:embeddedFont>
    <p:embeddedFont>
      <p:font typeface="Playfair Display" panose="020B0604020202020204" charset="0"/>
      <p:regular r:id="rId21"/>
      <p:bold r:id="rId22"/>
      <p:italic r:id="rId23"/>
      <p:boldItalic r:id="rId24"/>
    </p:embeddedFont>
    <p:embeddedFont>
      <p:font typeface="Roboto" panose="020B0604020202020204" charset="0"/>
      <p:regular r:id="rId25"/>
      <p:bold r:id="rId26"/>
      <p:italic r:id="rId27"/>
      <p:boldItalic r:id="rId28"/>
    </p:embeddedFont>
    <p:embeddedFont>
      <p:font typeface="Roboto Black" panose="020B0604020202020204" charset="0"/>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15C534-45D1-A491-05D0-C50DFDB7AEF5}" v="105" dt="2022-07-02T04:03:35.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7.fntdata"/><Relationship Id="rId28" Type="http://schemas.openxmlformats.org/officeDocument/2006/relationships/font" Target="fonts/font12.fntdata"/><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faq Moideen A . 20BEC015" userId="S::asfaqmoideen.20ec@kct.ac.in::6c79cb31-5ef3-453b-a807-9ab2b37d1181" providerId="AD" clId="Web-{8D15C534-45D1-A491-05D0-C50DFDB7AEF5}"/>
    <pc:docChg chg="modSld">
      <pc:chgData name="Asfaq Moideen A . 20BEC015" userId="S::asfaqmoideen.20ec@kct.ac.in::6c79cb31-5ef3-453b-a807-9ab2b37d1181" providerId="AD" clId="Web-{8D15C534-45D1-A491-05D0-C50DFDB7AEF5}" dt="2022-07-02T04:03:35.945" v="103" actId="20577"/>
      <pc:docMkLst>
        <pc:docMk/>
      </pc:docMkLst>
      <pc:sldChg chg="modSp">
        <pc:chgData name="Asfaq Moideen A . 20BEC015" userId="S::asfaqmoideen.20ec@kct.ac.in::6c79cb31-5ef3-453b-a807-9ab2b37d1181" providerId="AD" clId="Web-{8D15C534-45D1-A491-05D0-C50DFDB7AEF5}" dt="2022-07-02T04:03:35.945" v="103" actId="20577"/>
        <pc:sldMkLst>
          <pc:docMk/>
          <pc:sldMk cId="0" sldId="256"/>
        </pc:sldMkLst>
        <pc:spChg chg="mod">
          <ac:chgData name="Asfaq Moideen A . 20BEC015" userId="S::asfaqmoideen.20ec@kct.ac.in::6c79cb31-5ef3-453b-a807-9ab2b37d1181" providerId="AD" clId="Web-{8D15C534-45D1-A491-05D0-C50DFDB7AEF5}" dt="2022-07-02T04:03:35.945" v="103" actId="20577"/>
          <ac:spMkLst>
            <pc:docMk/>
            <pc:sldMk cId="0" sldId="256"/>
            <ac:spMk id="5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4463159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34463159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abfffc8e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abfffc8e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abfffc5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abfffc5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abfffc5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abfffc5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048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400"/>
            <a:ext cx="2076450" cy="600075"/>
          </a:xfrm>
          <a:prstGeom prst="rect">
            <a:avLst/>
          </a:prstGeom>
          <a:noFill/>
          <a:ln>
            <a:noFill/>
          </a:ln>
        </p:spPr>
      </p:pic>
      <p:pic>
        <p:nvPicPr>
          <p:cNvPr id="55" name="Google Shape;55;p13"/>
          <p:cNvPicPr preferRelativeResize="0"/>
          <p:nvPr/>
        </p:nvPicPr>
        <p:blipFill>
          <a:blip r:embed="rId4">
            <a:alphaModFix/>
          </a:blip>
          <a:stretch>
            <a:fillRect/>
          </a:stretch>
        </p:blipFill>
        <p:spPr>
          <a:xfrm>
            <a:off x="7774375" y="190500"/>
            <a:ext cx="1219200" cy="523875"/>
          </a:xfrm>
          <a:prstGeom prst="rect">
            <a:avLst/>
          </a:prstGeom>
          <a:noFill/>
          <a:ln>
            <a:noFill/>
          </a:ln>
        </p:spPr>
      </p:pic>
      <p:sp>
        <p:nvSpPr>
          <p:cNvPr id="56" name="Google Shape;56;p13"/>
          <p:cNvSpPr txBox="1">
            <a:spLocks noGrp="1"/>
          </p:cNvSpPr>
          <p:nvPr>
            <p:ph type="ctrTitle"/>
          </p:nvPr>
        </p:nvSpPr>
        <p:spPr>
          <a:xfrm>
            <a:off x="311700" y="744575"/>
            <a:ext cx="8520600" cy="124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b="1">
                <a:solidFill>
                  <a:srgbClr val="073763"/>
                </a:solidFill>
                <a:latin typeface="Roboto"/>
                <a:ea typeface="Roboto"/>
                <a:cs typeface="Roboto"/>
                <a:sym typeface="Roboto"/>
              </a:rPr>
              <a:t>CROWD MANAGEMENT IN METRO STATION</a:t>
            </a:r>
            <a:endParaRPr sz="3200" b="1">
              <a:solidFill>
                <a:srgbClr val="073763"/>
              </a:solidFill>
              <a:latin typeface="Roboto"/>
              <a:ea typeface="Roboto"/>
              <a:cs typeface="Roboto"/>
              <a:sym typeface="Roboto"/>
            </a:endParaRPr>
          </a:p>
        </p:txBody>
      </p:sp>
      <p:sp>
        <p:nvSpPr>
          <p:cNvPr id="57" name="Google Shape;57;p13"/>
          <p:cNvSpPr txBox="1">
            <a:spLocks noGrp="1"/>
          </p:cNvSpPr>
          <p:nvPr>
            <p:ph type="subTitle" idx="1"/>
          </p:nvPr>
        </p:nvSpPr>
        <p:spPr>
          <a:xfrm>
            <a:off x="311700" y="20861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980000"/>
                </a:solidFill>
                <a:latin typeface="Roboto"/>
                <a:ea typeface="Roboto"/>
                <a:cs typeface="Roboto"/>
                <a:sym typeface="Roboto"/>
              </a:rPr>
              <a:t>Ideation Sprint | Year II &amp; Semester IV</a:t>
            </a:r>
            <a:endParaRPr sz="2000">
              <a:solidFill>
                <a:srgbClr val="980000"/>
              </a:solidFill>
              <a:latin typeface="Roboto"/>
              <a:ea typeface="Roboto"/>
              <a:cs typeface="Roboto"/>
              <a:sym typeface="Roboto"/>
            </a:endParaRPr>
          </a:p>
        </p:txBody>
      </p:sp>
      <p:sp>
        <p:nvSpPr>
          <p:cNvPr id="58" name="Google Shape;58;p13"/>
          <p:cNvSpPr txBox="1">
            <a:spLocks noGrp="1"/>
          </p:cNvSpPr>
          <p:nvPr>
            <p:ph type="subTitle" idx="1"/>
          </p:nvPr>
        </p:nvSpPr>
        <p:spPr>
          <a:xfrm>
            <a:off x="429843" y="2618963"/>
            <a:ext cx="8520600" cy="1931400"/>
          </a:xfrm>
          <a:prstGeom prst="rect">
            <a:avLst/>
          </a:prstGeom>
          <a:ln w="1905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chemeClr val="tx1"/>
                </a:solidFill>
              </a:rPr>
              <a:t>Student Name: ARVIND                            Roll No: 20BEE013                                 Team </a:t>
            </a:r>
            <a:endParaRPr sz="1100">
              <a:solidFill>
                <a:schemeClr val="tx1"/>
              </a:solidFill>
            </a:endParaRPr>
          </a:p>
          <a:p>
            <a:pPr marL="0" lvl="0" indent="0" algn="l" rtl="0">
              <a:lnSpc>
                <a:spcPct val="115000"/>
              </a:lnSpc>
              <a:spcBef>
                <a:spcPts val="1000"/>
              </a:spcBef>
              <a:spcAft>
                <a:spcPts val="0"/>
              </a:spcAft>
              <a:buNone/>
            </a:pPr>
            <a:r>
              <a:rPr lang="en" sz="1100">
                <a:solidFill>
                  <a:schemeClr val="tx1"/>
                </a:solidFill>
              </a:rPr>
              <a:t>Student Name: ARCHANA                        Roll No: 20BCS013                                 Name: C2_TEAM_15</a:t>
            </a:r>
            <a:endParaRPr>
              <a:solidFill>
                <a:schemeClr val="tx1"/>
              </a:solidFill>
            </a:endParaRPr>
          </a:p>
          <a:p>
            <a:pPr marL="0" lvl="0" indent="0" algn="l" rtl="0">
              <a:lnSpc>
                <a:spcPct val="115000"/>
              </a:lnSpc>
              <a:spcBef>
                <a:spcPts val="1000"/>
              </a:spcBef>
              <a:spcAft>
                <a:spcPts val="0"/>
              </a:spcAft>
              <a:buNone/>
            </a:pPr>
            <a:r>
              <a:rPr lang="en" sz="1100">
                <a:solidFill>
                  <a:schemeClr val="tx1"/>
                </a:solidFill>
              </a:rPr>
              <a:t>Student Name: ASFAQ MOIDEEN           Roll No: 20BEC015</a:t>
            </a:r>
            <a:endParaRPr>
              <a:solidFill>
                <a:schemeClr val="tx1"/>
              </a:solidFill>
            </a:endParaRPr>
          </a:p>
          <a:p>
            <a:pPr marL="0" lvl="0" indent="0" algn="l" rtl="0">
              <a:lnSpc>
                <a:spcPct val="115000"/>
              </a:lnSpc>
              <a:spcBef>
                <a:spcPts val="1000"/>
              </a:spcBef>
              <a:spcAft>
                <a:spcPts val="0"/>
              </a:spcAft>
              <a:buNone/>
            </a:pPr>
            <a:r>
              <a:rPr lang="en" sz="1100">
                <a:solidFill>
                  <a:schemeClr val="tx1"/>
                </a:solidFill>
              </a:rPr>
              <a:t>Student Name: ANJANA PRASAD           Roll No: 20BME013                                  Mentor</a:t>
            </a:r>
            <a:endParaRPr>
              <a:solidFill>
                <a:schemeClr val="tx1"/>
              </a:solidFill>
            </a:endParaRPr>
          </a:p>
          <a:p>
            <a:pPr marL="0" indent="0" algn="l">
              <a:lnSpc>
                <a:spcPct val="115000"/>
              </a:lnSpc>
              <a:spcBef>
                <a:spcPts val="1000"/>
              </a:spcBef>
            </a:pPr>
            <a:r>
              <a:rPr lang="en" sz="1100">
                <a:solidFill>
                  <a:schemeClr val="tx1"/>
                </a:solidFill>
              </a:rPr>
              <a:t>Student Name: DHARUN KUMAR            Roll No: 20BCE013    </a:t>
            </a:r>
          </a:p>
          <a:p>
            <a:pPr marL="0" indent="0" algn="l">
              <a:lnSpc>
                <a:spcPct val="114999"/>
              </a:lnSpc>
              <a:spcBef>
                <a:spcPts val="1000"/>
              </a:spcBef>
            </a:pPr>
            <a:r>
              <a:rPr lang="en" sz="1100">
                <a:solidFill>
                  <a:schemeClr val="tx1"/>
                </a:solidFill>
              </a:rPr>
              <a:t>Student Name: HARIPRASATH P             Roll No: 20BTT013                                  Name: MANIMARAN D R (BIO-TECH) </a:t>
            </a:r>
          </a:p>
          <a:p>
            <a:pPr marL="0" indent="0" algn="l">
              <a:lnSpc>
                <a:spcPct val="114999"/>
              </a:lnSpc>
              <a:spcBef>
                <a:spcPts val="1000"/>
              </a:spcBef>
            </a:pPr>
            <a:r>
              <a:rPr lang="en" sz="1100">
                <a:solidFill>
                  <a:schemeClr val="tx1"/>
                </a:solidFill>
              </a:rPr>
              <a:t>                                                                                                                                                 ASSISTANT PROFESSOR(SRG</a:t>
            </a:r>
            <a:r>
              <a:rPr lang="en" sz="1100"/>
              <a:t>)</a:t>
            </a:r>
          </a:p>
          <a:p>
            <a:pPr marL="0" indent="0" algn="l">
              <a:lnSpc>
                <a:spcPct val="114999"/>
              </a:lnSpc>
              <a:spcBef>
                <a:spcPts val="1000"/>
              </a:spcBef>
              <a:spcAft>
                <a:spcPts val="1000"/>
              </a:spcAft>
              <a:buSzPts val="1100"/>
            </a:pPr>
            <a:r>
              <a:rPr lang="en" sz="1100">
                <a:solidFill>
                  <a:schemeClr val="tx1"/>
                </a:solidFill>
              </a:rPr>
              <a:t>          </a:t>
            </a:r>
          </a:p>
        </p:txBody>
      </p:sp>
      <p:cxnSp>
        <p:nvCxnSpPr>
          <p:cNvPr id="59" name="Google Shape;59;p13"/>
          <p:cNvCxnSpPr/>
          <p:nvPr/>
        </p:nvCxnSpPr>
        <p:spPr>
          <a:xfrm>
            <a:off x="5356700" y="3035602"/>
            <a:ext cx="9000" cy="1616700"/>
          </a:xfrm>
          <a:prstGeom prst="straightConnector1">
            <a:avLst/>
          </a:prstGeom>
          <a:noFill/>
          <a:ln w="28575" cap="flat" cmpd="sng">
            <a:solidFill>
              <a:srgbClr val="980000"/>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b="1">
                <a:solidFill>
                  <a:srgbClr val="B45F06"/>
                </a:solidFill>
                <a:latin typeface="Roboto"/>
                <a:ea typeface="Roboto"/>
                <a:cs typeface="Roboto"/>
                <a:sym typeface="Roboto"/>
              </a:rPr>
              <a:t>Next Steps</a:t>
            </a:r>
            <a:endParaRPr/>
          </a:p>
        </p:txBody>
      </p:sp>
      <p:sp>
        <p:nvSpPr>
          <p:cNvPr id="110" name="Google Shape;110;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457200" lvl="0" indent="-292100" algn="l" rtl="0">
              <a:spcBef>
                <a:spcPts val="0"/>
              </a:spcBef>
              <a:spcAft>
                <a:spcPts val="0"/>
              </a:spcAft>
              <a:buSzPts val="1000"/>
              <a:buFont typeface="Wingdings" panose="05000000000000000000" pitchFamily="2" charset="2"/>
              <a:buChar char="q"/>
            </a:pPr>
            <a:r>
              <a:rPr lang="en-US" sz="1600">
                <a:solidFill>
                  <a:schemeClr val="tx1"/>
                </a:solidFill>
                <a:latin typeface="Times New Roman" panose="02020603050405020304" pitchFamily="18" charset="0"/>
                <a:ea typeface="Roboto"/>
                <a:cs typeface="Times New Roman" panose="02020603050405020304" pitchFamily="18" charset="0"/>
                <a:sym typeface="Roboto"/>
              </a:rPr>
              <a:t>Product development </a:t>
            </a:r>
          </a:p>
          <a:p>
            <a:pPr marL="457200" lvl="0" indent="-292100" algn="l" rtl="0">
              <a:spcBef>
                <a:spcPts val="0"/>
              </a:spcBef>
              <a:spcAft>
                <a:spcPts val="0"/>
              </a:spcAft>
              <a:buSzPts val="1000"/>
              <a:buFont typeface="Wingdings" panose="05000000000000000000" pitchFamily="2" charset="2"/>
              <a:buChar char="q"/>
            </a:pPr>
            <a:r>
              <a:rPr lang="en-US" sz="1600">
                <a:solidFill>
                  <a:schemeClr val="tx1"/>
                </a:solidFill>
                <a:latin typeface="Times New Roman" panose="02020603050405020304" pitchFamily="18" charset="0"/>
                <a:ea typeface="Roboto"/>
                <a:cs typeface="Times New Roman" panose="02020603050405020304" pitchFamily="18" charset="0"/>
                <a:sym typeface="Roboto"/>
              </a:rPr>
              <a:t>Apply for funding</a:t>
            </a:r>
          </a:p>
          <a:p>
            <a:pPr marL="457200" lvl="0" indent="-292100" algn="l" rtl="0">
              <a:spcBef>
                <a:spcPts val="0"/>
              </a:spcBef>
              <a:spcAft>
                <a:spcPts val="0"/>
              </a:spcAft>
              <a:buSzPts val="1000"/>
              <a:buFont typeface="Wingdings" panose="05000000000000000000" pitchFamily="2" charset="2"/>
              <a:buChar char="q"/>
            </a:pPr>
            <a:r>
              <a:rPr lang="en-US" sz="1600">
                <a:solidFill>
                  <a:schemeClr val="tx1"/>
                </a:solidFill>
                <a:latin typeface="Times New Roman" panose="02020603050405020304" pitchFamily="18" charset="0"/>
                <a:ea typeface="Roboto"/>
                <a:cs typeface="Times New Roman" panose="02020603050405020304" pitchFamily="18" charset="0"/>
                <a:sym typeface="Roboto"/>
              </a:rPr>
              <a:t>Patent Application</a:t>
            </a:r>
          </a:p>
          <a:p>
            <a:pPr marL="457200" lvl="0" indent="-292100" algn="l" rtl="0">
              <a:spcBef>
                <a:spcPts val="0"/>
              </a:spcBef>
              <a:spcAft>
                <a:spcPts val="0"/>
              </a:spcAft>
              <a:buSzPts val="1000"/>
              <a:buFont typeface="Wingdings" panose="05000000000000000000" pitchFamily="2" charset="2"/>
              <a:buChar char="q"/>
            </a:pPr>
            <a:endParaRPr lang="en-US" sz="1600">
              <a:solidFill>
                <a:schemeClr val="tx1"/>
              </a:solidFill>
              <a:latin typeface="Times New Roman" panose="02020603050405020304" pitchFamily="18" charset="0"/>
              <a:ea typeface="Roboto"/>
              <a:cs typeface="Times New Roman" panose="02020603050405020304" pitchFamily="18" charset="0"/>
              <a:sym typeface="Roboto"/>
            </a:endParaRPr>
          </a:p>
          <a:p>
            <a:pPr marL="457200" lvl="0" indent="-292100" algn="l" rtl="0">
              <a:spcBef>
                <a:spcPts val="0"/>
              </a:spcBef>
              <a:spcAft>
                <a:spcPts val="0"/>
              </a:spcAft>
              <a:buSzPts val="1000"/>
              <a:buFont typeface="Wingdings" panose="05000000000000000000" pitchFamily="2" charset="2"/>
              <a:buChar char="q"/>
            </a:pPr>
            <a:endParaRPr lang="en-US" sz="1600">
              <a:solidFill>
                <a:schemeClr val="tx1"/>
              </a:solidFill>
              <a:latin typeface="Times New Roman" panose="02020603050405020304" pitchFamily="18" charset="0"/>
              <a:ea typeface="Roboto"/>
              <a:cs typeface="Times New Roman" panose="02020603050405020304" pitchFamily="18" charset="0"/>
              <a:sym typeface="Roboto"/>
            </a:endParaRPr>
          </a:p>
          <a:p>
            <a:pPr marL="165100" lvl="0" indent="0" algn="l" rtl="0">
              <a:spcBef>
                <a:spcPts val="0"/>
              </a:spcBef>
              <a:spcAft>
                <a:spcPts val="0"/>
              </a:spcAft>
              <a:buSzPts val="1000"/>
              <a:buNone/>
            </a:pPr>
            <a:endParaRPr lang="en-US" sz="1600">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1106125"/>
            <a:ext cx="8520600" cy="19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solidFill>
                  <a:srgbClr val="980000"/>
                </a:solidFill>
                <a:latin typeface="Roboto"/>
                <a:ea typeface="Roboto"/>
                <a:cs typeface="Roboto"/>
                <a:sym typeface="Roboto"/>
              </a:rPr>
              <a:t>Thank You</a:t>
            </a:r>
            <a:endParaRPr sz="3500" b="1">
              <a:solidFill>
                <a:srgbClr val="98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3500" b="1">
                <a:solidFill>
                  <a:srgbClr val="B45F06"/>
                </a:solidFill>
                <a:latin typeface="Roboto"/>
                <a:ea typeface="Roboto"/>
                <a:cs typeface="Roboto"/>
                <a:sym typeface="Roboto"/>
              </a:rPr>
              <a:t>Challenge</a:t>
            </a:r>
            <a:endParaRPr sz="3500" b="1">
              <a:solidFill>
                <a:srgbClr val="B45F06"/>
              </a:solidFill>
              <a:latin typeface="Roboto"/>
              <a:ea typeface="Roboto"/>
              <a:cs typeface="Roboto"/>
              <a:sym typeface="Roboto"/>
            </a:endParaRPr>
          </a:p>
        </p:txBody>
      </p:sp>
      <p:sp>
        <p:nvSpPr>
          <p:cNvPr id="66" name="Google Shape;66;p14"/>
          <p:cNvSpPr txBox="1">
            <a:spLocks noGrp="1"/>
          </p:cNvSpPr>
          <p:nvPr>
            <p:ph type="subTitle" idx="1"/>
          </p:nvPr>
        </p:nvSpPr>
        <p:spPr>
          <a:xfrm>
            <a:off x="265500" y="2629500"/>
            <a:ext cx="4045200" cy="1408800"/>
          </a:xfrm>
          <a:prstGeom prst="rect">
            <a:avLst/>
          </a:prstGeom>
        </p:spPr>
        <p:txBody>
          <a:bodyPr spcFirstLastPara="1" wrap="square" lIns="91425" tIns="91425" rIns="91425" bIns="91425" anchor="t" anchorCtr="0">
            <a:noAutofit/>
          </a:bodyPr>
          <a:lstStyle/>
          <a:p>
            <a:pPr marL="0" lvl="0" indent="0" algn="ctr" rtl="0">
              <a:lnSpc>
                <a:spcPct val="115000"/>
              </a:lnSpc>
              <a:spcBef>
                <a:spcPts val="1800"/>
              </a:spcBef>
              <a:spcAft>
                <a:spcPts val="600"/>
              </a:spcAft>
              <a:buClr>
                <a:schemeClr val="dk1"/>
              </a:buClr>
              <a:buSzPts val="1100"/>
              <a:buFont typeface="Arial"/>
              <a:buNone/>
            </a:pPr>
            <a:r>
              <a:rPr lang="en-IN" sz="1200" b="1">
                <a:solidFill>
                  <a:srgbClr val="434343"/>
                </a:solidFill>
                <a:latin typeface="Roboto"/>
                <a:ea typeface="Roboto"/>
                <a:cs typeface="Roboto"/>
                <a:sym typeface="Roboto"/>
              </a:rPr>
              <a:t>CROWD MANAGEMENT </a:t>
            </a:r>
            <a:endParaRPr sz="1200" b="1">
              <a:solidFill>
                <a:srgbClr val="434343"/>
              </a:solidFill>
              <a:latin typeface="Roboto"/>
              <a:ea typeface="Roboto"/>
              <a:cs typeface="Roboto"/>
              <a:sym typeface="Roboto"/>
            </a:endParaRPr>
          </a:p>
        </p:txBody>
      </p:sp>
      <p:sp>
        <p:nvSpPr>
          <p:cNvPr id="2" name="TextBox 1">
            <a:extLst>
              <a:ext uri="{FF2B5EF4-FFF2-40B4-BE49-F238E27FC236}">
                <a16:creationId xmlns:a16="http://schemas.microsoft.com/office/drawing/2014/main" id="{F1C02C6E-A13C-3894-9E75-305BCFAC9EF2}"/>
              </a:ext>
            </a:extLst>
          </p:cNvPr>
          <p:cNvSpPr txBox="1"/>
          <p:nvPr/>
        </p:nvSpPr>
        <p:spPr>
          <a:xfrm>
            <a:off x="5257800" y="1428751"/>
            <a:ext cx="3108960" cy="2806922"/>
          </a:xfrm>
          <a:prstGeom prst="rect">
            <a:avLst/>
          </a:prstGeom>
          <a:noFill/>
        </p:spPr>
        <p:txBody>
          <a:bodyPr wrap="square" rtlCol="0">
            <a:spAutoFit/>
          </a:bodyPr>
          <a:lstStyle/>
          <a:p>
            <a:pPr marL="285750" indent="-285750">
              <a:buFont typeface="Wingdings" panose="05000000000000000000" pitchFamily="2" charset="2"/>
              <a:buChar char="q"/>
            </a:pPr>
            <a:r>
              <a:rPr lang="en-IN" sz="1600">
                <a:solidFill>
                  <a:schemeClr val="tx1"/>
                </a:solidFill>
                <a:latin typeface="Times New Roman" panose="02020603050405020304" pitchFamily="18" charset="0"/>
                <a:cs typeface="Times New Roman" panose="02020603050405020304" pitchFamily="18" charset="0"/>
              </a:rPr>
              <a:t>People around 23-39 died over a month due to the overcrowding</a:t>
            </a:r>
          </a:p>
          <a:p>
            <a:pPr marL="285750" indent="-285750">
              <a:buFont typeface="Wingdings" panose="05000000000000000000" pitchFamily="2" charset="2"/>
              <a:buChar char="q"/>
            </a:pPr>
            <a:r>
              <a:rPr lang="en-IN" sz="1600">
                <a:solidFill>
                  <a:schemeClr val="tx1"/>
                </a:solidFill>
                <a:latin typeface="Times New Roman" panose="02020603050405020304" pitchFamily="18" charset="0"/>
                <a:cs typeface="Times New Roman" panose="02020603050405020304" pitchFamily="18" charset="0"/>
              </a:rPr>
              <a:t> Time utilization</a:t>
            </a:r>
          </a:p>
          <a:p>
            <a:pPr marL="285750" indent="-285750">
              <a:buFont typeface="Wingdings" panose="05000000000000000000" pitchFamily="2" charset="2"/>
              <a:buChar char="q"/>
            </a:pPr>
            <a:r>
              <a:rPr lang="en-IN" sz="1600">
                <a:solidFill>
                  <a:schemeClr val="tx1"/>
                </a:solidFill>
                <a:latin typeface="Times New Roman" panose="02020603050405020304" pitchFamily="18" charset="0"/>
                <a:cs typeface="Times New Roman" panose="02020603050405020304" pitchFamily="18" charset="0"/>
              </a:rPr>
              <a:t>Authorization ,as it is a large scale project </a:t>
            </a:r>
          </a:p>
          <a:p>
            <a:pPr marL="285750" indent="-285750">
              <a:buFont typeface="Wingdings" panose="05000000000000000000" pitchFamily="2" charset="2"/>
              <a:buChar char="q"/>
            </a:pPr>
            <a:r>
              <a:rPr lang="en-IN" sz="1600">
                <a:solidFill>
                  <a:schemeClr val="tx1"/>
                </a:solidFill>
                <a:latin typeface="Times New Roman" panose="02020603050405020304" pitchFamily="18" charset="0"/>
                <a:cs typeface="Times New Roman" panose="02020603050405020304" pitchFamily="18" charset="0"/>
              </a:rPr>
              <a:t>Crowd managing</a:t>
            </a:r>
          </a:p>
          <a:p>
            <a:pPr marL="285750" indent="-285750">
              <a:buFont typeface="Wingdings" panose="05000000000000000000" pitchFamily="2" charset="2"/>
              <a:buChar char="q"/>
            </a:pPr>
            <a:r>
              <a:rPr lang="en-US" sz="1600">
                <a:solidFill>
                  <a:schemeClr val="tx1"/>
                </a:solidFill>
                <a:latin typeface="Times New Roman" panose="02020603050405020304" pitchFamily="18" charset="0"/>
                <a:cs typeface="Times New Roman" panose="02020603050405020304" pitchFamily="18" charset="0"/>
              </a:rPr>
              <a:t>Location (indoor, outdoor, urban or rural)</a:t>
            </a:r>
            <a:endParaRPr lang="en-IN" sz="1600">
              <a:solidFill>
                <a:schemeClr val="tx1"/>
              </a:solidFill>
              <a:latin typeface="Times New Roman" panose="02020603050405020304" pitchFamily="18" charset="0"/>
              <a:cs typeface="Times New Roman" panose="02020603050405020304" pitchFamily="18" charset="0"/>
            </a:endParaRPr>
          </a:p>
          <a:p>
            <a:pPr marL="450850" lvl="0" indent="-285750" algn="just" rtl="0">
              <a:lnSpc>
                <a:spcPct val="115000"/>
              </a:lnSpc>
              <a:spcBef>
                <a:spcPts val="0"/>
              </a:spcBef>
              <a:spcAft>
                <a:spcPts val="0"/>
              </a:spcAft>
              <a:buClr>
                <a:srgbClr val="434343"/>
              </a:buClr>
              <a:buSzPts val="1000"/>
              <a:buFont typeface="Wingdings" panose="05000000000000000000" pitchFamily="2" charset="2"/>
              <a:buChar char="q"/>
            </a:pPr>
            <a:endParaRPr lang="en-US" sz="1600" i="1">
              <a:solidFill>
                <a:schemeClr val="tx1"/>
              </a:solidFill>
              <a:latin typeface="Times New Roman" panose="02020603050405020304" pitchFamily="18" charset="0"/>
              <a:ea typeface="Roboto"/>
              <a:cs typeface="Times New Roman" panose="02020603050405020304" pitchFamily="18" charset="0"/>
              <a:sym typeface="Roboto"/>
            </a:endParaRPr>
          </a:p>
          <a:p>
            <a:pPr marL="285750" indent="-285750">
              <a:buFont typeface="Arial" panose="020B0604020202020204" pitchFamily="34" charset="0"/>
              <a:buChar char="•"/>
            </a:pP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p:nvPr/>
        </p:nvSpPr>
        <p:spPr>
          <a:xfrm>
            <a:off x="145350" y="159000"/>
            <a:ext cx="8853300" cy="48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1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4200"/>
              <a:buFont typeface="Arial"/>
              <a:buNone/>
            </a:pPr>
            <a:r>
              <a:rPr lang="en" sz="3500" b="1">
                <a:solidFill>
                  <a:srgbClr val="B45F06"/>
                </a:solidFill>
                <a:latin typeface="Roboto"/>
                <a:ea typeface="Roboto"/>
                <a:cs typeface="Roboto"/>
                <a:sym typeface="Roboto"/>
              </a:rPr>
              <a:t>Significance</a:t>
            </a:r>
            <a:endParaRPr>
              <a:latin typeface="Roboto"/>
              <a:ea typeface="Roboto"/>
              <a:cs typeface="Roboto"/>
              <a:sym typeface="Roboto"/>
            </a:endParaRPr>
          </a:p>
        </p:txBody>
      </p:sp>
      <p:sp>
        <p:nvSpPr>
          <p:cNvPr id="73" name="Google Shape;73;p1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457200" lvl="0" indent="-292100" algn="just" rtl="0">
              <a:spcBef>
                <a:spcPts val="0"/>
              </a:spcBef>
              <a:spcAft>
                <a:spcPts val="0"/>
              </a:spcAft>
              <a:buClr>
                <a:srgbClr val="434343"/>
              </a:buClr>
              <a:buSzPts val="1000"/>
              <a:buFont typeface="Wingdings" panose="05000000000000000000" pitchFamily="2" charset="2"/>
              <a:buChar char="q"/>
            </a:pPr>
            <a:r>
              <a:rPr lang="en-US" sz="1600" i="0">
                <a:solidFill>
                  <a:schemeClr val="tx1"/>
                </a:solidFill>
                <a:effectLst/>
                <a:latin typeface="Times New Roman" panose="02020603050405020304" pitchFamily="18" charset="0"/>
                <a:cs typeface="Times New Roman" panose="02020603050405020304" pitchFamily="18" charset="0"/>
              </a:rPr>
              <a:t>To ensure that a large gathering of people is controlled in an orderly and problem-free manner</a:t>
            </a:r>
            <a:endParaRPr lang="en" sz="1600" i="1">
              <a:solidFill>
                <a:schemeClr val="tx1"/>
              </a:solidFill>
              <a:effectLst/>
              <a:latin typeface="Times New Roman" panose="02020603050405020304" pitchFamily="18" charset="0"/>
              <a:ea typeface="Roboto"/>
              <a:cs typeface="Times New Roman" panose="02020603050405020304" pitchFamily="18" charset="0"/>
              <a:sym typeface="Roboto"/>
            </a:endParaRPr>
          </a:p>
          <a:p>
            <a:pPr marL="457200" lvl="0" indent="-292100" algn="just" rtl="0">
              <a:spcBef>
                <a:spcPts val="0"/>
              </a:spcBef>
              <a:spcAft>
                <a:spcPts val="0"/>
              </a:spcAft>
              <a:buClr>
                <a:srgbClr val="434343"/>
              </a:buClr>
              <a:buSzPts val="1000"/>
              <a:buFont typeface="Wingdings" panose="05000000000000000000" pitchFamily="2" charset="2"/>
              <a:buChar char="q"/>
            </a:pPr>
            <a:r>
              <a:rPr lang="en-US" sz="1600">
                <a:solidFill>
                  <a:schemeClr val="tx1"/>
                </a:solidFill>
                <a:latin typeface="Times New Roman" panose="02020603050405020304" pitchFamily="18" charset="0"/>
                <a:cs typeface="Times New Roman" panose="02020603050405020304" pitchFamily="18" charset="0"/>
              </a:rPr>
              <a:t>A S</a:t>
            </a:r>
            <a:r>
              <a:rPr lang="en-US" sz="1600" i="0">
                <a:solidFill>
                  <a:schemeClr val="tx1"/>
                </a:solidFill>
                <a:effectLst/>
                <a:latin typeface="Times New Roman" panose="02020603050405020304" pitchFamily="18" charset="0"/>
                <a:cs typeface="Times New Roman" panose="02020603050405020304" pitchFamily="18" charset="0"/>
              </a:rPr>
              <a:t>teady flow of crowds. preventing excessively dense crowds.</a:t>
            </a:r>
            <a:endParaRPr sz="1600" i="1">
              <a:solidFill>
                <a:schemeClr val="tx1"/>
              </a:solidFill>
              <a:latin typeface="Times New Roman" panose="02020603050405020304" pitchFamily="18" charset="0"/>
              <a:ea typeface="Roboto"/>
              <a:cs typeface="Times New Roman" panose="02020603050405020304" pitchFamily="18" charset="0"/>
              <a:sym typeface="Roboto"/>
            </a:endParaRPr>
          </a:p>
          <a:p>
            <a:pPr marL="457200" lvl="0" indent="-292100" algn="just" rtl="0">
              <a:spcBef>
                <a:spcPts val="0"/>
              </a:spcBef>
              <a:spcAft>
                <a:spcPts val="0"/>
              </a:spcAft>
              <a:buClr>
                <a:srgbClr val="434343"/>
              </a:buClr>
              <a:buSzPts val="1000"/>
              <a:buFont typeface="Wingdings" panose="05000000000000000000" pitchFamily="2" charset="2"/>
              <a:buChar char="q"/>
            </a:pPr>
            <a:r>
              <a:rPr lang="en-US" sz="1600">
                <a:solidFill>
                  <a:schemeClr val="tx1"/>
                </a:solidFill>
                <a:latin typeface="Times New Roman" panose="02020603050405020304" pitchFamily="18" charset="0"/>
                <a:cs typeface="Times New Roman" panose="02020603050405020304" pitchFamily="18" charset="0"/>
              </a:rPr>
              <a:t>Effective crowd management measures to increase the safety and throughput in train and metro stations.</a:t>
            </a:r>
          </a:p>
          <a:p>
            <a:pPr marL="457200" lvl="0" indent="-292100" algn="just" rtl="0">
              <a:spcBef>
                <a:spcPts val="0"/>
              </a:spcBef>
              <a:spcAft>
                <a:spcPts val="0"/>
              </a:spcAft>
              <a:buClr>
                <a:srgbClr val="434343"/>
              </a:buClr>
              <a:buSzPts val="1000"/>
              <a:buFont typeface="Roboto"/>
              <a:buChar char="●"/>
            </a:pPr>
            <a:endParaRPr sz="1000" b="1" i="1">
              <a:solidFill>
                <a:schemeClr val="tx1"/>
              </a:solidFill>
              <a:latin typeface="Arial" panose="020B0604020202020204" pitchFamily="34" charset="0"/>
              <a:ea typeface="Roboto"/>
              <a:cs typeface="Arial" panose="020B0604020202020204" pitchFamily="34" charset="0"/>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p:nvPr/>
        </p:nvSpPr>
        <p:spPr>
          <a:xfrm>
            <a:off x="422500" y="564200"/>
            <a:ext cx="4037100" cy="43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 sz="3500" b="1">
                <a:solidFill>
                  <a:srgbClr val="B45F06"/>
                </a:solidFill>
                <a:latin typeface="Roboto"/>
                <a:ea typeface="Roboto"/>
                <a:cs typeface="Roboto"/>
                <a:sym typeface="Roboto"/>
              </a:rPr>
              <a:t>Target User</a:t>
            </a:r>
            <a:endParaRPr sz="3500" b="1">
              <a:solidFill>
                <a:srgbClr val="B45F06"/>
              </a:solidFill>
              <a:latin typeface="Roboto"/>
              <a:ea typeface="Roboto"/>
              <a:cs typeface="Roboto"/>
              <a:sym typeface="Roboto"/>
            </a:endParaRPr>
          </a:p>
          <a:p>
            <a:pPr marL="457200" lvl="0" indent="-457200" algn="l" rtl="0">
              <a:spcBef>
                <a:spcPts val="0"/>
              </a:spcBef>
              <a:spcAft>
                <a:spcPts val="0"/>
              </a:spcAft>
              <a:buClr>
                <a:schemeClr val="dk1"/>
              </a:buClr>
              <a:buSzPts val="2800"/>
              <a:buFont typeface="Wingdings" panose="05000000000000000000" pitchFamily="2" charset="2"/>
              <a:buChar char="q"/>
            </a:pPr>
            <a:endParaRPr sz="3500" b="1">
              <a:solidFill>
                <a:srgbClr val="B45F06"/>
              </a:solidFill>
              <a:latin typeface="Roboto"/>
              <a:ea typeface="Roboto"/>
              <a:cs typeface="Roboto"/>
              <a:sym typeface="Roboto"/>
            </a:endParaRPr>
          </a:p>
          <a:p>
            <a:pPr marL="457200" lvl="0" indent="-292100" algn="l" rtl="0">
              <a:lnSpc>
                <a:spcPct val="115000"/>
              </a:lnSpc>
              <a:spcBef>
                <a:spcPts val="0"/>
              </a:spcBef>
              <a:spcAft>
                <a:spcPts val="0"/>
              </a:spcAft>
              <a:buClr>
                <a:srgbClr val="434343"/>
              </a:buClr>
              <a:buSzPts val="1000"/>
              <a:buFont typeface="Wingdings" panose="05000000000000000000" pitchFamily="2" charset="2"/>
              <a:buChar char="q"/>
            </a:pPr>
            <a:r>
              <a:rPr lang="en" sz="1600">
                <a:solidFill>
                  <a:schemeClr val="tx1"/>
                </a:solidFill>
                <a:latin typeface="Times New Roman" panose="02020603050405020304" pitchFamily="18" charset="0"/>
                <a:ea typeface="Roboto"/>
                <a:cs typeface="Times New Roman" panose="02020603050405020304" pitchFamily="18" charset="0"/>
                <a:sym typeface="Roboto"/>
              </a:rPr>
              <a:t>Passengers who travel  day to day life.</a:t>
            </a:r>
          </a:p>
          <a:p>
            <a:pPr marL="457200" lvl="0" indent="-292100" algn="l" rtl="0">
              <a:lnSpc>
                <a:spcPct val="115000"/>
              </a:lnSpc>
              <a:spcBef>
                <a:spcPts val="0"/>
              </a:spcBef>
              <a:spcAft>
                <a:spcPts val="0"/>
              </a:spcAft>
              <a:buClr>
                <a:srgbClr val="434343"/>
              </a:buClr>
              <a:buSzPts val="1000"/>
              <a:buFont typeface="Wingdings" panose="05000000000000000000" pitchFamily="2" charset="2"/>
              <a:buChar char="q"/>
            </a:pPr>
            <a:r>
              <a:rPr lang="en-IN" sz="1600">
                <a:solidFill>
                  <a:schemeClr val="tx1"/>
                </a:solidFill>
                <a:latin typeface="Times New Roman" panose="02020603050405020304" pitchFamily="18" charset="0"/>
                <a:ea typeface="Roboto"/>
                <a:cs typeface="Times New Roman" panose="02020603050405020304" pitchFamily="18" charset="0"/>
                <a:sym typeface="Roboto"/>
              </a:rPr>
              <a:t>C</a:t>
            </a:r>
            <a:r>
              <a:rPr lang="en" sz="1600">
                <a:solidFill>
                  <a:schemeClr val="tx1"/>
                </a:solidFill>
                <a:latin typeface="Times New Roman" panose="02020603050405020304" pitchFamily="18" charset="0"/>
                <a:ea typeface="Roboto"/>
                <a:cs typeface="Times New Roman" panose="02020603050405020304" pitchFamily="18" charset="0"/>
                <a:sym typeface="Roboto"/>
              </a:rPr>
              <a:t>entral and State </a:t>
            </a:r>
            <a:r>
              <a:rPr lang="en-IN" sz="1600">
                <a:solidFill>
                  <a:schemeClr val="tx1"/>
                </a:solidFill>
                <a:latin typeface="Times New Roman" panose="02020603050405020304" pitchFamily="18" charset="0"/>
                <a:ea typeface="Roboto"/>
                <a:cs typeface="Times New Roman" panose="02020603050405020304" pitchFamily="18" charset="0"/>
                <a:sym typeface="Roboto"/>
              </a:rPr>
              <a:t>Government </a:t>
            </a:r>
            <a:endParaRPr lang="en" sz="1600">
              <a:solidFill>
                <a:schemeClr val="tx1"/>
              </a:solidFill>
              <a:latin typeface="Times New Roman" panose="02020603050405020304" pitchFamily="18" charset="0"/>
              <a:ea typeface="Roboto"/>
              <a:cs typeface="Times New Roman" panose="02020603050405020304" pitchFamily="18" charset="0"/>
              <a:sym typeface="Roboto"/>
            </a:endParaRPr>
          </a:p>
          <a:p>
            <a:pPr marL="457200" lvl="0" indent="-292100" algn="l" rtl="0">
              <a:lnSpc>
                <a:spcPct val="115000"/>
              </a:lnSpc>
              <a:spcBef>
                <a:spcPts val="0"/>
              </a:spcBef>
              <a:spcAft>
                <a:spcPts val="0"/>
              </a:spcAft>
              <a:buClr>
                <a:srgbClr val="434343"/>
              </a:buClr>
              <a:buSzPts val="1000"/>
              <a:buFont typeface="Wingdings" panose="05000000000000000000" pitchFamily="2" charset="2"/>
              <a:buChar char="q"/>
            </a:pPr>
            <a:r>
              <a:rPr lang="en-IN" sz="1600">
                <a:solidFill>
                  <a:schemeClr val="tx1"/>
                </a:solidFill>
                <a:latin typeface="Times New Roman" panose="02020603050405020304" pitchFamily="18" charset="0"/>
                <a:ea typeface="Roboto"/>
                <a:cs typeface="Times New Roman" panose="02020603050405020304" pitchFamily="18" charset="0"/>
                <a:sym typeface="Roboto"/>
              </a:rPr>
              <a:t>P</a:t>
            </a:r>
            <a:r>
              <a:rPr lang="en" sz="1600">
                <a:solidFill>
                  <a:schemeClr val="tx1"/>
                </a:solidFill>
                <a:latin typeface="Times New Roman" panose="02020603050405020304" pitchFamily="18" charset="0"/>
                <a:ea typeface="Roboto"/>
                <a:cs typeface="Times New Roman" panose="02020603050405020304" pitchFamily="18" charset="0"/>
                <a:sym typeface="Roboto"/>
              </a:rPr>
              <a:t>ublic crowded areas.</a:t>
            </a:r>
          </a:p>
        </p:txBody>
      </p:sp>
      <p:sp>
        <p:nvSpPr>
          <p:cNvPr id="79" name="Google Shape;79;p16"/>
          <p:cNvSpPr txBox="1"/>
          <p:nvPr/>
        </p:nvSpPr>
        <p:spPr>
          <a:xfrm>
            <a:off x="4847825" y="564200"/>
            <a:ext cx="4037100" cy="4504800"/>
          </a:xfrm>
          <a:prstGeom prst="rect">
            <a:avLst/>
          </a:prstGeom>
          <a:noFill/>
          <a:ln>
            <a:noFill/>
          </a:ln>
        </p:spPr>
        <p:txBody>
          <a:bodyPr spcFirstLastPara="1" wrap="square" lIns="91425" tIns="91425" rIns="91425" bIns="91425" anchor="t" anchorCtr="0">
            <a:noAutofit/>
          </a:bodyPr>
          <a:lstStyle/>
          <a:p>
            <a:pPr marL="0" lvl="0" indent="0" algn="l" rtl="0">
              <a:spcBef>
                <a:spcPts val="1600"/>
              </a:spcBef>
              <a:spcAft>
                <a:spcPts val="0"/>
              </a:spcAft>
              <a:buClr>
                <a:schemeClr val="dk1"/>
              </a:buClr>
              <a:buSzPts val="2800"/>
              <a:buFont typeface="Arial"/>
              <a:buNone/>
            </a:pPr>
            <a:endParaRPr sz="3500">
              <a:solidFill>
                <a:srgbClr val="B45F06"/>
              </a:solidFill>
              <a:latin typeface="Roboto Black"/>
              <a:ea typeface="Roboto Black"/>
              <a:cs typeface="Roboto Black"/>
              <a:sym typeface="Roboto Black"/>
            </a:endParaRPr>
          </a:p>
        </p:txBody>
      </p:sp>
      <p:pic>
        <p:nvPicPr>
          <p:cNvPr id="4" name="Picture 3">
            <a:extLst>
              <a:ext uri="{FF2B5EF4-FFF2-40B4-BE49-F238E27FC236}">
                <a16:creationId xmlns:a16="http://schemas.microsoft.com/office/drawing/2014/main" id="{73F8A40B-1B64-E95A-57E0-2436BFB5DB13}"/>
              </a:ext>
            </a:extLst>
          </p:cNvPr>
          <p:cNvPicPr>
            <a:picLocks noChangeAspect="1"/>
          </p:cNvPicPr>
          <p:nvPr/>
        </p:nvPicPr>
        <p:blipFill rotWithShape="1">
          <a:blip r:embed="rId3"/>
          <a:srcRect l="34605" t="47952" r="13553" b="18581"/>
          <a:stretch/>
        </p:blipFill>
        <p:spPr>
          <a:xfrm>
            <a:off x="5038984" y="1431619"/>
            <a:ext cx="3654781" cy="13264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p:nvPr/>
        </p:nvSpPr>
        <p:spPr>
          <a:xfrm>
            <a:off x="422500" y="564200"/>
            <a:ext cx="4037100" cy="43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endParaRPr sz="3500" b="1">
              <a:solidFill>
                <a:srgbClr val="434343"/>
              </a:solidFill>
              <a:latin typeface="Roboto"/>
              <a:ea typeface="Roboto"/>
              <a:cs typeface="Roboto"/>
              <a:sym typeface="Roboto"/>
            </a:endParaRPr>
          </a:p>
        </p:txBody>
      </p:sp>
      <p:sp>
        <p:nvSpPr>
          <p:cNvPr id="79" name="Google Shape;79;p16"/>
          <p:cNvSpPr txBox="1"/>
          <p:nvPr/>
        </p:nvSpPr>
        <p:spPr>
          <a:xfrm>
            <a:off x="4847825" y="564200"/>
            <a:ext cx="4037100" cy="45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 sz="3500">
                <a:solidFill>
                  <a:srgbClr val="B45F06"/>
                </a:solidFill>
                <a:latin typeface="Roboto Black"/>
                <a:ea typeface="Roboto Black"/>
                <a:cs typeface="Roboto Black"/>
                <a:sym typeface="Roboto Black"/>
              </a:rPr>
              <a:t>Use case</a:t>
            </a:r>
            <a:endParaRPr sz="3500">
              <a:solidFill>
                <a:srgbClr val="B45F06"/>
              </a:solidFill>
              <a:latin typeface="Roboto Black"/>
              <a:ea typeface="Roboto Black"/>
              <a:cs typeface="Roboto Black"/>
              <a:sym typeface="Roboto Black"/>
            </a:endParaRPr>
          </a:p>
          <a:p>
            <a:pPr marL="165100" lvl="0" algn="just" rtl="0">
              <a:lnSpc>
                <a:spcPct val="115000"/>
              </a:lnSpc>
              <a:spcBef>
                <a:spcPts val="0"/>
              </a:spcBef>
              <a:spcAft>
                <a:spcPts val="0"/>
              </a:spcAft>
              <a:buClr>
                <a:srgbClr val="434343"/>
              </a:buClr>
              <a:buSzPts val="1000"/>
            </a:pPr>
            <a:endParaRPr lang="en-US" sz="1000" i="1">
              <a:solidFill>
                <a:srgbClr val="434343"/>
              </a:solidFill>
              <a:latin typeface="Roboto"/>
              <a:ea typeface="Roboto"/>
              <a:cs typeface="Roboto"/>
              <a:sym typeface="Roboto"/>
            </a:endParaRPr>
          </a:p>
          <a:p>
            <a:pPr marL="165100" algn="just">
              <a:lnSpc>
                <a:spcPct val="115000"/>
              </a:lnSpc>
              <a:buClr>
                <a:srgbClr val="434343"/>
              </a:buClr>
              <a:buSzPts val="1000"/>
            </a:pPr>
            <a:endParaRPr lang="en" sz="1600" b="1">
              <a:solidFill>
                <a:schemeClr val="tx1"/>
              </a:solidFill>
              <a:latin typeface="Times New Roman" panose="02020603050405020304" pitchFamily="18" charset="0"/>
              <a:ea typeface="Roboto"/>
              <a:cs typeface="Times New Roman" panose="02020603050405020304" pitchFamily="18" charset="0"/>
              <a:sym typeface="Roboto"/>
            </a:endParaRPr>
          </a:p>
          <a:p>
            <a:pPr marL="165100" algn="just">
              <a:lnSpc>
                <a:spcPct val="115000"/>
              </a:lnSpc>
              <a:buClr>
                <a:srgbClr val="434343"/>
              </a:buClr>
              <a:buSzPts val="1000"/>
            </a:pPr>
            <a:r>
              <a:rPr lang="en" sz="1600">
                <a:solidFill>
                  <a:schemeClr val="tx1"/>
                </a:solidFill>
                <a:latin typeface="Times New Roman" panose="02020603050405020304" pitchFamily="18" charset="0"/>
                <a:ea typeface="Roboto"/>
                <a:cs typeface="Times New Roman" panose="02020603050405020304" pitchFamily="18" charset="0"/>
                <a:sym typeface="Roboto"/>
              </a:rPr>
              <a:t>Passengers and Public crowd  to get</a:t>
            </a:r>
          </a:p>
          <a:p>
            <a:pPr marL="450850" indent="-285750" algn="just">
              <a:lnSpc>
                <a:spcPct val="115000"/>
              </a:lnSpc>
              <a:buClr>
                <a:srgbClr val="434343"/>
              </a:buClr>
              <a:buSzPts val="1000"/>
              <a:buFont typeface="Wingdings" panose="05000000000000000000" pitchFamily="2" charset="2"/>
              <a:buChar char="q"/>
            </a:pPr>
            <a:r>
              <a:rPr lang="en" sz="1600">
                <a:solidFill>
                  <a:schemeClr val="tx1"/>
                </a:solidFill>
                <a:latin typeface="Times New Roman" panose="02020603050405020304" pitchFamily="18" charset="0"/>
                <a:ea typeface="Roboto"/>
                <a:cs typeface="Times New Roman" panose="02020603050405020304" pitchFamily="18" charset="0"/>
                <a:sym typeface="Roboto"/>
              </a:rPr>
              <a:t>  </a:t>
            </a:r>
            <a:r>
              <a:rPr lang="en-US" sz="1600">
                <a:solidFill>
                  <a:schemeClr val="tx1"/>
                </a:solidFill>
                <a:latin typeface="Times New Roman" panose="02020603050405020304" pitchFamily="18" charset="0"/>
                <a:cs typeface="Times New Roman" panose="02020603050405020304" pitchFamily="18" charset="0"/>
              </a:rPr>
              <a:t>Safe operation </a:t>
            </a:r>
          </a:p>
          <a:p>
            <a:pPr marL="450850" indent="-285750" algn="just">
              <a:lnSpc>
                <a:spcPct val="115000"/>
              </a:lnSpc>
              <a:buClr>
                <a:srgbClr val="434343"/>
              </a:buClr>
              <a:buSzPts val="1000"/>
              <a:buFont typeface="Wingdings" panose="05000000000000000000" pitchFamily="2" charset="2"/>
              <a:buChar char="q"/>
            </a:pPr>
            <a:r>
              <a:rPr lang="en-US" sz="1600">
                <a:solidFill>
                  <a:schemeClr val="tx1"/>
                </a:solidFill>
                <a:latin typeface="Times New Roman" panose="02020603050405020304" pitchFamily="18" charset="0"/>
                <a:cs typeface="Times New Roman" panose="02020603050405020304" pitchFamily="18" charset="0"/>
              </a:rPr>
              <a:t>  Comfort Reliability</a:t>
            </a:r>
          </a:p>
          <a:p>
            <a:pPr marL="450850" indent="-285750" algn="just">
              <a:lnSpc>
                <a:spcPct val="115000"/>
              </a:lnSpc>
              <a:buClr>
                <a:srgbClr val="434343"/>
              </a:buClr>
              <a:buSzPts val="1000"/>
              <a:buFont typeface="Wingdings" panose="05000000000000000000" pitchFamily="2" charset="2"/>
              <a:buChar char="q"/>
            </a:pPr>
            <a:r>
              <a:rPr lang="en-US" sz="1600">
                <a:solidFill>
                  <a:schemeClr val="tx1"/>
                </a:solidFill>
                <a:latin typeface="Times New Roman" panose="02020603050405020304" pitchFamily="18" charset="0"/>
                <a:cs typeface="Times New Roman" panose="02020603050405020304" pitchFamily="18" charset="0"/>
              </a:rPr>
              <a:t>  Punctuality</a:t>
            </a:r>
            <a:endParaRPr lang="en" sz="1600" i="1">
              <a:solidFill>
                <a:schemeClr val="tx1"/>
              </a:solidFill>
              <a:latin typeface="Times New Roman" panose="02020603050405020304" pitchFamily="18" charset="0"/>
              <a:ea typeface="Roboto"/>
              <a:cs typeface="Times New Roman" panose="02020603050405020304" pitchFamily="18" charset="0"/>
              <a:sym typeface="Roboto"/>
            </a:endParaRPr>
          </a:p>
          <a:p>
            <a:pPr marL="450850" lvl="0" indent="-285750" algn="just" rtl="0">
              <a:lnSpc>
                <a:spcPct val="115000"/>
              </a:lnSpc>
              <a:spcBef>
                <a:spcPts val="0"/>
              </a:spcBef>
              <a:spcAft>
                <a:spcPts val="0"/>
              </a:spcAft>
              <a:buClr>
                <a:srgbClr val="434343"/>
              </a:buClr>
              <a:buSzPts val="1000"/>
              <a:buFont typeface="Wingdings" panose="05000000000000000000" pitchFamily="2" charset="2"/>
              <a:buChar char="q"/>
            </a:pPr>
            <a:endParaRPr lang="en-US" sz="1600" i="1">
              <a:solidFill>
                <a:schemeClr val="tx1"/>
              </a:solidFill>
              <a:latin typeface="Times New Roman" panose="02020603050405020304" pitchFamily="18" charset="0"/>
              <a:ea typeface="Roboto"/>
              <a:cs typeface="Times New Roman" panose="02020603050405020304" pitchFamily="18" charset="0"/>
              <a:sym typeface="Roboto"/>
            </a:endParaRPr>
          </a:p>
          <a:p>
            <a:pPr marL="0" lvl="0" indent="0" algn="l" rtl="0">
              <a:spcBef>
                <a:spcPts val="1600"/>
              </a:spcBef>
              <a:spcAft>
                <a:spcPts val="0"/>
              </a:spcAft>
              <a:buClr>
                <a:schemeClr val="dk1"/>
              </a:buClr>
              <a:buSzPts val="2800"/>
              <a:buFont typeface="Arial"/>
              <a:buNone/>
            </a:pPr>
            <a:endParaRPr sz="3500">
              <a:solidFill>
                <a:srgbClr val="B45F06"/>
              </a:solidFill>
              <a:latin typeface="Roboto Black"/>
              <a:ea typeface="Roboto Black"/>
              <a:cs typeface="Roboto Black"/>
              <a:sym typeface="Roboto Black"/>
            </a:endParaRPr>
          </a:p>
        </p:txBody>
      </p:sp>
      <p:pic>
        <p:nvPicPr>
          <p:cNvPr id="3" name="Picture 2">
            <a:extLst>
              <a:ext uri="{FF2B5EF4-FFF2-40B4-BE49-F238E27FC236}">
                <a16:creationId xmlns:a16="http://schemas.microsoft.com/office/drawing/2014/main" id="{09136753-AA59-58CF-D853-93E8BF4837A2}"/>
              </a:ext>
            </a:extLst>
          </p:cNvPr>
          <p:cNvPicPr>
            <a:picLocks noChangeAspect="1"/>
          </p:cNvPicPr>
          <p:nvPr/>
        </p:nvPicPr>
        <p:blipFill rotWithShape="1">
          <a:blip r:embed="rId3"/>
          <a:srcRect l="34000" t="50786" r="13290" b="13874"/>
          <a:stretch/>
        </p:blipFill>
        <p:spPr>
          <a:xfrm>
            <a:off x="548230" y="1695770"/>
            <a:ext cx="3519129" cy="1326481"/>
          </a:xfrm>
          <a:prstGeom prst="rect">
            <a:avLst/>
          </a:prstGeom>
        </p:spPr>
      </p:pic>
    </p:spTree>
    <p:extLst>
      <p:ext uri="{BB962C8B-B14F-4D97-AF65-F5344CB8AC3E}">
        <p14:creationId xmlns:p14="http://schemas.microsoft.com/office/powerpoint/2010/main" val="130921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500">
                <a:solidFill>
                  <a:srgbClr val="B45F06"/>
                </a:solidFill>
                <a:latin typeface="Roboto Black"/>
                <a:ea typeface="Roboto Black"/>
                <a:cs typeface="Roboto Black"/>
                <a:sym typeface="Roboto Black"/>
              </a:rPr>
              <a:t>Existing Solutions</a:t>
            </a:r>
            <a:endParaRPr sz="3500">
              <a:solidFill>
                <a:srgbClr val="B45F06"/>
              </a:solidFill>
              <a:latin typeface="Roboto Black"/>
              <a:ea typeface="Roboto Black"/>
              <a:cs typeface="Roboto Black"/>
              <a:sym typeface="Roboto Black"/>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0850" indent="-285750">
              <a:buClr>
                <a:srgbClr val="434343"/>
              </a:buClr>
              <a:buSzPts val="1000"/>
              <a:buFont typeface="Wingdings" panose="05000000000000000000" pitchFamily="2" charset="2"/>
              <a:buChar char="q"/>
            </a:pPr>
            <a:r>
              <a:rPr lang="en-IN" sz="1600">
                <a:solidFill>
                  <a:schemeClr val="tx1"/>
                </a:solidFill>
                <a:latin typeface="Times New Roman" panose="02020603050405020304" pitchFamily="18" charset="0"/>
                <a:ea typeface="Roboto"/>
                <a:cs typeface="Times New Roman" panose="02020603050405020304" pitchFamily="18" charset="0"/>
                <a:sym typeface="Roboto"/>
              </a:rPr>
              <a:t>Queue</a:t>
            </a:r>
            <a:r>
              <a:rPr lang="en" sz="1600">
                <a:solidFill>
                  <a:schemeClr val="tx1"/>
                </a:solidFill>
                <a:latin typeface="Times New Roman" panose="02020603050405020304" pitchFamily="18" charset="0"/>
                <a:ea typeface="Roboto"/>
                <a:cs typeface="Times New Roman" panose="02020603050405020304" pitchFamily="18" charset="0"/>
                <a:sym typeface="Roboto"/>
              </a:rPr>
              <a:t> </a:t>
            </a:r>
            <a:r>
              <a:rPr lang="en-IN" sz="1600">
                <a:solidFill>
                  <a:schemeClr val="tx1"/>
                </a:solidFill>
                <a:latin typeface="Times New Roman" panose="02020603050405020304" pitchFamily="18" charset="0"/>
                <a:ea typeface="Roboto"/>
                <a:cs typeface="Times New Roman" panose="02020603050405020304" pitchFamily="18" charset="0"/>
                <a:sym typeface="Roboto"/>
              </a:rPr>
              <a:t>Management</a:t>
            </a:r>
          </a:p>
          <a:p>
            <a:pPr marL="457200" lvl="0" indent="-292100" algn="l" rtl="0">
              <a:spcBef>
                <a:spcPts val="0"/>
              </a:spcBef>
              <a:spcAft>
                <a:spcPts val="0"/>
              </a:spcAft>
              <a:buClr>
                <a:srgbClr val="434343"/>
              </a:buClr>
              <a:buSzPts val="1000"/>
              <a:buFont typeface="Wingdings" panose="05000000000000000000" pitchFamily="2" charset="2"/>
              <a:buChar char="q"/>
            </a:pPr>
            <a:r>
              <a:rPr lang="en-IN" sz="1600">
                <a:solidFill>
                  <a:schemeClr val="tx1"/>
                </a:solidFill>
                <a:latin typeface="Times New Roman" panose="02020603050405020304" pitchFamily="18" charset="0"/>
                <a:ea typeface="Roboto"/>
                <a:cs typeface="Times New Roman" panose="02020603050405020304" pitchFamily="18" charset="0"/>
                <a:sym typeface="Roboto"/>
              </a:rPr>
              <a:t>Temporary closures by physical security guards</a:t>
            </a:r>
          </a:p>
          <a:p>
            <a:pPr marL="457200" lvl="0" indent="-292100" algn="l" rtl="0">
              <a:spcBef>
                <a:spcPts val="0"/>
              </a:spcBef>
              <a:spcAft>
                <a:spcPts val="0"/>
              </a:spcAft>
              <a:buClr>
                <a:srgbClr val="434343"/>
              </a:buClr>
              <a:buSzPts val="1000"/>
              <a:buFont typeface="Wingdings" panose="05000000000000000000" pitchFamily="2" charset="2"/>
              <a:buChar char="q"/>
            </a:pPr>
            <a:endParaRPr lang="en-IN" sz="1600">
              <a:solidFill>
                <a:schemeClr val="tx1"/>
              </a:solidFill>
              <a:latin typeface="Times New Roman" panose="02020603050405020304" pitchFamily="18" charset="0"/>
              <a:ea typeface="Roboto"/>
              <a:cs typeface="Times New Roman" panose="02020603050405020304" pitchFamily="18" charset="0"/>
              <a:sym typeface="Roboto"/>
            </a:endParaRPr>
          </a:p>
          <a:p>
            <a:pPr marL="457200" lvl="0" indent="-292100" algn="l" rtl="0">
              <a:spcBef>
                <a:spcPts val="0"/>
              </a:spcBef>
              <a:spcAft>
                <a:spcPts val="0"/>
              </a:spcAft>
              <a:buClr>
                <a:srgbClr val="434343"/>
              </a:buClr>
              <a:buSzPts val="1000"/>
              <a:buFont typeface="Wingdings" panose="05000000000000000000" pitchFamily="2" charset="2"/>
              <a:buChar char="q"/>
            </a:pPr>
            <a:endParaRPr sz="1600">
              <a:solidFill>
                <a:schemeClr val="tx1"/>
              </a:solidFill>
              <a:latin typeface="Times New Roman" panose="02020603050405020304" pitchFamily="18" charset="0"/>
              <a:ea typeface="Roboto"/>
              <a:cs typeface="Times New Roman" panose="02020603050405020304" pitchFamily="18" charset="0"/>
              <a:sym typeface="Roboto"/>
            </a:endParaRPr>
          </a:p>
          <a:p>
            <a:pPr marL="457200" lvl="0" indent="0" algn="l" rtl="0">
              <a:spcBef>
                <a:spcPts val="1600"/>
              </a:spcBef>
              <a:spcAft>
                <a:spcPts val="1000"/>
              </a:spcAft>
              <a:buNone/>
            </a:pPr>
            <a:endParaRPr sz="900" i="1">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id="{A331B34E-018C-E3A4-D85B-B437A004017B}"/>
              </a:ext>
            </a:extLst>
          </p:cNvPr>
          <p:cNvPicPr>
            <a:picLocks noChangeAspect="1"/>
          </p:cNvPicPr>
          <p:nvPr/>
        </p:nvPicPr>
        <p:blipFill rotWithShape="1">
          <a:blip r:embed="rId3"/>
          <a:srcRect l="34415" t="29455" r="13507" b="22103"/>
          <a:stretch/>
        </p:blipFill>
        <p:spPr>
          <a:xfrm>
            <a:off x="713473" y="2374790"/>
            <a:ext cx="2923674" cy="1529005"/>
          </a:xfrm>
          <a:prstGeom prst="rect">
            <a:avLst/>
          </a:prstGeom>
        </p:spPr>
      </p:pic>
      <p:pic>
        <p:nvPicPr>
          <p:cNvPr id="5" name="Picture 4">
            <a:extLst>
              <a:ext uri="{FF2B5EF4-FFF2-40B4-BE49-F238E27FC236}">
                <a16:creationId xmlns:a16="http://schemas.microsoft.com/office/drawing/2014/main" id="{60A16F26-0249-B296-08E8-084ABBE2102D}"/>
              </a:ext>
            </a:extLst>
          </p:cNvPr>
          <p:cNvPicPr>
            <a:picLocks noChangeAspect="1"/>
          </p:cNvPicPr>
          <p:nvPr/>
        </p:nvPicPr>
        <p:blipFill rotWithShape="1">
          <a:blip r:embed="rId4"/>
          <a:srcRect l="34868" t="45846" r="15284" b="18815"/>
          <a:stretch/>
        </p:blipFill>
        <p:spPr>
          <a:xfrm>
            <a:off x="4572000" y="2374790"/>
            <a:ext cx="3465095" cy="14362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44625" y="1995775"/>
            <a:ext cx="4429800" cy="825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3500" b="1">
                <a:solidFill>
                  <a:srgbClr val="B45F06"/>
                </a:solidFill>
                <a:latin typeface="Roboto"/>
                <a:ea typeface="Roboto"/>
                <a:cs typeface="Roboto"/>
                <a:sym typeface="Roboto"/>
              </a:rPr>
              <a:t>Adoption Barriers</a:t>
            </a:r>
            <a:endParaRPr sz="3500" b="1">
              <a:solidFill>
                <a:srgbClr val="B45F06"/>
              </a:solidFill>
              <a:latin typeface="Roboto"/>
              <a:ea typeface="Roboto"/>
              <a:cs typeface="Roboto"/>
              <a:sym typeface="Roboto"/>
            </a:endParaRPr>
          </a:p>
        </p:txBody>
      </p:sp>
      <p:sp>
        <p:nvSpPr>
          <p:cNvPr id="91" name="Google Shape;91;p18"/>
          <p:cNvSpPr txBox="1">
            <a:spLocks noGrp="1"/>
          </p:cNvSpPr>
          <p:nvPr>
            <p:ph type="body" idx="2"/>
          </p:nvPr>
        </p:nvSpPr>
        <p:spPr>
          <a:xfrm>
            <a:off x="5061530" y="417600"/>
            <a:ext cx="3568120" cy="4308300"/>
          </a:xfrm>
          <a:prstGeom prst="rect">
            <a:avLst/>
          </a:prstGeom>
          <a:noFill/>
          <a:ln>
            <a:noFill/>
          </a:ln>
        </p:spPr>
        <p:txBody>
          <a:bodyPr spcFirstLastPara="1" wrap="square" lIns="91425" tIns="91425" rIns="91425" bIns="91425" anchor="ctr" anchorCtr="0">
            <a:noAutofit/>
          </a:bodyPr>
          <a:lstStyle/>
          <a:p>
            <a:pPr marL="457200" lvl="0" indent="-292100" algn="l" rtl="0">
              <a:spcBef>
                <a:spcPts val="0"/>
              </a:spcBef>
              <a:spcAft>
                <a:spcPts val="0"/>
              </a:spcAft>
              <a:buClr>
                <a:srgbClr val="434343"/>
              </a:buClr>
              <a:buSzPts val="1000"/>
              <a:buFont typeface="Wingdings" panose="05000000000000000000" pitchFamily="2" charset="2"/>
              <a:buChar char="q"/>
            </a:pPr>
            <a:r>
              <a:rPr lang="en" sz="1600">
                <a:solidFill>
                  <a:schemeClr val="tx1"/>
                </a:solidFill>
                <a:latin typeface="Times New Roman" panose="02020603050405020304" pitchFamily="18" charset="0"/>
                <a:ea typeface="Roboto"/>
                <a:cs typeface="Times New Roman" panose="02020603050405020304" pitchFamily="18" charset="0"/>
                <a:sym typeface="Roboto"/>
              </a:rPr>
              <a:t>As it is a large scale project it need some central and state government support to authorize it .</a:t>
            </a:r>
          </a:p>
          <a:p>
            <a:pPr marL="457200" lvl="0" indent="-292100" algn="l" rtl="0">
              <a:spcBef>
                <a:spcPts val="0"/>
              </a:spcBef>
              <a:spcAft>
                <a:spcPts val="0"/>
              </a:spcAft>
              <a:buClr>
                <a:srgbClr val="434343"/>
              </a:buClr>
              <a:buSzPts val="1000"/>
              <a:buFont typeface="Wingdings" panose="05000000000000000000" pitchFamily="2" charset="2"/>
              <a:buChar char="q"/>
            </a:pPr>
            <a:r>
              <a:rPr lang="en" sz="1600">
                <a:solidFill>
                  <a:schemeClr val="tx1"/>
                </a:solidFill>
                <a:latin typeface="Times New Roman" panose="02020603050405020304" pitchFamily="18" charset="0"/>
                <a:ea typeface="Roboto"/>
                <a:cs typeface="Times New Roman" panose="02020603050405020304" pitchFamily="18" charset="0"/>
                <a:sym typeface="Roboto"/>
              </a:rPr>
              <a:t>There may cause some cost of issues in case any product damage </a:t>
            </a:r>
          </a:p>
          <a:p>
            <a:pPr marL="457200" lvl="0" indent="-292100" algn="l" rtl="0">
              <a:spcBef>
                <a:spcPts val="0"/>
              </a:spcBef>
              <a:spcAft>
                <a:spcPts val="0"/>
              </a:spcAft>
              <a:buClr>
                <a:srgbClr val="434343"/>
              </a:buClr>
              <a:buSzPts val="1000"/>
              <a:buFont typeface="Wingdings" panose="05000000000000000000" pitchFamily="2" charset="2"/>
              <a:buChar char="q"/>
            </a:pPr>
            <a:r>
              <a:rPr lang="en-IN" sz="1600">
                <a:solidFill>
                  <a:schemeClr val="tx1"/>
                </a:solidFill>
                <a:latin typeface="Times New Roman" panose="02020603050405020304" pitchFamily="18" charset="0"/>
                <a:ea typeface="Roboto"/>
                <a:cs typeface="Times New Roman" panose="02020603050405020304" pitchFamily="18" charset="0"/>
                <a:sym typeface="Roboto"/>
              </a:rPr>
              <a:t>M</a:t>
            </a:r>
            <a:r>
              <a:rPr lang="en" sz="1600">
                <a:solidFill>
                  <a:schemeClr val="tx1"/>
                </a:solidFill>
                <a:latin typeface="Times New Roman" panose="02020603050405020304" pitchFamily="18" charset="0"/>
                <a:ea typeface="Roboto"/>
                <a:cs typeface="Times New Roman" panose="02020603050405020304" pitchFamily="18" charset="0"/>
                <a:sym typeface="Roboto"/>
              </a:rPr>
              <a:t>aintainance &amp; service Timings and charges</a:t>
            </a:r>
          </a:p>
          <a:p>
            <a:pPr marL="457200" lvl="0" indent="-292100" algn="l" rtl="0">
              <a:spcBef>
                <a:spcPts val="0"/>
              </a:spcBef>
              <a:spcAft>
                <a:spcPts val="0"/>
              </a:spcAft>
              <a:buClr>
                <a:srgbClr val="434343"/>
              </a:buClr>
              <a:buSzPts val="1000"/>
              <a:buFont typeface="Roboto"/>
              <a:buChar char="●"/>
            </a:pPr>
            <a:endParaRPr sz="1000">
              <a:solidFill>
                <a:schemeClr val="tx1"/>
              </a:solidFill>
              <a:latin typeface="Roboto"/>
              <a:ea typeface="Roboto"/>
              <a:cs typeface="Roboto"/>
              <a:sym typeface="Roboto"/>
            </a:endParaRPr>
          </a:p>
          <a:p>
            <a:pPr marL="0" lvl="0" indent="0" algn="l" rtl="0">
              <a:spcBef>
                <a:spcPts val="1600"/>
              </a:spcBef>
              <a:spcAft>
                <a:spcPts val="1000"/>
              </a:spcAft>
              <a:buNone/>
            </a:pPr>
            <a:endParaRPr sz="900" i="1">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500" b="1">
                <a:solidFill>
                  <a:srgbClr val="B45F06"/>
                </a:solidFill>
                <a:latin typeface="Roboto"/>
                <a:ea typeface="Roboto"/>
                <a:cs typeface="Roboto"/>
                <a:sym typeface="Roboto"/>
              </a:rPr>
              <a:t>Value Proposition</a:t>
            </a:r>
            <a:endParaRPr sz="3500" b="1">
              <a:solidFill>
                <a:srgbClr val="B45F06"/>
              </a:solidFill>
              <a:latin typeface="Roboto"/>
              <a:ea typeface="Roboto"/>
              <a:cs typeface="Roboto"/>
              <a:sym typeface="Roboto"/>
            </a:endParaRPr>
          </a:p>
          <a:p>
            <a:pPr marL="0" lvl="0" indent="0" algn="ctr" rtl="0">
              <a:lnSpc>
                <a:spcPct val="100000"/>
              </a:lnSpc>
              <a:spcBef>
                <a:spcPts val="0"/>
              </a:spcBef>
              <a:spcAft>
                <a:spcPts val="0"/>
              </a:spcAft>
              <a:buSzPts val="2800"/>
              <a:buNone/>
            </a:pPr>
            <a:endParaRPr sz="3500" b="1">
              <a:solidFill>
                <a:srgbClr val="B45F06"/>
              </a:solidFill>
              <a:latin typeface="Playfair Display"/>
              <a:ea typeface="Playfair Display"/>
              <a:cs typeface="Playfair Display"/>
              <a:sym typeface="Playfair Display"/>
            </a:endParaRPr>
          </a:p>
        </p:txBody>
      </p:sp>
      <p:sp>
        <p:nvSpPr>
          <p:cNvPr id="97" name="Google Shape;97;p19"/>
          <p:cNvSpPr txBox="1"/>
          <p:nvPr/>
        </p:nvSpPr>
        <p:spPr>
          <a:xfrm>
            <a:off x="3349200" y="3429875"/>
            <a:ext cx="2445600" cy="71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Lato"/>
              <a:ea typeface="Lato"/>
              <a:cs typeface="Lato"/>
              <a:sym typeface="Lato"/>
            </a:endParaRPr>
          </a:p>
        </p:txBody>
      </p:sp>
      <p:sp>
        <p:nvSpPr>
          <p:cNvPr id="98" name="Google Shape;98;p19"/>
          <p:cNvSpPr txBox="1"/>
          <p:nvPr/>
        </p:nvSpPr>
        <p:spPr>
          <a:xfrm>
            <a:off x="478875" y="1367075"/>
            <a:ext cx="8333400" cy="3492300"/>
          </a:xfrm>
          <a:prstGeom prst="rect">
            <a:avLst/>
          </a:prstGeom>
          <a:noFill/>
          <a:ln>
            <a:noFill/>
          </a:ln>
        </p:spPr>
        <p:txBody>
          <a:bodyPr spcFirstLastPara="1" wrap="square" lIns="91425" tIns="91425" rIns="91425" bIns="91425" anchor="t" anchorCtr="0">
            <a:noAutofit/>
          </a:bodyPr>
          <a:lstStyle/>
          <a:p>
            <a:pPr marL="457200" lvl="0" indent="-292100" algn="just" rtl="0">
              <a:lnSpc>
                <a:spcPct val="115000"/>
              </a:lnSpc>
              <a:spcBef>
                <a:spcPts val="0"/>
              </a:spcBef>
              <a:spcAft>
                <a:spcPts val="0"/>
              </a:spcAft>
              <a:buClr>
                <a:srgbClr val="434343"/>
              </a:buClr>
              <a:buSzPts val="1000"/>
              <a:buFont typeface="Roboto"/>
              <a:buChar char="●"/>
            </a:pPr>
            <a:r>
              <a:rPr lang="en" sz="1000" i="1">
                <a:solidFill>
                  <a:srgbClr val="434343"/>
                </a:solidFill>
                <a:highlight>
                  <a:srgbClr val="FFFFFF"/>
                </a:highlight>
                <a:latin typeface="Roboto"/>
                <a:ea typeface="Roboto"/>
                <a:cs typeface="Roboto"/>
                <a:sym typeface="Roboto"/>
              </a:rPr>
              <a:t>Define the value proposition statement crafted for the target customer. Enumerate the benefits in terms of measurable outcomes or gains from solving the problem, and the pains that are relieved. Explain those specific gaps/challenges in the existing solutions that are being overcome and indicate in what other ways this solution is better than alternatives available today</a:t>
            </a:r>
          </a:p>
          <a:p>
            <a:pPr marL="165100" lvl="0" algn="just" rtl="0">
              <a:lnSpc>
                <a:spcPct val="115000"/>
              </a:lnSpc>
              <a:spcBef>
                <a:spcPts val="0"/>
              </a:spcBef>
              <a:spcAft>
                <a:spcPts val="0"/>
              </a:spcAft>
              <a:buClr>
                <a:srgbClr val="434343"/>
              </a:buClr>
              <a:buSzPts val="1000"/>
            </a:pPr>
            <a:r>
              <a:rPr lang="en-US" sz="1600">
                <a:latin typeface="Times New Roman" panose="02020603050405020304" pitchFamily="18" charset="0"/>
                <a:cs typeface="Times New Roman" panose="02020603050405020304" pitchFamily="18" charset="0"/>
              </a:rPr>
              <a:t>Objectives behind it are:</a:t>
            </a:r>
          </a:p>
          <a:p>
            <a:pPr marL="457200" lvl="0" indent="-292100" algn="just" rtl="0">
              <a:lnSpc>
                <a:spcPct val="115000"/>
              </a:lnSpc>
              <a:spcBef>
                <a:spcPts val="0"/>
              </a:spcBef>
              <a:spcAft>
                <a:spcPts val="0"/>
              </a:spcAft>
              <a:buClr>
                <a:srgbClr val="434343"/>
              </a:buClr>
              <a:buSzPts val="1000"/>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To improve the safety</a:t>
            </a:r>
          </a:p>
          <a:p>
            <a:pPr marL="457200" lvl="0" indent="-292100" algn="just" rtl="0">
              <a:lnSpc>
                <a:spcPct val="115000"/>
              </a:lnSpc>
              <a:spcBef>
                <a:spcPts val="0"/>
              </a:spcBef>
              <a:spcAft>
                <a:spcPts val="0"/>
              </a:spcAft>
              <a:buClr>
                <a:srgbClr val="434343"/>
              </a:buClr>
              <a:buSzPts val="1000"/>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Increasing the reliability and punctuality</a:t>
            </a:r>
          </a:p>
          <a:p>
            <a:pPr marL="457200" lvl="0" indent="-292100" algn="just" rtl="0">
              <a:lnSpc>
                <a:spcPct val="115000"/>
              </a:lnSpc>
              <a:spcBef>
                <a:spcPts val="0"/>
              </a:spcBef>
              <a:spcAft>
                <a:spcPts val="0"/>
              </a:spcAft>
              <a:buClr>
                <a:srgbClr val="434343"/>
              </a:buClr>
              <a:buSzPts val="1000"/>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Increasing the comfort </a:t>
            </a:r>
          </a:p>
          <a:p>
            <a:pPr marL="457200" lvl="0" indent="-292100" algn="just" rtl="0">
              <a:lnSpc>
                <a:spcPct val="115000"/>
              </a:lnSpc>
              <a:spcBef>
                <a:spcPts val="0"/>
              </a:spcBef>
              <a:spcAft>
                <a:spcPts val="0"/>
              </a:spcAft>
              <a:buClr>
                <a:srgbClr val="434343"/>
              </a:buClr>
              <a:buSzPts val="1000"/>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Decreasing the travel times</a:t>
            </a:r>
          </a:p>
          <a:p>
            <a:pPr marL="457200" lvl="0" indent="-292100" algn="just" rtl="0">
              <a:lnSpc>
                <a:spcPct val="115000"/>
              </a:lnSpc>
              <a:spcBef>
                <a:spcPts val="0"/>
              </a:spcBef>
              <a:spcAft>
                <a:spcPts val="0"/>
              </a:spcAft>
              <a:buClr>
                <a:srgbClr val="434343"/>
              </a:buClr>
              <a:buSzPts val="1000"/>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Increasing shop and ticket revenues</a:t>
            </a:r>
            <a:endParaRPr sz="1600" i="1">
              <a:solidFill>
                <a:srgbClr val="434343"/>
              </a:solidFill>
              <a:highlight>
                <a:srgbClr val="FFFFFF"/>
              </a:highlight>
              <a:latin typeface="Times New Roman" panose="02020603050405020304" pitchFamily="18" charset="0"/>
              <a:ea typeface="Roboto"/>
              <a:cs typeface="Times New Roman" panose="02020603050405020304" pitchFamily="18" charset="0"/>
              <a:sym typeface="Roboto"/>
            </a:endParaRPr>
          </a:p>
          <a:p>
            <a:pPr marL="457200" marR="0" lvl="0" indent="0" algn="l" rtl="0">
              <a:lnSpc>
                <a:spcPct val="300000"/>
              </a:lnSpc>
              <a:spcBef>
                <a:spcPts val="0"/>
              </a:spcBef>
              <a:spcAft>
                <a:spcPts val="0"/>
              </a:spcAft>
              <a:buNone/>
            </a:pPr>
            <a:endParaRPr b="1">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500" b="1">
                <a:solidFill>
                  <a:srgbClr val="B45F06"/>
                </a:solidFill>
                <a:latin typeface="Roboto"/>
                <a:ea typeface="Roboto"/>
                <a:cs typeface="Roboto"/>
                <a:sym typeface="Roboto"/>
              </a:rPr>
              <a:t>Solution Concept (MUP)</a:t>
            </a:r>
            <a:endParaRPr sz="3500" b="1">
              <a:solidFill>
                <a:srgbClr val="B45F06"/>
              </a:solidFill>
              <a:latin typeface="Roboto"/>
              <a:ea typeface="Roboto"/>
              <a:cs typeface="Roboto"/>
              <a:sym typeface="Roboto"/>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2100" algn="l" rtl="0">
              <a:spcBef>
                <a:spcPts val="1800"/>
              </a:spcBef>
              <a:spcAft>
                <a:spcPts val="0"/>
              </a:spcAft>
              <a:buClr>
                <a:srgbClr val="434343"/>
              </a:buClr>
              <a:buSzPts val="1000"/>
              <a:buFont typeface="Roboto"/>
              <a:buChar char="●"/>
            </a:pPr>
            <a:r>
              <a:rPr lang="en" sz="1000" i="1">
                <a:solidFill>
                  <a:srgbClr val="434343"/>
                </a:solidFill>
                <a:highlight>
                  <a:srgbClr val="FFFFFF"/>
                </a:highlight>
                <a:latin typeface="Roboto"/>
                <a:ea typeface="Roboto"/>
                <a:cs typeface="Roboto"/>
                <a:sym typeface="Roboto"/>
              </a:rPr>
              <a:t>Explain how your solution solves the problem in this specific use-case. </a:t>
            </a:r>
            <a:endParaRPr sz="1000" i="1">
              <a:solidFill>
                <a:srgbClr val="434343"/>
              </a:solidFill>
              <a:highlight>
                <a:srgbClr val="FFFFFF"/>
              </a:highlight>
              <a:latin typeface="Roboto"/>
              <a:ea typeface="Roboto"/>
              <a:cs typeface="Roboto"/>
              <a:sym typeface="Roboto"/>
            </a:endParaRPr>
          </a:p>
          <a:p>
            <a:pPr marL="457200" lvl="0" indent="-292100" algn="just" rtl="0">
              <a:spcBef>
                <a:spcPts val="0"/>
              </a:spcBef>
              <a:spcAft>
                <a:spcPts val="0"/>
              </a:spcAft>
              <a:buClr>
                <a:srgbClr val="434343"/>
              </a:buClr>
              <a:buSzPts val="1000"/>
              <a:buFont typeface="Roboto"/>
              <a:buChar char="●"/>
            </a:pPr>
            <a:r>
              <a:rPr lang="en" sz="1000" i="1">
                <a:solidFill>
                  <a:srgbClr val="434343"/>
                </a:solidFill>
                <a:highlight>
                  <a:srgbClr val="FFFFFF"/>
                </a:highlight>
                <a:latin typeface="Roboto"/>
                <a:ea typeface="Roboto"/>
                <a:cs typeface="Roboto"/>
                <a:sym typeface="Roboto"/>
              </a:rPr>
              <a:t>Explain how your solution delivers the outcomes or gains expected by the target user, and how it can be measured and proven.</a:t>
            </a:r>
            <a:endParaRPr sz="1000" i="1">
              <a:solidFill>
                <a:srgbClr val="434343"/>
              </a:solidFill>
              <a:highlight>
                <a:srgbClr val="FFFFFF"/>
              </a:highlight>
              <a:latin typeface="Roboto"/>
              <a:ea typeface="Roboto"/>
              <a:cs typeface="Roboto"/>
              <a:sym typeface="Roboto"/>
            </a:endParaRPr>
          </a:p>
          <a:p>
            <a:pPr marL="457200" lvl="0" indent="-292100" algn="just" rtl="0">
              <a:spcBef>
                <a:spcPts val="0"/>
              </a:spcBef>
              <a:spcAft>
                <a:spcPts val="0"/>
              </a:spcAft>
              <a:buClr>
                <a:srgbClr val="434343"/>
              </a:buClr>
              <a:buSzPts val="1000"/>
              <a:buFont typeface="Roboto"/>
              <a:buChar char="●"/>
            </a:pPr>
            <a:r>
              <a:rPr lang="en" sz="1000" i="1">
                <a:solidFill>
                  <a:srgbClr val="434343"/>
                </a:solidFill>
                <a:highlight>
                  <a:srgbClr val="FFFFFF"/>
                </a:highlight>
                <a:latin typeface="Roboto"/>
                <a:ea typeface="Roboto"/>
                <a:cs typeface="Roboto"/>
                <a:sym typeface="Roboto"/>
              </a:rPr>
              <a:t>Describe the minimum set of features and functionality required to meet the user's expectations, and to convince the target user to use and test your prototype. </a:t>
            </a:r>
            <a:endParaRPr sz="1000" i="1">
              <a:solidFill>
                <a:srgbClr val="434343"/>
              </a:solidFill>
              <a:highlight>
                <a:srgbClr val="FFFFFF"/>
              </a:highlight>
              <a:latin typeface="Roboto"/>
              <a:ea typeface="Roboto"/>
              <a:cs typeface="Roboto"/>
              <a:sym typeface="Roboto"/>
            </a:endParaRPr>
          </a:p>
          <a:p>
            <a:pPr marL="0" lvl="0" indent="0" algn="just" rtl="0">
              <a:spcBef>
                <a:spcPts val="0"/>
              </a:spcBef>
              <a:spcAft>
                <a:spcPts val="0"/>
              </a:spcAft>
              <a:buNone/>
            </a:pPr>
            <a:endParaRPr sz="1000" i="1">
              <a:solidFill>
                <a:srgbClr val="222222"/>
              </a:solidFill>
              <a:highlight>
                <a:srgbClr val="FFFFFF"/>
              </a:highlight>
              <a:latin typeface="Roboto"/>
              <a:ea typeface="Roboto"/>
              <a:cs typeface="Roboto"/>
              <a:sym typeface="Roboto"/>
            </a:endParaRPr>
          </a:p>
          <a:p>
            <a:pPr marL="457200" lvl="0" indent="0" algn="l" rtl="0">
              <a:spcBef>
                <a:spcPts val="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C461BF52E7009468E2FD7AB3ED3B665" ma:contentTypeVersion="14" ma:contentTypeDescription="Create a new document." ma:contentTypeScope="" ma:versionID="a4657898f9678b6a87c62bed53dca92c">
  <xsd:schema xmlns:xsd="http://www.w3.org/2001/XMLSchema" xmlns:xs="http://www.w3.org/2001/XMLSchema" xmlns:p="http://schemas.microsoft.com/office/2006/metadata/properties" xmlns:ns3="4b1d6beb-b5a9-4d5b-aa7a-470884ba660c" xmlns:ns4="9e4c72ae-984c-4a21-8f71-0d6529ded1a6" targetNamespace="http://schemas.microsoft.com/office/2006/metadata/properties" ma:root="true" ma:fieldsID="445946c59d3f4a6f38fb065ca0b4c239" ns3:_="" ns4:_="">
    <xsd:import namespace="4b1d6beb-b5a9-4d5b-aa7a-470884ba660c"/>
    <xsd:import namespace="9e4c72ae-984c-4a21-8f71-0d6529ded1a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1d6beb-b5a9-4d5b-aa7a-470884ba66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4c72ae-984c-4a21-8f71-0d6529ded1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CC38FA-AF1A-42D3-B35C-C36E315C0307}">
  <ds:schemaRefs>
    <ds:schemaRef ds:uri="http://schemas.microsoft.com/sharepoint/v3/contenttype/forms"/>
  </ds:schemaRefs>
</ds:datastoreItem>
</file>

<file path=customXml/itemProps2.xml><?xml version="1.0" encoding="utf-8"?>
<ds:datastoreItem xmlns:ds="http://schemas.openxmlformats.org/officeDocument/2006/customXml" ds:itemID="{51355333-89DE-45CE-8392-FAEE6F99544F}">
  <ds:schemaRefs>
    <ds:schemaRef ds:uri="4b1d6beb-b5a9-4d5b-aa7a-470884ba660c"/>
    <ds:schemaRef ds:uri="9e4c72ae-984c-4a21-8f71-0d6529ded1a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2731D23-0483-4E40-B645-932B48E79147}">
  <ds:schemaRefs>
    <ds:schemaRef ds:uri="4b1d6beb-b5a9-4d5b-aa7a-470884ba660c"/>
    <ds:schemaRef ds:uri="9e4c72ae-984c-4a21-8f71-0d6529ded1a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CROWD MANAGEMENT IN METRO STATION</vt:lpstr>
      <vt:lpstr>Challenge</vt:lpstr>
      <vt:lpstr>Significance</vt:lpstr>
      <vt:lpstr>PowerPoint Presentation</vt:lpstr>
      <vt:lpstr>PowerPoint Presentation</vt:lpstr>
      <vt:lpstr>Existing Solutions</vt:lpstr>
      <vt:lpstr>Adoption Barriers</vt:lpstr>
      <vt:lpstr>Value Proposition </vt:lpstr>
      <vt:lpstr>Solution Concept (MUP)</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 MANAGEMENT IN METRO STATION</dc:title>
  <dc:creator>ARCHANA MOHANRAJ</dc:creator>
  <cp:revision>1</cp:revision>
  <dcterms:modified xsi:type="dcterms:W3CDTF">2022-07-02T04:04:05Z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0x0101003C461BF52E7009468E2FD7AB3ED3B665</vt:lpwstr>
  </property>
</Properties>
</file>