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9" r:id="rId6"/>
    <p:sldId id="261" r:id="rId7"/>
    <p:sldId id="270" r:id="rId8"/>
    <p:sldId id="264" r:id="rId9"/>
    <p:sldId id="262" r:id="rId10"/>
    <p:sldId id="271" r:id="rId11"/>
    <p:sldId id="272" r:id="rId12"/>
    <p:sldId id="263" r:id="rId13"/>
    <p:sldId id="273" r:id="rId14"/>
    <p:sldId id="267" r:id="rId15"/>
    <p:sldId id="27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90DD6-7423-47A9-8BB0-02B90AD8DE7B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" csCatId="colorful" phldr="1"/>
      <dgm:spPr/>
    </dgm:pt>
    <dgm:pt modelId="{3ED738D9-52B2-4536-A189-80C08C2934F5}">
      <dgm:prSet phldrT="[Text]"/>
      <dgm:spPr/>
      <dgm:t>
        <a:bodyPr/>
        <a:lstStyle/>
        <a:p>
          <a:r>
            <a:rPr lang="en-NZ" dirty="0">
              <a:latin typeface="Times New Roman" panose="02020603050405020304" pitchFamily="18" charset="0"/>
              <a:cs typeface="Times New Roman" panose="02020603050405020304" pitchFamily="18" charset="0"/>
            </a:rPr>
            <a:t>Enable Migration </a:t>
          </a:r>
        </a:p>
      </dgm:t>
    </dgm:pt>
    <dgm:pt modelId="{DFB7BB13-7C82-4AE2-AF24-DFB4C5B94EBF}" type="parTrans" cxnId="{62C49D96-D25D-463B-A10B-DA2524FC5486}">
      <dgm:prSet/>
      <dgm:spPr/>
      <dgm:t>
        <a:bodyPr/>
        <a:lstStyle/>
        <a:p>
          <a:endParaRPr lang="en-NZ"/>
        </a:p>
      </dgm:t>
    </dgm:pt>
    <dgm:pt modelId="{F4E1DB5E-C154-4C0A-BAE1-B3CFB116B4FA}" type="sibTrans" cxnId="{62C49D96-D25D-463B-A10B-DA2524FC5486}">
      <dgm:prSet/>
      <dgm:spPr/>
      <dgm:t>
        <a:bodyPr/>
        <a:lstStyle/>
        <a:p>
          <a:endParaRPr lang="en-NZ"/>
        </a:p>
      </dgm:t>
    </dgm:pt>
    <dgm:pt modelId="{FCC3AE3E-42E9-44CB-AFA2-CF5A704E16A0}">
      <dgm:prSet phldrT="[Text]"/>
      <dgm:spPr/>
      <dgm:t>
        <a:bodyPr/>
        <a:lstStyle/>
        <a:p>
          <a:r>
            <a:rPr lang="en-NZ" dirty="0">
              <a:latin typeface="Times New Roman" panose="02020603050405020304" pitchFamily="18" charset="0"/>
              <a:cs typeface="Times New Roman" panose="02020603050405020304" pitchFamily="18" charset="0"/>
            </a:rPr>
            <a:t>Add Migration Configuration</a:t>
          </a:r>
        </a:p>
      </dgm:t>
    </dgm:pt>
    <dgm:pt modelId="{EAE93386-F61E-49BF-A2ED-73374FB21E9A}" type="parTrans" cxnId="{F0A48117-43D3-4B67-85A8-E1A0D5E70ECA}">
      <dgm:prSet/>
      <dgm:spPr/>
      <dgm:t>
        <a:bodyPr/>
        <a:lstStyle/>
        <a:p>
          <a:endParaRPr lang="en-NZ"/>
        </a:p>
      </dgm:t>
    </dgm:pt>
    <dgm:pt modelId="{21156EA0-19EF-47A9-87C1-B3C2202C1208}" type="sibTrans" cxnId="{F0A48117-43D3-4B67-85A8-E1A0D5E70ECA}">
      <dgm:prSet/>
      <dgm:spPr/>
      <dgm:t>
        <a:bodyPr/>
        <a:lstStyle/>
        <a:p>
          <a:endParaRPr lang="en-NZ"/>
        </a:p>
      </dgm:t>
    </dgm:pt>
    <dgm:pt modelId="{32E4D10C-4367-4AEE-B2BA-235C972255E6}">
      <dgm:prSet phldrT="[Text]"/>
      <dgm:spPr/>
      <dgm:t>
        <a:bodyPr/>
        <a:lstStyle/>
        <a:p>
          <a:r>
            <a:rPr lang="en-NZ" dirty="0">
              <a:latin typeface="Times New Roman" panose="02020603050405020304" pitchFamily="18" charset="0"/>
              <a:cs typeface="Times New Roman" panose="02020603050405020304" pitchFamily="18" charset="0"/>
            </a:rPr>
            <a:t>Update the database</a:t>
          </a:r>
        </a:p>
      </dgm:t>
    </dgm:pt>
    <dgm:pt modelId="{25FCA2C4-1C02-46DC-8268-2BC080409541}" type="parTrans" cxnId="{24123940-01F8-4358-BEF4-8239A88C881F}">
      <dgm:prSet/>
      <dgm:spPr/>
      <dgm:t>
        <a:bodyPr/>
        <a:lstStyle/>
        <a:p>
          <a:endParaRPr lang="en-NZ"/>
        </a:p>
      </dgm:t>
    </dgm:pt>
    <dgm:pt modelId="{91A9DF6E-4A38-4E29-A54C-731A73B82E60}" type="sibTrans" cxnId="{24123940-01F8-4358-BEF4-8239A88C881F}">
      <dgm:prSet/>
      <dgm:spPr/>
      <dgm:t>
        <a:bodyPr/>
        <a:lstStyle/>
        <a:p>
          <a:endParaRPr lang="en-NZ"/>
        </a:p>
      </dgm:t>
    </dgm:pt>
    <dgm:pt modelId="{071F1DF8-FBEE-4938-9A5C-B3A843826174}" type="pres">
      <dgm:prSet presAssocID="{D1890DD6-7423-47A9-8BB0-02B90AD8DE7B}" presName="rootnode" presStyleCnt="0">
        <dgm:presLayoutVars>
          <dgm:chMax/>
          <dgm:chPref/>
          <dgm:dir/>
          <dgm:animLvl val="lvl"/>
        </dgm:presLayoutVars>
      </dgm:prSet>
      <dgm:spPr/>
    </dgm:pt>
    <dgm:pt modelId="{494B97FD-4F02-416D-BAA3-7719C6C1F7A2}" type="pres">
      <dgm:prSet presAssocID="{3ED738D9-52B2-4536-A189-80C08C2934F5}" presName="composite" presStyleCnt="0"/>
      <dgm:spPr/>
    </dgm:pt>
    <dgm:pt modelId="{4091CB60-E79F-43ED-B321-BA9E1901356F}" type="pres">
      <dgm:prSet presAssocID="{3ED738D9-52B2-4536-A189-80C08C2934F5}" presName="bentUpArrow1" presStyleLbl="alignImgPlace1" presStyleIdx="0" presStyleCnt="2"/>
      <dgm:spPr/>
    </dgm:pt>
    <dgm:pt modelId="{05913B20-80FC-4DAE-8586-2ACD337BCD0A}" type="pres">
      <dgm:prSet presAssocID="{3ED738D9-52B2-4536-A189-80C08C2934F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0789A34-70B9-4F08-833C-29A78094367E}" type="pres">
      <dgm:prSet presAssocID="{3ED738D9-52B2-4536-A189-80C08C2934F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CA111BD-0F7F-4649-95BC-BFA01293715D}" type="pres">
      <dgm:prSet presAssocID="{F4E1DB5E-C154-4C0A-BAE1-B3CFB116B4FA}" presName="sibTrans" presStyleCnt="0"/>
      <dgm:spPr/>
    </dgm:pt>
    <dgm:pt modelId="{0B567C2E-9A7F-454E-92BF-5D9F87804411}" type="pres">
      <dgm:prSet presAssocID="{FCC3AE3E-42E9-44CB-AFA2-CF5A704E16A0}" presName="composite" presStyleCnt="0"/>
      <dgm:spPr/>
    </dgm:pt>
    <dgm:pt modelId="{4EF7E25A-4DDD-4BCF-AD15-38A159F5EBC3}" type="pres">
      <dgm:prSet presAssocID="{FCC3AE3E-42E9-44CB-AFA2-CF5A704E16A0}" presName="bentUpArrow1" presStyleLbl="alignImgPlace1" presStyleIdx="1" presStyleCnt="2"/>
      <dgm:spPr/>
    </dgm:pt>
    <dgm:pt modelId="{4B7B2E4D-FC3D-41C5-98BF-6E3E261255CE}" type="pres">
      <dgm:prSet presAssocID="{FCC3AE3E-42E9-44CB-AFA2-CF5A704E16A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2EFBCC1-F142-476D-A41E-0D30521701B3}" type="pres">
      <dgm:prSet presAssocID="{FCC3AE3E-42E9-44CB-AFA2-CF5A704E16A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33117D4-0717-4967-892E-1DC314D25F1A}" type="pres">
      <dgm:prSet presAssocID="{21156EA0-19EF-47A9-87C1-B3C2202C1208}" presName="sibTrans" presStyleCnt="0"/>
      <dgm:spPr/>
    </dgm:pt>
    <dgm:pt modelId="{02FBFBDF-858A-4127-9557-D2CD943670AA}" type="pres">
      <dgm:prSet presAssocID="{32E4D10C-4367-4AEE-B2BA-235C972255E6}" presName="composite" presStyleCnt="0"/>
      <dgm:spPr/>
    </dgm:pt>
    <dgm:pt modelId="{909CC70F-B34A-4445-B792-5B1B116B0E8B}" type="pres">
      <dgm:prSet presAssocID="{32E4D10C-4367-4AEE-B2BA-235C972255E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C01326FB-D68D-45A2-A18E-E1CD4B8FD121}" type="presOf" srcId="{3ED738D9-52B2-4536-A189-80C08C2934F5}" destId="{05913B20-80FC-4DAE-8586-2ACD337BCD0A}" srcOrd="0" destOrd="0" presId="urn:microsoft.com/office/officeart/2005/8/layout/StepDownProcess"/>
    <dgm:cxn modelId="{F0A48117-43D3-4B67-85A8-E1A0D5E70ECA}" srcId="{D1890DD6-7423-47A9-8BB0-02B90AD8DE7B}" destId="{FCC3AE3E-42E9-44CB-AFA2-CF5A704E16A0}" srcOrd="1" destOrd="0" parTransId="{EAE93386-F61E-49BF-A2ED-73374FB21E9A}" sibTransId="{21156EA0-19EF-47A9-87C1-B3C2202C1208}"/>
    <dgm:cxn modelId="{62C49D96-D25D-463B-A10B-DA2524FC5486}" srcId="{D1890DD6-7423-47A9-8BB0-02B90AD8DE7B}" destId="{3ED738D9-52B2-4536-A189-80C08C2934F5}" srcOrd="0" destOrd="0" parTransId="{DFB7BB13-7C82-4AE2-AF24-DFB4C5B94EBF}" sibTransId="{F4E1DB5E-C154-4C0A-BAE1-B3CFB116B4FA}"/>
    <dgm:cxn modelId="{F45BA9D9-BB2E-418F-A483-B5ED1FC209E5}" type="presOf" srcId="{FCC3AE3E-42E9-44CB-AFA2-CF5A704E16A0}" destId="{4B7B2E4D-FC3D-41C5-98BF-6E3E261255CE}" srcOrd="0" destOrd="0" presId="urn:microsoft.com/office/officeart/2005/8/layout/StepDownProcess"/>
    <dgm:cxn modelId="{8194B5AE-1585-4D8C-AFAC-3B6615D10B1A}" type="presOf" srcId="{32E4D10C-4367-4AEE-B2BA-235C972255E6}" destId="{909CC70F-B34A-4445-B792-5B1B116B0E8B}" srcOrd="0" destOrd="0" presId="urn:microsoft.com/office/officeart/2005/8/layout/StepDownProcess"/>
    <dgm:cxn modelId="{47896CB1-FD20-4C3E-A74B-21F8C37C77D3}" type="presOf" srcId="{D1890DD6-7423-47A9-8BB0-02B90AD8DE7B}" destId="{071F1DF8-FBEE-4938-9A5C-B3A843826174}" srcOrd="0" destOrd="0" presId="urn:microsoft.com/office/officeart/2005/8/layout/StepDownProcess"/>
    <dgm:cxn modelId="{24123940-01F8-4358-BEF4-8239A88C881F}" srcId="{D1890DD6-7423-47A9-8BB0-02B90AD8DE7B}" destId="{32E4D10C-4367-4AEE-B2BA-235C972255E6}" srcOrd="2" destOrd="0" parTransId="{25FCA2C4-1C02-46DC-8268-2BC080409541}" sibTransId="{91A9DF6E-4A38-4E29-A54C-731A73B82E60}"/>
    <dgm:cxn modelId="{EB87FFF1-96E5-449E-BA4A-8BC1EA5EB049}" type="presParOf" srcId="{071F1DF8-FBEE-4938-9A5C-B3A843826174}" destId="{494B97FD-4F02-416D-BAA3-7719C6C1F7A2}" srcOrd="0" destOrd="0" presId="urn:microsoft.com/office/officeart/2005/8/layout/StepDownProcess"/>
    <dgm:cxn modelId="{9BEC0F1C-4BD2-4D3B-8D83-B04E4FB2D631}" type="presParOf" srcId="{494B97FD-4F02-416D-BAA3-7719C6C1F7A2}" destId="{4091CB60-E79F-43ED-B321-BA9E1901356F}" srcOrd="0" destOrd="0" presId="urn:microsoft.com/office/officeart/2005/8/layout/StepDownProcess"/>
    <dgm:cxn modelId="{8FF640E7-BFF8-4351-9933-926F99985B11}" type="presParOf" srcId="{494B97FD-4F02-416D-BAA3-7719C6C1F7A2}" destId="{05913B20-80FC-4DAE-8586-2ACD337BCD0A}" srcOrd="1" destOrd="0" presId="urn:microsoft.com/office/officeart/2005/8/layout/StepDownProcess"/>
    <dgm:cxn modelId="{7DE246BC-FBF4-4B59-8230-B31601661577}" type="presParOf" srcId="{494B97FD-4F02-416D-BAA3-7719C6C1F7A2}" destId="{80789A34-70B9-4F08-833C-29A78094367E}" srcOrd="2" destOrd="0" presId="urn:microsoft.com/office/officeart/2005/8/layout/StepDownProcess"/>
    <dgm:cxn modelId="{F481B977-E405-4B81-87C8-75642E472932}" type="presParOf" srcId="{071F1DF8-FBEE-4938-9A5C-B3A843826174}" destId="{0CA111BD-0F7F-4649-95BC-BFA01293715D}" srcOrd="1" destOrd="0" presId="urn:microsoft.com/office/officeart/2005/8/layout/StepDownProcess"/>
    <dgm:cxn modelId="{270032EB-0AD2-440A-9515-8DD065290FF8}" type="presParOf" srcId="{071F1DF8-FBEE-4938-9A5C-B3A843826174}" destId="{0B567C2E-9A7F-454E-92BF-5D9F87804411}" srcOrd="2" destOrd="0" presId="urn:microsoft.com/office/officeart/2005/8/layout/StepDownProcess"/>
    <dgm:cxn modelId="{E7823B1F-A383-476C-BEE4-EA689BB58EC1}" type="presParOf" srcId="{0B567C2E-9A7F-454E-92BF-5D9F87804411}" destId="{4EF7E25A-4DDD-4BCF-AD15-38A159F5EBC3}" srcOrd="0" destOrd="0" presId="urn:microsoft.com/office/officeart/2005/8/layout/StepDownProcess"/>
    <dgm:cxn modelId="{236AD54D-3650-4609-B7AF-A710B745C25C}" type="presParOf" srcId="{0B567C2E-9A7F-454E-92BF-5D9F87804411}" destId="{4B7B2E4D-FC3D-41C5-98BF-6E3E261255CE}" srcOrd="1" destOrd="0" presId="urn:microsoft.com/office/officeart/2005/8/layout/StepDownProcess"/>
    <dgm:cxn modelId="{F2E0CE81-F209-4017-AF18-C30184DE30F2}" type="presParOf" srcId="{0B567C2E-9A7F-454E-92BF-5D9F87804411}" destId="{E2EFBCC1-F142-476D-A41E-0D30521701B3}" srcOrd="2" destOrd="0" presId="urn:microsoft.com/office/officeart/2005/8/layout/StepDownProcess"/>
    <dgm:cxn modelId="{862A24E4-766A-4AA4-B857-65E6FCB357AD}" type="presParOf" srcId="{071F1DF8-FBEE-4938-9A5C-B3A843826174}" destId="{333117D4-0717-4967-892E-1DC314D25F1A}" srcOrd="3" destOrd="0" presId="urn:microsoft.com/office/officeart/2005/8/layout/StepDownProcess"/>
    <dgm:cxn modelId="{4B989F66-6831-4229-8A50-514CC012E0CC}" type="presParOf" srcId="{071F1DF8-FBEE-4938-9A5C-B3A843826174}" destId="{02FBFBDF-858A-4127-9557-D2CD943670AA}" srcOrd="4" destOrd="0" presId="urn:microsoft.com/office/officeart/2005/8/layout/StepDownProcess"/>
    <dgm:cxn modelId="{240277EA-93F5-4F19-A6FB-4C51C40428A7}" type="presParOf" srcId="{02FBFBDF-858A-4127-9557-D2CD943670AA}" destId="{909CC70F-B34A-4445-B792-5B1B116B0E8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1CB60-E79F-43ED-B321-BA9E1901356F}">
      <dsp:nvSpPr>
        <dsp:cNvPr id="0" name=""/>
        <dsp:cNvSpPr/>
      </dsp:nvSpPr>
      <dsp:spPr>
        <a:xfrm rot="5400000">
          <a:off x="1085484" y="946299"/>
          <a:ext cx="836919" cy="9528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5913B20-80FC-4DAE-8586-2ACD337BCD0A}">
      <dsp:nvSpPr>
        <dsp:cNvPr id="0" name=""/>
        <dsp:cNvSpPr/>
      </dsp:nvSpPr>
      <dsp:spPr>
        <a:xfrm>
          <a:off x="863751" y="18556"/>
          <a:ext cx="1408880" cy="98617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Enable Migration </a:t>
          </a:r>
        </a:p>
      </dsp:txBody>
      <dsp:txXfrm>
        <a:off x="911901" y="66706"/>
        <a:ext cx="1312580" cy="889870"/>
      </dsp:txXfrm>
    </dsp:sp>
    <dsp:sp modelId="{80789A34-70B9-4F08-833C-29A78094367E}">
      <dsp:nvSpPr>
        <dsp:cNvPr id="0" name=""/>
        <dsp:cNvSpPr/>
      </dsp:nvSpPr>
      <dsp:spPr>
        <a:xfrm>
          <a:off x="2272632" y="112610"/>
          <a:ext cx="1024685" cy="797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7E25A-4DDD-4BCF-AD15-38A159F5EBC3}">
      <dsp:nvSpPr>
        <dsp:cNvPr id="0" name=""/>
        <dsp:cNvSpPr/>
      </dsp:nvSpPr>
      <dsp:spPr>
        <a:xfrm rot="5400000">
          <a:off x="2253596" y="2054094"/>
          <a:ext cx="836919" cy="9528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27018"/>
            <a:satOff val="29216"/>
            <a:lumOff val="14261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7B2E4D-FC3D-41C5-98BF-6E3E261255CE}">
      <dsp:nvSpPr>
        <dsp:cNvPr id="0" name=""/>
        <dsp:cNvSpPr/>
      </dsp:nvSpPr>
      <dsp:spPr>
        <a:xfrm>
          <a:off x="2031863" y="1126351"/>
          <a:ext cx="1408880" cy="98617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Migration Configuration</a:t>
          </a:r>
        </a:p>
      </dsp:txBody>
      <dsp:txXfrm>
        <a:off x="2080013" y="1174501"/>
        <a:ext cx="1312580" cy="889870"/>
      </dsp:txXfrm>
    </dsp:sp>
    <dsp:sp modelId="{E2EFBCC1-F142-476D-A41E-0D30521701B3}">
      <dsp:nvSpPr>
        <dsp:cNvPr id="0" name=""/>
        <dsp:cNvSpPr/>
      </dsp:nvSpPr>
      <dsp:spPr>
        <a:xfrm>
          <a:off x="3440744" y="1220405"/>
          <a:ext cx="1024685" cy="797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CC70F-B34A-4445-B792-5B1B116B0E8B}">
      <dsp:nvSpPr>
        <dsp:cNvPr id="0" name=""/>
        <dsp:cNvSpPr/>
      </dsp:nvSpPr>
      <dsp:spPr>
        <a:xfrm>
          <a:off x="3199975" y="2234146"/>
          <a:ext cx="1408880" cy="98617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the database</a:t>
          </a:r>
        </a:p>
      </dsp:txBody>
      <dsp:txXfrm>
        <a:off x="3248125" y="2282296"/>
        <a:ext cx="1312580" cy="889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D50A-322A-48FE-B47E-99D969F5419F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738E2-ECB5-4836-B753-573B87B1A5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815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478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38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87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428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847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5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0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7349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1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30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85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058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33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12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839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43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047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57362A-87D6-4F0A-B131-254FB2A1A681}" type="datetimeFigureOut">
              <a:rPr lang="en-NZ" smtClean="0"/>
              <a:t>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7D226F-D9E6-4917-84D3-F926684BB75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9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hanaNayak/UOA_ForumData_Analysis/blob/master/README.md" TargetMode="External"/><Relationship Id="rId2" Type="http://schemas.openxmlformats.org/officeDocument/2006/relationships/hyperlink" Target="https://github.com/ArchanaNayak/UOA_ForumData_Analys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242" y="2540926"/>
            <a:ext cx="10112772" cy="137307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Crawling and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Processing(NLP) on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support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4927" y="5367132"/>
            <a:ext cx="3969124" cy="10933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Archana Nayak</a:t>
            </a:r>
          </a:p>
          <a:p>
            <a:pPr>
              <a:spcBef>
                <a:spcPts val="0"/>
              </a:spcBef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Auckland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6242" y="4040399"/>
            <a:ext cx="643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Contoso Service Hub System</a:t>
            </a:r>
            <a:endParaRPr lang="en-NZ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Stack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4" y="2391508"/>
            <a:ext cx="9170732" cy="36282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 Net MVC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Agility Pack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Control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Tool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Visual Studio Community Edition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n-N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 Repository</a:t>
            </a:r>
            <a:endParaRPr lang="en-N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repository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://github.com/ArchanaNayak/UOA_ForumData_Analysis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upgrade latest version of Entity Framework and HTML Agility Pack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about the project can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through the Readme file at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github.com/ArchanaNayak/UOA_ForumData_Analysis/blob/master/README.md</a:t>
            </a:r>
            <a:endParaRPr lang="en-NZ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87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6242" y="2603502"/>
            <a:ext cx="5155783" cy="3416301"/>
          </a:xfrm>
        </p:spPr>
        <p:txBody>
          <a:bodyPr>
            <a:normAutofit/>
          </a:bodyPr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096000" y="2603501"/>
            <a:ext cx="5472608" cy="35993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implemented in MVC Framework which employs code first migration feature that assists in enhancing the database scheme incrementally while the model changes. </a:t>
            </a:r>
            <a:endParaRPr lang="en-NZ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scheme based on the code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data in LocalDb (MSSQL) by default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exported to the other system through .mdf and .</a:t>
            </a:r>
            <a:r>
              <a:rPr lang="en-NZ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ldf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</a:p>
          <a:p>
            <a:endParaRPr lang="en-NZ" dirty="0"/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407368" y="2253260"/>
          <a:ext cx="5472608" cy="3238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398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88678" y="-35698"/>
            <a:ext cx="8761413" cy="708025"/>
          </a:xfrm>
        </p:spPr>
        <p:txBody>
          <a:bodyPr/>
          <a:lstStyle/>
          <a:p>
            <a:r>
              <a:rPr lang="en-NZ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Contoso Service Hub </a:t>
            </a:r>
            <a:endParaRPr lang="en-NZ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5" y="659448"/>
            <a:ext cx="5195485" cy="3342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63" y="659448"/>
            <a:ext cx="6023279" cy="3342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121" y="4240845"/>
            <a:ext cx="9324304" cy="2399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7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191FD3-2502-4DC8-AE38-C8FD468F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machine learning in Microsoft Azure Cloud termed as ‘Azure Machine Learning’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Machine Learning is a cloud predictive analytics service that makes it possible to quickly create and deploy predictive models as analytics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such as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Detection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phrase extraction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Detection</a:t>
            </a:r>
          </a:p>
          <a:p>
            <a:pPr marL="685800" lvl="1">
              <a:buFont typeface="Wingdings" panose="05000000000000000000" pitchFamily="2" charset="2"/>
              <a:buChar char="ü"/>
            </a:pP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5950633" y="6488668"/>
            <a:ext cx="751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docs.microsoft.com/en-us/azure/machine-learning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72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59099" y="996950"/>
            <a:ext cx="8824913" cy="1822450"/>
          </a:xfrm>
        </p:spPr>
        <p:txBody>
          <a:bodyPr/>
          <a:lstStyle/>
          <a:p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Image result for 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65" y="1726373"/>
            <a:ext cx="3760631" cy="37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159B90C-402E-4D4F-8211-EE6F393B49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" y="4719443"/>
            <a:ext cx="8824913" cy="1822450"/>
          </a:xfrm>
        </p:spPr>
        <p:txBody>
          <a:bodyPr/>
          <a:lstStyle/>
          <a:p>
            <a:endParaRPr lang="en-NZ" sz="5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Image result for questions and answers">
            <a:extLst>
              <a:ext uri="{FF2B5EF4-FFF2-40B4-BE49-F238E27FC236}">
                <a16:creationId xmlns:a16="http://schemas.microsoft.com/office/drawing/2014/main" xmlns="" id="{5EC47963-CF62-4326-9DFA-E3DF13CA6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FADE29-D011-43A0-9849-C9EB0488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60" y="1666754"/>
            <a:ext cx="4036036" cy="36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242" y="2603500"/>
            <a:ext cx="10484374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web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which performs web crawling on the online support forums and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structured forum data by employing natural language processing algorithms such as keyword extraction algorithm by clustering the data depending on the highest number of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N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crawling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forums such as Xero Community Forum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Storing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structured data to the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analysing on the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</a:t>
            </a:r>
          </a:p>
        </p:txBody>
      </p:sp>
    </p:spTree>
    <p:extLst>
      <p:ext uri="{BB962C8B-B14F-4D97-AF65-F5344CB8AC3E}">
        <p14:creationId xmlns:p14="http://schemas.microsoft.com/office/powerpoint/2010/main" val="96660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Contoso Service Hub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2564904"/>
            <a:ext cx="11161240" cy="396044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Crawler </a:t>
            </a:r>
          </a:p>
          <a:p>
            <a:pPr marL="457063" lvl="1" indent="0">
              <a:lnSpc>
                <a:spcPct val="120000"/>
              </a:lnSpc>
              <a:buNone/>
            </a:pP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rowses 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forum in a systematic manner and creates copy of all the visited web pages, processes them, lists the downloaded pages and extracts only relevant data to produce structured data essential for data analysis.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Analyser </a:t>
            </a:r>
          </a:p>
          <a:p>
            <a:pPr marL="400050" lvl="1" indent="-120">
              <a:lnSpc>
                <a:spcPct val="120000"/>
              </a:lnSpc>
              <a:buNone/>
            </a:pP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Filters, transforms and reviews, immense data with a  goal to identify relevant information propose solutions and assist in decision-making.</a:t>
            </a:r>
          </a:p>
          <a:p>
            <a:pPr marL="457080" indent="-457200">
              <a:buFont typeface="Wingdings" panose="05000000000000000000" pitchFamily="2" charset="2"/>
              <a:buChar char="Ø"/>
            </a:pPr>
            <a:r>
              <a:rPr lang="en-N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0" indent="0">
              <a:buNone/>
            </a:pPr>
            <a:r>
              <a:rPr lang="en-NZ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structured data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93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93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5394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</a:p>
        </p:txBody>
      </p:sp>
      <p:sp>
        <p:nvSpPr>
          <p:cNvPr id="5" name="Cloud 4"/>
          <p:cNvSpPr/>
          <p:nvPr/>
        </p:nvSpPr>
        <p:spPr>
          <a:xfrm>
            <a:off x="771328" y="2045490"/>
            <a:ext cx="2024613" cy="1073575"/>
          </a:xfrm>
          <a:prstGeom prst="clou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509" y="3754141"/>
            <a:ext cx="2592289" cy="2579823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3712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22" name="Right Arrow 21"/>
          <p:cNvSpPr/>
          <p:nvPr/>
        </p:nvSpPr>
        <p:spPr>
          <a:xfrm>
            <a:off x="3116058" y="4581128"/>
            <a:ext cx="947660" cy="36004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295383" y="4581128"/>
            <a:ext cx="1144797" cy="381236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1787828" y="3212976"/>
            <a:ext cx="360040" cy="4431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8" y="3148668"/>
            <a:ext cx="17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GetHttpWebReques</a:t>
            </a:r>
            <a:r>
              <a:rPr lang="en-NZ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80685" y="2474604"/>
            <a:ext cx="252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(MSSQL)</a:t>
            </a:r>
            <a:r>
              <a:rPr lang="en-NZ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5834267" y="4291114"/>
            <a:ext cx="115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</a:p>
        </p:txBody>
      </p:sp>
      <p:sp>
        <p:nvSpPr>
          <p:cNvPr id="2056" name="TextBox 2055"/>
          <p:cNvSpPr txBox="1"/>
          <p:nvPr/>
        </p:nvSpPr>
        <p:spPr>
          <a:xfrm>
            <a:off x="3199244" y="4284083"/>
            <a:ext cx="84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</a:p>
        </p:txBody>
      </p:sp>
      <p:sp>
        <p:nvSpPr>
          <p:cNvPr id="2058" name="TextBox 2057"/>
          <p:cNvSpPr txBox="1"/>
          <p:nvPr/>
        </p:nvSpPr>
        <p:spPr>
          <a:xfrm>
            <a:off x="868979" y="6296855"/>
            <a:ext cx="223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Web Crawler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6800276" y="5933854"/>
            <a:ext cx="28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</a:p>
        </p:txBody>
      </p:sp>
      <p:sp>
        <p:nvSpPr>
          <p:cNvPr id="2060" name="TextBox 2059"/>
          <p:cNvSpPr txBox="1"/>
          <p:nvPr/>
        </p:nvSpPr>
        <p:spPr>
          <a:xfrm>
            <a:off x="10098137" y="5994987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5" name="Down Arrow 24"/>
          <p:cNvSpPr/>
          <p:nvPr/>
        </p:nvSpPr>
        <p:spPr>
          <a:xfrm rot="10800000">
            <a:off x="1355780" y="3140968"/>
            <a:ext cx="360040" cy="4431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xmlns="" id="{20D822A4-C610-41ED-9264-9FEAB05B05FE}"/>
              </a:ext>
            </a:extLst>
          </p:cNvPr>
          <p:cNvSpPr/>
          <p:nvPr/>
        </p:nvSpPr>
        <p:spPr>
          <a:xfrm>
            <a:off x="4140515" y="2963198"/>
            <a:ext cx="2050333" cy="305809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D269D85-E70E-4C4D-A3DB-40AB97099558}"/>
              </a:ext>
            </a:extLst>
          </p:cNvPr>
          <p:cNvSpPr/>
          <p:nvPr/>
        </p:nvSpPr>
        <p:spPr>
          <a:xfrm>
            <a:off x="4578340" y="4057120"/>
            <a:ext cx="1136999" cy="35605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8997BAC-A8AC-4528-BAFE-09C042CFCF74}"/>
              </a:ext>
            </a:extLst>
          </p:cNvPr>
          <p:cNvSpPr/>
          <p:nvPr/>
        </p:nvSpPr>
        <p:spPr>
          <a:xfrm>
            <a:off x="4602427" y="4500123"/>
            <a:ext cx="1126507" cy="35605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F18EFA2-EE9C-4999-B505-F60E30C042F9}"/>
              </a:ext>
            </a:extLst>
          </p:cNvPr>
          <p:cNvSpPr/>
          <p:nvPr/>
        </p:nvSpPr>
        <p:spPr>
          <a:xfrm>
            <a:off x="4602428" y="4901768"/>
            <a:ext cx="1112912" cy="35451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CF53EAD-9BA1-42A0-AFF8-7B29437727CB}"/>
              </a:ext>
            </a:extLst>
          </p:cNvPr>
          <p:cNvSpPr/>
          <p:nvPr/>
        </p:nvSpPr>
        <p:spPr>
          <a:xfrm>
            <a:off x="4602427" y="5301878"/>
            <a:ext cx="1154001" cy="47908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681931-3CAE-4EB8-908E-D8130EA16504}"/>
              </a:ext>
            </a:extLst>
          </p:cNvPr>
          <p:cNvSpPr/>
          <p:nvPr/>
        </p:nvSpPr>
        <p:spPr>
          <a:xfrm>
            <a:off x="7532112" y="3861048"/>
            <a:ext cx="3661230" cy="17414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9F02E63-7FCD-4256-84F9-811F6A918E14}"/>
              </a:ext>
            </a:extLst>
          </p:cNvPr>
          <p:cNvSpPr/>
          <p:nvPr/>
        </p:nvSpPr>
        <p:spPr>
          <a:xfrm>
            <a:off x="7802764" y="4410229"/>
            <a:ext cx="1446362" cy="592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Processor</a:t>
            </a:r>
            <a:endParaRPr lang="en-N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D3A13E-C8AE-408F-A9ED-23E1763B0717}"/>
              </a:ext>
            </a:extLst>
          </p:cNvPr>
          <p:cNvSpPr/>
          <p:nvPr/>
        </p:nvSpPr>
        <p:spPr>
          <a:xfrm>
            <a:off x="9465150" y="4444359"/>
            <a:ext cx="1368152" cy="586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Analyser</a:t>
            </a:r>
            <a:endParaRPr lang="en-N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DB1BE6-42F2-47FF-A572-1EE4CE8FB89E}"/>
              </a:ext>
            </a:extLst>
          </p:cNvPr>
          <p:cNvSpPr txBox="1"/>
          <p:nvPr/>
        </p:nvSpPr>
        <p:spPr>
          <a:xfrm>
            <a:off x="8231252" y="5598685"/>
            <a:ext cx="2179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1D7B6E3-AFF8-4183-A52F-0AF0134E6C8D}"/>
              </a:ext>
            </a:extLst>
          </p:cNvPr>
          <p:cNvCxnSpPr>
            <a:cxnSpLocks/>
          </p:cNvCxnSpPr>
          <p:nvPr/>
        </p:nvCxnSpPr>
        <p:spPr>
          <a:xfrm>
            <a:off x="10833302" y="4785466"/>
            <a:ext cx="614129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960ED8C-DD33-4B58-AB06-D31AB7E6EA6B}"/>
              </a:ext>
            </a:extLst>
          </p:cNvPr>
          <p:cNvCxnSpPr>
            <a:cxnSpLocks/>
          </p:cNvCxnSpPr>
          <p:nvPr/>
        </p:nvCxnSpPr>
        <p:spPr>
          <a:xfrm>
            <a:off x="11461499" y="4785466"/>
            <a:ext cx="0" cy="159586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Connector 2049">
            <a:extLst>
              <a:ext uri="{FF2B5EF4-FFF2-40B4-BE49-F238E27FC236}">
                <a16:creationId xmlns:a16="http://schemas.microsoft.com/office/drawing/2014/main" xmlns="" id="{7AA10F11-D05C-470C-AD54-0DC341494BA0}"/>
              </a:ext>
            </a:extLst>
          </p:cNvPr>
          <p:cNvCxnSpPr>
            <a:cxnSpLocks/>
          </p:cNvCxnSpPr>
          <p:nvPr/>
        </p:nvCxnSpPr>
        <p:spPr>
          <a:xfrm flipH="1">
            <a:off x="5115365" y="6381328"/>
            <a:ext cx="633206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xmlns="" id="{A85A34CE-93B9-418D-BEAE-5B8860FCCB13}"/>
              </a:ext>
            </a:extLst>
          </p:cNvPr>
          <p:cNvCxnSpPr/>
          <p:nvPr/>
        </p:nvCxnSpPr>
        <p:spPr>
          <a:xfrm flipV="1">
            <a:off x="5115365" y="5820136"/>
            <a:ext cx="6851" cy="56119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2060">
            <a:extLst>
              <a:ext uri="{FF2B5EF4-FFF2-40B4-BE49-F238E27FC236}">
                <a16:creationId xmlns:a16="http://schemas.microsoft.com/office/drawing/2014/main" xmlns="" id="{2758D2AE-D7E8-4965-953E-21D0440F415C}"/>
              </a:ext>
            </a:extLst>
          </p:cNvPr>
          <p:cNvSpPr txBox="1"/>
          <p:nvPr/>
        </p:nvSpPr>
        <p:spPr>
          <a:xfrm>
            <a:off x="10202342" y="6031583"/>
            <a:ext cx="127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 Topics </a:t>
            </a:r>
            <a:endParaRPr lang="en-NZ" sz="1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xmlns="" id="{AB6764FE-449A-4B53-BA3F-6A23AC73828F}"/>
              </a:ext>
            </a:extLst>
          </p:cNvPr>
          <p:cNvSpPr txBox="1"/>
          <p:nvPr/>
        </p:nvSpPr>
        <p:spPr>
          <a:xfrm>
            <a:off x="4164052" y="6108237"/>
            <a:ext cx="1407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6D8C961-7A87-4AF3-ABA8-9EC11F2CEA0F}"/>
              </a:ext>
            </a:extLst>
          </p:cNvPr>
          <p:cNvSpPr txBox="1"/>
          <p:nvPr/>
        </p:nvSpPr>
        <p:spPr>
          <a:xfrm>
            <a:off x="3008672" y="4305655"/>
            <a:ext cx="146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data 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B12876C-426B-4760-8994-CDB4AE58593F}"/>
              </a:ext>
            </a:extLst>
          </p:cNvPr>
          <p:cNvSpPr txBox="1"/>
          <p:nvPr/>
        </p:nvSpPr>
        <p:spPr>
          <a:xfrm>
            <a:off x="6243449" y="4288031"/>
            <a:ext cx="162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Retrieves data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9109E9-8615-4BA7-998E-6E83D1A391ED}"/>
              </a:ext>
            </a:extLst>
          </p:cNvPr>
          <p:cNvSpPr txBox="1"/>
          <p:nvPr/>
        </p:nvSpPr>
        <p:spPr>
          <a:xfrm>
            <a:off x="7840331" y="3902461"/>
            <a:ext cx="32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algorithm</a:t>
            </a:r>
          </a:p>
        </p:txBody>
      </p:sp>
      <p:sp>
        <p:nvSpPr>
          <p:cNvPr id="2051" name="Rectangle 2050"/>
          <p:cNvSpPr/>
          <p:nvPr/>
        </p:nvSpPr>
        <p:spPr>
          <a:xfrm>
            <a:off x="833040" y="3960791"/>
            <a:ext cx="1693917" cy="5113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website</a:t>
            </a:r>
            <a:endParaRPr lang="en-NZ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2051"/>
          <p:cNvSpPr/>
          <p:nvPr/>
        </p:nvSpPr>
        <p:spPr>
          <a:xfrm>
            <a:off x="868979" y="5489745"/>
            <a:ext cx="1693627" cy="5052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en-NZ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Down Arrow 2052"/>
          <p:cNvSpPr/>
          <p:nvPr/>
        </p:nvSpPr>
        <p:spPr>
          <a:xfrm>
            <a:off x="1517926" y="4581128"/>
            <a:ext cx="362389" cy="67515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94232" y="3322546"/>
            <a:ext cx="135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GetHttpWebRequest</a:t>
            </a:r>
            <a:endParaRPr lang="en-NZ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02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Crawler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001" y="2250831"/>
            <a:ext cx="11000913" cy="436098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NZ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Surfs the content of the online forum, creates copy of the visited pages, processes the data and extracts only the relevant information from the web pages</a:t>
            </a:r>
          </a:p>
          <a:p>
            <a:pPr marL="0" indent="0">
              <a:buNone/>
            </a:pPr>
            <a:r>
              <a:rPr lang="en-NZ" sz="6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6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 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6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Title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Content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Author’s Name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Date when the question posted’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6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Content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Author’s Name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Date when the reply was posted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IsBest Reply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9806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2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Crawler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6234113" y="-63500"/>
            <a:ext cx="5957887" cy="1606550"/>
          </a:xfrm>
        </p:spPr>
        <p:txBody>
          <a:bodyPr>
            <a:normAutofit/>
          </a:bodyPr>
          <a:lstStyle/>
          <a:p>
            <a:pPr algn="just"/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3052" y="4154019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595863" y="6315344"/>
            <a:ext cx="140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Crawler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003" y="2389019"/>
            <a:ext cx="5526981" cy="4194806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2228656" y="2518675"/>
            <a:ext cx="1426207" cy="29140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website</a:t>
            </a:r>
          </a:p>
        </p:txBody>
      </p:sp>
      <p:sp>
        <p:nvSpPr>
          <p:cNvPr id="9" name="Down Arrow 8"/>
          <p:cNvSpPr/>
          <p:nvPr/>
        </p:nvSpPr>
        <p:spPr>
          <a:xfrm>
            <a:off x="2756445" y="2875775"/>
            <a:ext cx="432048" cy="360041"/>
          </a:xfrm>
          <a:prstGeom prst="downArrow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/>
          <p:cNvSpPr/>
          <p:nvPr/>
        </p:nvSpPr>
        <p:spPr>
          <a:xfrm>
            <a:off x="732268" y="3356680"/>
            <a:ext cx="4843116" cy="316835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5" name="Rectangle 24"/>
          <p:cNvSpPr/>
          <p:nvPr/>
        </p:nvSpPr>
        <p:spPr>
          <a:xfrm>
            <a:off x="2176956" y="3472528"/>
            <a:ext cx="1836204" cy="51270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Forums to Parse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28656" y="4556408"/>
            <a:ext cx="1800200" cy="4316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Question to Parse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74657" y="5579683"/>
            <a:ext cx="1800200" cy="48564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Replies to Parse  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Straight Connector 150"/>
          <p:cNvCxnSpPr>
            <a:stCxn id="26" idx="3"/>
          </p:cNvCxnSpPr>
          <p:nvPr/>
        </p:nvCxnSpPr>
        <p:spPr>
          <a:xfrm>
            <a:off x="4028856" y="4772208"/>
            <a:ext cx="706305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738345" y="4763407"/>
            <a:ext cx="8184" cy="1681296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700724" y="6430635"/>
            <a:ext cx="301927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700724" y="3641231"/>
            <a:ext cx="0" cy="27629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9402959" y="5102696"/>
            <a:ext cx="364887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1700724" y="3641230"/>
            <a:ext cx="422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3993201" y="5756095"/>
            <a:ext cx="353780" cy="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346981" y="5756095"/>
            <a:ext cx="0" cy="57606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011680" y="6254617"/>
            <a:ext cx="1055149" cy="376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Magnetic Disk 251"/>
          <p:cNvSpPr/>
          <p:nvPr/>
        </p:nvSpPr>
        <p:spPr>
          <a:xfrm>
            <a:off x="8167124" y="2813286"/>
            <a:ext cx="2473327" cy="3099466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8801096" y="4081555"/>
            <a:ext cx="1224136" cy="35489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8801096" y="4590752"/>
            <a:ext cx="1224136" cy="35489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8801096" y="5166816"/>
            <a:ext cx="1224136" cy="35489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967B8E-1ED4-4DAB-B70F-B1DC1D72EB29}"/>
              </a:ext>
            </a:extLst>
          </p:cNvPr>
          <p:cNvSpPr txBox="1"/>
          <p:nvPr/>
        </p:nvSpPr>
        <p:spPr>
          <a:xfrm>
            <a:off x="8752606" y="590821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255" name="Straight Arrow Connector 254"/>
          <p:cNvCxnSpPr/>
          <p:nvPr/>
        </p:nvCxnSpPr>
        <p:spPr>
          <a:xfrm>
            <a:off x="3074757" y="4013031"/>
            <a:ext cx="2" cy="5438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3074757" y="4988008"/>
            <a:ext cx="0" cy="5916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99138" y="6332157"/>
            <a:ext cx="24478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899138" y="4771365"/>
            <a:ext cx="0" cy="1560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99138" y="4771365"/>
            <a:ext cx="275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066829" y="6122159"/>
            <a:ext cx="0" cy="132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011680" y="5822507"/>
            <a:ext cx="0" cy="432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011680" y="5794371"/>
            <a:ext cx="162977" cy="281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469854" y="3456564"/>
            <a:ext cx="8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Right Arrow 264"/>
          <p:cNvSpPr/>
          <p:nvPr/>
        </p:nvSpPr>
        <p:spPr>
          <a:xfrm>
            <a:off x="6105378" y="4354074"/>
            <a:ext cx="1941342" cy="53839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7" name="TextBox 266"/>
          <p:cNvSpPr txBox="1"/>
          <p:nvPr/>
        </p:nvSpPr>
        <p:spPr>
          <a:xfrm>
            <a:off x="6428215" y="4108807"/>
            <a:ext cx="14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Collects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Analyser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the collected data by employing keyword extraction algorithm written by </a:t>
            </a:r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Mitsuru Ishizuka of the University of </a:t>
            </a: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Tokyo in 2003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regarding the algorithm please refer </a:t>
            </a:r>
            <a:r>
              <a:rPr lang="en-NZ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NZ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ymatsuo.com/papers/ijait04.pdf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groups the data based on the highest number of occurrences of the keyword/topic in the collected data</a:t>
            </a:r>
            <a:endParaRPr lang="en-N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56653D-2D67-47DC-AF0C-F7FBC3BD26CB}"/>
              </a:ext>
            </a:extLst>
          </p:cNvPr>
          <p:cNvSpPr/>
          <p:nvPr/>
        </p:nvSpPr>
        <p:spPr>
          <a:xfrm>
            <a:off x="2952590" y="548680"/>
            <a:ext cx="8544010" cy="583264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8A2AC4-58A6-4C24-A9B0-57042F8E46E3}"/>
              </a:ext>
            </a:extLst>
          </p:cNvPr>
          <p:cNvSpPr txBox="1"/>
          <p:nvPr/>
        </p:nvSpPr>
        <p:spPr>
          <a:xfrm>
            <a:off x="7096650" y="364996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B6B151-D5ED-4C7C-8936-FB9A067E1597}"/>
              </a:ext>
            </a:extLst>
          </p:cNvPr>
          <p:cNvSpPr/>
          <p:nvPr/>
        </p:nvSpPr>
        <p:spPr>
          <a:xfrm>
            <a:off x="5939461" y="5811289"/>
            <a:ext cx="140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Crawler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E2FFC04-3B2E-488F-8D37-6B46CB5B6841}"/>
              </a:ext>
            </a:extLst>
          </p:cNvPr>
          <p:cNvSpPr/>
          <p:nvPr/>
        </p:nvSpPr>
        <p:spPr>
          <a:xfrm>
            <a:off x="3143672" y="764705"/>
            <a:ext cx="4843116" cy="550824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E0187B8-2343-4146-96E0-BF6AA4D4B42D}"/>
              </a:ext>
            </a:extLst>
          </p:cNvPr>
          <p:cNvSpPr/>
          <p:nvPr/>
        </p:nvSpPr>
        <p:spPr>
          <a:xfrm>
            <a:off x="4218825" y="1052737"/>
            <a:ext cx="1836204" cy="51270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Forum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F0523F-C4B3-4546-A0E2-2801A8175680}"/>
              </a:ext>
            </a:extLst>
          </p:cNvPr>
          <p:cNvSpPr/>
          <p:nvPr/>
        </p:nvSpPr>
        <p:spPr>
          <a:xfrm>
            <a:off x="4228151" y="2556557"/>
            <a:ext cx="1800200" cy="4316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Question 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91FF8A-DE42-48A8-A483-1B3BB7610C2F}"/>
              </a:ext>
            </a:extLst>
          </p:cNvPr>
          <p:cNvSpPr/>
          <p:nvPr/>
        </p:nvSpPr>
        <p:spPr>
          <a:xfrm>
            <a:off x="4382171" y="4106327"/>
            <a:ext cx="1800200" cy="48564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Reply Content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461EEF4-3A44-4003-BC49-638AF07F3CA5}"/>
              </a:ext>
            </a:extLst>
          </p:cNvPr>
          <p:cNvCxnSpPr/>
          <p:nvPr/>
        </p:nvCxnSpPr>
        <p:spPr>
          <a:xfrm flipV="1">
            <a:off x="3482165" y="1412779"/>
            <a:ext cx="0" cy="468051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3D12892-EB13-4272-BCD0-6B9FB695A346}"/>
              </a:ext>
            </a:extLst>
          </p:cNvPr>
          <p:cNvCxnSpPr/>
          <p:nvPr/>
        </p:nvCxnSpPr>
        <p:spPr>
          <a:xfrm>
            <a:off x="3482165" y="1412777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17802E4-A011-492A-9D40-9502659A1F0B}"/>
              </a:ext>
            </a:extLst>
          </p:cNvPr>
          <p:cNvCxnSpPr/>
          <p:nvPr/>
        </p:nvCxnSpPr>
        <p:spPr>
          <a:xfrm flipH="1" flipV="1">
            <a:off x="3482165" y="6093295"/>
            <a:ext cx="4173856" cy="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3FF16C7-AC35-4456-B539-025524B7C2F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82372" y="4349150"/>
            <a:ext cx="666135" cy="1595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1BB6446-8AAE-40C4-B9DE-FD26A7CC2C13}"/>
              </a:ext>
            </a:extLst>
          </p:cNvPr>
          <p:cNvCxnSpPr/>
          <p:nvPr/>
        </p:nvCxnSpPr>
        <p:spPr>
          <a:xfrm>
            <a:off x="6843426" y="4365104"/>
            <a:ext cx="5080" cy="128818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7B2C9D7-1851-43ED-9BA2-FDFB63A7C16F}"/>
              </a:ext>
            </a:extLst>
          </p:cNvPr>
          <p:cNvCxnSpPr>
            <a:cxnSpLocks/>
          </p:cNvCxnSpPr>
          <p:nvPr/>
        </p:nvCxnSpPr>
        <p:spPr>
          <a:xfrm flipV="1">
            <a:off x="3791744" y="5653288"/>
            <a:ext cx="3079818" cy="796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66D050D6-F783-40D6-AD07-D8DC56B3539E}"/>
              </a:ext>
            </a:extLst>
          </p:cNvPr>
          <p:cNvCxnSpPr>
            <a:cxnSpLocks/>
          </p:cNvCxnSpPr>
          <p:nvPr/>
        </p:nvCxnSpPr>
        <p:spPr>
          <a:xfrm>
            <a:off x="3772004" y="2772358"/>
            <a:ext cx="0" cy="288093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5C721F7-9ADE-4178-8681-A720CD55325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43869" y="2765201"/>
            <a:ext cx="484283" cy="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A210763-D0A9-40DF-8143-5DBB7CE6F5C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125411" y="2988157"/>
            <a:ext cx="2840" cy="1109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8B942C9-EBD7-449C-B5A6-8F0F99EF480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36928" y="1565443"/>
            <a:ext cx="7681" cy="999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432AE66-0932-49EA-94A1-0668B87A4023}"/>
              </a:ext>
            </a:extLst>
          </p:cNvPr>
          <p:cNvCxnSpPr>
            <a:cxnSpLocks/>
          </p:cNvCxnSpPr>
          <p:nvPr/>
        </p:nvCxnSpPr>
        <p:spPr>
          <a:xfrm flipH="1" flipV="1">
            <a:off x="7605829" y="2772357"/>
            <a:ext cx="22057" cy="332093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57866DD-6772-429A-91A8-455387220BEE}"/>
              </a:ext>
            </a:extLst>
          </p:cNvPr>
          <p:cNvSpPr txBox="1"/>
          <p:nvPr/>
        </p:nvSpPr>
        <p:spPr>
          <a:xfrm>
            <a:off x="6232740" y="1131992"/>
            <a:ext cx="1613778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Processor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730E2BA-BBA6-41E2-99D3-8295F23BD42F}"/>
              </a:ext>
            </a:extLst>
          </p:cNvPr>
          <p:cNvSpPr/>
          <p:nvPr/>
        </p:nvSpPr>
        <p:spPr>
          <a:xfrm>
            <a:off x="4853765" y="1772817"/>
            <a:ext cx="581830" cy="386743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endParaRPr lang="en-NZ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0DEED0B0-9326-46BE-8BA6-F4E208D8FBDF}"/>
              </a:ext>
            </a:extLst>
          </p:cNvPr>
          <p:cNvSpPr/>
          <p:nvPr/>
        </p:nvSpPr>
        <p:spPr>
          <a:xfrm>
            <a:off x="4839808" y="3270163"/>
            <a:ext cx="607695" cy="377864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994CFD72-5580-4DF8-AB36-59E2688806BB}"/>
              </a:ext>
            </a:extLst>
          </p:cNvPr>
          <p:cNvCxnSpPr>
            <a:cxnSpLocks/>
          </p:cNvCxnSpPr>
          <p:nvPr/>
        </p:nvCxnSpPr>
        <p:spPr>
          <a:xfrm flipV="1">
            <a:off x="4123649" y="5319206"/>
            <a:ext cx="1001762" cy="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8F1BCE4-198E-4D0F-AEA1-70D1E42716EB}"/>
              </a:ext>
            </a:extLst>
          </p:cNvPr>
          <p:cNvSpPr/>
          <p:nvPr/>
        </p:nvSpPr>
        <p:spPr>
          <a:xfrm>
            <a:off x="8804168" y="1772816"/>
            <a:ext cx="2396358" cy="33016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74F435C-48FF-4D04-9CAA-A7AD4735BEF5}"/>
              </a:ext>
            </a:extLst>
          </p:cNvPr>
          <p:cNvSpPr/>
          <p:nvPr/>
        </p:nvSpPr>
        <p:spPr>
          <a:xfrm>
            <a:off x="9375645" y="2648697"/>
            <a:ext cx="1253405" cy="5984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Extracting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06496F0-0350-472D-84EB-C315271163E7}"/>
              </a:ext>
            </a:extLst>
          </p:cNvPr>
          <p:cNvSpPr/>
          <p:nvPr/>
        </p:nvSpPr>
        <p:spPr>
          <a:xfrm>
            <a:off x="9353471" y="3444069"/>
            <a:ext cx="1342531" cy="6231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Scrapping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843F13B-8B68-4D38-A4CA-585453298B9C}"/>
              </a:ext>
            </a:extLst>
          </p:cNvPr>
          <p:cNvSpPr/>
          <p:nvPr/>
        </p:nvSpPr>
        <p:spPr>
          <a:xfrm>
            <a:off x="9331711" y="4275136"/>
            <a:ext cx="1342531" cy="6231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Stemming</a:t>
            </a:r>
          </a:p>
        </p:txBody>
      </p: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xmlns="" id="{6B65FFAA-1C9C-479D-8A8B-B77EC760CF73}"/>
              </a:ext>
            </a:extLst>
          </p:cNvPr>
          <p:cNvSpPr/>
          <p:nvPr/>
        </p:nvSpPr>
        <p:spPr>
          <a:xfrm>
            <a:off x="105112" y="1631911"/>
            <a:ext cx="2050333" cy="305809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EF5D6F7-ECEF-4D99-A2A6-D499341E2F46}"/>
              </a:ext>
            </a:extLst>
          </p:cNvPr>
          <p:cNvSpPr/>
          <p:nvPr/>
        </p:nvSpPr>
        <p:spPr>
          <a:xfrm>
            <a:off x="542937" y="2725833"/>
            <a:ext cx="1136999" cy="35605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45ED6977-BFC1-40E5-A557-5EC0E8F56F30}"/>
              </a:ext>
            </a:extLst>
          </p:cNvPr>
          <p:cNvSpPr/>
          <p:nvPr/>
        </p:nvSpPr>
        <p:spPr>
          <a:xfrm>
            <a:off x="567024" y="3168836"/>
            <a:ext cx="1126507" cy="35605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3269595B-7DB2-4B34-BCBB-9B41813EE4A3}"/>
              </a:ext>
            </a:extLst>
          </p:cNvPr>
          <p:cNvSpPr/>
          <p:nvPr/>
        </p:nvSpPr>
        <p:spPr>
          <a:xfrm>
            <a:off x="542937" y="3613096"/>
            <a:ext cx="1136998" cy="3528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B1A5DF2B-F0F1-43D3-AF46-FBDB0A34ACF6}"/>
              </a:ext>
            </a:extLst>
          </p:cNvPr>
          <p:cNvCxnSpPr>
            <a:cxnSpLocks/>
          </p:cNvCxnSpPr>
          <p:nvPr/>
        </p:nvCxnSpPr>
        <p:spPr>
          <a:xfrm>
            <a:off x="11228662" y="3642187"/>
            <a:ext cx="699987" cy="777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A02BDC83-0A4F-4B3C-9E41-497E4108A01F}"/>
              </a:ext>
            </a:extLst>
          </p:cNvPr>
          <p:cNvCxnSpPr>
            <a:cxnSpLocks/>
          </p:cNvCxnSpPr>
          <p:nvPr/>
        </p:nvCxnSpPr>
        <p:spPr>
          <a:xfrm>
            <a:off x="11928648" y="3649964"/>
            <a:ext cx="0" cy="301939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2C647805-0F13-4E9D-8AB0-1A93DB331739}"/>
              </a:ext>
            </a:extLst>
          </p:cNvPr>
          <p:cNvCxnSpPr>
            <a:cxnSpLocks/>
          </p:cNvCxnSpPr>
          <p:nvPr/>
        </p:nvCxnSpPr>
        <p:spPr>
          <a:xfrm flipH="1">
            <a:off x="1199456" y="6669360"/>
            <a:ext cx="1072919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550CCDC5-0713-4D27-9180-30593300397D}"/>
              </a:ext>
            </a:extLst>
          </p:cNvPr>
          <p:cNvCxnSpPr>
            <a:cxnSpLocks/>
          </p:cNvCxnSpPr>
          <p:nvPr/>
        </p:nvCxnSpPr>
        <p:spPr>
          <a:xfrm flipV="1">
            <a:off x="1168970" y="4733104"/>
            <a:ext cx="30486" cy="193625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A6B1E37-0D1E-4BA4-A45C-2E8CA39B76D4}"/>
              </a:ext>
            </a:extLst>
          </p:cNvPr>
          <p:cNvSpPr txBox="1"/>
          <p:nvPr/>
        </p:nvSpPr>
        <p:spPr>
          <a:xfrm>
            <a:off x="10481659" y="6386666"/>
            <a:ext cx="123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 Topics </a:t>
            </a:r>
            <a:endParaRPr lang="en-NZ" sz="1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8D225969-026C-4CC6-A337-D175A5D0F95A}"/>
              </a:ext>
            </a:extLst>
          </p:cNvPr>
          <p:cNvSpPr/>
          <p:nvPr/>
        </p:nvSpPr>
        <p:spPr>
          <a:xfrm>
            <a:off x="542937" y="4027552"/>
            <a:ext cx="1131269" cy="42166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 Keyword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1658FF2-50A6-4183-A259-5B8FCAF957C8}"/>
              </a:ext>
            </a:extLst>
          </p:cNvPr>
          <p:cNvSpPr txBox="1"/>
          <p:nvPr/>
        </p:nvSpPr>
        <p:spPr>
          <a:xfrm>
            <a:off x="9181302" y="2067684"/>
            <a:ext cx="193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Analyser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5369402-7684-48C4-897B-5103090D29D8}"/>
              </a:ext>
            </a:extLst>
          </p:cNvPr>
          <p:cNvSpPr txBox="1"/>
          <p:nvPr/>
        </p:nvSpPr>
        <p:spPr>
          <a:xfrm>
            <a:off x="567022" y="1052737"/>
            <a:ext cx="135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C67E5F9-FB42-43F6-9169-FA15F36A7BAE}"/>
              </a:ext>
            </a:extLst>
          </p:cNvPr>
          <p:cNvSpPr txBox="1"/>
          <p:nvPr/>
        </p:nvSpPr>
        <p:spPr>
          <a:xfrm>
            <a:off x="539832" y="5033678"/>
            <a:ext cx="180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en-NZ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4713E43-34A6-431A-A32C-C574C7DCB928}"/>
              </a:ext>
            </a:extLst>
          </p:cNvPr>
          <p:cNvSpPr txBox="1"/>
          <p:nvPr/>
        </p:nvSpPr>
        <p:spPr>
          <a:xfrm>
            <a:off x="2137428" y="2855309"/>
            <a:ext cx="1039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B2A957AE-90CB-47AA-82B0-3AA65BA7B24E}"/>
              </a:ext>
            </a:extLst>
          </p:cNvPr>
          <p:cNvCxnSpPr>
            <a:stCxn id="56" idx="3"/>
          </p:cNvCxnSpPr>
          <p:nvPr/>
        </p:nvCxnSpPr>
        <p:spPr>
          <a:xfrm flipV="1">
            <a:off x="1679935" y="1631912"/>
            <a:ext cx="2435808" cy="1271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6CA613C1-56BD-40D1-89E9-689DA125C61C}"/>
              </a:ext>
            </a:extLst>
          </p:cNvPr>
          <p:cNvCxnSpPr>
            <a:cxnSpLocks/>
          </p:cNvCxnSpPr>
          <p:nvPr/>
        </p:nvCxnSpPr>
        <p:spPr>
          <a:xfrm flipV="1">
            <a:off x="1761719" y="2988157"/>
            <a:ext cx="2354024" cy="3305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8B7571FE-F89B-4077-BB32-1A9875537D10}"/>
              </a:ext>
            </a:extLst>
          </p:cNvPr>
          <p:cNvCxnSpPr>
            <a:cxnSpLocks/>
          </p:cNvCxnSpPr>
          <p:nvPr/>
        </p:nvCxnSpPr>
        <p:spPr>
          <a:xfrm>
            <a:off x="1655028" y="3787908"/>
            <a:ext cx="2601259" cy="487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70FB0EB9-3211-4690-B639-33EC74A2446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028352" y="2772357"/>
            <a:ext cx="15774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6B9F7068-DDE4-4CF6-8A8D-ACCEC128EE09}"/>
              </a:ext>
            </a:extLst>
          </p:cNvPr>
          <p:cNvCxnSpPr>
            <a:cxnSpLocks/>
          </p:cNvCxnSpPr>
          <p:nvPr/>
        </p:nvCxnSpPr>
        <p:spPr>
          <a:xfrm>
            <a:off x="5125411" y="4622394"/>
            <a:ext cx="0" cy="678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xmlns="" id="{E71768CE-7530-4861-A03F-A8E7A2BF037D}"/>
              </a:ext>
            </a:extLst>
          </p:cNvPr>
          <p:cNvSpPr/>
          <p:nvPr/>
        </p:nvSpPr>
        <p:spPr>
          <a:xfrm>
            <a:off x="4795833" y="4705852"/>
            <a:ext cx="607695" cy="377864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en-NZ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2DC45C8F-A64A-47B6-AD95-15C36EF9539A}"/>
              </a:ext>
            </a:extLst>
          </p:cNvPr>
          <p:cNvCxnSpPr/>
          <p:nvPr/>
        </p:nvCxnSpPr>
        <p:spPr>
          <a:xfrm flipV="1">
            <a:off x="4123648" y="4365105"/>
            <a:ext cx="0" cy="954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67CD4100-268A-4BA9-B657-41E60E068CDC}"/>
              </a:ext>
            </a:extLst>
          </p:cNvPr>
          <p:cNvCxnSpPr>
            <a:endCxn id="11" idx="1"/>
          </p:cNvCxnSpPr>
          <p:nvPr/>
        </p:nvCxnSpPr>
        <p:spPr>
          <a:xfrm flipV="1">
            <a:off x="4123649" y="4349150"/>
            <a:ext cx="258523" cy="15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FFA37CDD-51DF-438E-BC72-912A385E2225}"/>
              </a:ext>
            </a:extLst>
          </p:cNvPr>
          <p:cNvCxnSpPr/>
          <p:nvPr/>
        </p:nvCxnSpPr>
        <p:spPr>
          <a:xfrm>
            <a:off x="5537094" y="1966187"/>
            <a:ext cx="3107512" cy="806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2FC8EA03-9879-472B-AE07-34214F4AA64B}"/>
              </a:ext>
            </a:extLst>
          </p:cNvPr>
          <p:cNvCxnSpPr/>
          <p:nvPr/>
        </p:nvCxnSpPr>
        <p:spPr>
          <a:xfrm>
            <a:off x="5662431" y="3499923"/>
            <a:ext cx="28183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xmlns="" id="{0E181BC5-89F2-4245-8767-3920779DDE4A}"/>
              </a:ext>
            </a:extLst>
          </p:cNvPr>
          <p:cNvCxnSpPr/>
          <p:nvPr/>
        </p:nvCxnSpPr>
        <p:spPr>
          <a:xfrm flipV="1">
            <a:off x="5635817" y="4275135"/>
            <a:ext cx="2786435" cy="686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56274E65-CA03-45D4-97B3-9DBD4BB32A5E}"/>
              </a:ext>
            </a:extLst>
          </p:cNvPr>
          <p:cNvSpPr txBox="1"/>
          <p:nvPr/>
        </p:nvSpPr>
        <p:spPr>
          <a:xfrm>
            <a:off x="8705793" y="5138325"/>
            <a:ext cx="2885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Number of Forums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Nq : Number of Questions </a:t>
            </a:r>
          </a:p>
          <a:p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Number of Replies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D89A7E-7124-4F29-80F1-919862A1E8DA}"/>
              </a:ext>
            </a:extLst>
          </p:cNvPr>
          <p:cNvSpPr txBox="1"/>
          <p:nvPr/>
        </p:nvSpPr>
        <p:spPr>
          <a:xfrm>
            <a:off x="-5357" y="-18648"/>
            <a:ext cx="389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D6D8ED0-96CA-40EE-AF41-2F2564BA7184}"/>
              </a:ext>
            </a:extLst>
          </p:cNvPr>
          <p:cNvCxnSpPr>
            <a:cxnSpLocks/>
          </p:cNvCxnSpPr>
          <p:nvPr/>
        </p:nvCxnSpPr>
        <p:spPr>
          <a:xfrm flipV="1">
            <a:off x="9523827" y="1379430"/>
            <a:ext cx="0" cy="256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6B29D6-40F3-4BAD-A82F-49DD5BA0F228}"/>
              </a:ext>
            </a:extLst>
          </p:cNvPr>
          <p:cNvSpPr txBox="1"/>
          <p:nvPr/>
        </p:nvSpPr>
        <p:spPr>
          <a:xfrm>
            <a:off x="8451038" y="962935"/>
            <a:ext cx="34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Algorithm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35B5093-CEB1-4142-BD04-2CD74E2F4C8D}"/>
              </a:ext>
            </a:extLst>
          </p:cNvPr>
          <p:cNvSpPr txBox="1"/>
          <p:nvPr/>
        </p:nvSpPr>
        <p:spPr>
          <a:xfrm>
            <a:off x="7906935" y="3161145"/>
            <a:ext cx="1039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endParaRPr lang="en-N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6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9039501-FCAD-4F30-9068-9CE2B0D4DA8A}"/>
              </a:ext>
            </a:extLst>
          </p:cNvPr>
          <p:cNvSpPr txBox="1"/>
          <p:nvPr/>
        </p:nvSpPr>
        <p:spPr>
          <a:xfrm>
            <a:off x="5807968" y="44705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154954" y="2577182"/>
            <a:ext cx="6089908" cy="386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8403617" y="3472086"/>
            <a:ext cx="2592720" cy="18271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1688123" y="2982351"/>
            <a:ext cx="2025748" cy="1329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3008142" y="4909136"/>
            <a:ext cx="2025748" cy="1329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2" name="Rectangle 21"/>
          <p:cNvSpPr/>
          <p:nvPr/>
        </p:nvSpPr>
        <p:spPr>
          <a:xfrm>
            <a:off x="4408181" y="2977057"/>
            <a:ext cx="2025748" cy="1329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2269588" y="2603500"/>
            <a:ext cx="147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  <a:endParaRPr lang="en-N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9625" y="2603500"/>
            <a:ext cx="11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N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7545" y="4509262"/>
            <a:ext cx="137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endParaRPr lang="en-N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7068" y="2907902"/>
            <a:ext cx="227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endParaRPr lang="en-N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88123" y="3370184"/>
            <a:ext cx="20257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69588" y="2977057"/>
            <a:ext cx="0" cy="13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</p:cNvCxnSpPr>
          <p:nvPr/>
        </p:nvCxnSpPr>
        <p:spPr>
          <a:xfrm>
            <a:off x="3008142" y="3003610"/>
            <a:ext cx="0" cy="1302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88123" y="3003610"/>
            <a:ext cx="5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9588" y="3003610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8960" y="3003610"/>
            <a:ext cx="4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08181" y="3370184"/>
            <a:ext cx="20257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09625" y="2977057"/>
            <a:ext cx="0" cy="13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2" idx="0"/>
          </p:cNvCxnSpPr>
          <p:nvPr/>
        </p:nvCxnSpPr>
        <p:spPr>
          <a:xfrm>
            <a:off x="5421055" y="2977057"/>
            <a:ext cx="0" cy="13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08180" y="3003610"/>
            <a:ext cx="62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QID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05451" y="3003610"/>
            <a:ext cx="62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35333" y="2970074"/>
            <a:ext cx="89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008142" y="5299257"/>
            <a:ext cx="20257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07545" y="4909136"/>
            <a:ext cx="0" cy="13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0"/>
            <a:endCxn id="17" idx="2"/>
          </p:cNvCxnSpPr>
          <p:nvPr/>
        </p:nvCxnSpPr>
        <p:spPr>
          <a:xfrm>
            <a:off x="4021016" y="4909136"/>
            <a:ext cx="0" cy="13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08142" y="4909136"/>
            <a:ext cx="5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83535" y="4919531"/>
            <a:ext cx="65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QID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34730" y="4909136"/>
            <a:ext cx="586305" cy="36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…</a:t>
            </a:r>
            <a:endParaRPr lang="en-NZ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3746247" y="3654983"/>
            <a:ext cx="6619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56043" y="3329297"/>
            <a:ext cx="77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N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868905" y="4502408"/>
            <a:ext cx="1311781" cy="919677"/>
          </a:xfrm>
          <a:prstGeom prst="bentConnector3">
            <a:avLst>
              <a:gd name="adj1" fmla="val 10040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97460" y="4339985"/>
            <a:ext cx="4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64957" y="5684007"/>
            <a:ext cx="43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8403617" y="3910818"/>
            <a:ext cx="2592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967740" y="3472086"/>
            <a:ext cx="0" cy="1803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5" idx="0"/>
          </p:cNvCxnSpPr>
          <p:nvPr/>
        </p:nvCxnSpPr>
        <p:spPr>
          <a:xfrm flipV="1">
            <a:off x="9699977" y="3472086"/>
            <a:ext cx="0" cy="18271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3617" y="3513963"/>
            <a:ext cx="69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67740" y="3513963"/>
            <a:ext cx="8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86057" y="3502171"/>
            <a:ext cx="55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….</a:t>
            </a:r>
            <a:endParaRPr lang="en-NZ" dirty="0"/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1978855" y="2363372"/>
            <a:ext cx="0" cy="44018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978855" y="2363372"/>
            <a:ext cx="687753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856391" y="2363372"/>
            <a:ext cx="0" cy="11087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357403" y="6019800"/>
            <a:ext cx="14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 Detail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0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605</Words>
  <Application>Microsoft Office PowerPoint</Application>
  <PresentationFormat>Widescreen</PresentationFormat>
  <Paragraphs>161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Web Crawling and Natural Language Processing(NLP) on online support forums</vt:lpstr>
      <vt:lpstr>Purpose</vt:lpstr>
      <vt:lpstr>Components of Contoso Service Hub System</vt:lpstr>
      <vt:lpstr>System Architecture </vt:lpstr>
      <vt:lpstr>Web Crawler</vt:lpstr>
      <vt:lpstr>Web Crawler</vt:lpstr>
      <vt:lpstr>Keyword Analyser</vt:lpstr>
      <vt:lpstr>PowerPoint Presentation</vt:lpstr>
      <vt:lpstr>Backend</vt:lpstr>
      <vt:lpstr>Technologies Stack</vt:lpstr>
      <vt:lpstr>Setting Up</vt:lpstr>
      <vt:lpstr>Database Migrations</vt:lpstr>
      <vt:lpstr>Contoso Service Hub 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Nayak</dc:creator>
  <cp:lastModifiedBy>Vishwa</cp:lastModifiedBy>
  <cp:revision>108</cp:revision>
  <dcterms:created xsi:type="dcterms:W3CDTF">2017-06-04T10:32:44Z</dcterms:created>
  <dcterms:modified xsi:type="dcterms:W3CDTF">2017-06-06T03:15:36Z</dcterms:modified>
</cp:coreProperties>
</file>