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06" r:id="rId18"/>
    <p:sldId id="1307" r:id="rId19"/>
    <p:sldId id="1308" r:id="rId20"/>
    <p:sldId id="1297" r:id="rId21"/>
    <p:sldId id="1288" r:id="rId22"/>
    <p:sldId id="1249" r:id="rId23"/>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83" d="100"/>
          <a:sy n="83" d="100"/>
        </p:scale>
        <p:origin x="-1224" y="-78"/>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t>
            </a:r>
            <a:r>
              <a:rPr lang="en-US" sz="1100" b="0" i="0" u="none" strike="noStrike" cap="none" dirty="0" smtClean="0">
                <a:solidFill>
                  <a:schemeClr val="tx1"/>
                </a:solidFill>
                <a:latin typeface="Arial"/>
                <a:ea typeface="Arial"/>
                <a:cs typeface="Arial"/>
                <a:sym typeface="Arial"/>
              </a:rPr>
              <a:t>au814721104006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p:cNvSpPr txBox="1"/>
          <p:nvPr/>
        </p:nvSpPr>
        <p:spPr>
          <a:xfrm>
            <a:off x="2142872" y="3956068"/>
            <a:ext cx="1532792" cy="261610"/>
          </a:xfrm>
          <a:prstGeom prst="rect">
            <a:avLst/>
          </a:prstGeom>
          <a:noFill/>
        </p:spPr>
        <p:txBody>
          <a:bodyPr wrap="none" rtlCol="0">
            <a:spAutoFit/>
          </a:bodyPr>
          <a:lstStyle/>
          <a:p>
            <a:r>
              <a:rPr lang="en-US" sz="1100" dirty="0" err="1" smtClean="0"/>
              <a:t>Archana</a:t>
            </a:r>
            <a:r>
              <a:rPr lang="en-US" sz="1100" dirty="0" smtClean="0"/>
              <a:t> </a:t>
            </a:r>
            <a:r>
              <a:rPr lang="en-US" sz="1100" dirty="0" err="1"/>
              <a:t>A</a:t>
            </a:r>
            <a:r>
              <a:rPr lang="en-US" sz="1100" dirty="0" err="1" smtClean="0"/>
              <a:t>shokkumar</a:t>
            </a:r>
            <a:endParaRPr lang="en-IN" sz="1100" dirty="0"/>
          </a:p>
        </p:txBody>
      </p:sp>
      <p:sp>
        <p:nvSpPr>
          <p:cNvPr id="19" name="TextBox 18"/>
          <p:cNvSpPr txBox="1"/>
          <p:nvPr/>
        </p:nvSpPr>
        <p:spPr>
          <a:xfrm>
            <a:off x="5693065" y="4012029"/>
            <a:ext cx="2133918" cy="261610"/>
          </a:xfrm>
          <a:prstGeom prst="rect">
            <a:avLst/>
          </a:prstGeom>
          <a:noFill/>
        </p:spPr>
        <p:txBody>
          <a:bodyPr wrap="none" rtlCol="0">
            <a:spAutoFit/>
          </a:bodyPr>
          <a:lstStyle/>
          <a:p>
            <a:r>
              <a:rPr lang="en-US" sz="1100" dirty="0" smtClean="0"/>
              <a:t>SRM TRP Engineering College</a:t>
            </a:r>
            <a:endParaRPr lang="en-IN" sz="1100"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559980" y="326812"/>
            <a:ext cx="7886430" cy="666517"/>
          </a:xfrm>
        </p:spPr>
        <p:txBody>
          <a:bodyPr/>
          <a:lstStyle/>
          <a:p>
            <a:pPr algn="ctr"/>
            <a:r>
              <a:rPr lang="en-US" sz="2000" b="1" dirty="0" smtClean="0">
                <a:solidFill>
                  <a:srgbClr val="FF0000"/>
                </a:solidFill>
              </a:rPr>
              <a:t>Student’s Login</a:t>
            </a:r>
            <a:endParaRPr lang="en-US" sz="2000" b="1"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76300"/>
            <a:ext cx="85725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792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03160" y="330200"/>
            <a:ext cx="7886430" cy="632649"/>
          </a:xfrm>
        </p:spPr>
        <p:txBody>
          <a:bodyPr/>
          <a:lstStyle/>
          <a:p>
            <a:pPr algn="ctr"/>
            <a:r>
              <a:rPr lang="en-US" sz="2000" b="1" dirty="0" smtClean="0">
                <a:solidFill>
                  <a:srgbClr val="FF0000"/>
                </a:solidFill>
              </a:rPr>
              <a:t>Student’s page</a:t>
            </a:r>
            <a:endParaRPr lang="en-US" sz="2000" b="1"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914401"/>
            <a:ext cx="8335266" cy="391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2815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19035" y="357716"/>
            <a:ext cx="7886430" cy="624183"/>
          </a:xfrm>
        </p:spPr>
        <p:txBody>
          <a:bodyPr/>
          <a:lstStyle/>
          <a:p>
            <a:pPr algn="ctr"/>
            <a:r>
              <a:rPr lang="en-US" sz="2000" b="1" dirty="0" smtClean="0">
                <a:solidFill>
                  <a:srgbClr val="FF0000"/>
                </a:solidFill>
              </a:rPr>
              <a:t>Teacher’s login</a:t>
            </a:r>
            <a:endParaRPr lang="en-US" sz="2000" b="1" dirty="0">
              <a:solidFill>
                <a:srgbClr val="FF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31" y="971550"/>
            <a:ext cx="8452693"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3150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17130" y="366606"/>
            <a:ext cx="7886430" cy="649583"/>
          </a:xfrm>
        </p:spPr>
        <p:txBody>
          <a:bodyPr/>
          <a:lstStyle/>
          <a:p>
            <a:pPr algn="ctr"/>
            <a:r>
              <a:rPr lang="en-US" sz="2000" b="1" dirty="0" smtClean="0">
                <a:solidFill>
                  <a:srgbClr val="FF0000"/>
                </a:solidFill>
              </a:rPr>
              <a:t>Teacher’s page</a:t>
            </a:r>
            <a:endParaRPr lang="en-US" sz="2000" b="1" dirty="0">
              <a:solidFill>
                <a:srgbClr val="FF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6" y="942974"/>
            <a:ext cx="8201024"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461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17130" y="366606"/>
            <a:ext cx="7886430" cy="649583"/>
          </a:xfrm>
        </p:spPr>
        <p:txBody>
          <a:bodyPr/>
          <a:lstStyle/>
          <a:p>
            <a:pPr algn="ctr"/>
            <a:r>
              <a:rPr lang="en-US" sz="2000" b="1" dirty="0" smtClean="0">
                <a:solidFill>
                  <a:srgbClr val="FF0000"/>
                </a:solidFill>
              </a:rPr>
              <a:t>No Access</a:t>
            </a:r>
            <a:endParaRPr lang="en-US" sz="2000" b="1" dirty="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847516"/>
            <a:ext cx="8229600" cy="4162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4985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17130" y="366606"/>
            <a:ext cx="7886430" cy="649583"/>
          </a:xfrm>
        </p:spPr>
        <p:txBody>
          <a:bodyPr/>
          <a:lstStyle/>
          <a:p>
            <a:pPr algn="ctr"/>
            <a:r>
              <a:rPr lang="en-US" sz="2000" b="1" dirty="0" smtClean="0">
                <a:solidFill>
                  <a:srgbClr val="FF0000"/>
                </a:solidFill>
              </a:rPr>
              <a:t>404 error</a:t>
            </a:r>
            <a:endParaRPr lang="en-US" sz="2000" b="1" dirty="0">
              <a:solidFill>
                <a:srgbClr val="FF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914400"/>
            <a:ext cx="836295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5379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17130" y="538056"/>
            <a:ext cx="7886430" cy="649583"/>
          </a:xfrm>
        </p:spPr>
        <p:txBody>
          <a:bodyPr/>
          <a:lstStyle/>
          <a:p>
            <a:pPr algn="ctr"/>
            <a:r>
              <a:rPr lang="en-US" sz="2000" b="1" dirty="0" smtClean="0">
                <a:solidFill>
                  <a:srgbClr val="FF0000"/>
                </a:solidFill>
              </a:rPr>
              <a:t>Teacher’s upload page(Allow a</a:t>
            </a:r>
            <a:br>
              <a:rPr lang="en-US" sz="2000" b="1" dirty="0" smtClean="0">
                <a:solidFill>
                  <a:srgbClr val="FF0000"/>
                </a:solidFill>
              </a:rPr>
            </a:br>
            <a:r>
              <a:rPr lang="en-US" sz="2000" b="1" dirty="0" smtClean="0">
                <a:solidFill>
                  <a:srgbClr val="FF0000"/>
                </a:solidFill>
              </a:rPr>
              <a:t>permission)</a:t>
            </a:r>
            <a:endParaRPr lang="en-US" sz="2000" b="1" dirty="0">
              <a:solidFill>
                <a:srgbClr val="FF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 y="1261511"/>
            <a:ext cx="8458200" cy="374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7142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02353" y="516466"/>
            <a:ext cx="8421857" cy="547983"/>
          </a:xfrm>
        </p:spPr>
        <p:txBody>
          <a:bodyPr/>
          <a:lstStyle/>
          <a:p>
            <a:r>
              <a:rPr lang="en-IN" sz="2000" b="1" dirty="0" smtClean="0">
                <a:solidFill>
                  <a:srgbClr val="FF0000"/>
                </a:solidFill>
                <a:latin typeface="+mj-lt"/>
              </a:rPr>
              <a:t/>
            </a:r>
            <a:br>
              <a:rPr lang="en-IN" sz="2000" b="1" dirty="0" smtClean="0">
                <a:solidFill>
                  <a:srgbClr val="FF0000"/>
                </a:solidFill>
                <a:latin typeface="+mj-lt"/>
              </a:rPr>
            </a:br>
            <a:r>
              <a:rPr lang="en-IN" sz="2000" b="1" dirty="0" smtClean="0">
                <a:solidFill>
                  <a:srgbClr val="FF0000"/>
                </a:solidFill>
                <a:latin typeface="+mj-lt"/>
              </a:rPr>
              <a:t>Future </a:t>
            </a:r>
            <a:r>
              <a:rPr lang="en-US" sz="2000" b="1" dirty="0" smtClean="0">
                <a:solidFill>
                  <a:srgbClr val="FF0000"/>
                </a:solidFill>
                <a:latin typeface="+mj-lt"/>
              </a:rPr>
              <a:t>Enhancements</a:t>
            </a:r>
            <a:r>
              <a:rPr lang="en-US" sz="2000" b="1" dirty="0" smtClean="0">
                <a:solidFill>
                  <a:srgbClr val="FF0000"/>
                </a:solidFill>
                <a:latin typeface="+mj-lt"/>
                <a:cs typeface="Times New Roman" panose="02020603050405020304" pitchFamily="18" charset="0"/>
              </a:rPr>
              <a:t>:</a:t>
            </a:r>
            <a:r>
              <a:rPr lang="en-US" sz="2000" b="0" i="0" dirty="0" smtClean="0">
                <a:solidFill>
                  <a:srgbClr val="FF0000"/>
                </a:solidFill>
                <a:effectLst/>
                <a:latin typeface="Söhne"/>
              </a:rPr>
              <a:t/>
            </a:r>
            <a:br>
              <a:rPr lang="en-US" sz="2000" b="0" i="0" dirty="0" smtClean="0">
                <a:solidFill>
                  <a:srgbClr val="FF0000"/>
                </a:solidFill>
                <a:effectLst/>
                <a:latin typeface="Söhne"/>
              </a:rPr>
            </a:br>
            <a:endParaRPr lang="en-US" sz="2000" dirty="0">
              <a:solidFill>
                <a:srgbClr val="FF0000"/>
              </a:solidFill>
            </a:endParaRPr>
          </a:p>
        </p:txBody>
      </p:sp>
      <p:sp>
        <p:nvSpPr>
          <p:cNvPr id="3" name="Rectangle 2"/>
          <p:cNvSpPr/>
          <p:nvPr/>
        </p:nvSpPr>
        <p:spPr>
          <a:xfrm>
            <a:off x="342900" y="822682"/>
            <a:ext cx="8470900" cy="3785652"/>
          </a:xfrm>
          <a:prstGeom prst="rect">
            <a:avLst/>
          </a:prstGeom>
        </p:spPr>
        <p:txBody>
          <a:bodyPr wrap="square">
            <a:spAutoFit/>
          </a:bodyPr>
          <a:lstStyle/>
          <a:p>
            <a:endParaRPr lang="en-US" sz="1600" dirty="0" smtClean="0"/>
          </a:p>
          <a:p>
            <a:r>
              <a:rPr lang="en-US" sz="1600" dirty="0" smtClean="0"/>
              <a:t>In </a:t>
            </a:r>
            <a:r>
              <a:rPr lang="en-US" sz="1600" dirty="0"/>
              <a:t>future iterations, our Notes Sharing Web Application will see enhancements across various fronts to elevate user experience and functionality. Real-time collaboration features will be introduced, allowing users to engage in synchronous editing and commenting, fostering seamless teamwork. Offline access capabilities will enable users to edit notes even when disconnected, with automatic synchronization upon reconnection. Integration with popular cloud storage services like Google Drive and </a:t>
            </a:r>
            <a:r>
              <a:rPr lang="en-US" sz="1600" dirty="0" err="1"/>
              <a:t>Dropbox</a:t>
            </a:r>
            <a:r>
              <a:rPr lang="en-US" sz="1600" dirty="0"/>
              <a:t> will provide users with seamless import and export options, enhancing flexibility and accessibility. Additionally, machine learning algorithms will analyze note content to offer personalized suggestions, optimizing the note-taking process. Native mobile applications for </a:t>
            </a:r>
            <a:r>
              <a:rPr lang="en-US" sz="1600" dirty="0" err="1"/>
              <a:t>iOS</a:t>
            </a:r>
            <a:r>
              <a:rPr lang="en-US" sz="1600" dirty="0"/>
              <a:t> and Android platforms will ensure a consistent user experience across devices, while enhanced security measures such as end-to-end encryption and two-factor authentication will safeguard user data. Integration with productivity tools, customizable templates, analytics insights, and accessibility improvements will further enrich the application's functionality, catering to diverse user needs and preferences.</a:t>
            </a:r>
            <a:endParaRPr lang="en-IN" sz="1600" dirty="0"/>
          </a:p>
        </p:txBody>
      </p:sp>
    </p:spTree>
    <p:extLst>
      <p:ext uri="{BB962C8B-B14F-4D97-AF65-F5344CB8AC3E}">
        <p14:creationId xmlns:p14="http://schemas.microsoft.com/office/powerpoint/2010/main" val="1323128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4916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smtClean="0">
                <a:solidFill>
                  <a:srgbClr val="FF0000"/>
                </a:solidFill>
              </a:rPr>
              <a:t/>
            </a:r>
            <a:br>
              <a:rPr lang="en-IN" sz="2000" b="1" dirty="0" smtClean="0">
                <a:solidFill>
                  <a:srgbClr val="FF0000"/>
                </a:solidFill>
              </a:rPr>
            </a:br>
            <a:r>
              <a:rPr lang="en-IN" sz="2000" b="1" dirty="0" smtClean="0">
                <a:solidFill>
                  <a:srgbClr val="FF0000"/>
                </a:solidFill>
              </a:rPr>
              <a:t>Conclusion</a:t>
            </a:r>
            <a:endParaRPr lang="en-IN" sz="2000" dirty="0">
              <a:solidFill>
                <a:srgbClr val="FF0000"/>
              </a:solidFill>
            </a:endParaRPr>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3" name="Rectangle 2"/>
          <p:cNvSpPr/>
          <p:nvPr/>
        </p:nvSpPr>
        <p:spPr>
          <a:xfrm>
            <a:off x="381000" y="935613"/>
            <a:ext cx="8382000" cy="3293209"/>
          </a:xfrm>
          <a:prstGeom prst="rect">
            <a:avLst/>
          </a:prstGeom>
        </p:spPr>
        <p:txBody>
          <a:bodyPr wrap="square">
            <a:spAutoFit/>
          </a:bodyPr>
          <a:lstStyle/>
          <a:p>
            <a:endParaRPr lang="en-US" sz="1600" dirty="0" smtClean="0"/>
          </a:p>
          <a:p>
            <a:endParaRPr lang="en-US" sz="1600" dirty="0"/>
          </a:p>
          <a:p>
            <a:r>
              <a:rPr lang="en-US" sz="1600" dirty="0" smtClean="0"/>
              <a:t>In </a:t>
            </a:r>
            <a:r>
              <a:rPr lang="en-US" sz="1600" dirty="0"/>
              <a:t>conclusion, our Notes Sharing Web Application built on the </a:t>
            </a:r>
            <a:r>
              <a:rPr lang="en-US" sz="1600" dirty="0" err="1"/>
              <a:t>Django</a:t>
            </a:r>
            <a:r>
              <a:rPr lang="en-US" sz="1600" dirty="0"/>
              <a:t> framework offers a robust platform for efficient note management and collaboration. Through the implementation of key features such as user authentication, note creation and organization, secure sharing, and advanced search capabilities, we have provided users with a user-friendly and intuitive tool to streamline their note-taking process. Looking ahead, future enhancements including real-time collaboration, offline access, cloud storage integration, and machine learning suggestions promise to further elevate the application's functionality and user experience. With a focus on continuous improvement and responsiveness to user feedback, we are committed to ensuring that our platform remains a valuable tool for individuals and teams seeking to enhance productivity and facilitate knowledge sharing.</a:t>
            </a:r>
            <a:endParaRPr lang="en-IN" sz="1600" dirty="0"/>
          </a:p>
        </p:txBody>
      </p:sp>
    </p:spTree>
    <p:extLst>
      <p:ext uri="{BB962C8B-B14F-4D97-AF65-F5344CB8AC3E}">
        <p14:creationId xmlns:p14="http://schemas.microsoft.com/office/powerpoint/2010/main" val="2018878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21928" y="2194805"/>
            <a:ext cx="2896272"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spc="-5" dirty="0">
                <a:solidFill>
                  <a:srgbClr val="FF0000"/>
                </a:solidFill>
              </a:rPr>
              <a:t>Thank You!</a:t>
            </a:r>
          </a:p>
        </p:txBody>
      </p:sp>
    </p:spTree>
    <p:extLst>
      <p:ext uri="{BB962C8B-B14F-4D97-AF65-F5344CB8AC3E}">
        <p14:creationId xmlns:p14="http://schemas.microsoft.com/office/powerpoint/2010/main" val="3987024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852194" cy="322263"/>
          </a:xfrm>
          <a:prstGeom prst="rect">
            <a:avLst/>
          </a:prstGeom>
          <a:noFill/>
          <a:ln>
            <a:noFill/>
          </a:ln>
        </p:spPr>
        <p:txBody>
          <a:bodyPr spcFirstLastPara="1" wrap="square" lIns="91425" tIns="91425" rIns="91425" bIns="91425" anchor="t" anchorCtr="0">
            <a:noAutofit/>
          </a:bodyPr>
          <a:lstStyle/>
          <a:p>
            <a:r>
              <a:rPr lang="en-IN" sz="2000" b="1" dirty="0" smtClean="0">
                <a:solidFill>
                  <a:srgbClr val="FF0000"/>
                </a:solidFill>
              </a:rPr>
              <a:t>Abstract</a:t>
            </a:r>
            <a:r>
              <a:rPr lang="en-IN" sz="1600" b="1" dirty="0" smtClean="0">
                <a:solidFill>
                  <a:srgbClr val="213163"/>
                </a:solidFill>
              </a:rPr>
              <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IN" sz="1600" b="1" dirty="0" smtClean="0">
                <a:solidFill>
                  <a:srgbClr val="213163"/>
                </a:solidFill>
              </a:rPr>
              <a:t>My </a:t>
            </a:r>
            <a:r>
              <a:rPr lang="en-US" sz="1600" dirty="0" smtClean="0"/>
              <a:t>project </a:t>
            </a:r>
            <a:r>
              <a:rPr lang="en-US" sz="1600" dirty="0"/>
              <a:t>focuses on developing a Notes Sharing Web Application utilizing the </a:t>
            </a:r>
            <a:r>
              <a:rPr lang="en-US" sz="1600" dirty="0" err="1"/>
              <a:t>Django</a:t>
            </a:r>
            <a:r>
              <a:rPr lang="en-US" sz="1600" dirty="0"/>
              <a:t> framework. It offers users a platform to create, manage, and share notes securely. Key features include user authentication, note creation/editing, sharing capabilities, access control, search/filtering options, and responsive design. By leveraging </a:t>
            </a:r>
            <a:r>
              <a:rPr lang="en-US" sz="1600" dirty="0" err="1"/>
              <a:t>Django's</a:t>
            </a:r>
            <a:r>
              <a:rPr lang="en-US" sz="1600" dirty="0"/>
              <a:t> robust features, the application promotes collaboration, productivity, and efficient knowledge sharing</a:t>
            </a:r>
            <a:r>
              <a:rPr lang="en-US" sz="1600" dirty="0" smtClean="0"/>
              <a:t>.</a:t>
            </a:r>
            <a:r>
              <a:rPr lang="en-US" sz="1600" dirty="0"/>
              <a:t> project presents the creation of a Notes Sharing Web Application using </a:t>
            </a:r>
            <a:r>
              <a:rPr lang="en-US" sz="1600" dirty="0" err="1"/>
              <a:t>Django</a:t>
            </a:r>
            <a:r>
              <a:rPr lang="en-US" sz="1600" dirty="0"/>
              <a:t>, a Python web framework known for its simplicity and scalability. The application allows users to register, log in securely, and manage their profiles. Users can create, edit, categorize, and share notes with others, fostering collaboration and knowledge exchange. With advanced features like access control, search, and responsive design, our platform aims to streamline the note-taking process and enhance productivity. By leveraging </a:t>
            </a:r>
            <a:r>
              <a:rPr lang="en-US" sz="1600" dirty="0" err="1"/>
              <a:t>Django's</a:t>
            </a:r>
            <a:r>
              <a:rPr lang="en-US" sz="1600" dirty="0"/>
              <a:t> capabilities, we ensure a robust, secure, and user-friendly experience for individuals seeking efficient note management and sharing solutions.</a:t>
            </a:r>
            <a:br>
              <a:rPr lang="en-US" sz="1600" dirty="0"/>
            </a:br>
            <a:r>
              <a:rPr lang="en-US" sz="1600" dirty="0"/>
              <a:t/>
            </a:r>
            <a:br>
              <a:rPr lang="en-US" sz="1600" dirty="0"/>
            </a:b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8918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168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510550"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IN" sz="2000" b="1" dirty="0" smtClean="0">
                <a:solidFill>
                  <a:srgbClr val="FF0000"/>
                </a:solidFill>
              </a:rPr>
              <a:t>Problem Statement</a:t>
            </a:r>
            <a:r>
              <a:rPr lang="en-IN" sz="1600" b="1" dirty="0" smtClean="0">
                <a:solidFill>
                  <a:srgbClr val="213163"/>
                </a:solidFill>
              </a:rPr>
              <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IN" sz="1600" b="1" dirty="0" smtClean="0">
                <a:solidFill>
                  <a:srgbClr val="213163"/>
                </a:solidFill>
              </a:rPr>
              <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US" sz="1600" dirty="0"/>
              <a:t>In an era where collaboration and knowledge exchange are essential, existing note-taking applications often lack robust features for secure sharing and efficient management. Users face challenges in organizing and accessing their notes across various platforms. Thus, there is a need for a centralized Notes Sharing Web Application built on </a:t>
            </a:r>
            <a:r>
              <a:rPr lang="en-US" sz="1600" dirty="0" err="1"/>
              <a:t>Django</a:t>
            </a:r>
            <a:r>
              <a:rPr lang="en-US" sz="1600" dirty="0"/>
              <a:t>, offering secure sharing, access control, and seamless collaboration to streamline the note-taking process and enhance productivity.</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688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842146"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IN" sz="2000" b="1" dirty="0" smtClean="0">
                <a:solidFill>
                  <a:srgbClr val="FF0000"/>
                </a:solidFill>
              </a:rPr>
              <a:t>Project Overview</a:t>
            </a:r>
            <a:r>
              <a:rPr lang="en-IN" sz="1600" b="1" dirty="0" smtClean="0">
                <a:solidFill>
                  <a:srgbClr val="213163"/>
                </a:solidFill>
              </a:rPr>
              <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US" sz="1600" dirty="0"/>
              <a:t>The Notes Sharing Web Application is designed to provide users with a centralized platform for creating, managing, and sharing notes efficiently. Leveraging the </a:t>
            </a:r>
            <a:r>
              <a:rPr lang="en-US" sz="1600" dirty="0" err="1"/>
              <a:t>Django</a:t>
            </a:r>
            <a:r>
              <a:rPr lang="en-US" sz="1600" dirty="0"/>
              <a:t> framework, the application ensures robustness, scalability, and security</a:t>
            </a:r>
            <a:r>
              <a:rPr lang="en-US" sz="1600" dirty="0" smtClean="0"/>
              <a:t>.</a:t>
            </a:r>
            <a:br>
              <a:rPr lang="en-US" sz="1600" dirty="0" smtClean="0"/>
            </a:br>
            <a:r>
              <a:rPr lang="en-US" sz="1600" dirty="0" smtClean="0"/>
              <a:t/>
            </a:r>
            <a:br>
              <a:rPr lang="en-US" sz="1600" dirty="0" smtClean="0"/>
            </a:br>
            <a:r>
              <a:rPr lang="en-US" sz="1600" dirty="0"/>
              <a:t>Key features include user authentication, note creation and organization, secure sharing, access control, advanced search, and responsive design. The application aims to streamline the note-taking process, enhance productivity, and facilitate collaborative learning and knowledge sharing.</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633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641179"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IN" sz="2000" b="1" dirty="0" smtClean="0">
                <a:solidFill>
                  <a:srgbClr val="FF0000"/>
                </a:solidFill>
              </a:rPr>
              <a:t>Proposed</a:t>
            </a:r>
            <a:r>
              <a:rPr lang="en-IN" sz="1600" b="1" dirty="0" smtClean="0">
                <a:solidFill>
                  <a:srgbClr val="FF0000"/>
                </a:solidFill>
              </a:rPr>
              <a:t> </a:t>
            </a:r>
            <a:r>
              <a:rPr lang="en-IN" sz="2000" b="1" dirty="0" smtClean="0">
                <a:solidFill>
                  <a:srgbClr val="FF0000"/>
                </a:solidFill>
              </a:rPr>
              <a:t>Solution</a:t>
            </a:r>
            <a:r>
              <a:rPr lang="en-IN" sz="1600" b="1" dirty="0" smtClean="0">
                <a:solidFill>
                  <a:srgbClr val="213163"/>
                </a:solidFill>
              </a:rPr>
              <a:t/>
            </a:r>
            <a:br>
              <a:rPr lang="en-IN" sz="1600" b="1" dirty="0" smtClean="0">
                <a:solidFill>
                  <a:srgbClr val="213163"/>
                </a:solidFill>
              </a:rPr>
            </a:br>
            <a:r>
              <a:rPr lang="en-IN" sz="1600" b="1" dirty="0">
                <a:solidFill>
                  <a:srgbClr val="213163"/>
                </a:solidFill>
              </a:rPr>
              <a:t/>
            </a:r>
            <a:br>
              <a:rPr lang="en-IN" sz="1600" b="1" dirty="0">
                <a:solidFill>
                  <a:srgbClr val="213163"/>
                </a:solidFill>
              </a:rPr>
            </a:br>
            <a:r>
              <a:rPr lang="en-US" sz="1600" dirty="0"/>
              <a:t>Our proposed solution is a </a:t>
            </a:r>
            <a:r>
              <a:rPr lang="en-US" sz="1600" dirty="0" err="1"/>
              <a:t>Django</a:t>
            </a:r>
            <a:r>
              <a:rPr lang="en-US" sz="1600" dirty="0"/>
              <a:t>-based Notes Sharing Web Application that provides users with a secure and user-friendly platform for creating, managing, and sharing notes. </a:t>
            </a:r>
            <a:r>
              <a:rPr lang="en-US" sz="1600" dirty="0" smtClean="0"/>
              <a:t/>
            </a:r>
            <a:br>
              <a:rPr lang="en-US" sz="1600" dirty="0" smtClean="0"/>
            </a:br>
            <a:r>
              <a:rPr lang="en-US" sz="1600" dirty="0"/>
              <a:t/>
            </a:r>
            <a:br>
              <a:rPr lang="en-US" sz="1600" dirty="0"/>
            </a:br>
            <a:r>
              <a:rPr lang="en-US" sz="1600" dirty="0" smtClean="0"/>
              <a:t>Key </a:t>
            </a:r>
            <a:r>
              <a:rPr lang="en-US" sz="1600" dirty="0"/>
              <a:t>features include user authentication, note creation and organization, secure sharing with access control, advanced search capabilities, and responsive design</a:t>
            </a:r>
            <a:r>
              <a:rPr lang="en-US" sz="1600" dirty="0" smtClean="0"/>
              <a:t>.</a:t>
            </a:r>
            <a:br>
              <a:rPr lang="en-US" sz="1600" dirty="0" smtClean="0"/>
            </a:br>
            <a:r>
              <a:rPr lang="en-US" sz="1600" dirty="0"/>
              <a:t/>
            </a:r>
            <a:br>
              <a:rPr lang="en-US" sz="1600" dirty="0"/>
            </a:br>
            <a:r>
              <a:rPr lang="en-US" sz="1600" dirty="0"/>
              <a:t>By integrating these features, our solution aims to address the complexities associated with note management and collaboration, providing users with a robust platform to streamline their workflow, boost productivity, and foster collaborative learning and knowledge sharing.</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042884" y="991688"/>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Tree>
    <p:extLst>
      <p:ext uri="{BB962C8B-B14F-4D97-AF65-F5344CB8AC3E}">
        <p14:creationId xmlns:p14="http://schemas.microsoft.com/office/powerpoint/2010/main" val="1083245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50927" y="581646"/>
            <a:ext cx="8842146" cy="322263"/>
          </a:xfrm>
          <a:prstGeom prst="rect">
            <a:avLst/>
          </a:prstGeom>
          <a:noFill/>
          <a:ln>
            <a:noFill/>
          </a:ln>
        </p:spPr>
        <p:txBody>
          <a:bodyPr spcFirstLastPara="1" wrap="square" lIns="91425" tIns="91425" rIns="91425" bIns="91425" anchor="t" anchorCtr="0">
            <a:noAutofit/>
          </a:bodyPr>
          <a:lstStyle/>
          <a:p>
            <a:r>
              <a:rPr lang="en-IN" sz="2000" b="1" dirty="0">
                <a:solidFill>
                  <a:srgbClr val="FF0000"/>
                </a:solidFill>
              </a:rPr>
              <a:t>Modelling</a:t>
            </a:r>
            <a:r>
              <a:rPr lang="en-IN" sz="1600" b="1" dirty="0">
                <a:solidFill>
                  <a:srgbClr val="213163"/>
                </a:solidFill>
              </a:rPr>
              <a:t> </a:t>
            </a:r>
            <a:r>
              <a:rPr lang="en-IN" sz="2000" b="1" dirty="0">
                <a:solidFill>
                  <a:srgbClr val="FF0000"/>
                </a:solidFill>
              </a:rPr>
              <a:t>&amp;</a:t>
            </a:r>
            <a:r>
              <a:rPr lang="en-IN" sz="1600" b="1" dirty="0">
                <a:solidFill>
                  <a:srgbClr val="FF0000"/>
                </a:solidFill>
              </a:rPr>
              <a:t> </a:t>
            </a:r>
            <a:r>
              <a:rPr lang="en-IN" sz="2000" b="1" dirty="0" smtClean="0">
                <a:solidFill>
                  <a:srgbClr val="FF0000"/>
                </a:solidFill>
              </a:rPr>
              <a:t>Results</a:t>
            </a: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US" b="1" u="sng" dirty="0" smtClean="0"/>
              <a:t>Database </a:t>
            </a:r>
            <a:r>
              <a:rPr lang="en-US" b="1" u="sng" dirty="0"/>
              <a:t>Schema Design</a:t>
            </a:r>
            <a:r>
              <a:rPr lang="en-US" b="1" dirty="0"/>
              <a:t>:</a:t>
            </a:r>
            <a:r>
              <a:rPr lang="en-US" dirty="0"/>
              <a:t> We've structured a relational database using </a:t>
            </a:r>
            <a:r>
              <a:rPr lang="en-US" dirty="0" err="1"/>
              <a:t>Django's</a:t>
            </a:r>
            <a:r>
              <a:rPr lang="en-US" dirty="0"/>
              <a:t> ORM for efficient data storage and retrieval.</a:t>
            </a:r>
            <a:br>
              <a:rPr lang="en-US" dirty="0"/>
            </a:br>
            <a:r>
              <a:rPr lang="en-US" b="1" u="sng" dirty="0"/>
              <a:t>User Interface Design</a:t>
            </a:r>
            <a:r>
              <a:rPr lang="en-US" b="1" dirty="0"/>
              <a:t>:</a:t>
            </a:r>
            <a:r>
              <a:rPr lang="en-US" dirty="0"/>
              <a:t> Employing modern frontend technologies like HTML5, CSS3, and Bootstrap, we've crafted an intuitive and visually appealing interface.</a:t>
            </a:r>
            <a:br>
              <a:rPr lang="en-US" dirty="0"/>
            </a:br>
            <a:r>
              <a:rPr lang="en-US" b="1" u="sng" dirty="0"/>
              <a:t>Feature Implementation</a:t>
            </a:r>
            <a:r>
              <a:rPr lang="en-US" b="1" dirty="0"/>
              <a:t>:</a:t>
            </a:r>
            <a:r>
              <a:rPr lang="en-US" dirty="0"/>
              <a:t> Key functionalities such as user authentication, note management, sharing, access control, and search have been implemented using </a:t>
            </a:r>
            <a:r>
              <a:rPr lang="en-US" dirty="0" err="1"/>
              <a:t>Django's</a:t>
            </a:r>
            <a:r>
              <a:rPr lang="en-US" dirty="0"/>
              <a:t> capabilities and third-party libraries.</a:t>
            </a:r>
            <a:br>
              <a:rPr lang="en-US" dirty="0"/>
            </a:br>
            <a:r>
              <a:rPr lang="en-US" b="1" u="sng" dirty="0"/>
              <a:t>Testing and Quality Assurance</a:t>
            </a:r>
            <a:r>
              <a:rPr lang="en-US" b="1" dirty="0"/>
              <a:t>:</a:t>
            </a:r>
            <a:r>
              <a:rPr lang="en-US" dirty="0"/>
              <a:t> Rigorous testing, including unit tests, integration tests, and user acceptance tests, ensures reliability and security. Continuous integration and deployment pipelines automate testing and deployment processes.</a:t>
            </a:r>
            <a:br>
              <a:rPr lang="en-US" dirty="0"/>
            </a:br>
            <a:r>
              <a:rPr lang="en-US" b="1" u="sng" dirty="0"/>
              <a:t>User Feedback and Iterative Development</a:t>
            </a:r>
            <a:r>
              <a:rPr lang="en-US" b="1" dirty="0"/>
              <a:t>:</a:t>
            </a:r>
            <a:r>
              <a:rPr lang="en-US" dirty="0"/>
              <a:t> Continuous feedback from users drives iterative improvements, enhancing features, usability, and performance.</a:t>
            </a:r>
            <a:br>
              <a:rPr lang="en-US" dirty="0"/>
            </a:br>
            <a:r>
              <a:rPr lang="en-US" b="1" u="sng" dirty="0"/>
              <a:t>Performance Optimization</a:t>
            </a:r>
            <a:r>
              <a:rPr lang="en-US" b="1" dirty="0"/>
              <a:t>:</a:t>
            </a:r>
            <a:r>
              <a:rPr lang="en-US" dirty="0"/>
              <a:t> Monitoring performance metrics enables optimization techniques such as caching, indexing, and code optimization for scalability and efficiency.</a:t>
            </a:r>
            <a:br>
              <a:rPr lang="en-US" dirty="0"/>
            </a:br>
            <a:r>
              <a:rPr lang="en-US" dirty="0"/>
              <a:t>In summary, our approach ensures a robust, user-friendly, and feature-rich Notes Sharing Web Application, validated through thorough testing and iterative development.</a:t>
            </a:r>
            <a:br>
              <a:rPr lang="en-US" dirty="0"/>
            </a:br>
            <a:endParaRPr lang="en-IN"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5035373"/>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725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78710" y="453122"/>
            <a:ext cx="8832300" cy="451933"/>
          </a:xfrm>
        </p:spPr>
        <p:txBody>
          <a:bodyPr/>
          <a:lstStyle/>
          <a:p>
            <a:pPr algn="ctr"/>
            <a:r>
              <a:rPr lang="en-US" sz="2000" b="1" dirty="0">
                <a:solidFill>
                  <a:srgbClr val="FF0000"/>
                </a:solidFill>
              </a:rPr>
              <a:t>Homepage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 y="853440"/>
            <a:ext cx="862965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0875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schemas.microsoft.com/office/2006/documentManagement/types"/>
    <ds:schemaRef ds:uri="http://purl.org/dc/terms/"/>
    <ds:schemaRef ds:uri="http://schemas.openxmlformats.org/package/2006/metadata/core-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523</TotalTime>
  <Words>379</Words>
  <Application>Microsoft Office PowerPoint</Application>
  <PresentationFormat>On-screen Show (16:9)</PresentationFormat>
  <Paragraphs>40</Paragraphs>
  <Slides>19</Slides>
  <Notes>10</Notes>
  <HiddenSlides>0</HiddenSlides>
  <MMClips>0</MMClips>
  <ScaleCrop>false</ScaleCrop>
  <HeadingPairs>
    <vt:vector size="6" baseType="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1" baseType="lpstr">
      <vt:lpstr>Simple Light</vt:lpstr>
      <vt:lpstr>PowerPoint Presentation</vt:lpstr>
      <vt:lpstr>PowerPoint Presentation</vt:lpstr>
      <vt:lpstr>Abstract  My project focuses on developing a Notes Sharing Web Application utilizing the Django framework. It offers users a platform to create, manage, and share notes securely. Key features include user authentication, note creation/editing, sharing capabilities, access control, search/filtering options, and responsive design. By leveraging Django's robust features, the application promotes collaboration, productivity, and efficient knowledge sharing. project presents the creation of a Notes Sharing Web Application using Django, a Python web framework known for its simplicity and scalability. The application allows users to register, log in securely, and manage their profiles. Users can create, edit, categorize, and share notes with others, fostering collaboration and knowledge exchange. With advanced features like access control, search, and responsive design, our platform aims to streamline the note-taking process and enhance productivity. By leveraging Django's capabilities, we ensure a robust, secure, and user-friendly experience for individuals seeking efficient note management and sharing solutions.  </vt:lpstr>
      <vt:lpstr>  Problem Statement    In an era where collaboration and knowledge exchange are essential, existing note-taking applications often lack robust features for secure sharing and efficient management. Users face challenges in organizing and accessing their notes across various platforms. Thus, there is a need for a centralized Notes Sharing Web Application built on Django, offering secure sharing, access control, and seamless collaboration to streamline the note-taking process and enhance productivity.</vt:lpstr>
      <vt:lpstr>  Project Overview  The Notes Sharing Web Application is designed to provide users with a centralized platform for creating, managing, and sharing notes efficiently. Leveraging the Django framework, the application ensures robustness, scalability, and security.  Key features include user authentication, note creation and organization, secure sharing, access control, advanced search, and responsive design. The application aims to streamline the note-taking process, enhance productivity, and facilitate collaborative learning and knowledge sharing.</vt:lpstr>
      <vt:lpstr>  Proposed Solution  Our proposed solution is a Django-based Notes Sharing Web Application that provides users with a secure and user-friendly platform for creating, managing, and sharing notes.   Key features include user authentication, note creation and organization, secure sharing with access control, advanced search capabilities, and responsive design.  By integrating these features, our solution aims to address the complexities associated with note management and collaboration, providing users with a robust platform to streamline their workflow, boost productivity, and foster collaborative learning and knowledge sharing.</vt:lpstr>
      <vt:lpstr>Technology Used</vt:lpstr>
      <vt:lpstr>Modelling &amp; Results  Database Schema Design: We've structured a relational database using Django's ORM for efficient data storage and retrieval. User Interface Design: Employing modern frontend technologies like HTML5, CSS3, and Bootstrap, we've crafted an intuitive and visually appealing interface. Feature Implementation: Key functionalities such as user authentication, note management, sharing, access control, and search have been implemented using Django's capabilities and third-party libraries. Testing and Quality Assurance: Rigorous testing, including unit tests, integration tests, and user acceptance tests, ensures reliability and security. Continuous integration and deployment pipelines automate testing and deployment processes. User Feedback and Iterative Development: Continuous feedback from users drives iterative improvements, enhancing features, usability, and performance. Performance Optimization: Monitoring performance metrics enables optimization techniques such as caching, indexing, and code optimization for scalability and efficiency. In summary, our approach ensures a robust, user-friendly, and feature-rich Notes Sharing Web Application, validated through thorough testing and iterative development. </vt:lpstr>
      <vt:lpstr>Homepage</vt:lpstr>
      <vt:lpstr>Student’s Login</vt:lpstr>
      <vt:lpstr>Student’s page</vt:lpstr>
      <vt:lpstr>Teacher’s login</vt:lpstr>
      <vt:lpstr>Teacher’s page</vt:lpstr>
      <vt:lpstr>No Access</vt:lpstr>
      <vt:lpstr>404 error</vt:lpstr>
      <vt:lpstr>Teacher’s upload page(Allow a permission)</vt:lpstr>
      <vt:lpstr> Future Enhancements: </vt:lpstr>
      <vt:lpstr> 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ARCHANA</cp:lastModifiedBy>
  <cp:revision>22</cp:revision>
  <dcterms:modified xsi:type="dcterms:W3CDTF">2024-04-10T09:07:17Z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