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4A0837-CC78-4A7F-B5E5-AE9D98CC066B}">
  <a:tblStyle styleId="{6F4A0837-CC78-4A7F-B5E5-AE9D98CC06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58eb634a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58eb634a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58eb634ae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58eb634ae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7a20ed6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7a20ed6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7a20ed6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7a20ed6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58eb634ae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58eb634ae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58eb634a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58eb634a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58eb634ae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58eb634ae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58eb634ae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58eb634ae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58eb634a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58eb634a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31f87a412fe3cd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31f87a412fe3cd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7a20ed6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7a20ed6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58eb634ae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58eb634ae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58eb634ae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58eb634ae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7a20ed6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7a20ed6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58eb634ae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58eb634a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58eb634ae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58eb634ae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58eb634ae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58eb634ae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58eb634a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e58eb634a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58eb634a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58eb634a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58eb634ae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58eb634ae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7c1f3b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7c1f3b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1f87a412fe3cd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1f87a412fe3cd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58eb634a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58eb634a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58eb634ae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58eb634ae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58eb634a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58eb634a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yi46lKwx6T33tompqIwbvZZAP7c4MCa4/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drive.google.com/file/d/1zTqOcDkKc0-uoukcGkFhDkcBfIrc0czR/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drive.google.com/file/d/1zZEIHsM40VDWzgf0a7md1GO2tBpTM7MD/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hyperlink" Target="http://drive.google.com/file/d/111A3co_ZXx2_9WNepkrKfo1dyKmAM59s/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drive.google.com/file/d/11MEcQb802RKXOcFy2oRrwK-zbt6fTO2J/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hyperlink" Target="http://drive.google.com/file/d/11AtlZvjx4Iwzaxap3HcBTDX-GKwuwI-T/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hyperlink" Target="http://drive.google.com/file/d/11FKVKo5AIxuEE8ZZrjhtu1Y1-HQmBc4i/view" TargetMode="External"/><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hyperlink" Target="http://drive.google.com/file/d/1-7MiB7pnVUBTBeGe4DtevADp1e0dSkLd/view" TargetMode="External"/><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hyperlink" Target="http://drive.google.com/file/d/11EqX2JjWZXbrgMQodnCTk6ogpPBnj4C_/view" TargetMode="External"/><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hyperlink" Target="http://drive.google.com/file/d/11HtAw_HmPikm7HaVc4f2jO-7-DAIXNQH/view" TargetMode="External"/><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drive.google.com/file/d/11Dtsh4CsaYB7h9nbjrcQth2nRNxmK5Wb/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hyperlink" Target="http://drive.google.com/file/d/119fhE6Fn9GIpq_LWmX0WHvY8N7v18Cxl/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jpg"/><Relationship Id="rId4" Type="http://schemas.openxmlformats.org/officeDocument/2006/relationships/hyperlink" Target="http://drive.google.com/file/d/117NC90HSOKlKhh5XWylaWWI5Chd1xVvA/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drive.google.com/file/d/11-qeNBu-l1SUSA7ykeWWQv9zGmWRFA8b/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hyperlink" Target="http://drive.google.com/file/d/1zETAYhwJ19V7yjuORClqgCgOQuvSq7mf/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hyperlink" Target="http://drive.google.com/file/d/1y63JGnzh_yZegNu-8Hixn2zZLdj-VY2L/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drive.google.com/file/d/1zLQXhl0jD34K-JYvSsqe-jEvCIkYXdLn/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drive.google.com/file/d/1zr6BYTb32wZNKYIYUTo4MUP1kcerLfL0/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10700" y="1850100"/>
            <a:ext cx="8118600" cy="1443300"/>
          </a:xfrm>
          <a:prstGeom prst="rect">
            <a:avLst/>
          </a:prstGeom>
        </p:spPr>
        <p:txBody>
          <a:bodyPr anchorCtr="0" anchor="ctr"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61111"/>
              <a:buFont typeface="Arial"/>
              <a:buNone/>
            </a:pPr>
            <a:r>
              <a:t/>
            </a:r>
            <a:endParaRPr b="1" sz="1800">
              <a:solidFill>
                <a:srgbClr val="000000"/>
              </a:solidFill>
              <a:highlight>
                <a:srgbClr val="FFFFFF"/>
              </a:highlight>
            </a:endParaRPr>
          </a:p>
          <a:p>
            <a:pPr indent="0" lvl="0" marL="0" rtl="0" algn="l">
              <a:lnSpc>
                <a:spcPct val="125000"/>
              </a:lnSpc>
              <a:spcBef>
                <a:spcPts val="600"/>
              </a:spcBef>
              <a:spcAft>
                <a:spcPts val="0"/>
              </a:spcAft>
              <a:buNone/>
            </a:pPr>
            <a:r>
              <a:rPr b="1" lang="en" sz="1800">
                <a:solidFill>
                  <a:srgbClr val="000000"/>
                </a:solidFill>
                <a:highlight>
                  <a:srgbClr val="FFFFFF"/>
                </a:highlight>
              </a:rPr>
              <a:t>                     </a:t>
            </a:r>
            <a:endParaRPr b="1" sz="1800">
              <a:solidFill>
                <a:srgbClr val="000000"/>
              </a:solidFill>
              <a:highlight>
                <a:srgbClr val="FFFFFF"/>
              </a:highlight>
            </a:endParaRPr>
          </a:p>
          <a:p>
            <a:pPr indent="0" lvl="0" marL="0" rtl="0" algn="l">
              <a:lnSpc>
                <a:spcPct val="125000"/>
              </a:lnSpc>
              <a:spcBef>
                <a:spcPts val="600"/>
              </a:spcBef>
              <a:spcAft>
                <a:spcPts val="0"/>
              </a:spcAft>
              <a:buNone/>
            </a:pPr>
            <a:r>
              <a:rPr b="1" lang="en" sz="1688">
                <a:solidFill>
                  <a:srgbClr val="000000"/>
                </a:solidFill>
                <a:highlight>
                  <a:srgbClr val="FFFFFF"/>
                </a:highlight>
                <a:latin typeface="Merriweather"/>
                <a:ea typeface="Merriweather"/>
                <a:cs typeface="Merriweather"/>
                <a:sym typeface="Merriweather"/>
              </a:rPr>
              <a:t>A Complete Data Analysis of </a:t>
            </a:r>
            <a:endParaRPr b="1" sz="1688">
              <a:solidFill>
                <a:srgbClr val="000000"/>
              </a:solidFill>
              <a:highlight>
                <a:srgbClr val="FFFFFF"/>
              </a:highlight>
              <a:latin typeface="Merriweather"/>
              <a:ea typeface="Merriweather"/>
              <a:cs typeface="Merriweather"/>
              <a:sym typeface="Merriweather"/>
            </a:endParaRPr>
          </a:p>
          <a:p>
            <a:pPr indent="0" lvl="0" marL="0" rtl="0" algn="just">
              <a:lnSpc>
                <a:spcPct val="125000"/>
              </a:lnSpc>
              <a:spcBef>
                <a:spcPts val="600"/>
              </a:spcBef>
              <a:spcAft>
                <a:spcPts val="0"/>
              </a:spcAft>
              <a:buClr>
                <a:schemeClr val="dk1"/>
              </a:buClr>
              <a:buSzPct val="33904"/>
              <a:buFont typeface="Arial"/>
              <a:buNone/>
            </a:pPr>
            <a:r>
              <a:rPr b="1" lang="en" sz="3244">
                <a:solidFill>
                  <a:srgbClr val="000000"/>
                </a:solidFill>
                <a:highlight>
                  <a:srgbClr val="FFFFFF"/>
                </a:highlight>
                <a:latin typeface="Merriweather"/>
                <a:ea typeface="Merriweather"/>
                <a:cs typeface="Merriweather"/>
                <a:sym typeface="Merriweather"/>
              </a:rPr>
              <a:t>Students Performance in Exams</a:t>
            </a:r>
            <a:endParaRPr b="1" sz="3244">
              <a:solidFill>
                <a:srgbClr val="000000"/>
              </a:solidFill>
              <a:highlight>
                <a:srgbClr val="FFFFFF"/>
              </a:highlight>
              <a:latin typeface="Merriweather"/>
              <a:ea typeface="Merriweather"/>
              <a:cs typeface="Merriweather"/>
              <a:sym typeface="Merriweather"/>
            </a:endParaRPr>
          </a:p>
          <a:p>
            <a:pPr indent="0" lvl="0" marL="0" rtl="0" algn="l">
              <a:lnSpc>
                <a:spcPct val="115000"/>
              </a:lnSpc>
              <a:spcBef>
                <a:spcPts val="6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solidFill>
                <a:srgbClr val="000000"/>
              </a:solidFill>
            </a:endParaRPr>
          </a:p>
        </p:txBody>
      </p:sp>
      <p:sp>
        <p:nvSpPr>
          <p:cNvPr id="278" name="Google Shape;278;p13"/>
          <p:cNvSpPr txBox="1"/>
          <p:nvPr>
            <p:ph idx="1" type="subTitle"/>
          </p:nvPr>
        </p:nvSpPr>
        <p:spPr>
          <a:xfrm>
            <a:off x="110700" y="3269350"/>
            <a:ext cx="8520600" cy="95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Arial"/>
                <a:ea typeface="Arial"/>
                <a:cs typeface="Arial"/>
                <a:sym typeface="Arial"/>
              </a:rPr>
              <a:t>Presented b</a:t>
            </a:r>
            <a:r>
              <a:rPr lang="en" sz="1500">
                <a:latin typeface="Arial"/>
                <a:ea typeface="Arial"/>
                <a:cs typeface="Arial"/>
                <a:sym typeface="Arial"/>
              </a:rPr>
              <a:t>y </a:t>
            </a:r>
            <a:endParaRPr sz="1500">
              <a:latin typeface="Arial"/>
              <a:ea typeface="Arial"/>
              <a:cs typeface="Arial"/>
              <a:sym typeface="Arial"/>
            </a:endParaRPr>
          </a:p>
          <a:p>
            <a:pPr indent="0" lvl="0" marL="0" rtl="0" algn="l">
              <a:spcBef>
                <a:spcPts val="0"/>
              </a:spcBef>
              <a:spcAft>
                <a:spcPts val="0"/>
              </a:spcAft>
              <a:buNone/>
            </a:pPr>
            <a:r>
              <a:rPr lang="en" sz="2000">
                <a:latin typeface="Georgia"/>
                <a:ea typeface="Georgia"/>
                <a:cs typeface="Georgia"/>
                <a:sym typeface="Georgia"/>
              </a:rPr>
              <a:t>ARCHANA S</a:t>
            </a:r>
            <a:endParaRPr sz="2000">
              <a:latin typeface="Georgia"/>
              <a:ea typeface="Georgia"/>
              <a:cs typeface="Georgia"/>
              <a:sym typeface="Georgia"/>
            </a:endParaRPr>
          </a:p>
        </p:txBody>
      </p:sp>
      <p:pic>
        <p:nvPicPr>
          <p:cNvPr id="279" name="Google Shape;279;p13" title=" 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mc:AlternateContent>
    <mc:Choice Requires="p14">
      <p:transition spd="slow" p14:dur="2600">
        <p:p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2"/>
          <p:cNvPicPr preferRelativeResize="0"/>
          <p:nvPr/>
        </p:nvPicPr>
        <p:blipFill>
          <a:blip r:embed="rId3">
            <a:alphaModFix/>
          </a:blip>
          <a:stretch>
            <a:fillRect/>
          </a:stretch>
        </p:blipFill>
        <p:spPr>
          <a:xfrm>
            <a:off x="0" y="0"/>
            <a:ext cx="6123850" cy="5143500"/>
          </a:xfrm>
          <a:prstGeom prst="rect">
            <a:avLst/>
          </a:prstGeom>
          <a:noFill/>
          <a:ln>
            <a:noFill/>
          </a:ln>
        </p:spPr>
      </p:pic>
      <p:sp>
        <p:nvSpPr>
          <p:cNvPr id="340" name="Google Shape;340;p22"/>
          <p:cNvSpPr txBox="1"/>
          <p:nvPr/>
        </p:nvSpPr>
        <p:spPr>
          <a:xfrm>
            <a:off x="5856450" y="2062500"/>
            <a:ext cx="2966400" cy="1207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b="1" lang="en">
                <a:solidFill>
                  <a:srgbClr val="212121"/>
                </a:solidFill>
                <a:highlight>
                  <a:srgbClr val="FFFFFF"/>
                </a:highlight>
                <a:latin typeface="Lora"/>
                <a:ea typeface="Lora"/>
                <a:cs typeface="Lora"/>
                <a:sym typeface="Lora"/>
              </a:rPr>
              <a:t>The mean 75%-25%Female scored better in Writing than Male</a:t>
            </a:r>
            <a:endParaRPr b="1">
              <a:solidFill>
                <a:srgbClr val="212121"/>
              </a:solidFill>
              <a:highlight>
                <a:srgbClr val="FFFFFF"/>
              </a:highlight>
              <a:latin typeface="Lora"/>
              <a:ea typeface="Lora"/>
              <a:cs typeface="Lora"/>
              <a:sym typeface="Lora"/>
            </a:endParaRPr>
          </a:p>
          <a:p>
            <a:pPr indent="0" lvl="0" marL="0" rtl="0" algn="l">
              <a:spcBef>
                <a:spcPts val="500"/>
              </a:spcBef>
              <a:spcAft>
                <a:spcPts val="0"/>
              </a:spcAft>
              <a:buNone/>
            </a:pPr>
            <a:r>
              <a:t/>
            </a:r>
            <a:endParaRPr>
              <a:latin typeface="Nunito"/>
              <a:ea typeface="Nunito"/>
              <a:cs typeface="Nunito"/>
              <a:sym typeface="Nunito"/>
            </a:endParaRPr>
          </a:p>
        </p:txBody>
      </p:sp>
      <p:pic>
        <p:nvPicPr>
          <p:cNvPr id="341" name="Google Shape;341;p22" title="gender_write.mp3">
            <a:hlinkClick r:id="rId4"/>
          </p:cNvPr>
          <p:cNvPicPr preferRelativeResize="0"/>
          <p:nvPr/>
        </p:nvPicPr>
        <p:blipFill>
          <a:blip r:embed="rId5">
            <a:alphaModFix/>
          </a:blip>
          <a:stretch>
            <a:fillRect/>
          </a:stretch>
        </p:blipFill>
        <p:spPr>
          <a:xfrm>
            <a:off x="8492125" y="138975"/>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3"/>
          <p:cNvPicPr preferRelativeResize="0"/>
          <p:nvPr/>
        </p:nvPicPr>
        <p:blipFill>
          <a:blip r:embed="rId3">
            <a:alphaModFix/>
          </a:blip>
          <a:stretch>
            <a:fillRect/>
          </a:stretch>
        </p:blipFill>
        <p:spPr>
          <a:xfrm>
            <a:off x="863750" y="0"/>
            <a:ext cx="719723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24"/>
          <p:cNvPicPr preferRelativeResize="0"/>
          <p:nvPr/>
        </p:nvPicPr>
        <p:blipFill>
          <a:blip r:embed="rId3">
            <a:alphaModFix/>
          </a:blip>
          <a:stretch>
            <a:fillRect/>
          </a:stretch>
        </p:blipFill>
        <p:spPr>
          <a:xfrm>
            <a:off x="152400" y="152400"/>
            <a:ext cx="8839201" cy="3475241"/>
          </a:xfrm>
          <a:prstGeom prst="rect">
            <a:avLst/>
          </a:prstGeom>
          <a:noFill/>
          <a:ln>
            <a:noFill/>
          </a:ln>
        </p:spPr>
      </p:pic>
      <p:sp>
        <p:nvSpPr>
          <p:cNvPr id="352" name="Google Shape;352;p24"/>
          <p:cNvSpPr txBox="1"/>
          <p:nvPr/>
        </p:nvSpPr>
        <p:spPr>
          <a:xfrm>
            <a:off x="315550" y="3627650"/>
            <a:ext cx="8676000" cy="151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500">
                <a:solidFill>
                  <a:srgbClr val="212121"/>
                </a:solidFill>
                <a:highlight>
                  <a:srgbClr val="FFFFFF"/>
                </a:highlight>
                <a:latin typeface="Lora"/>
                <a:ea typeface="Lora"/>
                <a:cs typeface="Lora"/>
                <a:sym typeface="Lora"/>
              </a:rPr>
              <a:t>there are more students who have a standard lunch</a:t>
            </a:r>
            <a:endParaRPr b="1" sz="1500">
              <a:solidFill>
                <a:srgbClr val="212121"/>
              </a:solidFill>
              <a:highlight>
                <a:srgbClr val="FFFFFF"/>
              </a:highlight>
              <a:latin typeface="Lora"/>
              <a:ea typeface="Lora"/>
              <a:cs typeface="Lora"/>
              <a:sym typeface="Lora"/>
            </a:endParaRPr>
          </a:p>
          <a:p>
            <a:pPr indent="0" lvl="0" marL="0" rtl="0" algn="l">
              <a:lnSpc>
                <a:spcPct val="115000"/>
              </a:lnSpc>
              <a:spcBef>
                <a:spcPts val="600"/>
              </a:spcBef>
              <a:spcAft>
                <a:spcPts val="0"/>
              </a:spcAft>
              <a:buNone/>
            </a:pPr>
            <a:r>
              <a:rPr b="1" lang="en" sz="1500">
                <a:solidFill>
                  <a:srgbClr val="212121"/>
                </a:solidFill>
                <a:highlight>
                  <a:srgbClr val="FFFFFF"/>
                </a:highlight>
                <a:latin typeface="Lora"/>
                <a:ea typeface="Lora"/>
                <a:cs typeface="Lora"/>
                <a:sym typeface="Lora"/>
              </a:rPr>
              <a:t>Students with a standard lunch ha</a:t>
            </a:r>
            <a:r>
              <a:rPr b="1" lang="en" sz="1500">
                <a:solidFill>
                  <a:srgbClr val="212121"/>
                </a:solidFill>
                <a:highlight>
                  <a:srgbClr val="FFFFFF"/>
                </a:highlight>
                <a:latin typeface="Lora"/>
                <a:ea typeface="Lora"/>
                <a:cs typeface="Lora"/>
                <a:sym typeface="Lora"/>
              </a:rPr>
              <a:t>ve</a:t>
            </a:r>
            <a:r>
              <a:rPr b="1" lang="en" sz="1500">
                <a:solidFill>
                  <a:srgbClr val="212121"/>
                </a:solidFill>
                <a:highlight>
                  <a:srgbClr val="FFFFFF"/>
                </a:highlight>
                <a:latin typeface="Lora"/>
                <a:ea typeface="Lora"/>
                <a:cs typeface="Lora"/>
                <a:sym typeface="Lora"/>
              </a:rPr>
              <a:t> high scores in exams</a:t>
            </a:r>
            <a:endParaRPr b="1" sz="1500">
              <a:solidFill>
                <a:srgbClr val="212121"/>
              </a:solidFill>
              <a:highlight>
                <a:srgbClr val="FFFFFF"/>
              </a:highlight>
              <a:latin typeface="Lora"/>
              <a:ea typeface="Lora"/>
              <a:cs typeface="Lora"/>
              <a:sym typeface="Lora"/>
            </a:endParaRPr>
          </a:p>
          <a:p>
            <a:pPr indent="0" lvl="0" marL="0" rtl="0" algn="l">
              <a:lnSpc>
                <a:spcPct val="115000"/>
              </a:lnSpc>
              <a:spcBef>
                <a:spcPts val="600"/>
              </a:spcBef>
              <a:spcAft>
                <a:spcPts val="0"/>
              </a:spcAft>
              <a:buNone/>
            </a:pPr>
            <a:r>
              <a:rPr b="1" lang="en" sz="1500">
                <a:solidFill>
                  <a:srgbClr val="212121"/>
                </a:solidFill>
                <a:highlight>
                  <a:srgbClr val="FFFFFF"/>
                </a:highlight>
                <a:latin typeface="Lora"/>
                <a:ea typeface="Lora"/>
                <a:cs typeface="Lora"/>
                <a:sym typeface="Lora"/>
              </a:rPr>
              <a:t>Students who have a standard lunch also have a high test score compared to free / reduced lunch</a:t>
            </a:r>
            <a:endParaRPr b="1" sz="1500">
              <a:solidFill>
                <a:srgbClr val="212121"/>
              </a:solidFill>
              <a:highlight>
                <a:srgbClr val="FFFFFF"/>
              </a:highlight>
              <a:latin typeface="Lora"/>
              <a:ea typeface="Lora"/>
              <a:cs typeface="Lora"/>
              <a:sym typeface="Lora"/>
            </a:endParaRPr>
          </a:p>
          <a:p>
            <a:pPr indent="0" lvl="0" marL="0" rtl="0" algn="l">
              <a:spcBef>
                <a:spcPts val="500"/>
              </a:spcBef>
              <a:spcAft>
                <a:spcPts val="0"/>
              </a:spcAft>
              <a:buNone/>
            </a:pPr>
            <a:r>
              <a:t/>
            </a:r>
            <a:endParaRPr>
              <a:latin typeface="Nunito"/>
              <a:ea typeface="Nunito"/>
              <a:cs typeface="Nunito"/>
              <a:sym typeface="Nunito"/>
            </a:endParaRPr>
          </a:p>
        </p:txBody>
      </p:sp>
      <p:pic>
        <p:nvPicPr>
          <p:cNvPr id="353" name="Google Shape;353;p24" title="lunch.mp3">
            <a:hlinkClick r:id="rId4"/>
          </p:cNvPr>
          <p:cNvPicPr preferRelativeResize="0"/>
          <p:nvPr/>
        </p:nvPicPr>
        <p:blipFill>
          <a:blip r:embed="rId5">
            <a:alphaModFix/>
          </a:blip>
          <a:stretch>
            <a:fillRect/>
          </a:stretch>
        </p:blipFill>
        <p:spPr>
          <a:xfrm>
            <a:off x="8534350" y="60150"/>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5"/>
          <p:cNvPicPr preferRelativeResize="0"/>
          <p:nvPr/>
        </p:nvPicPr>
        <p:blipFill>
          <a:blip r:embed="rId3">
            <a:alphaModFix/>
          </a:blip>
          <a:stretch>
            <a:fillRect/>
          </a:stretch>
        </p:blipFill>
        <p:spPr>
          <a:xfrm>
            <a:off x="216025" y="1285500"/>
            <a:ext cx="8839198" cy="1790341"/>
          </a:xfrm>
          <a:prstGeom prst="rect">
            <a:avLst/>
          </a:prstGeom>
          <a:noFill/>
          <a:ln>
            <a:noFill/>
          </a:ln>
        </p:spPr>
      </p:pic>
      <p:sp>
        <p:nvSpPr>
          <p:cNvPr id="359" name="Google Shape;359;p25"/>
          <p:cNvSpPr txBox="1"/>
          <p:nvPr/>
        </p:nvSpPr>
        <p:spPr>
          <a:xfrm>
            <a:off x="865750" y="140050"/>
            <a:ext cx="7078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212121"/>
                </a:solidFill>
                <a:highlight>
                  <a:srgbClr val="FFFFFF"/>
                </a:highlight>
                <a:latin typeface="Lora"/>
                <a:ea typeface="Lora"/>
                <a:cs typeface="Lora"/>
                <a:sym typeface="Lora"/>
              </a:rPr>
              <a:t>Maths score of Each group by Gender</a:t>
            </a:r>
            <a:endParaRPr b="1" sz="1700">
              <a:latin typeface="Lora"/>
              <a:ea typeface="Lora"/>
              <a:cs typeface="Lora"/>
              <a:sym typeface="Lora"/>
            </a:endParaRPr>
          </a:p>
        </p:txBody>
      </p:sp>
      <p:sp>
        <p:nvSpPr>
          <p:cNvPr id="360" name="Google Shape;360;p25"/>
          <p:cNvSpPr txBox="1"/>
          <p:nvPr/>
        </p:nvSpPr>
        <p:spPr>
          <a:xfrm>
            <a:off x="522000" y="3475675"/>
            <a:ext cx="8390100" cy="132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300">
                <a:solidFill>
                  <a:srgbClr val="212121"/>
                </a:solidFill>
                <a:highlight>
                  <a:srgbClr val="FFFFFF"/>
                </a:highlight>
                <a:latin typeface="Lora"/>
                <a:ea typeface="Lora"/>
                <a:cs typeface="Lora"/>
                <a:sym typeface="Lora"/>
              </a:rPr>
              <a:t>Male from all groups A/B/C/D/E had score more higher than female</a:t>
            </a:r>
            <a:endParaRPr b="1" sz="1300">
              <a:solidFill>
                <a:srgbClr val="212121"/>
              </a:solidFill>
              <a:highlight>
                <a:srgbClr val="FFFFFF"/>
              </a:highlight>
              <a:latin typeface="Lora"/>
              <a:ea typeface="Lora"/>
              <a:cs typeface="Lora"/>
              <a:sym typeface="Lora"/>
            </a:endParaRPr>
          </a:p>
          <a:p>
            <a:pPr indent="0" lvl="0" marL="0" rtl="0" algn="l">
              <a:lnSpc>
                <a:spcPct val="115000"/>
              </a:lnSpc>
              <a:spcBef>
                <a:spcPts val="600"/>
              </a:spcBef>
              <a:spcAft>
                <a:spcPts val="0"/>
              </a:spcAft>
              <a:buNone/>
            </a:pPr>
            <a:r>
              <a:rPr b="1" lang="en" sz="1300">
                <a:solidFill>
                  <a:srgbClr val="212121"/>
                </a:solidFill>
                <a:highlight>
                  <a:srgbClr val="FFFFFF"/>
                </a:highlight>
                <a:latin typeface="Lora"/>
                <a:ea typeface="Lora"/>
                <a:cs typeface="Lora"/>
                <a:sym typeface="Lora"/>
              </a:rPr>
              <a:t>females had the lowest scores in Group B / C /D but the higher scores in Group B</a:t>
            </a:r>
            <a:endParaRPr b="1" sz="1300">
              <a:solidFill>
                <a:srgbClr val="212121"/>
              </a:solidFill>
              <a:highlight>
                <a:srgbClr val="FFFFFF"/>
              </a:highlight>
              <a:latin typeface="Lora"/>
              <a:ea typeface="Lora"/>
              <a:cs typeface="Lora"/>
              <a:sym typeface="Lora"/>
            </a:endParaRPr>
          </a:p>
          <a:p>
            <a:pPr indent="0" lvl="0" marL="0" rtl="0" algn="l">
              <a:lnSpc>
                <a:spcPct val="115000"/>
              </a:lnSpc>
              <a:spcBef>
                <a:spcPts val="600"/>
              </a:spcBef>
              <a:spcAft>
                <a:spcPts val="0"/>
              </a:spcAft>
              <a:buNone/>
            </a:pPr>
            <a:r>
              <a:rPr b="1" lang="en" sz="1300">
                <a:solidFill>
                  <a:srgbClr val="212121"/>
                </a:solidFill>
                <a:highlight>
                  <a:srgbClr val="FFFFFF"/>
                </a:highlight>
                <a:latin typeface="Lora"/>
                <a:ea typeface="Lora"/>
                <a:cs typeface="Lora"/>
                <a:sym typeface="Lora"/>
              </a:rPr>
              <a:t>in group E we can see that male and females are probably equalize</a:t>
            </a:r>
            <a:endParaRPr b="1" sz="1300">
              <a:solidFill>
                <a:srgbClr val="212121"/>
              </a:solidFill>
              <a:highlight>
                <a:srgbClr val="FFFFFF"/>
              </a:highlight>
              <a:latin typeface="Lora"/>
              <a:ea typeface="Lora"/>
              <a:cs typeface="Lora"/>
              <a:sym typeface="Lora"/>
            </a:endParaRPr>
          </a:p>
          <a:p>
            <a:pPr indent="0" lvl="0" marL="0" rtl="0" algn="l">
              <a:spcBef>
                <a:spcPts val="500"/>
              </a:spcBef>
              <a:spcAft>
                <a:spcPts val="0"/>
              </a:spcAft>
              <a:buNone/>
            </a:pPr>
            <a:r>
              <a:t/>
            </a:r>
            <a:endParaRPr b="1" sz="1500">
              <a:latin typeface="Lora"/>
              <a:ea typeface="Lora"/>
              <a:cs typeface="Lora"/>
              <a:sym typeface="Lora"/>
            </a:endParaRPr>
          </a:p>
        </p:txBody>
      </p:sp>
      <p:pic>
        <p:nvPicPr>
          <p:cNvPr id="361" name="Google Shape;361;p25" title="maths score of each group by gender_2.mp3">
            <a:hlinkClick r:id="rId4"/>
          </p:cNvPr>
          <p:cNvPicPr preferRelativeResize="0"/>
          <p:nvPr/>
        </p:nvPicPr>
        <p:blipFill>
          <a:blip r:embed="rId5">
            <a:alphaModFix/>
          </a:blip>
          <a:stretch>
            <a:fillRect/>
          </a:stretch>
        </p:blipFill>
        <p:spPr>
          <a:xfrm>
            <a:off x="101675" y="137638"/>
            <a:ext cx="420325" cy="42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6"/>
          <p:cNvPicPr preferRelativeResize="0"/>
          <p:nvPr/>
        </p:nvPicPr>
        <p:blipFill>
          <a:blip r:embed="rId3">
            <a:alphaModFix/>
          </a:blip>
          <a:stretch>
            <a:fillRect/>
          </a:stretch>
        </p:blipFill>
        <p:spPr>
          <a:xfrm>
            <a:off x="53725" y="0"/>
            <a:ext cx="9090275" cy="5143500"/>
          </a:xfrm>
          <a:prstGeom prst="rect">
            <a:avLst/>
          </a:prstGeom>
          <a:noFill/>
          <a:ln>
            <a:noFill/>
          </a:ln>
        </p:spPr>
      </p:pic>
      <p:sp>
        <p:nvSpPr>
          <p:cNvPr id="367" name="Google Shape;367;p26"/>
          <p:cNvSpPr txBox="1"/>
          <p:nvPr/>
        </p:nvSpPr>
        <p:spPr>
          <a:xfrm>
            <a:off x="0" y="0"/>
            <a:ext cx="5028900" cy="682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350">
                <a:solidFill>
                  <a:srgbClr val="A31515"/>
                </a:solidFill>
                <a:highlight>
                  <a:srgbClr val="FFFFFE"/>
                </a:highlight>
                <a:latin typeface="Lora"/>
                <a:ea typeface="Lora"/>
                <a:cs typeface="Lora"/>
                <a:sym typeface="Lora"/>
              </a:rPr>
              <a:t>Male and Female Math Score below 50</a:t>
            </a:r>
            <a:endParaRPr b="1" sz="1350">
              <a:solidFill>
                <a:srgbClr val="A31515"/>
              </a:solidFill>
              <a:highlight>
                <a:srgbClr val="FFFFFE"/>
              </a:highlight>
              <a:latin typeface="Lora"/>
              <a:ea typeface="Lora"/>
              <a:cs typeface="Lora"/>
              <a:sym typeface="Lora"/>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27"/>
          <p:cNvPicPr preferRelativeResize="0"/>
          <p:nvPr/>
        </p:nvPicPr>
        <p:blipFill>
          <a:blip r:embed="rId3">
            <a:alphaModFix/>
          </a:blip>
          <a:stretch>
            <a:fillRect/>
          </a:stretch>
        </p:blipFill>
        <p:spPr>
          <a:xfrm>
            <a:off x="684899" y="80575"/>
            <a:ext cx="706711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8"/>
          <p:cNvPicPr preferRelativeResize="0"/>
          <p:nvPr/>
        </p:nvPicPr>
        <p:blipFill>
          <a:blip r:embed="rId3">
            <a:alphaModFix/>
          </a:blip>
          <a:stretch>
            <a:fillRect/>
          </a:stretch>
        </p:blipFill>
        <p:spPr>
          <a:xfrm>
            <a:off x="926625" y="0"/>
            <a:ext cx="6929625"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9"/>
          <p:cNvPicPr preferRelativeResize="0"/>
          <p:nvPr/>
        </p:nvPicPr>
        <p:blipFill>
          <a:blip r:embed="rId3">
            <a:alphaModFix/>
          </a:blip>
          <a:stretch>
            <a:fillRect/>
          </a:stretch>
        </p:blipFill>
        <p:spPr>
          <a:xfrm>
            <a:off x="1436975" y="0"/>
            <a:ext cx="6003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386" name="Shape 386"/>
        <p:cNvGrpSpPr/>
        <p:nvPr/>
      </p:nvGrpSpPr>
      <p:grpSpPr>
        <a:xfrm>
          <a:off x="0" y="0"/>
          <a:ext cx="0" cy="0"/>
          <a:chOff x="0" y="0"/>
          <a:chExt cx="0" cy="0"/>
        </a:xfrm>
      </p:grpSpPr>
      <p:sp>
        <p:nvSpPr>
          <p:cNvPr id="387" name="Google Shape;387;p30"/>
          <p:cNvSpPr txBox="1"/>
          <p:nvPr/>
        </p:nvSpPr>
        <p:spPr>
          <a:xfrm>
            <a:off x="1624650" y="872925"/>
            <a:ext cx="5894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ora"/>
                <a:ea typeface="Lora"/>
                <a:cs typeface="Lora"/>
                <a:sym typeface="Lora"/>
              </a:rPr>
              <a:t>According to the Parental level course :</a:t>
            </a:r>
            <a:endParaRPr b="1" sz="1800">
              <a:solidFill>
                <a:schemeClr val="lt1"/>
              </a:solidFill>
              <a:latin typeface="Lora"/>
              <a:ea typeface="Lora"/>
              <a:cs typeface="Lora"/>
              <a:sym typeface="Lora"/>
            </a:endParaRPr>
          </a:p>
          <a:p>
            <a:pPr indent="0" lvl="0" marL="0" rtl="0" algn="l">
              <a:spcBef>
                <a:spcPts val="0"/>
              </a:spcBef>
              <a:spcAft>
                <a:spcPts val="0"/>
              </a:spcAft>
              <a:buNone/>
            </a:pPr>
            <a:r>
              <a:rPr lang="en" sz="1500">
                <a:solidFill>
                  <a:schemeClr val="lt1"/>
                </a:solidFill>
                <a:latin typeface="Lora"/>
                <a:ea typeface="Lora"/>
                <a:cs typeface="Lora"/>
                <a:sym typeface="Lora"/>
              </a:rPr>
              <a:t>Here, Children with parents who have master level education, appear to get better grades and perform well in all aspects. Let's define the high degree of education. Parents having bachelor or master degree are high-level educated. </a:t>
            </a:r>
            <a:endParaRPr b="1" sz="2400">
              <a:solidFill>
                <a:schemeClr val="lt1"/>
              </a:solidFill>
              <a:latin typeface="Lora"/>
              <a:ea typeface="Lora"/>
              <a:cs typeface="Lora"/>
              <a:sym typeface="Lora"/>
            </a:endParaRPr>
          </a:p>
        </p:txBody>
      </p:sp>
      <p:pic>
        <p:nvPicPr>
          <p:cNvPr id="388" name="Google Shape;388;p30" title="parental level edu_2.mp3">
            <a:hlinkClick r:id="rId3"/>
          </p:cNvPr>
          <p:cNvPicPr preferRelativeResize="0"/>
          <p:nvPr/>
        </p:nvPicPr>
        <p:blipFill>
          <a:blip r:embed="rId4">
            <a:alphaModFix/>
          </a:blip>
          <a:stretch>
            <a:fillRect/>
          </a:stretch>
        </p:blipFill>
        <p:spPr>
          <a:xfrm>
            <a:off x="164725" y="180200"/>
            <a:ext cx="457200" cy="4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31"/>
          <p:cNvPicPr preferRelativeResize="0"/>
          <p:nvPr/>
        </p:nvPicPr>
        <p:blipFill>
          <a:blip r:embed="rId3">
            <a:alphaModFix/>
          </a:blip>
          <a:stretch>
            <a:fillRect/>
          </a:stretch>
        </p:blipFill>
        <p:spPr>
          <a:xfrm>
            <a:off x="2093050" y="0"/>
            <a:ext cx="4592850" cy="4364600"/>
          </a:xfrm>
          <a:prstGeom prst="rect">
            <a:avLst/>
          </a:prstGeom>
          <a:noFill/>
          <a:ln>
            <a:noFill/>
          </a:ln>
        </p:spPr>
      </p:pic>
      <p:sp>
        <p:nvSpPr>
          <p:cNvPr id="394" name="Google Shape;394;p31"/>
          <p:cNvSpPr txBox="1"/>
          <p:nvPr/>
        </p:nvSpPr>
        <p:spPr>
          <a:xfrm>
            <a:off x="220875" y="4291525"/>
            <a:ext cx="8851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12121"/>
                </a:solidFill>
                <a:highlight>
                  <a:srgbClr val="FFFFFF"/>
                </a:highlight>
                <a:latin typeface="Lora"/>
                <a:ea typeface="Lora"/>
                <a:cs typeface="Lora"/>
                <a:sym typeface="Lora"/>
              </a:rPr>
              <a:t>Over 35.8% of students completed the test preparation course, and normally there is about 60~70% students hadn't finished course. It is say that preparation course can help students get better score.</a:t>
            </a:r>
            <a:endParaRPr b="1" sz="1700">
              <a:latin typeface="Lora"/>
              <a:ea typeface="Lora"/>
              <a:cs typeface="Lora"/>
              <a:sym typeface="Lora"/>
            </a:endParaRPr>
          </a:p>
        </p:txBody>
      </p:sp>
      <p:pic>
        <p:nvPicPr>
          <p:cNvPr id="395" name="Google Shape;395;p31" title="complete test preparation course distribution_1.mp3">
            <a:hlinkClick r:id="rId4"/>
          </p:cNvPr>
          <p:cNvPicPr preferRelativeResize="0"/>
          <p:nvPr/>
        </p:nvPicPr>
        <p:blipFill>
          <a:blip r:embed="rId5">
            <a:alphaModFix/>
          </a:blip>
          <a:stretch>
            <a:fillRect/>
          </a:stretch>
        </p:blipFill>
        <p:spPr>
          <a:xfrm>
            <a:off x="8614875" y="1212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4"/>
          <p:cNvSpPr txBox="1"/>
          <p:nvPr/>
        </p:nvSpPr>
        <p:spPr>
          <a:xfrm>
            <a:off x="1147400" y="1107850"/>
            <a:ext cx="2413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eorgia"/>
                <a:ea typeface="Georgia"/>
                <a:cs typeface="Georgia"/>
                <a:sym typeface="Georgia"/>
              </a:rPr>
              <a:t>CONTENTS</a:t>
            </a:r>
            <a:endParaRPr b="1" sz="1700">
              <a:solidFill>
                <a:schemeClr val="lt1"/>
              </a:solidFill>
              <a:latin typeface="Georgia"/>
              <a:ea typeface="Georgia"/>
              <a:cs typeface="Georgia"/>
              <a:sym typeface="Georgia"/>
            </a:endParaRPr>
          </a:p>
        </p:txBody>
      </p:sp>
      <p:sp>
        <p:nvSpPr>
          <p:cNvPr id="285" name="Google Shape;285;p14"/>
          <p:cNvSpPr txBox="1"/>
          <p:nvPr/>
        </p:nvSpPr>
        <p:spPr>
          <a:xfrm>
            <a:off x="1503475" y="1820000"/>
            <a:ext cx="3811500" cy="16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Georgia"/>
                <a:ea typeface="Georgia"/>
                <a:cs typeface="Georgia"/>
                <a:sym typeface="Georgia"/>
              </a:rPr>
              <a:t>Objective</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About the Data</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Data Description</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Analysis</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Visualization</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Conclusion</a:t>
            </a:r>
            <a:endParaRPr sz="1700">
              <a:solidFill>
                <a:schemeClr val="lt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32"/>
          <p:cNvPicPr preferRelativeResize="0"/>
          <p:nvPr/>
        </p:nvPicPr>
        <p:blipFill>
          <a:blip r:embed="rId3">
            <a:alphaModFix/>
          </a:blip>
          <a:stretch>
            <a:fillRect/>
          </a:stretch>
        </p:blipFill>
        <p:spPr>
          <a:xfrm>
            <a:off x="152400" y="152400"/>
            <a:ext cx="7266392"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33"/>
          <p:cNvPicPr preferRelativeResize="0"/>
          <p:nvPr/>
        </p:nvPicPr>
        <p:blipFill>
          <a:blip r:embed="rId3">
            <a:alphaModFix/>
          </a:blip>
          <a:stretch>
            <a:fillRect/>
          </a:stretch>
        </p:blipFill>
        <p:spPr>
          <a:xfrm>
            <a:off x="1734200" y="73675"/>
            <a:ext cx="4505325" cy="4207925"/>
          </a:xfrm>
          <a:prstGeom prst="rect">
            <a:avLst/>
          </a:prstGeom>
          <a:noFill/>
          <a:ln>
            <a:noFill/>
          </a:ln>
        </p:spPr>
      </p:pic>
      <p:sp>
        <p:nvSpPr>
          <p:cNvPr id="406" name="Google Shape;406;p33"/>
          <p:cNvSpPr txBox="1"/>
          <p:nvPr/>
        </p:nvSpPr>
        <p:spPr>
          <a:xfrm>
            <a:off x="-100" y="4281600"/>
            <a:ext cx="9144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ora"/>
                <a:ea typeface="Lora"/>
                <a:cs typeface="Lora"/>
                <a:sym typeface="Lora"/>
              </a:rPr>
              <a:t>We calculated the average score of each rank before, so we can say that parent's education affect the score but not obviously, because there are still 70%~80% parents without high education degree.</a:t>
            </a:r>
            <a:endParaRPr b="1" sz="2400">
              <a:latin typeface="Lora"/>
              <a:ea typeface="Lora"/>
              <a:cs typeface="Lora"/>
              <a:sym typeface="Lora"/>
            </a:endParaRPr>
          </a:p>
          <a:p>
            <a:pPr indent="0" lvl="0" marL="0" rtl="0" algn="l">
              <a:spcBef>
                <a:spcPts val="0"/>
              </a:spcBef>
              <a:spcAft>
                <a:spcPts val="0"/>
              </a:spcAft>
              <a:buNone/>
            </a:pPr>
            <a:r>
              <a:t/>
            </a:r>
            <a:endParaRPr>
              <a:latin typeface="Nunito"/>
              <a:ea typeface="Nunito"/>
              <a:cs typeface="Nunito"/>
              <a:sym typeface="Nunito"/>
            </a:endParaRPr>
          </a:p>
        </p:txBody>
      </p:sp>
      <p:pic>
        <p:nvPicPr>
          <p:cNvPr id="407" name="Google Shape;407;p33" title="test preparation_2.mp3">
            <a:hlinkClick r:id="rId4"/>
          </p:cNvPr>
          <p:cNvPicPr preferRelativeResize="0"/>
          <p:nvPr/>
        </p:nvPicPr>
        <p:blipFill>
          <a:blip r:embed="rId5">
            <a:alphaModFix/>
          </a:blip>
          <a:stretch>
            <a:fillRect/>
          </a:stretch>
        </p:blipFill>
        <p:spPr>
          <a:xfrm>
            <a:off x="8548525" y="73675"/>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34"/>
          <p:cNvPicPr preferRelativeResize="0"/>
          <p:nvPr/>
        </p:nvPicPr>
        <p:blipFill>
          <a:blip r:embed="rId3">
            <a:alphaModFix/>
          </a:blip>
          <a:stretch>
            <a:fillRect/>
          </a:stretch>
        </p:blipFill>
        <p:spPr>
          <a:xfrm>
            <a:off x="357188" y="50925"/>
            <a:ext cx="8429625" cy="4338875"/>
          </a:xfrm>
          <a:prstGeom prst="rect">
            <a:avLst/>
          </a:prstGeom>
          <a:noFill/>
          <a:ln>
            <a:noFill/>
          </a:ln>
        </p:spPr>
      </p:pic>
      <p:sp>
        <p:nvSpPr>
          <p:cNvPr id="413" name="Google Shape;413;p34"/>
          <p:cNvSpPr txBox="1"/>
          <p:nvPr/>
        </p:nvSpPr>
        <p:spPr>
          <a:xfrm>
            <a:off x="1451375" y="50925"/>
            <a:ext cx="57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4" name="Google Shape;414;p34"/>
          <p:cNvSpPr txBox="1"/>
          <p:nvPr/>
        </p:nvSpPr>
        <p:spPr>
          <a:xfrm>
            <a:off x="738425" y="4646975"/>
            <a:ext cx="804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212121"/>
                </a:solidFill>
                <a:highlight>
                  <a:srgbClr val="FFFFFF"/>
                </a:highlight>
                <a:latin typeface="Lora"/>
                <a:ea typeface="Lora"/>
                <a:cs typeface="Lora"/>
                <a:sym typeface="Lora"/>
              </a:rPr>
              <a:t>here we can see that the completion of test preparation course is very low than non completed.</a:t>
            </a:r>
            <a:endParaRPr b="1" sz="1300">
              <a:latin typeface="Lora"/>
              <a:ea typeface="Lora"/>
              <a:cs typeface="Lora"/>
              <a:sym typeface="Lora"/>
            </a:endParaRPr>
          </a:p>
        </p:txBody>
      </p:sp>
      <p:pic>
        <p:nvPicPr>
          <p:cNvPr id="415" name="Google Shape;415;p34" title="group_test preparation.mp3">
            <a:hlinkClick r:id="rId4"/>
          </p:cNvPr>
          <p:cNvPicPr preferRelativeResize="0"/>
          <p:nvPr/>
        </p:nvPicPr>
        <p:blipFill>
          <a:blip r:embed="rId5">
            <a:alphaModFix/>
          </a:blip>
          <a:stretch>
            <a:fillRect/>
          </a:stretch>
        </p:blipFill>
        <p:spPr>
          <a:xfrm>
            <a:off x="177050" y="155050"/>
            <a:ext cx="433625" cy="43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35"/>
          <p:cNvPicPr preferRelativeResize="0"/>
          <p:nvPr/>
        </p:nvPicPr>
        <p:blipFill>
          <a:blip r:embed="rId3">
            <a:alphaModFix/>
          </a:blip>
          <a:stretch>
            <a:fillRect/>
          </a:stretch>
        </p:blipFill>
        <p:spPr>
          <a:xfrm>
            <a:off x="152400" y="152400"/>
            <a:ext cx="7086600" cy="4581525"/>
          </a:xfrm>
          <a:prstGeom prst="rect">
            <a:avLst/>
          </a:prstGeom>
          <a:noFill/>
          <a:ln>
            <a:noFill/>
          </a:ln>
        </p:spPr>
      </p:pic>
      <p:sp>
        <p:nvSpPr>
          <p:cNvPr id="421" name="Google Shape;421;p35"/>
          <p:cNvSpPr txBox="1"/>
          <p:nvPr/>
        </p:nvSpPr>
        <p:spPr>
          <a:xfrm>
            <a:off x="662025" y="4646975"/>
            <a:ext cx="770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12121"/>
                </a:solidFill>
                <a:highlight>
                  <a:srgbClr val="FFFFFF"/>
                </a:highlight>
                <a:latin typeface="Lora"/>
                <a:ea typeface="Lora"/>
                <a:cs typeface="Lora"/>
                <a:sym typeface="Lora"/>
              </a:rPr>
              <a:t>Turns out Group E happens to be performing best in all subjects, while group A performs the worst</a:t>
            </a:r>
            <a:endParaRPr b="1">
              <a:latin typeface="Lora"/>
              <a:ea typeface="Lora"/>
              <a:cs typeface="Lora"/>
              <a:sym typeface="Lora"/>
            </a:endParaRPr>
          </a:p>
        </p:txBody>
      </p:sp>
      <p:pic>
        <p:nvPicPr>
          <p:cNvPr id="422" name="Google Shape;422;p35" title="group-score_1.mp3">
            <a:hlinkClick r:id="rId4"/>
          </p:cNvPr>
          <p:cNvPicPr preferRelativeResize="0"/>
          <p:nvPr/>
        </p:nvPicPr>
        <p:blipFill>
          <a:blip r:embed="rId5">
            <a:alphaModFix/>
          </a:blip>
          <a:stretch>
            <a:fillRect/>
          </a:stretch>
        </p:blipFill>
        <p:spPr>
          <a:xfrm>
            <a:off x="8537475" y="152400"/>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36"/>
          <p:cNvPicPr preferRelativeResize="0"/>
          <p:nvPr/>
        </p:nvPicPr>
        <p:blipFill>
          <a:blip r:embed="rId3">
            <a:alphaModFix/>
          </a:blip>
          <a:stretch>
            <a:fillRect/>
          </a:stretch>
        </p:blipFill>
        <p:spPr>
          <a:xfrm>
            <a:off x="152400" y="152400"/>
            <a:ext cx="8486775" cy="4733925"/>
          </a:xfrm>
          <a:prstGeom prst="rect">
            <a:avLst/>
          </a:prstGeom>
          <a:noFill/>
          <a:ln>
            <a:noFill/>
          </a:ln>
        </p:spPr>
      </p:pic>
      <p:sp>
        <p:nvSpPr>
          <p:cNvPr id="428" name="Google Shape;428;p36"/>
          <p:cNvSpPr txBox="1"/>
          <p:nvPr/>
        </p:nvSpPr>
        <p:spPr>
          <a:xfrm>
            <a:off x="152400" y="4736100"/>
            <a:ext cx="8645100" cy="407400"/>
          </a:xfrm>
          <a:prstGeom prst="rect">
            <a:avLst/>
          </a:prstGeom>
          <a:noFill/>
          <a:ln>
            <a:noFill/>
          </a:ln>
        </p:spPr>
        <p:txBody>
          <a:bodyPr anchorCtr="0" anchor="t" bIns="91425" lIns="91425" spcFirstLastPara="1" rIns="91425" wrap="square" tIns="91425">
            <a:noAutofit/>
          </a:bodyPr>
          <a:lstStyle/>
          <a:p>
            <a:pPr indent="0" lvl="0" marL="0" marR="38100" rtl="0" algn="l">
              <a:lnSpc>
                <a:spcPct val="115000"/>
              </a:lnSpc>
              <a:spcBef>
                <a:spcPts val="600"/>
              </a:spcBef>
              <a:spcAft>
                <a:spcPts val="0"/>
              </a:spcAft>
              <a:buNone/>
            </a:pPr>
            <a:r>
              <a:rPr b="1" lang="en" sz="1200">
                <a:solidFill>
                  <a:srgbClr val="212121"/>
                </a:solidFill>
                <a:latin typeface="Lora"/>
                <a:ea typeface="Lora"/>
                <a:cs typeface="Lora"/>
                <a:sym typeface="Lora"/>
              </a:rPr>
              <a:t>here Female scored better letter grade than Male. and B grade is the highest letter grade comparatively others</a:t>
            </a:r>
            <a:endParaRPr b="1" sz="1050">
              <a:solidFill>
                <a:srgbClr val="212121"/>
              </a:solidFill>
              <a:highlight>
                <a:srgbClr val="FFFFFF"/>
              </a:highlight>
              <a:latin typeface="Lora"/>
              <a:ea typeface="Lora"/>
              <a:cs typeface="Lora"/>
              <a:sym typeface="Lora"/>
            </a:endParaRPr>
          </a:p>
          <a:p>
            <a:pPr indent="0" lvl="0" marL="177800" marR="177800" rtl="0" algn="l">
              <a:lnSpc>
                <a:spcPct val="115000"/>
              </a:lnSpc>
              <a:spcBef>
                <a:spcPts val="500"/>
              </a:spcBef>
              <a:spcAft>
                <a:spcPts val="0"/>
              </a:spcAft>
              <a:buNone/>
            </a:pPr>
            <a:r>
              <a:t/>
            </a:r>
            <a:endParaRPr sz="105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Nunito"/>
              <a:ea typeface="Nunito"/>
              <a:cs typeface="Nunito"/>
              <a:sym typeface="Nunito"/>
            </a:endParaRPr>
          </a:p>
        </p:txBody>
      </p:sp>
      <p:pic>
        <p:nvPicPr>
          <p:cNvPr id="429" name="Google Shape;429;p36" title="letter grade_1.mp3">
            <a:hlinkClick r:id="rId4"/>
          </p:cNvPr>
          <p:cNvPicPr preferRelativeResize="0"/>
          <p:nvPr/>
        </p:nvPicPr>
        <p:blipFill>
          <a:blip r:embed="rId5">
            <a:alphaModFix/>
          </a:blip>
          <a:stretch>
            <a:fillRect/>
          </a:stretch>
        </p:blipFill>
        <p:spPr>
          <a:xfrm>
            <a:off x="8791575" y="504825"/>
            <a:ext cx="200025" cy="20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690125" y="74125"/>
            <a:ext cx="5857800" cy="1075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Conclusion</a:t>
            </a:r>
            <a:endParaRPr>
              <a:latin typeface="Merriweather"/>
              <a:ea typeface="Merriweather"/>
              <a:cs typeface="Merriweather"/>
              <a:sym typeface="Merriweather"/>
            </a:endParaRPr>
          </a:p>
        </p:txBody>
      </p:sp>
      <p:sp>
        <p:nvSpPr>
          <p:cNvPr id="435" name="Google Shape;435;p37"/>
          <p:cNvSpPr txBox="1"/>
          <p:nvPr/>
        </p:nvSpPr>
        <p:spPr>
          <a:xfrm>
            <a:off x="1004150" y="1283075"/>
            <a:ext cx="7754400" cy="30531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 sz="1450">
                <a:latin typeface="Lora"/>
                <a:ea typeface="Lora"/>
                <a:cs typeface="Lora"/>
                <a:sym typeface="Lora"/>
              </a:rPr>
              <a:t>There are few conclusions below:</a:t>
            </a:r>
            <a:endParaRPr sz="1450">
              <a:latin typeface="Lora"/>
              <a:ea typeface="Lora"/>
              <a:cs typeface="Lora"/>
              <a:sym typeface="Lora"/>
            </a:endParaRPr>
          </a:p>
          <a:p>
            <a:pPr indent="-320675" lvl="0" marL="457200" rtl="0" algn="l">
              <a:lnSpc>
                <a:spcPct val="115000"/>
              </a:lnSpc>
              <a:spcBef>
                <a:spcPts val="1200"/>
              </a:spcBef>
              <a:spcAft>
                <a:spcPts val="0"/>
              </a:spcAft>
              <a:buSzPts val="1450"/>
              <a:buFont typeface="Lora"/>
              <a:buAutoNum type="arabicPeriod"/>
            </a:pPr>
            <a:r>
              <a:rPr lang="en" sz="1450">
                <a:latin typeface="Lora"/>
                <a:ea typeface="Lora"/>
                <a:cs typeface="Lora"/>
                <a:sym typeface="Lora"/>
              </a:rPr>
              <a:t>Parents' education level may affect the performance of students, but not the important one.</a:t>
            </a:r>
            <a:endParaRPr sz="1450">
              <a:latin typeface="Lora"/>
              <a:ea typeface="Lora"/>
              <a:cs typeface="Lora"/>
              <a:sym typeface="Lora"/>
            </a:endParaRPr>
          </a:p>
          <a:p>
            <a:pPr indent="-320675" lvl="0" marL="457200" rtl="0" algn="l">
              <a:lnSpc>
                <a:spcPct val="115000"/>
              </a:lnSpc>
              <a:spcBef>
                <a:spcPts val="0"/>
              </a:spcBef>
              <a:spcAft>
                <a:spcPts val="0"/>
              </a:spcAft>
              <a:buSzPts val="1450"/>
              <a:buFont typeface="Lora"/>
              <a:buAutoNum type="arabicPeriod"/>
            </a:pPr>
            <a:r>
              <a:rPr lang="en" sz="1450">
                <a:latin typeface="Lora"/>
                <a:ea typeface="Lora"/>
                <a:cs typeface="Lora"/>
                <a:sym typeface="Lora"/>
              </a:rPr>
              <a:t>Finishing preparation course is beneficial.</a:t>
            </a:r>
            <a:endParaRPr sz="1450">
              <a:latin typeface="Lora"/>
              <a:ea typeface="Lora"/>
              <a:cs typeface="Lora"/>
              <a:sym typeface="Lora"/>
            </a:endParaRPr>
          </a:p>
          <a:p>
            <a:pPr indent="-320675" lvl="0" marL="457200" rtl="0" algn="l">
              <a:lnSpc>
                <a:spcPct val="115000"/>
              </a:lnSpc>
              <a:spcBef>
                <a:spcPts val="0"/>
              </a:spcBef>
              <a:spcAft>
                <a:spcPts val="0"/>
              </a:spcAft>
              <a:buSzPts val="1450"/>
              <a:buFont typeface="Lora"/>
              <a:buAutoNum type="arabicPeriod"/>
            </a:pPr>
            <a:r>
              <a:rPr lang="en" sz="1450">
                <a:latin typeface="Lora"/>
                <a:ea typeface="Lora"/>
                <a:cs typeface="Lora"/>
                <a:sym typeface="Lora"/>
              </a:rPr>
              <a:t>Having lunch is important to students, and it is also the most significant one.</a:t>
            </a:r>
            <a:endParaRPr sz="1450">
              <a:latin typeface="Lora"/>
              <a:ea typeface="Lora"/>
              <a:cs typeface="Lora"/>
              <a:sym typeface="Lora"/>
            </a:endParaRPr>
          </a:p>
          <a:p>
            <a:pPr indent="-320675" lvl="0" marL="457200" rtl="0" algn="l">
              <a:lnSpc>
                <a:spcPct val="115000"/>
              </a:lnSpc>
              <a:spcBef>
                <a:spcPts val="0"/>
              </a:spcBef>
              <a:spcAft>
                <a:spcPts val="0"/>
              </a:spcAft>
              <a:buSzPts val="1450"/>
              <a:buFont typeface="Lora"/>
              <a:buAutoNum type="arabicPeriod"/>
            </a:pPr>
            <a:r>
              <a:rPr lang="en" sz="1450">
                <a:latin typeface="Lora"/>
                <a:ea typeface="Lora"/>
                <a:cs typeface="Lora"/>
                <a:sym typeface="Lora"/>
              </a:rPr>
              <a:t>Gender has no correlation with the score. But in overall performance female </a:t>
            </a:r>
            <a:r>
              <a:rPr lang="en" sz="1450">
                <a:latin typeface="Lora"/>
                <a:ea typeface="Lora"/>
                <a:cs typeface="Lora"/>
                <a:sym typeface="Lora"/>
              </a:rPr>
              <a:t>students</a:t>
            </a:r>
            <a:r>
              <a:rPr lang="en" sz="1450">
                <a:latin typeface="Lora"/>
                <a:ea typeface="Lora"/>
                <a:cs typeface="Lora"/>
                <a:sym typeface="Lora"/>
              </a:rPr>
              <a:t> are better.</a:t>
            </a:r>
            <a:endParaRPr sz="1450">
              <a:latin typeface="Lora"/>
              <a:ea typeface="Lora"/>
              <a:cs typeface="Lora"/>
              <a:sym typeface="Lora"/>
            </a:endParaRPr>
          </a:p>
          <a:p>
            <a:pPr indent="0" lvl="0" marL="0" rtl="0" algn="l">
              <a:lnSpc>
                <a:spcPct val="170000"/>
              </a:lnSpc>
              <a:spcBef>
                <a:spcPts val="1500"/>
              </a:spcBef>
              <a:spcAft>
                <a:spcPts val="1200"/>
              </a:spcAft>
              <a:buNone/>
            </a:pPr>
            <a:r>
              <a:rPr lang="en" sz="1450">
                <a:latin typeface="Lora"/>
                <a:ea typeface="Lora"/>
                <a:cs typeface="Lora"/>
                <a:sym typeface="Lora"/>
              </a:rPr>
              <a:t>In summary, if students want to have good performance, they should have enough nutrient and make effort to prepare the test.</a:t>
            </a:r>
            <a:endParaRPr sz="1450">
              <a:latin typeface="Lora"/>
              <a:ea typeface="Lora"/>
              <a:cs typeface="Lora"/>
              <a:sym typeface="Lora"/>
            </a:endParaRPr>
          </a:p>
        </p:txBody>
      </p:sp>
      <p:pic>
        <p:nvPicPr>
          <p:cNvPr id="436" name="Google Shape;436;p37" title="conclusion 1.mp3">
            <a:hlinkClick r:id="rId3"/>
          </p:cNvPr>
          <p:cNvPicPr preferRelativeResize="0"/>
          <p:nvPr/>
        </p:nvPicPr>
        <p:blipFill>
          <a:blip r:embed="rId4">
            <a:alphaModFix/>
          </a:blip>
          <a:stretch>
            <a:fillRect/>
          </a:stretch>
        </p:blipFill>
        <p:spPr>
          <a:xfrm>
            <a:off x="152400" y="4488575"/>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484575" y="276250"/>
            <a:ext cx="32682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90"/>
              <a:buNone/>
            </a:pPr>
            <a:r>
              <a:rPr lang="en" sz="2080">
                <a:solidFill>
                  <a:schemeClr val="lt1"/>
                </a:solidFill>
                <a:latin typeface="Cambria"/>
                <a:ea typeface="Cambria"/>
                <a:cs typeface="Cambria"/>
                <a:sym typeface="Cambria"/>
              </a:rPr>
              <a:t>About </a:t>
            </a:r>
            <a:r>
              <a:rPr lang="en" sz="2080">
                <a:solidFill>
                  <a:schemeClr val="lt1"/>
                </a:solidFill>
                <a:latin typeface="Cambria"/>
                <a:ea typeface="Cambria"/>
                <a:cs typeface="Cambria"/>
                <a:sym typeface="Cambria"/>
              </a:rPr>
              <a:t>Dataset statistics</a:t>
            </a:r>
            <a:endParaRPr sz="2080">
              <a:solidFill>
                <a:schemeClr val="lt1"/>
              </a:solidFill>
              <a:latin typeface="Cambria"/>
              <a:ea typeface="Cambria"/>
              <a:cs typeface="Cambria"/>
              <a:sym typeface="Cambria"/>
            </a:endParaRPr>
          </a:p>
          <a:p>
            <a:pPr indent="0" lvl="0" marL="0" rtl="0" algn="l">
              <a:spcBef>
                <a:spcPts val="500"/>
              </a:spcBef>
              <a:spcAft>
                <a:spcPts val="0"/>
              </a:spcAft>
              <a:buSzPts val="990"/>
              <a:buNone/>
            </a:pPr>
            <a:r>
              <a:t/>
            </a:r>
            <a:endParaRPr sz="1080">
              <a:solidFill>
                <a:srgbClr val="212121"/>
              </a:solidFill>
              <a:highlight>
                <a:srgbClr val="FFFFFF"/>
              </a:highlight>
              <a:latin typeface="Roboto"/>
              <a:ea typeface="Roboto"/>
              <a:cs typeface="Roboto"/>
              <a:sym typeface="Roboto"/>
            </a:endParaRPr>
          </a:p>
        </p:txBody>
      </p:sp>
      <p:sp>
        <p:nvSpPr>
          <p:cNvPr id="291" name="Google Shape;291;p15"/>
          <p:cNvSpPr txBox="1"/>
          <p:nvPr>
            <p:ph idx="1" type="body"/>
          </p:nvPr>
        </p:nvSpPr>
        <p:spPr>
          <a:xfrm>
            <a:off x="484575" y="1250950"/>
            <a:ext cx="7030500" cy="34026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Number of variables                                :   8</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Number of observations                         : 1000</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Missing cells                                             :   0</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Missing cells (%)                                       :  0.0%</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Duplicate rows                                           :   0</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Duplicate rows (%)                                    :   0.0%</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Total size in memory                                :  62.6 KiB</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Average record size in memory              :  64.1 B</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Shape of the data                                      : (1000,8)</a:t>
            </a:r>
            <a:endParaRPr sz="1610">
              <a:solidFill>
                <a:schemeClr val="lt1"/>
              </a:solidFill>
              <a:latin typeface="Roboto"/>
              <a:ea typeface="Roboto"/>
              <a:cs typeface="Roboto"/>
              <a:sym typeface="Roboto"/>
            </a:endParaRPr>
          </a:p>
          <a:p>
            <a:pPr indent="0" lvl="0" marL="0" rtl="0" algn="l">
              <a:lnSpc>
                <a:spcPct val="95000"/>
              </a:lnSpc>
              <a:spcBef>
                <a:spcPts val="600"/>
              </a:spcBef>
              <a:spcAft>
                <a:spcPts val="0"/>
              </a:spcAft>
              <a:buSzPts val="1018"/>
              <a:buNone/>
            </a:pPr>
            <a:r>
              <a:rPr lang="en" sz="1610">
                <a:solidFill>
                  <a:schemeClr val="lt1"/>
                </a:solidFill>
                <a:latin typeface="Roboto"/>
                <a:ea typeface="Roboto"/>
                <a:cs typeface="Roboto"/>
                <a:sym typeface="Roboto"/>
              </a:rPr>
              <a:t>Variable types                                            :  Categorical :   5  ; Numeric :</a:t>
            </a:r>
            <a:r>
              <a:rPr lang="en" sz="1610">
                <a:latin typeface="Roboto"/>
                <a:ea typeface="Roboto"/>
                <a:cs typeface="Roboto"/>
                <a:sym typeface="Roboto"/>
              </a:rPr>
              <a:t> 3</a:t>
            </a:r>
            <a:endParaRPr sz="1610">
              <a:latin typeface="Roboto"/>
              <a:ea typeface="Roboto"/>
              <a:cs typeface="Roboto"/>
              <a:sym typeface="Roboto"/>
            </a:endParaRPr>
          </a:p>
          <a:p>
            <a:pPr indent="0" lvl="0" marL="0" rtl="0" algn="r">
              <a:lnSpc>
                <a:spcPct val="95000"/>
              </a:lnSpc>
              <a:spcBef>
                <a:spcPts val="500"/>
              </a:spcBef>
              <a:spcAft>
                <a:spcPts val="1200"/>
              </a:spcAft>
              <a:buSzPts val="1018"/>
              <a:buNone/>
            </a:pPr>
            <a:r>
              <a:t/>
            </a:r>
            <a:endParaRPr sz="1202"/>
          </a:p>
        </p:txBody>
      </p:sp>
      <p:pic>
        <p:nvPicPr>
          <p:cNvPr id="292" name="Google Shape;292;p15" title="about_2.mp3">
            <a:hlinkClick r:id="rId4"/>
          </p:cNvPr>
          <p:cNvPicPr preferRelativeResize="0"/>
          <p:nvPr/>
        </p:nvPicPr>
        <p:blipFill>
          <a:blip r:embed="rId5">
            <a:alphaModFix/>
          </a:blip>
          <a:stretch>
            <a:fillRect/>
          </a:stretch>
        </p:blipFill>
        <p:spPr>
          <a:xfrm>
            <a:off x="8468500" y="14060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119775" y="1147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600"/>
              </a:spcBef>
              <a:spcAft>
                <a:spcPts val="0"/>
              </a:spcAft>
              <a:buNone/>
            </a:pPr>
            <a:r>
              <a:rPr lang="en" sz="3011">
                <a:solidFill>
                  <a:schemeClr val="lt1"/>
                </a:solidFill>
                <a:latin typeface="Cambria"/>
                <a:ea typeface="Cambria"/>
                <a:cs typeface="Cambria"/>
                <a:sym typeface="Cambria"/>
              </a:rPr>
              <a:t>Description</a:t>
            </a:r>
            <a:endParaRPr sz="3011">
              <a:solidFill>
                <a:schemeClr val="lt1"/>
              </a:solidFill>
              <a:latin typeface="Cambria"/>
              <a:ea typeface="Cambria"/>
              <a:cs typeface="Cambria"/>
              <a:sym typeface="Cambria"/>
            </a:endParaRPr>
          </a:p>
          <a:p>
            <a:pPr indent="0" lvl="0" marL="0" rtl="0" algn="l">
              <a:spcBef>
                <a:spcPts val="500"/>
              </a:spcBef>
              <a:spcAft>
                <a:spcPts val="0"/>
              </a:spcAft>
              <a:buNone/>
            </a:pPr>
            <a:r>
              <a:t/>
            </a:r>
            <a:endParaRPr/>
          </a:p>
        </p:txBody>
      </p:sp>
      <p:sp>
        <p:nvSpPr>
          <p:cNvPr id="298" name="Google Shape;298;p16"/>
          <p:cNvSpPr txBox="1"/>
          <p:nvPr>
            <p:ph idx="1" type="body"/>
          </p:nvPr>
        </p:nvSpPr>
        <p:spPr>
          <a:xfrm>
            <a:off x="170750" y="804425"/>
            <a:ext cx="4769100" cy="33333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400">
                <a:solidFill>
                  <a:schemeClr val="lt1"/>
                </a:solidFill>
                <a:latin typeface="Georgia"/>
                <a:ea typeface="Georgia"/>
                <a:cs typeface="Georgia"/>
                <a:sym typeface="Georgia"/>
              </a:rPr>
              <a:t>This data set consists of the marks secured by the students in various subjects. This data set includes scores from three exams and a variety of personal, social, and economic factors that have interaction effects upon them.</a:t>
            </a:r>
            <a:endParaRPr sz="1400">
              <a:solidFill>
                <a:schemeClr val="lt1"/>
              </a:solidFill>
              <a:latin typeface="Georgia"/>
              <a:ea typeface="Georgia"/>
              <a:cs typeface="Georgia"/>
              <a:sym typeface="Georgia"/>
            </a:endParaRPr>
          </a:p>
          <a:p>
            <a:pPr indent="0" lvl="0" marL="0" rtl="0" algn="l">
              <a:spcBef>
                <a:spcPts val="600"/>
              </a:spcBef>
              <a:spcAft>
                <a:spcPts val="0"/>
              </a:spcAft>
              <a:buNone/>
            </a:pPr>
            <a:r>
              <a:rPr lang="en" sz="1400">
                <a:solidFill>
                  <a:schemeClr val="lt1"/>
                </a:solidFill>
                <a:latin typeface="Georgia"/>
                <a:ea typeface="Georgia"/>
                <a:cs typeface="Georgia"/>
                <a:sym typeface="Georgia"/>
              </a:rPr>
              <a:t>The inspiration of this Data Analysis to understand the influence of the parents background, test preparation etc on students performance</a:t>
            </a:r>
            <a:endParaRPr sz="1400">
              <a:solidFill>
                <a:schemeClr val="lt1"/>
              </a:solidFill>
              <a:latin typeface="Georgia"/>
              <a:ea typeface="Georgia"/>
              <a:cs typeface="Georgia"/>
              <a:sym typeface="Georgia"/>
            </a:endParaRPr>
          </a:p>
          <a:p>
            <a:pPr indent="0" lvl="0" marL="0" rtl="0" algn="l">
              <a:spcBef>
                <a:spcPts val="500"/>
              </a:spcBef>
              <a:spcAft>
                <a:spcPts val="1200"/>
              </a:spcAft>
              <a:buNone/>
            </a:pPr>
            <a:r>
              <a:t/>
            </a:r>
            <a:endParaRPr sz="1500">
              <a:latin typeface="Georgia"/>
              <a:ea typeface="Georgia"/>
              <a:cs typeface="Georgia"/>
              <a:sym typeface="Georgia"/>
            </a:endParaRPr>
          </a:p>
        </p:txBody>
      </p:sp>
      <p:pic>
        <p:nvPicPr>
          <p:cNvPr id="299" name="Google Shape;299;p16" title="description_1.mp3">
            <a:hlinkClick r:id="rId4"/>
          </p:cNvPr>
          <p:cNvPicPr preferRelativeResize="0"/>
          <p:nvPr/>
        </p:nvPicPr>
        <p:blipFill>
          <a:blip r:embed="rId5">
            <a:alphaModFix/>
          </a:blip>
          <a:stretch>
            <a:fillRect/>
          </a:stretch>
        </p:blipFill>
        <p:spPr>
          <a:xfrm>
            <a:off x="119775" y="4544525"/>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3" name="Shape 303"/>
        <p:cNvGrpSpPr/>
        <p:nvPr/>
      </p:nvGrpSpPr>
      <p:grpSpPr>
        <a:xfrm>
          <a:off x="0" y="0"/>
          <a:ext cx="0" cy="0"/>
          <a:chOff x="0" y="0"/>
          <a:chExt cx="0" cy="0"/>
        </a:xfrm>
      </p:grpSpPr>
      <p:graphicFrame>
        <p:nvGraphicFramePr>
          <p:cNvPr id="304" name="Google Shape;304;p17"/>
          <p:cNvGraphicFramePr/>
          <p:nvPr/>
        </p:nvGraphicFramePr>
        <p:xfrm>
          <a:off x="1552939" y="918100"/>
          <a:ext cx="3000000" cy="3000000"/>
        </p:xfrm>
        <a:graphic>
          <a:graphicData uri="http://schemas.openxmlformats.org/drawingml/2006/table">
            <a:tbl>
              <a:tblPr>
                <a:noFill/>
                <a:tableStyleId>{6F4A0837-CC78-4A7F-B5E5-AE9D98CC066B}</a:tableStyleId>
              </a:tblPr>
              <a:tblGrid>
                <a:gridCol w="2108250"/>
                <a:gridCol w="4180300"/>
              </a:tblGrid>
              <a:tr h="368275">
                <a:tc>
                  <a:txBody>
                    <a:bodyPr/>
                    <a:lstStyle/>
                    <a:p>
                      <a:pPr indent="0" lvl="0" marL="0" rtl="0" algn="l">
                        <a:spcBef>
                          <a:spcPts val="0"/>
                        </a:spcBef>
                        <a:spcAft>
                          <a:spcPts val="0"/>
                        </a:spcAft>
                        <a:buNone/>
                      </a:pPr>
                      <a:r>
                        <a:rPr lang="en">
                          <a:solidFill>
                            <a:schemeClr val="lt1"/>
                          </a:solidFill>
                          <a:latin typeface="Lora"/>
                          <a:ea typeface="Lora"/>
                          <a:cs typeface="Lora"/>
                          <a:sym typeface="Lora"/>
                        </a:rPr>
                        <a:t>Column Name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Description</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275">
                <a:tc>
                  <a:txBody>
                    <a:bodyPr/>
                    <a:lstStyle/>
                    <a:p>
                      <a:pPr indent="0" lvl="0" marL="0" rtl="0" algn="l">
                        <a:spcBef>
                          <a:spcPts val="0"/>
                        </a:spcBef>
                        <a:spcAft>
                          <a:spcPts val="0"/>
                        </a:spcAft>
                        <a:buNone/>
                      </a:pPr>
                      <a:r>
                        <a:rPr lang="en">
                          <a:solidFill>
                            <a:schemeClr val="lt1"/>
                          </a:solidFill>
                          <a:latin typeface="Lora"/>
                          <a:ea typeface="Lora"/>
                          <a:cs typeface="Lora"/>
                          <a:sym typeface="Lora"/>
                        </a:rPr>
                        <a:t>Gender</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Sex of the Students</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566600">
                <a:tc>
                  <a:txBody>
                    <a:bodyPr/>
                    <a:lstStyle/>
                    <a:p>
                      <a:pPr indent="0" lvl="0" marL="0" rtl="0" algn="l">
                        <a:spcBef>
                          <a:spcPts val="0"/>
                        </a:spcBef>
                        <a:spcAft>
                          <a:spcPts val="0"/>
                        </a:spcAft>
                        <a:buNone/>
                      </a:pPr>
                      <a:r>
                        <a:rPr lang="en">
                          <a:solidFill>
                            <a:schemeClr val="lt1"/>
                          </a:solidFill>
                          <a:latin typeface="Lora"/>
                          <a:ea typeface="Lora"/>
                          <a:cs typeface="Lora"/>
                          <a:sym typeface="Lora"/>
                        </a:rPr>
                        <a:t>Group</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Eth</a:t>
                      </a:r>
                      <a:r>
                        <a:rPr lang="en">
                          <a:solidFill>
                            <a:schemeClr val="lt1"/>
                          </a:solidFill>
                          <a:latin typeface="Lora"/>
                          <a:ea typeface="Lora"/>
                          <a:cs typeface="Lora"/>
                          <a:sym typeface="Lora"/>
                        </a:rPr>
                        <a:t>nicity of students. 5 type of race. Group A B C D 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75475">
                <a:tc>
                  <a:txBody>
                    <a:bodyPr/>
                    <a:lstStyle/>
                    <a:p>
                      <a:pPr indent="0" lvl="0" marL="0" rtl="0" algn="l">
                        <a:spcBef>
                          <a:spcPts val="0"/>
                        </a:spcBef>
                        <a:spcAft>
                          <a:spcPts val="0"/>
                        </a:spcAft>
                        <a:buNone/>
                      </a:pPr>
                      <a:r>
                        <a:rPr lang="en">
                          <a:solidFill>
                            <a:schemeClr val="lt1"/>
                          </a:solidFill>
                          <a:latin typeface="Lora"/>
                          <a:ea typeface="Lora"/>
                          <a:cs typeface="Lora"/>
                          <a:sym typeface="Lora"/>
                        </a:rPr>
                        <a:t>Parent Education Level</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Education level of each student's parent</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75475">
                <a:tc>
                  <a:txBody>
                    <a:bodyPr/>
                    <a:lstStyle/>
                    <a:p>
                      <a:pPr indent="0" lvl="0" marL="0" rtl="0" algn="l">
                        <a:spcBef>
                          <a:spcPts val="0"/>
                        </a:spcBef>
                        <a:spcAft>
                          <a:spcPts val="0"/>
                        </a:spcAft>
                        <a:buNone/>
                      </a:pPr>
                      <a:r>
                        <a:rPr lang="en">
                          <a:solidFill>
                            <a:schemeClr val="lt1"/>
                          </a:solidFill>
                          <a:latin typeface="Lora"/>
                          <a:ea typeface="Lora"/>
                          <a:cs typeface="Lora"/>
                          <a:sym typeface="Lora"/>
                        </a:rPr>
                        <a:t>Lunch</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Having lunch before </a:t>
                      </a:r>
                      <a:r>
                        <a:rPr lang="en">
                          <a:solidFill>
                            <a:schemeClr val="lt1"/>
                          </a:solidFill>
                          <a:latin typeface="Lora"/>
                          <a:ea typeface="Lora"/>
                          <a:cs typeface="Lora"/>
                          <a:sym typeface="Lora"/>
                        </a:rPr>
                        <a:t>test (normal and abnormal)</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75475">
                <a:tc>
                  <a:txBody>
                    <a:bodyPr/>
                    <a:lstStyle/>
                    <a:p>
                      <a:pPr indent="0" lvl="0" marL="0" rtl="0" algn="l">
                        <a:spcBef>
                          <a:spcPts val="0"/>
                        </a:spcBef>
                        <a:spcAft>
                          <a:spcPts val="0"/>
                        </a:spcAft>
                        <a:buNone/>
                      </a:pPr>
                      <a:r>
                        <a:rPr lang="en">
                          <a:solidFill>
                            <a:schemeClr val="lt1"/>
                          </a:solidFill>
                          <a:latin typeface="Lora"/>
                          <a:ea typeface="Lora"/>
                          <a:cs typeface="Lora"/>
                          <a:sym typeface="Lora"/>
                        </a:rPr>
                        <a:t>Test Preparation Course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Complete or not complete before the test</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275">
                <a:tc>
                  <a:txBody>
                    <a:bodyPr/>
                    <a:lstStyle/>
                    <a:p>
                      <a:pPr indent="0" lvl="0" marL="0" rtl="0" algn="l">
                        <a:spcBef>
                          <a:spcPts val="0"/>
                        </a:spcBef>
                        <a:spcAft>
                          <a:spcPts val="0"/>
                        </a:spcAft>
                        <a:buNone/>
                      </a:pPr>
                      <a:r>
                        <a:rPr lang="en">
                          <a:solidFill>
                            <a:schemeClr val="lt1"/>
                          </a:solidFill>
                          <a:latin typeface="Lora"/>
                          <a:ea typeface="Lora"/>
                          <a:cs typeface="Lora"/>
                          <a:sym typeface="Lora"/>
                        </a:rPr>
                        <a:t>Math Score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Students math Score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275">
                <a:tc>
                  <a:txBody>
                    <a:bodyPr/>
                    <a:lstStyle/>
                    <a:p>
                      <a:pPr indent="0" lvl="0" marL="0" rtl="0" algn="l">
                        <a:spcBef>
                          <a:spcPts val="0"/>
                        </a:spcBef>
                        <a:spcAft>
                          <a:spcPts val="0"/>
                        </a:spcAft>
                        <a:buNone/>
                      </a:pPr>
                      <a:r>
                        <a:rPr lang="en">
                          <a:solidFill>
                            <a:schemeClr val="lt1"/>
                          </a:solidFill>
                          <a:latin typeface="Lora"/>
                          <a:ea typeface="Lora"/>
                          <a:cs typeface="Lora"/>
                          <a:sym typeface="Lora"/>
                        </a:rPr>
                        <a:t>Reading score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Students reading score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8275">
                <a:tc>
                  <a:txBody>
                    <a:bodyPr/>
                    <a:lstStyle/>
                    <a:p>
                      <a:pPr indent="0" lvl="0" marL="0" rtl="0" algn="l">
                        <a:spcBef>
                          <a:spcPts val="0"/>
                        </a:spcBef>
                        <a:spcAft>
                          <a:spcPts val="0"/>
                        </a:spcAft>
                        <a:buNone/>
                      </a:pPr>
                      <a:r>
                        <a:rPr lang="en">
                          <a:solidFill>
                            <a:schemeClr val="lt1"/>
                          </a:solidFill>
                          <a:latin typeface="Lora"/>
                          <a:ea typeface="Lora"/>
                          <a:cs typeface="Lora"/>
                          <a:sym typeface="Lora"/>
                        </a:rPr>
                        <a:t>Writing score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ora"/>
                          <a:ea typeface="Lora"/>
                          <a:cs typeface="Lora"/>
                          <a:sym typeface="Lora"/>
                        </a:rPr>
                        <a:t>Students writing score</a:t>
                      </a:r>
                      <a:endParaRPr>
                        <a:solidFill>
                          <a:schemeClr val="lt1"/>
                        </a:solidFill>
                        <a:latin typeface="Lora"/>
                        <a:ea typeface="Lora"/>
                        <a:cs typeface="Lora"/>
                        <a:sym typeface="Lora"/>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305" name="Google Shape;305;p17"/>
          <p:cNvSpPr txBox="1"/>
          <p:nvPr/>
        </p:nvSpPr>
        <p:spPr>
          <a:xfrm>
            <a:off x="1387800" y="286320"/>
            <a:ext cx="6368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2"/>
                </a:solidFill>
                <a:latin typeface="Lora"/>
                <a:ea typeface="Lora"/>
                <a:cs typeface="Lora"/>
                <a:sym typeface="Lora"/>
              </a:rPr>
              <a:t>DATA DICTIONARY</a:t>
            </a:r>
            <a:r>
              <a:rPr lang="en" sz="1700">
                <a:latin typeface="Lora"/>
                <a:ea typeface="Lora"/>
                <a:cs typeface="Lora"/>
                <a:sym typeface="Lora"/>
              </a:rPr>
              <a:t>    </a:t>
            </a:r>
            <a:endParaRPr b="1" sz="1700">
              <a:solidFill>
                <a:schemeClr val="lt2"/>
              </a:solidFill>
              <a:latin typeface="Lora"/>
              <a:ea typeface="Lora"/>
              <a:cs typeface="Lora"/>
              <a:sym typeface="Lora"/>
            </a:endParaRPr>
          </a:p>
        </p:txBody>
      </p:sp>
      <p:pic>
        <p:nvPicPr>
          <p:cNvPr id="306" name="Google Shape;306;p17" title="data_2.mp3">
            <a:hlinkClick r:id="rId3"/>
          </p:cNvPr>
          <p:cNvPicPr preferRelativeResize="0"/>
          <p:nvPr/>
        </p:nvPicPr>
        <p:blipFill>
          <a:blip r:embed="rId4">
            <a:alphaModFix/>
          </a:blip>
          <a:stretch>
            <a:fillRect/>
          </a:stretch>
        </p:blipFill>
        <p:spPr>
          <a:xfrm>
            <a:off x="103100" y="15802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18"/>
          <p:cNvSpPr txBox="1"/>
          <p:nvPr>
            <p:ph idx="4294967295" type="title"/>
          </p:nvPr>
        </p:nvSpPr>
        <p:spPr>
          <a:xfrm>
            <a:off x="1252875" y="17634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000">
                <a:solidFill>
                  <a:schemeClr val="lt2"/>
                </a:solidFill>
                <a:latin typeface="Merriweather"/>
                <a:ea typeface="Merriweather"/>
                <a:cs typeface="Merriweather"/>
                <a:sym typeface="Merriweather"/>
              </a:rPr>
              <a:t>Data Analysis</a:t>
            </a:r>
            <a:endParaRPr sz="5000">
              <a:solidFill>
                <a:schemeClr val="lt2"/>
              </a:solidFill>
              <a:latin typeface="Merriweather"/>
              <a:ea typeface="Merriweather"/>
              <a:cs typeface="Merriweather"/>
              <a:sym typeface="Merriweather"/>
            </a:endParaRPr>
          </a:p>
        </p:txBody>
      </p:sp>
      <p:pic>
        <p:nvPicPr>
          <p:cNvPr id="312" name="Google Shape;312;p18" title="data_analysis.mp3">
            <a:hlinkClick r:id="rId4"/>
          </p:cNvPr>
          <p:cNvPicPr preferRelativeResize="0"/>
          <p:nvPr/>
        </p:nvPicPr>
        <p:blipFill>
          <a:blip r:embed="rId5">
            <a:alphaModFix/>
          </a:blip>
          <a:stretch>
            <a:fillRect/>
          </a:stretch>
        </p:blipFill>
        <p:spPr>
          <a:xfrm>
            <a:off x="85250" y="10835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19"/>
          <p:cNvPicPr preferRelativeResize="0"/>
          <p:nvPr/>
        </p:nvPicPr>
        <p:blipFill>
          <a:blip r:embed="rId3">
            <a:alphaModFix/>
          </a:blip>
          <a:stretch>
            <a:fillRect/>
          </a:stretch>
        </p:blipFill>
        <p:spPr>
          <a:xfrm>
            <a:off x="152400" y="483800"/>
            <a:ext cx="5690100" cy="4507300"/>
          </a:xfrm>
          <a:prstGeom prst="rect">
            <a:avLst/>
          </a:prstGeom>
          <a:noFill/>
          <a:ln>
            <a:noFill/>
          </a:ln>
        </p:spPr>
      </p:pic>
      <p:sp>
        <p:nvSpPr>
          <p:cNvPr id="318" name="Google Shape;318;p19"/>
          <p:cNvSpPr txBox="1"/>
          <p:nvPr/>
        </p:nvSpPr>
        <p:spPr>
          <a:xfrm>
            <a:off x="2215275" y="83600"/>
            <a:ext cx="376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00FF"/>
                </a:solidFill>
                <a:latin typeface="Lora"/>
                <a:ea typeface="Lora"/>
                <a:cs typeface="Lora"/>
                <a:sym typeface="Lora"/>
              </a:rPr>
              <a:t>Score Distribution</a:t>
            </a:r>
            <a:endParaRPr b="1" sz="1600">
              <a:solidFill>
                <a:srgbClr val="0000FF"/>
              </a:solidFill>
              <a:latin typeface="Lora"/>
              <a:ea typeface="Lora"/>
              <a:cs typeface="Lora"/>
              <a:sym typeface="Lora"/>
            </a:endParaRPr>
          </a:p>
        </p:txBody>
      </p:sp>
      <p:sp>
        <p:nvSpPr>
          <p:cNvPr id="319" name="Google Shape;319;p19"/>
          <p:cNvSpPr txBox="1"/>
          <p:nvPr/>
        </p:nvSpPr>
        <p:spPr>
          <a:xfrm>
            <a:off x="6773125" y="712950"/>
            <a:ext cx="2049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212121"/>
                </a:solidFill>
                <a:highlight>
                  <a:srgbClr val="FFFFFF"/>
                </a:highlight>
                <a:latin typeface="Lora"/>
                <a:ea typeface="Lora"/>
                <a:cs typeface="Lora"/>
                <a:sym typeface="Lora"/>
              </a:rPr>
              <a:t>From the given data, we can say that most of the students are scoring an average marks of 50 to 70 in all the tests.We can see that there are very rare cases where people are good at a particular subject, most of the students are performing equally in all the subjects, we can observe this from the relations between them.</a:t>
            </a:r>
            <a:endParaRPr b="1" sz="1600">
              <a:latin typeface="Lora"/>
              <a:ea typeface="Lora"/>
              <a:cs typeface="Lora"/>
              <a:sym typeface="Lora"/>
            </a:endParaRPr>
          </a:p>
        </p:txBody>
      </p:sp>
      <p:pic>
        <p:nvPicPr>
          <p:cNvPr id="320" name="Google Shape;320;p19" title="score_distribution.mp3">
            <a:hlinkClick r:id="rId4"/>
          </p:cNvPr>
          <p:cNvPicPr preferRelativeResize="0"/>
          <p:nvPr/>
        </p:nvPicPr>
        <p:blipFill>
          <a:blip r:embed="rId5">
            <a:alphaModFix/>
          </a:blip>
          <a:stretch>
            <a:fillRect/>
          </a:stretch>
        </p:blipFill>
        <p:spPr>
          <a:xfrm>
            <a:off x="152400" y="7055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0"/>
          <p:cNvPicPr preferRelativeResize="0"/>
          <p:nvPr/>
        </p:nvPicPr>
        <p:blipFill>
          <a:blip r:embed="rId3">
            <a:alphaModFix/>
          </a:blip>
          <a:stretch>
            <a:fillRect/>
          </a:stretch>
        </p:blipFill>
        <p:spPr>
          <a:xfrm>
            <a:off x="0" y="0"/>
            <a:ext cx="5627300" cy="5143500"/>
          </a:xfrm>
          <a:prstGeom prst="rect">
            <a:avLst/>
          </a:prstGeom>
          <a:noFill/>
          <a:ln>
            <a:noFill/>
          </a:ln>
        </p:spPr>
      </p:pic>
      <p:sp>
        <p:nvSpPr>
          <p:cNvPr id="326" name="Google Shape;326;p20"/>
          <p:cNvSpPr txBox="1"/>
          <p:nvPr/>
        </p:nvSpPr>
        <p:spPr>
          <a:xfrm>
            <a:off x="5627300" y="1947900"/>
            <a:ext cx="3424800" cy="990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b="1" lang="en">
                <a:solidFill>
                  <a:srgbClr val="212121"/>
                </a:solidFill>
                <a:highlight>
                  <a:srgbClr val="FFFFFF"/>
                </a:highlight>
                <a:latin typeface="Lora"/>
                <a:ea typeface="Lora"/>
                <a:cs typeface="Lora"/>
                <a:sym typeface="Lora"/>
              </a:rPr>
              <a:t>The mean 75%-25% Male scored in math than female</a:t>
            </a:r>
            <a:endParaRPr b="1">
              <a:solidFill>
                <a:srgbClr val="212121"/>
              </a:solidFill>
              <a:highlight>
                <a:srgbClr val="FFFFFF"/>
              </a:highlight>
              <a:latin typeface="Lora"/>
              <a:ea typeface="Lora"/>
              <a:cs typeface="Lora"/>
              <a:sym typeface="Lora"/>
            </a:endParaRPr>
          </a:p>
          <a:p>
            <a:pPr indent="0" lvl="0" marL="0" rtl="0" algn="l">
              <a:spcBef>
                <a:spcPts val="500"/>
              </a:spcBef>
              <a:spcAft>
                <a:spcPts val="0"/>
              </a:spcAft>
              <a:buNone/>
            </a:pPr>
            <a:r>
              <a:t/>
            </a:r>
            <a:endParaRPr b="1" sz="1600">
              <a:latin typeface="Lora"/>
              <a:ea typeface="Lora"/>
              <a:cs typeface="Lora"/>
              <a:sym typeface="Lora"/>
            </a:endParaRPr>
          </a:p>
        </p:txBody>
      </p:sp>
      <p:pic>
        <p:nvPicPr>
          <p:cNvPr id="327" name="Google Shape;327;p20" title="gender_math.mp3">
            <a:hlinkClick r:id="rId4"/>
          </p:cNvPr>
          <p:cNvPicPr preferRelativeResize="0"/>
          <p:nvPr/>
        </p:nvPicPr>
        <p:blipFill>
          <a:blip r:embed="rId5">
            <a:alphaModFix/>
          </a:blip>
          <a:stretch>
            <a:fillRect/>
          </a:stretch>
        </p:blipFill>
        <p:spPr>
          <a:xfrm>
            <a:off x="8594900" y="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1"/>
          <p:cNvPicPr preferRelativeResize="0"/>
          <p:nvPr/>
        </p:nvPicPr>
        <p:blipFill>
          <a:blip r:embed="rId3">
            <a:alphaModFix/>
          </a:blip>
          <a:stretch>
            <a:fillRect/>
          </a:stretch>
        </p:blipFill>
        <p:spPr>
          <a:xfrm>
            <a:off x="0" y="0"/>
            <a:ext cx="5703675" cy="5143500"/>
          </a:xfrm>
          <a:prstGeom prst="rect">
            <a:avLst/>
          </a:prstGeom>
          <a:noFill/>
          <a:ln>
            <a:noFill/>
          </a:ln>
        </p:spPr>
      </p:pic>
      <p:sp>
        <p:nvSpPr>
          <p:cNvPr id="333" name="Google Shape;333;p21"/>
          <p:cNvSpPr txBox="1"/>
          <p:nvPr/>
        </p:nvSpPr>
        <p:spPr>
          <a:xfrm>
            <a:off x="5703675" y="1769675"/>
            <a:ext cx="3119100" cy="1207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b="1" lang="en">
                <a:solidFill>
                  <a:srgbClr val="212121"/>
                </a:solidFill>
                <a:highlight>
                  <a:srgbClr val="FFFFFF"/>
                </a:highlight>
                <a:latin typeface="Lora"/>
                <a:ea typeface="Lora"/>
                <a:cs typeface="Lora"/>
                <a:sym typeface="Lora"/>
              </a:rPr>
              <a:t>The mean 75%-25%Female scored better in Reading than Male</a:t>
            </a:r>
            <a:endParaRPr b="1">
              <a:solidFill>
                <a:srgbClr val="212121"/>
              </a:solidFill>
              <a:highlight>
                <a:srgbClr val="FFFFFF"/>
              </a:highlight>
              <a:latin typeface="Lora"/>
              <a:ea typeface="Lora"/>
              <a:cs typeface="Lora"/>
              <a:sym typeface="Lora"/>
            </a:endParaRPr>
          </a:p>
          <a:p>
            <a:pPr indent="0" lvl="0" marL="0" rtl="0" algn="l">
              <a:spcBef>
                <a:spcPts val="500"/>
              </a:spcBef>
              <a:spcAft>
                <a:spcPts val="0"/>
              </a:spcAft>
              <a:buNone/>
            </a:pPr>
            <a:r>
              <a:t/>
            </a:r>
            <a:endParaRPr>
              <a:latin typeface="Nunito"/>
              <a:ea typeface="Nunito"/>
              <a:cs typeface="Nunito"/>
              <a:sym typeface="Nunito"/>
            </a:endParaRPr>
          </a:p>
        </p:txBody>
      </p:sp>
      <p:pic>
        <p:nvPicPr>
          <p:cNvPr id="334" name="Google Shape;334;p21" title="gender_read.mp3">
            <a:hlinkClick r:id="rId4"/>
          </p:cNvPr>
          <p:cNvPicPr preferRelativeResize="0"/>
          <p:nvPr/>
        </p:nvPicPr>
        <p:blipFill>
          <a:blip r:embed="rId5">
            <a:alphaModFix/>
          </a:blip>
          <a:stretch>
            <a:fillRect/>
          </a:stretch>
        </p:blipFill>
        <p:spPr>
          <a:xfrm>
            <a:off x="8568850" y="6795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