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490661" y="2798304"/>
            <a:ext cx="9403964" cy="2123440"/>
          </a:xfrm>
          <a:prstGeom prst="rect"/>
          <a:noFill/>
        </p:spPr>
        <p:txBody>
          <a:bodyPr rtlCol="0" wrap="square">
            <a:spAutoFit/>
          </a:bodyPr>
          <a:p>
            <a:r>
              <a:rPr sz="3200" lang="en-US"/>
              <a:t>STUDENT NAME:</a:t>
            </a:r>
            <a:r>
              <a:rPr altLang="en-IN" sz="3200" lang="en-US"/>
              <a:t> </a:t>
            </a:r>
            <a:r>
              <a:rPr altLang="en-IN" sz="3200" lang="en-US"/>
              <a:t>A</a:t>
            </a:r>
            <a:r>
              <a:rPr altLang="en-IN" sz="3200" lang="en-US"/>
              <a:t>R</a:t>
            </a:r>
            <a:r>
              <a:rPr altLang="en-IN" sz="3200" lang="en-US"/>
              <a:t>C</a:t>
            </a:r>
            <a:r>
              <a:rPr altLang="en-IN" sz="3200" lang="en-US"/>
              <a:t>H</a:t>
            </a:r>
            <a:r>
              <a:rPr altLang="en-IN" sz="3200" lang="en-US"/>
              <a:t>A</a:t>
            </a:r>
            <a:r>
              <a:rPr altLang="en-IN" sz="3200" lang="en-US"/>
              <a:t>N</a:t>
            </a:r>
            <a:r>
              <a:rPr altLang="en-IN" sz="3200" lang="en-US"/>
              <a:t>A</a:t>
            </a:r>
            <a:r>
              <a:rPr altLang="en-IN" sz="3200" lang="en-US"/>
              <a:t> </a:t>
            </a:r>
            <a:r>
              <a:rPr altLang="en-IN" sz="3200" lang="en-US"/>
              <a:t>T</a:t>
            </a:r>
            <a:endParaRPr dirty="0" sz="3600" lang="en-US"/>
          </a:p>
          <a:p>
            <a:r>
              <a:rPr dirty="0" sz="3200" lang="en-US"/>
              <a:t>REGISTER NO:</a:t>
            </a:r>
            <a:r>
              <a:rPr altLang="en-IN" dirty="0" sz="3200" lang="en-US"/>
              <a:t>3</a:t>
            </a:r>
            <a:r>
              <a:rPr altLang="en-IN" dirty="0" sz="3200" lang="en-US"/>
              <a:t>1</a:t>
            </a:r>
            <a:r>
              <a:rPr altLang="en-IN" dirty="0" sz="3200" lang="en-US"/>
              <a:t>2</a:t>
            </a:r>
            <a:r>
              <a:rPr altLang="en-IN" dirty="0" sz="3200" lang="en-US"/>
              <a:t>2</a:t>
            </a:r>
            <a:r>
              <a:rPr altLang="en-IN" dirty="0" sz="3200" lang="en-US"/>
              <a:t>1</a:t>
            </a:r>
            <a:r>
              <a:rPr altLang="en-IN" dirty="0" sz="3200" lang="en-US"/>
              <a:t>6</a:t>
            </a:r>
            <a:r>
              <a:rPr altLang="en-IN" dirty="0" sz="3200" lang="en-US"/>
              <a:t>9</a:t>
            </a:r>
            <a:r>
              <a:rPr altLang="en-IN" dirty="0" sz="3200" lang="en-US"/>
              <a:t>1</a:t>
            </a:r>
            <a:r>
              <a:rPr altLang="en-IN" dirty="0" sz="3200" lang="en-US"/>
              <a:t>2</a:t>
            </a:r>
            <a:endParaRPr altLang="en-US" sz="3600" lang="zh-CN"/>
          </a:p>
          <a:p>
            <a:r>
              <a:rPr dirty="0" sz="3200" lang="en-US"/>
              <a:t>DEPARTMENT:</a:t>
            </a:r>
            <a:r>
              <a:rPr altLang="en-IN" dirty="0" sz="3200" lang="en-US"/>
              <a:t>I</a:t>
            </a:r>
            <a:r>
              <a:rPr altLang="en-IN" dirty="0" sz="3200" lang="en-US"/>
              <a:t>I</a:t>
            </a:r>
            <a:r>
              <a:rPr altLang="en-IN" dirty="0" sz="3200" lang="en-US"/>
              <a:t>I</a:t>
            </a:r>
            <a:r>
              <a:rPr altLang="en-IN" dirty="0" sz="3200" lang="en-US"/>
              <a:t> </a:t>
            </a:r>
            <a:r>
              <a:rPr altLang="en-IN" dirty="0" sz="3200" lang="en-US"/>
              <a:t>B</a:t>
            </a:r>
            <a:r>
              <a:rPr altLang="en-IN" dirty="0" sz="3200" lang="en-US"/>
              <a:t>C</a:t>
            </a:r>
            <a:r>
              <a:rPr altLang="en-IN" dirty="0" sz="3200" lang="en-US"/>
              <a:t>O</a:t>
            </a:r>
            <a:r>
              <a:rPr altLang="en-IN" dirty="0" sz="3200" lang="en-US"/>
              <a:t>M</a:t>
            </a:r>
            <a:r>
              <a:rPr altLang="en-IN" dirty="0" sz="3200" lang="en-US"/>
              <a:t>(</a:t>
            </a:r>
            <a:r>
              <a:rPr altLang="en-IN" dirty="0" sz="3200" lang="en-US"/>
              <a:t>G</a:t>
            </a:r>
            <a:r>
              <a:rPr altLang="en-IN" dirty="0" sz="3200" lang="en-US"/>
              <a:t>)</a:t>
            </a:r>
            <a:endParaRPr altLang="en-US" sz="3600" lang="zh-CN"/>
          </a:p>
          <a:p>
            <a:r>
              <a:rPr dirty="0" sz="3200" lang="en-US"/>
              <a:t>COLLEGE</a:t>
            </a:r>
            <a:r>
              <a:rPr altLang="en-IN" dirty="0" sz="3200" lang="en-US"/>
              <a:t> </a:t>
            </a:r>
            <a:r>
              <a:rPr altLang="en-IN" dirty="0" sz="3200" lang="en-US"/>
              <a:t>:</a:t>
            </a:r>
            <a:r>
              <a:rPr altLang="en-IN" dirty="0" sz="3200" lang="en-US"/>
              <a:t> </a:t>
            </a:r>
            <a:r>
              <a:rPr altLang="en-IN" dirty="0" sz="3200" lang="en-US"/>
              <a:t>S</a:t>
            </a:r>
            <a:r>
              <a:rPr altLang="en-IN" dirty="0" sz="3200" lang="en-US"/>
              <a:t>H</a:t>
            </a:r>
            <a:r>
              <a:rPr altLang="en-IN" dirty="0" sz="3200" lang="en-US"/>
              <a:t>R</a:t>
            </a:r>
            <a:r>
              <a:rPr altLang="en-IN" dirty="0" sz="3200" lang="en-US"/>
              <a:t>I</a:t>
            </a:r>
            <a:r>
              <a:rPr altLang="en-IN" dirty="0" sz="3200" lang="en-US"/>
              <a:t> </a:t>
            </a:r>
            <a:r>
              <a:rPr altLang="en-IN" dirty="0" sz="3200" lang="en-US"/>
              <a:t>K</a:t>
            </a:r>
            <a:r>
              <a:rPr altLang="en-IN" dirty="0" sz="3200" lang="en-US"/>
              <a:t>R</a:t>
            </a:r>
            <a:r>
              <a:rPr altLang="en-IN" dirty="0" sz="3200" lang="en-US"/>
              <a:t>I</a:t>
            </a:r>
            <a:r>
              <a:rPr altLang="en-IN" dirty="0" sz="3200" lang="en-US"/>
              <a:t>S</a:t>
            </a:r>
            <a:r>
              <a:rPr altLang="en-IN" dirty="0" sz="3200" lang="en-US"/>
              <a:t>HNA </a:t>
            </a:r>
            <a:r>
              <a:rPr altLang="en-IN" dirty="0" sz="3200" lang="en-US"/>
              <a:t>SWAMY </a:t>
            </a:r>
            <a:r>
              <a:rPr altLang="en-IN" dirty="0" sz="3200" lang="en-US"/>
              <a:t>COLLEGE </a:t>
            </a:r>
            <a:r>
              <a:rPr altLang="en-IN" dirty="0" sz="3200" lang="en-US"/>
              <a:t>FOR </a:t>
            </a:r>
            <a:r>
              <a:rPr altLang="en-IN" dirty="0" sz="3200" lang="en-US"/>
              <a:t>WOMEN </a:t>
            </a:r>
            <a:endParaRPr altLang="en-US" sz="3600" lang="zh-CN"/>
          </a:p>
          <a:p>
            <a:r>
              <a:rPr dirty="0" sz="32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4453892"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739774" y="1234438"/>
            <a:ext cx="9988903" cy="5539740"/>
          </a:xfrm>
          <a:prstGeom prst="rect"/>
        </p:spPr>
        <p:txBody>
          <a:bodyPr rtlCol="0" wrap="square">
            <a:spAutoFit/>
          </a:bodyPr>
          <a:p>
            <a:r>
              <a:rPr sz="2800" lang="en-IN">
                <a:solidFill>
                  <a:srgbClr val="000000"/>
                </a:solidFill>
              </a:rPr>
              <a:t>In our Salary and Compensation Analysis, Excel data modeling involves aggregating and cleaning employee salary and benefit data, followed by using pivot tables to summarize key metrics such as average salaries and pay distributions.</a:t>
            </a:r>
            <a:endParaRPr sz="2800" lang="en-IN">
              <a:solidFill>
                <a:srgbClr val="000000"/>
              </a:solidFill>
            </a:endParaRPr>
          </a:p>
          <a:p>
            <a:endParaRPr sz="2800" lang="en-IN">
              <a:solidFill>
                <a:srgbClr val="000000"/>
              </a:solidFill>
            </a:endParaRPr>
          </a:p>
          <a:p>
            <a:r>
              <a:rPr sz="2800" lang="en-IN">
                <a:solidFill>
                  <a:srgbClr val="000000"/>
                </a:solidFill>
              </a:rPr>
              <a:t> </a:t>
            </a:r>
            <a:r>
              <a:rPr sz="2800" lang="en-IN">
                <a:solidFill>
                  <a:srgbClr val="000000"/>
                </a:solidFill>
              </a:rPr>
              <a:t>•</a:t>
            </a:r>
            <a:r>
              <a:rPr sz="2800" lang="en-IN">
                <a:solidFill>
                  <a:srgbClr val="000000"/>
                </a:solidFill>
              </a:rPr>
              <a:t>We employ advanced formulas and visualizations to benchmark salaries against industry standards and identify disparities. Interactive dashboards enable real-time scenario analysis, allowing stakeholders to assess various compensation strategies and their impact.</a:t>
            </a:r>
            <a:endParaRPr sz="2800" lang="en-IN">
              <a:solidFill>
                <a:srgbClr val="000000"/>
              </a:solidFill>
            </a:endParaRPr>
          </a:p>
          <a:p>
            <a:endParaRPr sz="2800" lang="en-IN">
              <a:solidFill>
                <a:srgbClr val="000000"/>
              </a:solidFill>
            </a:endParaRPr>
          </a:p>
          <a:p>
            <a:r>
              <a:rPr sz="2800" lang="en-IN">
                <a:solidFill>
                  <a:srgbClr val="000000"/>
                </a:solidFill>
              </a:rPr>
              <a:t>•</a:t>
            </a:r>
            <a:r>
              <a:rPr sz="2800" lang="en-IN">
                <a:solidFill>
                  <a:srgbClr val="000000"/>
                </a:solidFill>
              </a:rPr>
              <a:t> This comprehensive approach provides actionable insights for optimizing compensation and ensuring fairness.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3032034"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1046394" y="959661"/>
            <a:ext cx="9444678" cy="589831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1050623" y="1109345"/>
            <a:ext cx="9681615" cy="5539740"/>
          </a:xfrm>
          <a:prstGeom prst="rect"/>
        </p:spPr>
        <p:txBody>
          <a:bodyPr rtlCol="0" wrap="square">
            <a:spAutoFit/>
          </a:bodyPr>
          <a:p>
            <a:r>
              <a:rPr sz="2800" lang="en-IN">
                <a:solidFill>
                  <a:srgbClr val="000000"/>
                </a:solidFill>
              </a:rPr>
              <a:t>In conclusion, analyzing salary and compensation data through Excel data modeling provides valuable insights into compensation trends and disparities within an organization. </a:t>
            </a:r>
            <a:endParaRPr sz="3200" lang="en-IN">
              <a:solidFill>
                <a:srgbClr val="000000"/>
              </a:solidFill>
            </a:endParaRPr>
          </a:p>
          <a:p>
            <a:endParaRPr sz="2800" lang="en-IN">
              <a:solidFill>
                <a:srgbClr val="000000"/>
              </a:solidFill>
            </a:endParaRPr>
          </a:p>
          <a:p>
            <a:r>
              <a:rPr sz="2800" lang="en-IN">
                <a:solidFill>
                  <a:srgbClr val="000000"/>
                </a:solidFill>
              </a:rPr>
              <a:t>•</a:t>
            </a:r>
            <a:r>
              <a:rPr sz="2800" lang="en-IN">
                <a:solidFill>
                  <a:srgbClr val="000000"/>
                </a:solidFill>
              </a:rPr>
              <a:t>By leveraging Excel's robust analytical tools, such as pivot tables, charts, and formulas, businesses can effectively identify patterns, benchmark salaries, and ensure equitable compensation practices. </a:t>
            </a:r>
            <a:endParaRPr sz="3200" lang="en-IN">
              <a:solidFill>
                <a:srgbClr val="000000"/>
              </a:solidFill>
            </a:endParaRPr>
          </a:p>
          <a:p>
            <a:endParaRPr sz="2800" lang="en-IN">
              <a:solidFill>
                <a:srgbClr val="000000"/>
              </a:solidFill>
            </a:endParaRPr>
          </a:p>
          <a:p>
            <a:r>
              <a:rPr sz="2800" lang="en-IN">
                <a:solidFill>
                  <a:srgbClr val="000000"/>
                </a:solidFill>
              </a:rPr>
              <a:t>•</a:t>
            </a:r>
            <a:r>
              <a:rPr sz="2800" lang="en-IN">
                <a:solidFill>
                  <a:srgbClr val="000000"/>
                </a:solidFill>
              </a:rPr>
              <a:t>This approach not only aids in making informed decisions but also enhances transparency and alignment with industry standards, ultimately supporting strategic human resource planning and improving overall organizational effectiveness.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
          <p:cNvSpPr txBox="1"/>
          <p:nvPr/>
        </p:nvSpPr>
        <p:spPr>
          <a:xfrm>
            <a:off x="1129688" y="2601828"/>
            <a:ext cx="9932625" cy="1005840"/>
          </a:xfrm>
          <a:prstGeom prst="rect"/>
        </p:spPr>
        <p:txBody>
          <a:bodyPr rtlCol="0" wrap="square">
            <a:spAutoFit/>
          </a:bodyPr>
          <a:p>
            <a:r>
              <a:rPr altLang="en-IN" sz="3600" lang="en-US">
                <a:solidFill>
                  <a:srgbClr val="000000"/>
                </a:solidFill>
              </a:rPr>
              <a:t>"</a:t>
            </a:r>
            <a:r>
              <a:rPr altLang="en-IN" sz="3600" lang="en-US">
                <a:solidFill>
                  <a:srgbClr val="000000"/>
                </a:solidFill>
              </a:rPr>
              <a:t>S</a:t>
            </a:r>
            <a:r>
              <a:rPr altLang="en-IN" sz="3600" lang="en-US">
                <a:solidFill>
                  <a:srgbClr val="000000"/>
                </a:solidFill>
              </a:rPr>
              <a:t>a</a:t>
            </a:r>
            <a:r>
              <a:rPr altLang="en-IN" sz="3600" lang="en-US">
                <a:solidFill>
                  <a:srgbClr val="000000"/>
                </a:solidFill>
              </a:rPr>
              <a:t>l</a:t>
            </a:r>
            <a:r>
              <a:rPr altLang="en-IN" sz="3600" lang="en-US">
                <a:solidFill>
                  <a:srgbClr val="000000"/>
                </a:solidFill>
              </a:rPr>
              <a:t>a</a:t>
            </a:r>
            <a:r>
              <a:rPr altLang="en-IN" sz="3600" lang="en-US">
                <a:solidFill>
                  <a:srgbClr val="000000"/>
                </a:solidFill>
              </a:rPr>
              <a:t>ry </a:t>
            </a:r>
            <a:r>
              <a:rPr altLang="en-IN" sz="3600" lang="en-US">
                <a:solidFill>
                  <a:srgbClr val="000000"/>
                </a:solidFill>
              </a:rPr>
              <a:t>&amp;</a:t>
            </a:r>
            <a:r>
              <a:rPr altLang="en-IN" sz="3600" lang="en-US">
                <a:solidFill>
                  <a:srgbClr val="000000"/>
                </a:solidFill>
              </a:rPr>
              <a:t> </a:t>
            </a:r>
            <a:r>
              <a:rPr altLang="en-IN" sz="3600" lang="en-US">
                <a:solidFill>
                  <a:srgbClr val="000000"/>
                </a:solidFill>
              </a:rPr>
              <a:t>c</a:t>
            </a:r>
            <a:r>
              <a:rPr altLang="en-IN" sz="3600" lang="en-US">
                <a:solidFill>
                  <a:srgbClr val="000000"/>
                </a:solidFill>
              </a:rPr>
              <a:t>o</a:t>
            </a:r>
            <a:r>
              <a:rPr altLang="en-IN" sz="3600" lang="en-US">
                <a:solidFill>
                  <a:srgbClr val="000000"/>
                </a:solidFill>
              </a:rPr>
              <a:t>m</a:t>
            </a:r>
            <a:r>
              <a:rPr altLang="en-IN" sz="3600" lang="en-US">
                <a:solidFill>
                  <a:srgbClr val="000000"/>
                </a:solidFill>
              </a:rPr>
              <a:t>p</a:t>
            </a:r>
            <a:r>
              <a:rPr altLang="en-IN" sz="3600" lang="en-US">
                <a:solidFill>
                  <a:srgbClr val="000000"/>
                </a:solidFill>
              </a:rPr>
              <a:t>e</a:t>
            </a:r>
            <a:r>
              <a:rPr altLang="en-IN" sz="3600" lang="en-US">
                <a:solidFill>
                  <a:srgbClr val="000000"/>
                </a:solidFill>
              </a:rPr>
              <a:t>n</a:t>
            </a:r>
            <a:r>
              <a:rPr altLang="en-IN" sz="3600" lang="en-US">
                <a:solidFill>
                  <a:srgbClr val="000000"/>
                </a:solidFill>
              </a:rPr>
              <a:t>sation </a:t>
            </a:r>
            <a:r>
              <a:rPr altLang="en-IN" sz="3600" lang="en-US">
                <a:solidFill>
                  <a:srgbClr val="000000"/>
                </a:solidFill>
              </a:rPr>
              <a:t>A</a:t>
            </a:r>
            <a:r>
              <a:rPr altLang="en-IN" sz="3600" lang="en-US">
                <a:solidFill>
                  <a:srgbClr val="000000"/>
                </a:solidFill>
              </a:rPr>
              <a:t>n</a:t>
            </a:r>
            <a:r>
              <a:rPr altLang="en-IN" sz="3600" lang="en-US">
                <a:solidFill>
                  <a:srgbClr val="000000"/>
                </a:solidFill>
              </a:rPr>
              <a:t>a</a:t>
            </a:r>
            <a:r>
              <a:rPr altLang="en-IN" sz="3600" lang="en-US">
                <a:solidFill>
                  <a:srgbClr val="000000"/>
                </a:solidFill>
              </a:rPr>
              <a:t>l</a:t>
            </a:r>
            <a:r>
              <a:rPr altLang="en-IN" sz="3600" lang="en-US">
                <a:solidFill>
                  <a:srgbClr val="000000"/>
                </a:solidFill>
              </a:rPr>
              <a:t>ysis </a:t>
            </a:r>
            <a:r>
              <a:rPr altLang="en-IN" sz="3600" lang="en-US">
                <a:solidFill>
                  <a:srgbClr val="000000"/>
                </a:solidFill>
              </a:rPr>
              <a:t>t</a:t>
            </a:r>
            <a:r>
              <a:rPr altLang="en-IN" sz="3600" lang="en-US">
                <a:solidFill>
                  <a:srgbClr val="000000"/>
                </a:solidFill>
              </a:rPr>
              <a:t>h</a:t>
            </a:r>
            <a:r>
              <a:rPr altLang="en-IN" sz="3600" lang="en-US">
                <a:solidFill>
                  <a:srgbClr val="000000"/>
                </a:solidFill>
              </a:rPr>
              <a:t>r</a:t>
            </a:r>
            <a:r>
              <a:rPr altLang="en-IN" sz="3600" lang="en-US">
                <a:solidFill>
                  <a:srgbClr val="000000"/>
                </a:solidFill>
              </a:rPr>
              <a:t>ough </a:t>
            </a:r>
            <a:endParaRPr sz="3200" lang="en-IN">
              <a:solidFill>
                <a:srgbClr val="000000"/>
              </a:solidFill>
            </a:endParaRPr>
          </a:p>
          <a:p>
            <a:r>
              <a:rPr altLang="en-IN" sz="3600" lang="en-US">
                <a:solidFill>
                  <a:srgbClr val="000000"/>
                </a:solidFill>
              </a:rPr>
              <a:t> </a:t>
            </a:r>
            <a:r>
              <a:rPr altLang="en-IN" sz="3600" lang="en-US">
                <a:solidFill>
                  <a:srgbClr val="000000"/>
                </a:solidFill>
              </a:rPr>
              <a:t>E</a:t>
            </a:r>
            <a:r>
              <a:rPr altLang="en-IN" sz="3600" lang="en-US">
                <a:solidFill>
                  <a:srgbClr val="000000"/>
                </a:solidFill>
              </a:rPr>
              <a:t>x</a:t>
            </a:r>
            <a:r>
              <a:rPr altLang="en-IN" sz="3600" lang="en-US">
                <a:solidFill>
                  <a:srgbClr val="000000"/>
                </a:solidFill>
              </a:rPr>
              <a:t>c</a:t>
            </a:r>
            <a:r>
              <a:rPr altLang="en-IN" sz="3600" lang="en-US">
                <a:solidFill>
                  <a:srgbClr val="000000"/>
                </a:solidFill>
              </a:rPr>
              <a:t>e</a:t>
            </a:r>
            <a:r>
              <a:rPr altLang="en-IN" sz="3600" lang="en-US">
                <a:solidFill>
                  <a:srgbClr val="000000"/>
                </a:solidFill>
              </a:rPr>
              <a:t>l</a:t>
            </a:r>
            <a:r>
              <a:rPr altLang="en-IN" sz="3600" lang="en-US">
                <a:solidFill>
                  <a:srgbClr val="000000"/>
                </a:solidFill>
              </a:rPr>
              <a:t> </a:t>
            </a:r>
            <a:r>
              <a:rPr altLang="en-IN" sz="3600" lang="en-US">
                <a:solidFill>
                  <a:srgbClr val="000000"/>
                </a:solidFill>
              </a:rPr>
              <a:t>D</a:t>
            </a:r>
            <a:r>
              <a:rPr altLang="en-IN" sz="3600" lang="en-US">
                <a:solidFill>
                  <a:srgbClr val="000000"/>
                </a:solidFill>
              </a:rPr>
              <a:t>a</a:t>
            </a:r>
            <a:r>
              <a:rPr altLang="en-IN" sz="3600" lang="en-US">
                <a:solidFill>
                  <a:srgbClr val="000000"/>
                </a:solidFill>
              </a:rPr>
              <a:t>t</a:t>
            </a:r>
            <a:r>
              <a:rPr altLang="en-IN" sz="3600" lang="en-US">
                <a:solidFill>
                  <a:srgbClr val="000000"/>
                </a:solidFill>
              </a:rPr>
              <a:t>a</a:t>
            </a:r>
            <a:r>
              <a:rPr altLang="en-IN" sz="3600" lang="en-US">
                <a:solidFill>
                  <a:srgbClr val="000000"/>
                </a:solidFill>
              </a:rPr>
              <a:t> </a:t>
            </a:r>
            <a:r>
              <a:rPr altLang="en-IN" sz="3600" lang="en-US">
                <a:solidFill>
                  <a:srgbClr val="000000"/>
                </a:solidFill>
              </a:rPr>
              <a:t>M</a:t>
            </a:r>
            <a:r>
              <a:rPr altLang="en-IN" sz="3600" lang="en-US">
                <a:solidFill>
                  <a:srgbClr val="000000"/>
                </a:solidFill>
              </a:rPr>
              <a:t>o</a:t>
            </a:r>
            <a:r>
              <a:rPr altLang="en-IN" sz="3600" lang="en-US">
                <a:solidFill>
                  <a:srgbClr val="000000"/>
                </a:solidFill>
              </a:rPr>
              <a:t>d</a:t>
            </a:r>
            <a:r>
              <a:rPr altLang="en-IN" sz="3600" lang="en-US">
                <a:solidFill>
                  <a:srgbClr val="000000"/>
                </a:solidFill>
              </a:rPr>
              <a:t>e</a:t>
            </a:r>
            <a:r>
              <a:rPr altLang="en-IN" sz="3600" lang="en-US">
                <a:solidFill>
                  <a:srgbClr val="000000"/>
                </a:solidFill>
              </a:rPr>
              <a:t>l</a:t>
            </a:r>
            <a:r>
              <a:rPr altLang="en-IN" sz="3600" lang="en-US">
                <a:solidFill>
                  <a:srgbClr val="000000"/>
                </a:solidFill>
              </a:rPr>
              <a:t>l</a:t>
            </a:r>
            <a:r>
              <a:rPr altLang="en-IN" sz="3600" lang="en-US">
                <a:solidFill>
                  <a:srgbClr val="000000"/>
                </a:solidFill>
              </a:rPr>
              <a:t>ing </a:t>
            </a:r>
            <a:r>
              <a:rPr altLang="en-IN" sz="3600" lang="en-US">
                <a:solidFill>
                  <a:srgbClr val="000000"/>
                </a:solidFill>
              </a:rPr>
              <a:t>"</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654702" y="2632464"/>
            <a:ext cx="4168516"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745404" y="575055"/>
            <a:ext cx="6855392" cy="5499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470796" y="1380362"/>
            <a:ext cx="8717941" cy="4003040"/>
          </a:xfrm>
          <a:prstGeom prst="rect"/>
        </p:spPr>
        <p:txBody>
          <a:bodyPr rtlCol="0" wrap="square">
            <a:spAutoFit/>
          </a:bodyPr>
          <a:p>
            <a:r>
              <a:rPr sz="2800" lang="en-IN">
                <a:solidFill>
                  <a:srgbClr val="000000"/>
                </a:solidFill>
              </a:rPr>
              <a:t>"Conduct a comprehensive salary and compensation analysis using Excel data modeling to identify disparities, trends, and opportunities for optimization. </a:t>
            </a:r>
            <a:endParaRPr sz="2800" lang="en-IN">
              <a:solidFill>
                <a:srgbClr val="000000"/>
              </a:solidFill>
            </a:endParaRPr>
          </a:p>
          <a:p>
            <a:endParaRPr sz="2800" lang="en-IN">
              <a:solidFill>
                <a:srgbClr val="000000"/>
              </a:solidFill>
            </a:endParaRPr>
          </a:p>
          <a:p>
            <a:r>
              <a:rPr sz="2800" lang="en-IN">
                <a:solidFill>
                  <a:srgbClr val="000000"/>
                </a:solidFill>
              </a:rPr>
              <a:t>This analysis aims to evaluate current compensation structures, benchmark against industry standards, and propose actionable recommendations for equitable and competitive pay practices. </a:t>
            </a:r>
            <a:endParaRPr sz="2800" lang="en-IN">
              <a:solidFill>
                <a:srgbClr val="000000"/>
              </a:solidFill>
            </a:endParaRPr>
          </a:p>
          <a:p>
            <a:endParaRPr sz="2800" lang="en-IN">
              <a:solidFill>
                <a:srgbClr val="000000"/>
              </a:solidFill>
            </a:endParaRPr>
          </a:p>
          <a:p>
            <a:r>
              <a:rPr sz="2800" lang="en-IN">
                <a:solidFill>
                  <a:srgbClr val="000000"/>
                </a:solidFill>
              </a:rPr>
              <a:t>The ultimate goal is to support strategic decision-making in HR and ensure alignment with organizational goals."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57474"/>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701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417847" y="1546860"/>
            <a:ext cx="9116677" cy="4003040"/>
          </a:xfrm>
          <a:prstGeom prst="rect"/>
        </p:spPr>
        <p:txBody>
          <a:bodyPr rtlCol="0" wrap="square">
            <a:spAutoFit/>
          </a:bodyPr>
          <a:p>
            <a:r>
              <a:rPr sz="2800" lang="en-IN">
                <a:solidFill>
                  <a:srgbClr val="000000"/>
                </a:solidFill>
              </a:rPr>
              <a:t>The Salary and Compensation Analysis project aims to provide a comprehensive overview of employee remuneration across various roles within an organizati</a:t>
            </a:r>
            <a:r>
              <a:rPr altLang="en-IN" sz="2800" lang="en-US">
                <a:solidFill>
                  <a:srgbClr val="000000"/>
                </a:solidFill>
              </a:rPr>
              <a:t>o</a:t>
            </a:r>
            <a:r>
              <a:rPr altLang="en-IN" sz="2800" lang="en-US">
                <a:solidFill>
                  <a:srgbClr val="000000"/>
                </a:solidFill>
              </a:rPr>
              <a:t>n</a:t>
            </a:r>
            <a:r>
              <a:rPr sz="2800" lang="en-IN">
                <a:solidFill>
                  <a:srgbClr val="000000"/>
                </a:solidFill>
              </a:rPr>
              <a:t> </a:t>
            </a:r>
            <a:endParaRPr sz="2800" lang="en-IN">
              <a:solidFill>
                <a:srgbClr val="000000"/>
              </a:solidFill>
            </a:endParaRPr>
          </a:p>
          <a:p>
            <a:r>
              <a:rPr sz="2800" lang="en-IN">
                <a:solidFill>
                  <a:srgbClr val="000000"/>
                </a:solidFill>
              </a:rPr>
              <a:t>•</a:t>
            </a:r>
            <a:r>
              <a:rPr sz="2800" lang="en-IN">
                <a:solidFill>
                  <a:srgbClr val="000000"/>
                </a:solidFill>
              </a:rPr>
              <a:t>Utilizing Excel for data modeling, this project analyzes salary structures, benefits, and compensation packages to identify trends, disparities, and opportunities for optimization.</a:t>
            </a:r>
            <a:endParaRPr sz="2800" lang="en-IN">
              <a:solidFill>
                <a:srgbClr val="000000"/>
              </a:solidFill>
            </a:endParaRPr>
          </a:p>
          <a:p>
            <a:r>
              <a:rPr sz="2800" lang="en-IN">
                <a:solidFill>
                  <a:srgbClr val="000000"/>
                </a:solidFill>
              </a:rPr>
              <a:t> </a:t>
            </a:r>
            <a:r>
              <a:rPr sz="2800" lang="en-IN">
                <a:solidFill>
                  <a:srgbClr val="000000"/>
                </a:solidFill>
              </a:rPr>
              <a:t>•</a:t>
            </a:r>
            <a:r>
              <a:rPr sz="2800" lang="en-IN">
                <a:solidFill>
                  <a:srgbClr val="000000"/>
                </a:solidFill>
              </a:rPr>
              <a:t>The data-driven approach allows for the creation of interactive dashboards and visualizations, enabling stakeholders to easily interpret key findings such as average salaries by department, pay gaps, and the correlation between compensation and performance.</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397828" y="428043"/>
            <a:ext cx="5014595" cy="4229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723900" y="1272223"/>
            <a:ext cx="10928318" cy="3444240"/>
          </a:xfrm>
          <a:prstGeom prst="rect"/>
        </p:spPr>
        <p:txBody>
          <a:bodyPr rtlCol="0" wrap="square">
            <a:spAutoFit/>
          </a:bodyPr>
          <a:p>
            <a:r>
              <a:rPr sz="2400" lang="en-IN">
                <a:solidFill>
                  <a:srgbClr val="000000"/>
                </a:solidFill>
              </a:rPr>
              <a:t>The end users of a salary and compensation analysis through Excel data modeling may include:
1. HR Professionals: Responsible for designing and implementing compensation strategies, they will use the analysis to inform decisions and ensure fair pay practices.
2. Compensation Analysts: They will utilize the data model to analyze and interpret compensation data, identifying trends and areas for improvement.
3. Business Leaders: CEOs, CFOs, and department heads will use the insights to make strategic decisions about talent management, budgeting, and resource allocation.</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099521" y="1704021"/>
            <a:ext cx="10390415" cy="4282440"/>
          </a:xfrm>
          <a:prstGeom prst="rect"/>
        </p:spPr>
        <p:txBody>
          <a:bodyPr rtlCol="0" wrap="square">
            <a:spAutoFit/>
          </a:bodyPr>
          <a:p>
            <a:r>
              <a:rPr sz="2800" lang="en-IN">
                <a:solidFill>
                  <a:srgbClr val="000000"/>
                </a:solidFill>
              </a:rPr>
              <a:t>Our solution offers a robust Excel-based data modeling tool for Salary and Compensation Analysis, providing detailed insights into pay structures and employee compensation.</a:t>
            </a:r>
            <a:endParaRPr sz="2800" lang="en-IN">
              <a:solidFill>
                <a:srgbClr val="000000"/>
              </a:solidFill>
            </a:endParaRPr>
          </a:p>
          <a:p>
            <a:r>
              <a:rPr sz="2800" lang="en-IN">
                <a:solidFill>
                  <a:srgbClr val="000000"/>
                </a:solidFill>
              </a:rPr>
              <a:t> The value proposition lies in its ability to deliver accurate, data-driven decisions, ensuring fair and competitive pay across the organization.</a:t>
            </a:r>
            <a:endParaRPr sz="2800" lang="en-IN">
              <a:solidFill>
                <a:srgbClr val="000000"/>
              </a:solidFill>
            </a:endParaRPr>
          </a:p>
          <a:p>
            <a:r>
              <a:rPr sz="2800" lang="en-IN">
                <a:solidFill>
                  <a:srgbClr val="000000"/>
                </a:solidFill>
              </a:rPr>
              <a:t>By integrating interactive dashboards and customizable reports, the solution enhances transparency, supports strategic planning, and helps optimize compensation packag</a:t>
            </a:r>
            <a:r>
              <a:rPr altLang="en-IN" sz="2800" lang="en-US">
                <a:solidFill>
                  <a:srgbClr val="000000"/>
                </a:solidFill>
              </a:rPr>
              <a:t>e</a:t>
            </a:r>
            <a:r>
              <a:rPr altLang="en-IN" sz="2800" lang="en-US">
                <a:solidFill>
                  <a:srgbClr val="000000"/>
                </a:solidFill>
              </a:rPr>
              <a:t>s</a:t>
            </a:r>
            <a:r>
              <a:rPr sz="2800" lang="en-IN">
                <a:solidFill>
                  <a:srgbClr val="000000"/>
                </a:solidFill>
              </a:rPr>
              <a:t>attract and retain top talent.</a:t>
            </a:r>
            <a:endParaRPr sz="2800" lang="en-IN">
              <a:solidFill>
                <a:srgbClr val="000000"/>
              </a:solidFill>
            </a:endParaRPr>
          </a:p>
        </p:txBody>
      </p:sp>
      <p:sp>
        <p:nvSpPr>
          <p:cNvPr id="1048669" name=""/>
          <p:cNvSpPr txBox="1"/>
          <p:nvPr/>
        </p:nvSpPr>
        <p:spPr>
          <a:xfrm>
            <a:off x="4410075" y="10268835"/>
            <a:ext cx="4572000" cy="29009340"/>
          </a:xfrm>
          <a:prstGeom prst="rect"/>
        </p:spPr>
        <p:txBody>
          <a:bodyPr rtlCol="0" wrap="square">
            <a:spAutoFit/>
          </a:bodyPr>
          <a:p>
            <a:r>
              <a:rPr sz="2800" lang="en-IN">
                <a:solidFill>
                  <a:srgbClr val="000000"/>
                </a:solidFill>
              </a:rPr>
              <a:t>Here are the potential results of Salary and Compensation Analysis through Excel data modeling:</a:t>
            </a:r>
            <a:endParaRPr sz="2800" lang="en-IN">
              <a:solidFill>
                <a:srgbClr val="000000"/>
              </a:solidFill>
            </a:endParaRPr>
          </a:p>
          <a:p>
            <a:r>
              <a:rPr sz="2800" lang="en-IN">
                <a:solidFill>
                  <a:srgbClr val="000000"/>
                </a:solidFill>
              </a:rPr>
              <a:t>_Insights:_</a:t>
            </a:r>
            <a:endParaRPr sz="2800" lang="en-IN">
              <a:solidFill>
                <a:srgbClr val="000000"/>
              </a:solidFill>
            </a:endParaRPr>
          </a:p>
          <a:p>
            <a:r>
              <a:rPr sz="2800" lang="en-IN">
                <a:solidFill>
                  <a:srgbClr val="000000"/>
                </a:solidFill>
              </a:rPr>
              <a:t>1. *Pay Equity Gaps*: Identification of gender, racial, or other demographic-based pay disparities.</a:t>
            </a:r>
            <a:endParaRPr sz="2800" lang="en-IN">
              <a:solidFill>
                <a:srgbClr val="000000"/>
              </a:solidFill>
            </a:endParaRPr>
          </a:p>
          <a:p>
            <a:r>
              <a:rPr sz="2800" lang="en-IN">
                <a:solidFill>
                  <a:srgbClr val="000000"/>
                </a:solidFill>
              </a:rPr>
              <a:t>2. *Market Positioning*: Comparison of internal salaries to external market data.</a:t>
            </a:r>
            <a:endParaRPr sz="2800" lang="en-IN">
              <a:solidFill>
                <a:srgbClr val="000000"/>
              </a:solidFill>
            </a:endParaRPr>
          </a:p>
          <a:p>
            <a:r>
              <a:rPr sz="2800" lang="en-IN">
                <a:solidFill>
                  <a:srgbClr val="000000"/>
                </a:solidFill>
              </a:rPr>
              <a:t>3. *Performance-Based Pay*: Analysis of bonus and merit increase distribution.</a:t>
            </a:r>
            <a:endParaRPr sz="2800" lang="en-IN">
              <a:solidFill>
                <a:srgbClr val="000000"/>
              </a:solidFill>
            </a:endParaRPr>
          </a:p>
          <a:p>
            <a:r>
              <a:rPr sz="2800" lang="en-IN">
                <a:solidFill>
                  <a:srgbClr val="000000"/>
                </a:solidFill>
              </a:rPr>
              <a:t>4. *Compensation Trends*: Identification of trends in salary, bonus, and benefits.</a:t>
            </a:r>
            <a:endParaRPr sz="2800" lang="en-IN">
              <a:solidFill>
                <a:srgbClr val="000000"/>
              </a:solidFill>
            </a:endParaRPr>
          </a:p>
          <a:p>
            <a:r>
              <a:rPr sz="2800" lang="en-IN">
                <a:solidFill>
                  <a:srgbClr val="000000"/>
                </a:solidFill>
              </a:rPr>
              <a:t>5. *Job Title and Departmental Analysis*: Insights into compensation by job title, department, and location.</a:t>
            </a:r>
            <a:endParaRPr sz="2800" lang="en-IN">
              <a:solidFill>
                <a:srgbClr val="000000"/>
              </a:solidFill>
            </a:endParaRPr>
          </a:p>
          <a:p>
            <a:r>
              <a:rPr sz="2800" lang="en-IN">
                <a:solidFill>
                  <a:srgbClr val="000000"/>
                </a:solidFill>
              </a:rPr>
              <a:t>_Recommendations:_*</a:t>
            </a:r>
            <a:endParaRPr sz="2800" lang="en-IN">
              <a:solidFill>
                <a:srgbClr val="000000"/>
              </a:solidFill>
            </a:endParaRPr>
          </a:p>
          <a:p>
            <a:r>
              <a:rPr sz="2800" lang="en-IN">
                <a:solidFill>
                  <a:srgbClr val="000000"/>
                </a:solidFill>
              </a:rPr>
              <a:t>1. *Salary Adjustments*: Data-driven recommendations for salary increases or decreases.</a:t>
            </a:r>
            <a:endParaRPr sz="2800" lang="en-IN">
              <a:solidFill>
                <a:srgbClr val="000000"/>
              </a:solidFill>
            </a:endParaRPr>
          </a:p>
          <a:p>
            <a:r>
              <a:rPr sz="2800" lang="en-IN">
                <a:solidFill>
                  <a:srgbClr val="000000"/>
                </a:solidFill>
              </a:rPr>
              <a:t>2. *Bonus and Merit Increase Optimization*: Strategies for optimizing bonus and merit increase distribution.</a:t>
            </a:r>
            <a:endParaRPr sz="2800" lang="en-IN">
              <a:solidFill>
                <a:srgbClr val="000000"/>
              </a:solidFill>
            </a:endParaRPr>
          </a:p>
          <a:p>
            <a:r>
              <a:rPr sz="2800" lang="en-IN">
                <a:solidFill>
                  <a:srgbClr val="000000"/>
                </a:solidFill>
              </a:rPr>
              <a:t>3. *Compensation Package Design*: Recommendations for competitive compensation packages.</a:t>
            </a:r>
            <a:endParaRPr sz="2800" lang="en-IN">
              <a:solidFill>
                <a:srgbClr val="000000"/>
              </a:solidFill>
            </a:endParaRPr>
          </a:p>
          <a:p>
            <a:r>
              <a:rPr sz="2800" lang="en-IN">
                <a:solidFill>
                  <a:srgbClr val="000000"/>
                </a:solidFill>
              </a:rPr>
              <a:t>4. *Diversity, Equity, and Inclusion Initiatives*: Insights to inform DEI initiatives and promote pay equity.</a:t>
            </a:r>
            <a:endParaRPr sz="2800" lang="en-IN">
              <a:solidFill>
                <a:srgbClr val="000000"/>
              </a:solidFill>
            </a:endParaRPr>
          </a:p>
          <a:p>
            <a:r>
              <a:rPr sz="2800" lang="en-IN">
                <a:solidFill>
                  <a:srgbClr val="000000"/>
                </a:solidFill>
              </a:rPr>
              <a:t>5. *Budgeting and Forecasting*: Accurate compensation budgeting and forecasting.</a:t>
            </a:r>
            <a:endParaRPr sz="2800" lang="en-IN">
              <a:solidFill>
                <a:srgbClr val="000000"/>
              </a:solidFill>
            </a:endParaRPr>
          </a:p>
          <a:p>
            <a:r>
              <a:rPr sz="2800" lang="en-IN">
                <a:solidFill>
                  <a:srgbClr val="000000"/>
                </a:solidFill>
              </a:rPr>
              <a:t>_Business Outcomes:_*</a:t>
            </a:r>
            <a:endParaRPr sz="2800" lang="en-IN">
              <a:solidFill>
                <a:srgbClr val="000000"/>
              </a:solidFill>
            </a:endParaRPr>
          </a:p>
          <a:p>
            <a:r>
              <a:rPr sz="2800" lang="en-IN">
                <a:solidFill>
                  <a:srgbClr val="000000"/>
                </a:solidFill>
              </a:rPr>
              <a:t>1. *Improved Pay Equity*: Reduced pay disparities and enhanced diversity, equity, and inclusion.</a:t>
            </a:r>
            <a:endParaRPr sz="2800" lang="en-IN">
              <a:solidFill>
                <a:srgbClr val="000000"/>
              </a:solidFill>
            </a:endParaRPr>
          </a:p>
          <a:p>
            <a:r>
              <a:rPr sz="2800" lang="en-IN">
                <a:solidFill>
                  <a:srgbClr val="000000"/>
                </a:solidFill>
              </a:rPr>
              <a:t>2. *Competitive Advantage*: Data-driven compensation packages to attract and retain top talent.</a:t>
            </a:r>
            <a:endParaRPr sz="2800" lang="en-IN">
              <a:solidFill>
                <a:srgbClr val="000000"/>
              </a:solidFill>
            </a:endParaRPr>
          </a:p>
          <a:p>
            <a:r>
              <a:rPr sz="2800" lang="en-IN">
                <a:solidFill>
                  <a:srgbClr val="000000"/>
                </a:solidFill>
              </a:rPr>
              <a:t>3. *Cost Savings*: Optimized compensation spend through efficient bonus and merit increase distribution.</a:t>
            </a:r>
            <a:endParaRPr sz="2800" lang="en-IN">
              <a:solidFill>
                <a:srgbClr val="000000"/>
              </a:solidFill>
            </a:endParaRPr>
          </a:p>
          <a:p>
            <a:r>
              <a:rPr sz="2800" lang="en-IN">
                <a:solidFill>
                  <a:srgbClr val="000000"/>
                </a:solidFill>
              </a:rPr>
              <a:t>4. *Enhanced Decision-Making*: Data-driven insights for informed business decisions.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
          <p:cNvSpPr txBox="1"/>
          <p:nvPr/>
        </p:nvSpPr>
        <p:spPr>
          <a:xfrm>
            <a:off x="494284" y="1520758"/>
            <a:ext cx="11493341" cy="5120640"/>
          </a:xfrm>
          <a:prstGeom prst="rect"/>
        </p:spPr>
        <p:txBody>
          <a:bodyPr rtlCol="0" wrap="square">
            <a:spAutoFit/>
          </a:bodyPr>
          <a:p>
            <a:r>
              <a:rPr sz="2800" lang="en-IN">
                <a:solidFill>
                  <a:srgbClr val="000000"/>
                </a:solidFill>
              </a:rPr>
              <a:t>The dataset for the Salary and Compensation Analysis includes comprehensive employee information such as job titles, departments, base salaries, bonuses, benefits, and tenure.</a:t>
            </a:r>
            <a:endParaRPr sz="2800" lang="en-IN">
              <a:solidFill>
                <a:srgbClr val="000000"/>
              </a:solidFill>
            </a:endParaRPr>
          </a:p>
          <a:p>
            <a:endParaRPr sz="2800" lang="en-IN">
              <a:solidFill>
                <a:srgbClr val="000000"/>
              </a:solidFill>
            </a:endParaRPr>
          </a:p>
          <a:p>
            <a:r>
              <a:rPr sz="2800" lang="en-IN">
                <a:solidFill>
                  <a:srgbClr val="000000"/>
                </a:solidFill>
              </a:rPr>
              <a:t>•</a:t>
            </a:r>
            <a:r>
              <a:rPr sz="2800" lang="en-IN">
                <a:solidFill>
                  <a:srgbClr val="000000"/>
                </a:solidFill>
              </a:rPr>
              <a:t> </a:t>
            </a:r>
            <a:r>
              <a:rPr altLang="en-IN" sz="2800" lang="en-US">
                <a:solidFill>
                  <a:srgbClr val="000000"/>
                </a:solidFill>
              </a:rPr>
              <a:t>I</a:t>
            </a:r>
            <a:r>
              <a:rPr sz="2800" lang="en-IN">
                <a:solidFill>
                  <a:srgbClr val="000000"/>
                </a:solidFill>
              </a:rPr>
              <a:t>t may also incorporate performance metrics, demographic data, and market salary benchmarks. This diverse dataset enables a thorough examination of pay equity, compensation trends, and discrepancies across different employee groups.</a:t>
            </a:r>
            <a:endParaRPr sz="2800" lang="en-IN">
              <a:solidFill>
                <a:srgbClr val="000000"/>
              </a:solidFill>
            </a:endParaRPr>
          </a:p>
          <a:p>
            <a:r>
              <a:rPr sz="2800" lang="en-IN">
                <a:solidFill>
                  <a:srgbClr val="000000"/>
                </a:solidFill>
              </a:rPr>
              <a:t> </a:t>
            </a:r>
            <a:endParaRPr sz="2800" lang="en-IN">
              <a:solidFill>
                <a:srgbClr val="000000"/>
              </a:solidFill>
            </a:endParaRPr>
          </a:p>
          <a:p>
            <a:r>
              <a:rPr sz="2800" lang="en-IN">
                <a:solidFill>
                  <a:srgbClr val="000000"/>
                </a:solidFill>
              </a:rPr>
              <a:t>•</a:t>
            </a:r>
            <a:r>
              <a:rPr sz="2800" lang="en-IN">
                <a:solidFill>
                  <a:srgbClr val="000000"/>
                </a:solidFill>
              </a:rPr>
              <a:t>Structured in Excel, the data is clean, w</a:t>
            </a:r>
            <a:r>
              <a:rPr sz="2800" lang="en-IN">
                <a:solidFill>
                  <a:srgbClr val="000000"/>
                </a:solidFill>
              </a:rPr>
              <a:t>ell-organized, and ready for advanced analysis, allowing for the creation of meaningful insights and actionable recommendations.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423186" y="1857375"/>
            <a:ext cx="10069994" cy="51206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The "wow" factor in our solution lies in its dynamic and interactive Excel data models that seamlessly integrate multiple data sources to provide real-time insights into salary and compensation trends. </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Through advanced visualizations and customizable dashboards, users can effortlessly explore complex data sets, uncover hidden patterns, and generate actionable recommendations.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 This intuitive approach not only simplifies data analysis but also empowers decision-makers with a clear, strategic view of compensation practices, enhancing both transparency and strategic alignment.</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2024-08-30T14:17:35Z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4877aa62025b4f8580dc9f28b9c4e513</vt:lpwstr>
  </property>
</Properties>
</file>