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6"/>
  </p:notesMasterIdLst>
  <p:handoutMasterIdLst>
    <p:handoutMasterId r:id="rId27"/>
  </p:handoutMasterIdLst>
  <p:sldIdLst>
    <p:sldId id="312" r:id="rId5"/>
    <p:sldId id="304" r:id="rId6"/>
    <p:sldId id="307" r:id="rId7"/>
    <p:sldId id="332" r:id="rId8"/>
    <p:sldId id="281" r:id="rId9"/>
    <p:sldId id="282" r:id="rId10"/>
    <p:sldId id="331" r:id="rId11"/>
    <p:sldId id="333" r:id="rId12"/>
    <p:sldId id="334" r:id="rId13"/>
    <p:sldId id="335" r:id="rId14"/>
    <p:sldId id="336" r:id="rId15"/>
    <p:sldId id="328" r:id="rId16"/>
    <p:sldId id="337" r:id="rId17"/>
    <p:sldId id="338" r:id="rId18"/>
    <p:sldId id="339" r:id="rId19"/>
    <p:sldId id="325" r:id="rId20"/>
    <p:sldId id="330" r:id="rId21"/>
    <p:sldId id="341" r:id="rId22"/>
    <p:sldId id="340" r:id="rId23"/>
    <p:sldId id="329" r:id="rId24"/>
    <p:sldId id="297" r:id="rId25"/>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14F3C79-737E-458C-829D-5DA24E90E215}">
          <p14:sldIdLst>
            <p14:sldId id="312"/>
            <p14:sldId id="304"/>
            <p14:sldId id="307"/>
            <p14:sldId id="332"/>
            <p14:sldId id="281"/>
            <p14:sldId id="282"/>
            <p14:sldId id="331"/>
            <p14:sldId id="333"/>
            <p14:sldId id="334"/>
            <p14:sldId id="335"/>
            <p14:sldId id="336"/>
            <p14:sldId id="328"/>
            <p14:sldId id="337"/>
            <p14:sldId id="338"/>
            <p14:sldId id="339"/>
            <p14:sldId id="325"/>
            <p14:sldId id="330"/>
            <p14:sldId id="341"/>
            <p14:sldId id="340"/>
            <p14:sldId id="329"/>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5388" autoAdjust="0"/>
  </p:normalViewPr>
  <p:slideViewPr>
    <p:cSldViewPr snapToGrid="0" snapToObjects="1">
      <p:cViewPr varScale="1">
        <p:scale>
          <a:sx n="86" d="100"/>
          <a:sy n="86" d="100"/>
        </p:scale>
        <p:origin x="331"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trello.com/b/WBr926Jt/aiproject"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178560" y="132081"/>
            <a:ext cx="9377680" cy="2661920"/>
          </a:xfrm>
          <a:noFill/>
        </p:spPr>
        <p:txBody>
          <a:bodyPr anchor="ctr"/>
          <a:lstStyle/>
          <a:p>
            <a:r>
              <a:rPr lang="en-US" dirty="0"/>
              <a:t>Analyzing Reddit Comments on Palestine and Israel CONFLICT</a:t>
            </a:r>
            <a:br>
              <a:rPr lang="en-US" dirty="0"/>
            </a:br>
            <a:endParaRPr lang="en-US" dirty="0"/>
          </a:p>
        </p:txBody>
      </p:sp>
      <p:sp>
        <p:nvSpPr>
          <p:cNvPr id="5" name="TextBox 4">
            <a:extLst>
              <a:ext uri="{FF2B5EF4-FFF2-40B4-BE49-F238E27FC236}">
                <a16:creationId xmlns:a16="http://schemas.microsoft.com/office/drawing/2014/main" id="{695AB3EE-1622-0B42-2B15-78EB91A3AED2}"/>
              </a:ext>
            </a:extLst>
          </p:cNvPr>
          <p:cNvSpPr txBox="1"/>
          <p:nvPr/>
        </p:nvSpPr>
        <p:spPr>
          <a:xfrm>
            <a:off x="4660777" y="2593553"/>
            <a:ext cx="6498454" cy="2958823"/>
          </a:xfrm>
          <a:prstGeom prst="rect">
            <a:avLst/>
          </a:prstGeom>
          <a:noFill/>
        </p:spPr>
        <p:txBody>
          <a:bodyPr wrap="square">
            <a:spAutoFit/>
          </a:bodyPr>
          <a:lstStyle/>
          <a:p>
            <a:pPr>
              <a:lnSpc>
                <a:spcPct val="150000"/>
              </a:lnSpc>
            </a:pPr>
            <a:r>
              <a:rPr lang="en-US" dirty="0">
                <a:solidFill>
                  <a:schemeClr val="bg1">
                    <a:lumMod val="10000"/>
                  </a:schemeClr>
                </a:solidFill>
              </a:rPr>
              <a:t>ALEENA BINOY</a:t>
            </a:r>
          </a:p>
          <a:p>
            <a:pPr>
              <a:lnSpc>
                <a:spcPct val="150000"/>
              </a:lnSpc>
            </a:pPr>
            <a:r>
              <a:rPr lang="en-US" dirty="0">
                <a:solidFill>
                  <a:schemeClr val="bg1">
                    <a:lumMod val="10000"/>
                  </a:schemeClr>
                </a:solidFill>
              </a:rPr>
              <a:t>ARCHANA VIJAYAN</a:t>
            </a:r>
          </a:p>
          <a:p>
            <a:pPr>
              <a:lnSpc>
                <a:spcPct val="150000"/>
              </a:lnSpc>
            </a:pPr>
            <a:r>
              <a:rPr lang="en-US" dirty="0">
                <a:solidFill>
                  <a:schemeClr val="bg1">
                    <a:lumMod val="10000"/>
                  </a:schemeClr>
                </a:solidFill>
              </a:rPr>
              <a:t>SHARAN SARA SHAJI</a:t>
            </a:r>
          </a:p>
          <a:p>
            <a:pPr>
              <a:lnSpc>
                <a:spcPct val="150000"/>
              </a:lnSpc>
            </a:pPr>
            <a:r>
              <a:rPr lang="en-US" dirty="0">
                <a:solidFill>
                  <a:schemeClr val="bg1">
                    <a:lumMod val="10000"/>
                  </a:schemeClr>
                </a:solidFill>
              </a:rPr>
              <a:t>MANIKANTAN SREEKUMAR</a:t>
            </a:r>
          </a:p>
          <a:p>
            <a:pPr>
              <a:lnSpc>
                <a:spcPct val="150000"/>
              </a:lnSpc>
            </a:pPr>
            <a:r>
              <a:rPr lang="en-US" dirty="0">
                <a:solidFill>
                  <a:schemeClr val="bg1">
                    <a:lumMod val="10000"/>
                  </a:schemeClr>
                </a:solidFill>
              </a:rPr>
              <a:t>ANOOP JAYAPRAKASH</a:t>
            </a:r>
          </a:p>
          <a:p>
            <a:pPr>
              <a:lnSpc>
                <a:spcPct val="150000"/>
              </a:lnSpc>
            </a:pPr>
            <a:r>
              <a:rPr lang="en-US" dirty="0">
                <a:solidFill>
                  <a:schemeClr val="bg1">
                    <a:lumMod val="10000"/>
                  </a:schemeClr>
                </a:solidFill>
              </a:rPr>
              <a:t>DEEPESH DINESH KUMAR</a:t>
            </a:r>
          </a:p>
          <a:p>
            <a:pPr>
              <a:lnSpc>
                <a:spcPct val="150000"/>
              </a:lnSpc>
            </a:pPr>
            <a:endParaRPr lang="en-IN" dirty="0">
              <a:solidFill>
                <a:schemeClr val="bg1">
                  <a:lumMod val="10000"/>
                </a:schemeClr>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89D2D-0338-316E-4ADA-AA433484018F}"/>
              </a:ext>
            </a:extLst>
          </p:cNvPr>
          <p:cNvSpPr>
            <a:spLocks noGrp="1"/>
          </p:cNvSpPr>
          <p:nvPr>
            <p:ph type="title"/>
          </p:nvPr>
        </p:nvSpPr>
        <p:spPr>
          <a:xfrm>
            <a:off x="372862" y="329374"/>
            <a:ext cx="6583680" cy="727138"/>
          </a:xfrm>
        </p:spPr>
        <p:txBody>
          <a:bodyPr/>
          <a:lstStyle/>
          <a:p>
            <a:r>
              <a:rPr lang="en-US" dirty="0"/>
              <a:t>Feature engineering</a:t>
            </a:r>
            <a:endParaRPr lang="en-IN" dirty="0"/>
          </a:p>
        </p:txBody>
      </p:sp>
      <p:sp>
        <p:nvSpPr>
          <p:cNvPr id="3" name="Content Placeholder 2">
            <a:extLst>
              <a:ext uri="{FF2B5EF4-FFF2-40B4-BE49-F238E27FC236}">
                <a16:creationId xmlns:a16="http://schemas.microsoft.com/office/drawing/2014/main" id="{E4106C77-9FCE-B3DC-1751-DAB0C81874B3}"/>
              </a:ext>
            </a:extLst>
          </p:cNvPr>
          <p:cNvSpPr>
            <a:spLocks noGrp="1"/>
          </p:cNvSpPr>
          <p:nvPr>
            <p:ph idx="1"/>
          </p:nvPr>
        </p:nvSpPr>
        <p:spPr>
          <a:xfrm>
            <a:off x="422578" y="1159947"/>
            <a:ext cx="11003447" cy="3207344"/>
          </a:xfrm>
        </p:spPr>
        <p:txBody>
          <a:bodyPr/>
          <a:lstStyle/>
          <a:p>
            <a:pPr marL="342900" indent="-342900">
              <a:buFont typeface="Arial" panose="020B0604020202020204" pitchFamily="34" charset="0"/>
              <a:buChar char="•"/>
            </a:pPr>
            <a:r>
              <a:rPr lang="en-US" dirty="0"/>
              <a:t>a quick overview of the most frequent words in the comments, which can help in understanding the data and identifying common themes or topics.</a:t>
            </a:r>
            <a:endParaRPr lang="en-IN" dirty="0"/>
          </a:p>
        </p:txBody>
      </p:sp>
      <p:sp>
        <p:nvSpPr>
          <p:cNvPr id="4" name="Slide Number Placeholder 3">
            <a:extLst>
              <a:ext uri="{FF2B5EF4-FFF2-40B4-BE49-F238E27FC236}">
                <a16:creationId xmlns:a16="http://schemas.microsoft.com/office/drawing/2014/main" id="{17BFEF41-9715-9405-A524-67A2AD36ADD0}"/>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6" name="Picture 5">
            <a:extLst>
              <a:ext uri="{FF2B5EF4-FFF2-40B4-BE49-F238E27FC236}">
                <a16:creationId xmlns:a16="http://schemas.microsoft.com/office/drawing/2014/main" id="{D3343363-7499-3B86-E9BC-4144D99C1D80}"/>
              </a:ext>
            </a:extLst>
          </p:cNvPr>
          <p:cNvPicPr>
            <a:picLocks noChangeAspect="1"/>
          </p:cNvPicPr>
          <p:nvPr/>
        </p:nvPicPr>
        <p:blipFill>
          <a:blip r:embed="rId2"/>
          <a:stretch>
            <a:fillRect/>
          </a:stretch>
        </p:blipFill>
        <p:spPr>
          <a:xfrm>
            <a:off x="5367221" y="3091649"/>
            <a:ext cx="6893395" cy="3583570"/>
          </a:xfrm>
          <a:prstGeom prst="rect">
            <a:avLst/>
          </a:prstGeom>
        </p:spPr>
      </p:pic>
    </p:spTree>
    <p:extLst>
      <p:ext uri="{BB962C8B-B14F-4D97-AF65-F5344CB8AC3E}">
        <p14:creationId xmlns:p14="http://schemas.microsoft.com/office/powerpoint/2010/main" val="259041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D75F2E-DE24-FF61-48FE-0A577ED01C31}"/>
              </a:ext>
            </a:extLst>
          </p:cNvPr>
          <p:cNvSpPr>
            <a:spLocks noGrp="1"/>
          </p:cNvSpPr>
          <p:nvPr>
            <p:ph idx="1"/>
          </p:nvPr>
        </p:nvSpPr>
        <p:spPr>
          <a:xfrm>
            <a:off x="328474" y="928688"/>
            <a:ext cx="11026066" cy="3207344"/>
          </a:xfrm>
        </p:spPr>
        <p:txBody>
          <a:bodyPr/>
          <a:lstStyle/>
          <a:p>
            <a:r>
              <a:rPr lang="en-US" dirty="0"/>
              <a:t> Transforms text data into numerical features based on term frequency-inverse document frequency (TF-IDF) ,prepare target labels for sentiment analysis.. </a:t>
            </a:r>
            <a:endParaRPr lang="en-IN" dirty="0"/>
          </a:p>
        </p:txBody>
      </p:sp>
      <p:sp>
        <p:nvSpPr>
          <p:cNvPr id="4" name="Slide Number Placeholder 3">
            <a:extLst>
              <a:ext uri="{FF2B5EF4-FFF2-40B4-BE49-F238E27FC236}">
                <a16:creationId xmlns:a16="http://schemas.microsoft.com/office/drawing/2014/main" id="{6166150C-E710-61E3-F2D7-9644BA3DD456}"/>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6" name="Picture 5">
            <a:extLst>
              <a:ext uri="{FF2B5EF4-FFF2-40B4-BE49-F238E27FC236}">
                <a16:creationId xmlns:a16="http://schemas.microsoft.com/office/drawing/2014/main" id="{10E9F7B4-1D9C-0561-75B9-53B9B3EE13B6}"/>
              </a:ext>
            </a:extLst>
          </p:cNvPr>
          <p:cNvPicPr>
            <a:picLocks noChangeAspect="1"/>
          </p:cNvPicPr>
          <p:nvPr/>
        </p:nvPicPr>
        <p:blipFill>
          <a:blip r:embed="rId2"/>
          <a:stretch>
            <a:fillRect/>
          </a:stretch>
        </p:blipFill>
        <p:spPr>
          <a:xfrm>
            <a:off x="5133420" y="2825251"/>
            <a:ext cx="6144180" cy="2949673"/>
          </a:xfrm>
          <a:prstGeom prst="rect">
            <a:avLst/>
          </a:prstGeom>
        </p:spPr>
      </p:pic>
    </p:spTree>
    <p:extLst>
      <p:ext uri="{BB962C8B-B14F-4D97-AF65-F5344CB8AC3E}">
        <p14:creationId xmlns:p14="http://schemas.microsoft.com/office/powerpoint/2010/main" val="363329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2B89-3E0D-448E-A5D0-096C8AF9538E}"/>
              </a:ext>
            </a:extLst>
          </p:cNvPr>
          <p:cNvSpPr>
            <a:spLocks noGrp="1"/>
          </p:cNvSpPr>
          <p:nvPr>
            <p:ph type="title"/>
          </p:nvPr>
        </p:nvSpPr>
        <p:spPr/>
        <p:txBody>
          <a:bodyPr/>
          <a:lstStyle/>
          <a:p>
            <a:r>
              <a:rPr lang="en-US" dirty="0"/>
              <a:t>smote</a:t>
            </a:r>
            <a:endParaRPr lang="en-IN" dirty="0"/>
          </a:p>
        </p:txBody>
      </p:sp>
      <p:sp>
        <p:nvSpPr>
          <p:cNvPr id="3" name="Content Placeholder 2">
            <a:extLst>
              <a:ext uri="{FF2B5EF4-FFF2-40B4-BE49-F238E27FC236}">
                <a16:creationId xmlns:a16="http://schemas.microsoft.com/office/drawing/2014/main" id="{F9013FFC-3B84-439D-890E-F9437C66C7D8}"/>
              </a:ext>
            </a:extLst>
          </p:cNvPr>
          <p:cNvSpPr>
            <a:spLocks noGrp="1"/>
          </p:cNvSpPr>
          <p:nvPr>
            <p:ph sz="quarter" idx="4"/>
          </p:nvPr>
        </p:nvSpPr>
        <p:spPr/>
        <p:txBody>
          <a:bodyPr/>
          <a:lstStyle/>
          <a:p>
            <a:pPr marL="0" indent="0">
              <a:lnSpc>
                <a:spcPct val="150000"/>
              </a:lnSpc>
              <a:buNone/>
            </a:pPr>
            <a:r>
              <a:rPr lang="en-US" dirty="0">
                <a:latin typeface="Arial" panose="020B0604020202020204" pitchFamily="34" charset="0"/>
                <a:cs typeface="Arial" panose="020B0604020202020204" pitchFamily="34" charset="0"/>
              </a:rPr>
              <a:t>Visualize the distribution of upvotes and downvotes before and after applying SMOTE (Synthetic Minority Over-sampling Technique) for class imbalance correction using seaborn library in Python, highlighting the equalization of class distribution post-SMOTE.</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F65B5D6-CFA9-4413-8DC0-B529CC476A80}"/>
              </a:ext>
            </a:extLst>
          </p:cNvPr>
          <p:cNvSpPr>
            <a:spLocks noGrp="1"/>
          </p:cNvSpPr>
          <p:nvPr>
            <p:ph type="sldNum" sz="quarter" idx="10"/>
          </p:nvPr>
        </p:nvSpPr>
        <p:spPr/>
        <p:txBody>
          <a:bodyPr/>
          <a:lstStyle/>
          <a:p>
            <a:fld id="{48F63A3B-78C7-47BE-AE5E-E10140E04643}" type="slidenum">
              <a:rPr lang="en-US" smtClean="0"/>
              <a:pPr/>
              <a:t>12</a:t>
            </a:fld>
            <a:endParaRPr lang="en-US" dirty="0"/>
          </a:p>
        </p:txBody>
      </p:sp>
      <p:pic>
        <p:nvPicPr>
          <p:cNvPr id="6" name="Picture 5">
            <a:extLst>
              <a:ext uri="{FF2B5EF4-FFF2-40B4-BE49-F238E27FC236}">
                <a16:creationId xmlns:a16="http://schemas.microsoft.com/office/drawing/2014/main" id="{DF423D62-EF70-03A3-902A-D3920166930E}"/>
              </a:ext>
            </a:extLst>
          </p:cNvPr>
          <p:cNvPicPr>
            <a:picLocks noChangeAspect="1"/>
          </p:cNvPicPr>
          <p:nvPr/>
        </p:nvPicPr>
        <p:blipFill>
          <a:blip r:embed="rId2"/>
          <a:stretch>
            <a:fillRect/>
          </a:stretch>
        </p:blipFill>
        <p:spPr>
          <a:xfrm>
            <a:off x="5122416" y="3630967"/>
            <a:ext cx="6155183" cy="3071673"/>
          </a:xfrm>
          <a:prstGeom prst="rect">
            <a:avLst/>
          </a:prstGeom>
        </p:spPr>
      </p:pic>
    </p:spTree>
    <p:extLst>
      <p:ext uri="{BB962C8B-B14F-4D97-AF65-F5344CB8AC3E}">
        <p14:creationId xmlns:p14="http://schemas.microsoft.com/office/powerpoint/2010/main" val="4273417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4532-439A-B48E-B8B5-FF84B8787EF7}"/>
              </a:ext>
            </a:extLst>
          </p:cNvPr>
          <p:cNvSpPr>
            <a:spLocks noGrp="1"/>
          </p:cNvSpPr>
          <p:nvPr>
            <p:ph type="title"/>
          </p:nvPr>
        </p:nvSpPr>
        <p:spPr>
          <a:xfrm>
            <a:off x="765974" y="573442"/>
            <a:ext cx="6583680" cy="789281"/>
          </a:xfrm>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D90C875C-35C9-21A8-9AD0-6D7B8100BB9E}"/>
              </a:ext>
            </a:extLst>
          </p:cNvPr>
          <p:cNvSpPr>
            <a:spLocks noGrp="1"/>
          </p:cNvSpPr>
          <p:nvPr>
            <p:ph idx="1"/>
          </p:nvPr>
        </p:nvSpPr>
        <p:spPr>
          <a:xfrm>
            <a:off x="914399" y="1873189"/>
            <a:ext cx="11123721" cy="4438834"/>
          </a:xfrm>
        </p:spPr>
        <p:txBody>
          <a:bodyPr>
            <a:normAutofit fontScale="92500" lnSpcReduction="10000"/>
          </a:bodyPr>
          <a:lstStyle/>
          <a:p>
            <a:r>
              <a:rPr lang="en-US" b="1" u="sng" dirty="0"/>
              <a:t>Model Training:</a:t>
            </a:r>
          </a:p>
          <a:p>
            <a:endParaRPr lang="en-US" dirty="0"/>
          </a:p>
          <a:p>
            <a:pPr marL="342900" indent="-342900">
              <a:buFont typeface="Arial" panose="020B0604020202020204" pitchFamily="34" charset="0"/>
              <a:buChar char="•"/>
            </a:pPr>
            <a:r>
              <a:rPr lang="en-US" dirty="0"/>
              <a:t>The code snippet trains a </a:t>
            </a:r>
            <a:r>
              <a:rPr lang="en-US" dirty="0" err="1"/>
              <a:t>RandomForestClassifier</a:t>
            </a:r>
            <a:r>
              <a:rPr lang="en-US" dirty="0"/>
              <a:t> using the imbalanced data after applying SMOTE (Synthetic Minority Over-sampling Technique) to balance the dataset. It initializes the classifier with certain hyperparameters like the number of estimators, minimum samples split, minimum samples leaf, and sets the number of jobs to run in parallel.</a:t>
            </a:r>
          </a:p>
          <a:p>
            <a:pPr marL="342900" indent="-342900">
              <a:buFont typeface="Arial" panose="020B0604020202020204" pitchFamily="34" charset="0"/>
              <a:buChar char="•"/>
            </a:pPr>
            <a:r>
              <a:rPr lang="en-US" dirty="0"/>
              <a:t>The </a:t>
            </a:r>
            <a:r>
              <a:rPr lang="en-US" dirty="0" err="1"/>
              <a:t>RandomForestClassifier</a:t>
            </a:r>
            <a:r>
              <a:rPr lang="en-US" dirty="0"/>
              <a:t> is trained on the resampled training data (</a:t>
            </a:r>
            <a:r>
              <a:rPr lang="en-US" dirty="0" err="1"/>
              <a:t>X_train_sm</a:t>
            </a:r>
            <a:r>
              <a:rPr lang="en-US" dirty="0"/>
              <a:t> and </a:t>
            </a:r>
            <a:r>
              <a:rPr lang="en-US" dirty="0" err="1"/>
              <a:t>y_train_sm</a:t>
            </a:r>
            <a:r>
              <a:rPr lang="en-US" dirty="0"/>
              <a:t>) obtained after applying SMOTE.</a:t>
            </a:r>
            <a:endParaRPr lang="en-IN" dirty="0"/>
          </a:p>
        </p:txBody>
      </p:sp>
      <p:sp>
        <p:nvSpPr>
          <p:cNvPr id="4" name="Slide Number Placeholder 3">
            <a:extLst>
              <a:ext uri="{FF2B5EF4-FFF2-40B4-BE49-F238E27FC236}">
                <a16:creationId xmlns:a16="http://schemas.microsoft.com/office/drawing/2014/main" id="{6684E3D3-54F4-178A-72A3-94E505EE3400}"/>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2013944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BCFBE-05C7-0655-F98B-BD60A77355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CC5570-0913-8E98-C389-37FF0DF4189B}"/>
              </a:ext>
            </a:extLst>
          </p:cNvPr>
          <p:cNvSpPr>
            <a:spLocks noGrp="1"/>
          </p:cNvSpPr>
          <p:nvPr>
            <p:ph idx="1"/>
          </p:nvPr>
        </p:nvSpPr>
        <p:spPr/>
        <p:txBody>
          <a:bodyPr>
            <a:normAutofit fontScale="70000" lnSpcReduction="20000"/>
          </a:bodyPr>
          <a:lstStyle/>
          <a:p>
            <a:r>
              <a:rPr lang="en-US" b="1" u="sng" dirty="0"/>
              <a:t>Making Predictions:</a:t>
            </a:r>
          </a:p>
          <a:p>
            <a:endParaRPr lang="en-US" dirty="0"/>
          </a:p>
          <a:p>
            <a:pPr marL="342900" indent="-342900">
              <a:buFont typeface="Arial" panose="020B0604020202020204" pitchFamily="34" charset="0"/>
              <a:buChar char="•"/>
            </a:pPr>
            <a:r>
              <a:rPr lang="en-US" dirty="0"/>
              <a:t>Once the model is trained, the code uses it to make predictions on the test data (</a:t>
            </a:r>
            <a:r>
              <a:rPr lang="en-US" dirty="0" err="1"/>
              <a:t>X_test</a:t>
            </a:r>
            <a:r>
              <a:rPr lang="en-US" dirty="0"/>
              <a:t>). It calls the predict method of the trained classifier (</a:t>
            </a:r>
            <a:r>
              <a:rPr lang="en-US" dirty="0" err="1"/>
              <a:t>clf</a:t>
            </a:r>
            <a:r>
              <a:rPr lang="en-US" dirty="0"/>
              <a:t>) to generate predictions for the test data.</a:t>
            </a:r>
          </a:p>
          <a:p>
            <a:pPr marL="342900" indent="-342900">
              <a:buFont typeface="Arial" panose="020B0604020202020204" pitchFamily="34" charset="0"/>
              <a:buChar char="•"/>
            </a:pPr>
            <a:r>
              <a:rPr lang="en-US" dirty="0"/>
              <a:t>The output snippet shows the sparse representation of the TF-IDF matrix for some sample data points, where each row represents a document and each column represents a unique word feature.</a:t>
            </a:r>
            <a:endParaRPr lang="en-IN" dirty="0"/>
          </a:p>
        </p:txBody>
      </p:sp>
      <p:sp>
        <p:nvSpPr>
          <p:cNvPr id="4" name="Slide Number Placeholder 3">
            <a:extLst>
              <a:ext uri="{FF2B5EF4-FFF2-40B4-BE49-F238E27FC236}">
                <a16:creationId xmlns:a16="http://schemas.microsoft.com/office/drawing/2014/main" id="{A3DCFACA-FDF6-99D3-7789-3B0AB1EA57C9}"/>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7" name="Picture 6">
            <a:extLst>
              <a:ext uri="{FF2B5EF4-FFF2-40B4-BE49-F238E27FC236}">
                <a16:creationId xmlns:a16="http://schemas.microsoft.com/office/drawing/2014/main" id="{FD324324-B115-6B30-14EE-9047B8AB20D1}"/>
              </a:ext>
            </a:extLst>
          </p:cNvPr>
          <p:cNvPicPr>
            <a:picLocks noChangeAspect="1"/>
          </p:cNvPicPr>
          <p:nvPr/>
        </p:nvPicPr>
        <p:blipFill>
          <a:blip r:embed="rId2"/>
          <a:stretch>
            <a:fillRect/>
          </a:stretch>
        </p:blipFill>
        <p:spPr>
          <a:xfrm>
            <a:off x="7651813" y="1993963"/>
            <a:ext cx="4276725" cy="3857625"/>
          </a:xfrm>
          <a:prstGeom prst="rect">
            <a:avLst/>
          </a:prstGeom>
        </p:spPr>
      </p:pic>
    </p:spTree>
    <p:extLst>
      <p:ext uri="{BB962C8B-B14F-4D97-AF65-F5344CB8AC3E}">
        <p14:creationId xmlns:p14="http://schemas.microsoft.com/office/powerpoint/2010/main" val="3052465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ED6A-F1EE-F208-D7E3-9B6105B9096E}"/>
              </a:ext>
            </a:extLst>
          </p:cNvPr>
          <p:cNvSpPr>
            <a:spLocks noGrp="1"/>
          </p:cNvSpPr>
          <p:nvPr>
            <p:ph type="title"/>
          </p:nvPr>
        </p:nvSpPr>
        <p:spPr>
          <a:xfrm>
            <a:off x="365760" y="232928"/>
            <a:ext cx="6583680" cy="920030"/>
          </a:xfrm>
        </p:spPr>
        <p:txBody>
          <a:bodyPr/>
          <a:lstStyle/>
          <a:p>
            <a:r>
              <a:rPr lang="en-US" dirty="0"/>
              <a:t>Model evaluation</a:t>
            </a:r>
            <a:endParaRPr lang="en-IN" dirty="0"/>
          </a:p>
        </p:txBody>
      </p:sp>
      <p:sp>
        <p:nvSpPr>
          <p:cNvPr id="3" name="Content Placeholder 2">
            <a:extLst>
              <a:ext uri="{FF2B5EF4-FFF2-40B4-BE49-F238E27FC236}">
                <a16:creationId xmlns:a16="http://schemas.microsoft.com/office/drawing/2014/main" id="{C4A11DEE-8122-2A70-A50E-218C66A86F16}"/>
              </a:ext>
            </a:extLst>
          </p:cNvPr>
          <p:cNvSpPr>
            <a:spLocks noGrp="1"/>
          </p:cNvSpPr>
          <p:nvPr>
            <p:ph idx="1"/>
          </p:nvPr>
        </p:nvSpPr>
        <p:spPr>
          <a:xfrm>
            <a:off x="548640" y="1609344"/>
            <a:ext cx="6583680" cy="3207344"/>
          </a:xfrm>
        </p:spPr>
        <p:txBody>
          <a:bodyPr>
            <a:normAutofit fontScale="70000" lnSpcReduction="20000"/>
          </a:bodyPr>
          <a:lstStyle/>
          <a:p>
            <a:pPr marL="342900" indent="-342900">
              <a:buFont typeface="Arial" panose="020B0604020202020204" pitchFamily="34" charset="0"/>
              <a:buChar char="•"/>
            </a:pPr>
            <a:r>
              <a:rPr lang="en-US" dirty="0"/>
              <a:t>Achieved an accuracy of 84.77%, with precision, recall, and F1-score of 0.87, 0.96, and 0.92 respectively for the 'Upvote' class. </a:t>
            </a:r>
          </a:p>
          <a:p>
            <a:pPr marL="342900" indent="-342900">
              <a:buFont typeface="Arial" panose="020B0604020202020204" pitchFamily="34" charset="0"/>
              <a:buChar char="•"/>
            </a:pPr>
            <a:r>
              <a:rPr lang="en-US" dirty="0"/>
              <a:t>However, performance for the 'Downvote' class is notably lower, with precision, recall, and F1-score of 0.16, 0.05, and 0.07 respectively. </a:t>
            </a:r>
          </a:p>
          <a:p>
            <a:pPr marL="342900" indent="-342900">
              <a:buFont typeface="Arial" panose="020B0604020202020204" pitchFamily="34" charset="0"/>
              <a:buChar char="•"/>
            </a:pPr>
            <a:r>
              <a:rPr lang="en-US" dirty="0"/>
              <a:t>The confusion matrix illustrates 1138 correct predictions for 'Downvote' and 160789 correct predictions for 'Upvote', but also reveals 23169 false 'Downvote' predictions and 5924 false 'Upvote' predictions.</a:t>
            </a:r>
            <a:endParaRPr lang="en-IN" dirty="0"/>
          </a:p>
        </p:txBody>
      </p:sp>
      <p:sp>
        <p:nvSpPr>
          <p:cNvPr id="4" name="Slide Number Placeholder 3">
            <a:extLst>
              <a:ext uri="{FF2B5EF4-FFF2-40B4-BE49-F238E27FC236}">
                <a16:creationId xmlns:a16="http://schemas.microsoft.com/office/drawing/2014/main" id="{8850AE86-2AD1-9492-AFA9-521ABF337DE1}"/>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6" name="Picture 5">
            <a:extLst>
              <a:ext uri="{FF2B5EF4-FFF2-40B4-BE49-F238E27FC236}">
                <a16:creationId xmlns:a16="http://schemas.microsoft.com/office/drawing/2014/main" id="{FF66C46B-24CC-7734-89AA-F03C1BA7292E}"/>
              </a:ext>
            </a:extLst>
          </p:cNvPr>
          <p:cNvPicPr>
            <a:picLocks noChangeAspect="1"/>
          </p:cNvPicPr>
          <p:nvPr/>
        </p:nvPicPr>
        <p:blipFill>
          <a:blip r:embed="rId2"/>
          <a:stretch>
            <a:fillRect/>
          </a:stretch>
        </p:blipFill>
        <p:spPr>
          <a:xfrm>
            <a:off x="7351734" y="1977304"/>
            <a:ext cx="5032861" cy="3559493"/>
          </a:xfrm>
          <a:prstGeom prst="rect">
            <a:avLst/>
          </a:prstGeom>
        </p:spPr>
      </p:pic>
    </p:spTree>
    <p:extLst>
      <p:ext uri="{BB962C8B-B14F-4D97-AF65-F5344CB8AC3E}">
        <p14:creationId xmlns:p14="http://schemas.microsoft.com/office/powerpoint/2010/main" val="152821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3CDC-121D-4979-9751-002F7EE07D51}"/>
              </a:ext>
            </a:extLst>
          </p:cNvPr>
          <p:cNvSpPr>
            <a:spLocks noGrp="1"/>
          </p:cNvSpPr>
          <p:nvPr>
            <p:ph type="title"/>
          </p:nvPr>
        </p:nvSpPr>
        <p:spPr/>
        <p:txBody>
          <a:bodyPr/>
          <a:lstStyle/>
          <a:p>
            <a:r>
              <a:rPr lang="en-IN" dirty="0"/>
              <a:t>Model Interpretability:</a:t>
            </a:r>
          </a:p>
        </p:txBody>
      </p:sp>
      <p:sp>
        <p:nvSpPr>
          <p:cNvPr id="3" name="Content Placeholder 2">
            <a:extLst>
              <a:ext uri="{FF2B5EF4-FFF2-40B4-BE49-F238E27FC236}">
                <a16:creationId xmlns:a16="http://schemas.microsoft.com/office/drawing/2014/main" id="{2C338541-33A0-4C28-81FD-D8EC06913D4F}"/>
              </a:ext>
            </a:extLst>
          </p:cNvPr>
          <p:cNvSpPr>
            <a:spLocks noGrp="1"/>
          </p:cNvSpPr>
          <p:nvPr>
            <p:ph sz="quarter" idx="4"/>
          </p:nvPr>
        </p:nvSpPr>
        <p:spPr/>
        <p:txBody>
          <a:bodyPr/>
          <a:lstStyle/>
          <a:p>
            <a:pPr lvl="1">
              <a:lnSpc>
                <a:spcPct val="150000"/>
              </a:lnSpc>
            </a:pPr>
            <a:r>
              <a:rPr lang="en-US" dirty="0">
                <a:latin typeface="Arial" panose="020B0604020202020204" pitchFamily="34" charset="0"/>
                <a:cs typeface="Arial" panose="020B0604020202020204" pitchFamily="34" charset="0"/>
              </a:rPr>
              <a:t>Created a LIME (Local Interpretable Model-agnostic Explanations) explainer for tabular data, specifically designed for a regression task.</a:t>
            </a:r>
          </a:p>
          <a:p>
            <a:pPr lvl="1">
              <a:lnSpc>
                <a:spcPct val="150000"/>
              </a:lnSpc>
            </a:pPr>
            <a:r>
              <a:rPr lang="en-US" dirty="0">
                <a:latin typeface="Arial" panose="020B0604020202020204" pitchFamily="34" charset="0"/>
                <a:cs typeface="Arial" panose="020B0604020202020204" pitchFamily="34" charset="0"/>
              </a:rPr>
              <a:t> Utilized a sparse matrix representation of the training data (</a:t>
            </a:r>
            <a:r>
              <a:rPr lang="en-US" dirty="0" err="1">
                <a:latin typeface="Arial" panose="020B0604020202020204" pitchFamily="34" charset="0"/>
                <a:cs typeface="Arial" panose="020B0604020202020204" pitchFamily="34" charset="0"/>
              </a:rPr>
              <a:t>X_train</a:t>
            </a:r>
            <a:r>
              <a:rPr lang="en-US" dirty="0">
                <a:latin typeface="Arial" panose="020B0604020202020204" pitchFamily="34" charset="0"/>
                <a:cs typeface="Arial" panose="020B0604020202020204" pitchFamily="34" charset="0"/>
              </a:rPr>
              <a:t>) to initialize the explainer, specifying the target variable ('MEDV') as the class name. </a:t>
            </a:r>
          </a:p>
          <a:p>
            <a:pPr lvl="1">
              <a:lnSpc>
                <a:spcPct val="150000"/>
              </a:lnSpc>
            </a:pPr>
            <a:r>
              <a:rPr lang="en-US" dirty="0">
                <a:latin typeface="Arial" panose="020B0604020202020204" pitchFamily="34" charset="0"/>
                <a:cs typeface="Arial" panose="020B0604020202020204" pitchFamily="34" charset="0"/>
              </a:rPr>
              <a:t>Set verbose=True for detailed output during explanation generation and disabled discretization of continuous features (</a:t>
            </a:r>
            <a:r>
              <a:rPr lang="en-US" dirty="0" err="1">
                <a:latin typeface="Arial" panose="020B0604020202020204" pitchFamily="34" charset="0"/>
                <a:cs typeface="Arial" panose="020B0604020202020204" pitchFamily="34" charset="0"/>
              </a:rPr>
              <a:t>discretize_continuous</a:t>
            </a:r>
            <a:r>
              <a:rPr lang="en-US" dirty="0">
                <a:latin typeface="Arial" panose="020B0604020202020204" pitchFamily="34" charset="0"/>
                <a:cs typeface="Arial" panose="020B0604020202020204" pitchFamily="34" charset="0"/>
              </a:rPr>
              <a:t>=False) to maintain the integrity of sparse data.</a:t>
            </a:r>
            <a:endParaRPr lang="en-IN"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44CD2763-AA52-49A7-B1AC-BF94076ED140}"/>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9642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8D24026-3929-836C-E54E-38C4F58EB7E4}"/>
              </a:ext>
            </a:extLst>
          </p:cNvPr>
          <p:cNvPicPr>
            <a:picLocks noGrp="1" noChangeAspect="1"/>
          </p:cNvPicPr>
          <p:nvPr>
            <p:ph sz="quarter" idx="4"/>
          </p:nvPr>
        </p:nvPicPr>
        <p:blipFill>
          <a:blip r:embed="rId2"/>
          <a:stretch>
            <a:fillRect/>
          </a:stretch>
        </p:blipFill>
        <p:spPr>
          <a:xfrm>
            <a:off x="6656178" y="1268598"/>
            <a:ext cx="4769848" cy="3948112"/>
          </a:xfrm>
        </p:spPr>
      </p:pic>
      <p:sp>
        <p:nvSpPr>
          <p:cNvPr id="4" name="Slide Number Placeholder 3">
            <a:extLst>
              <a:ext uri="{FF2B5EF4-FFF2-40B4-BE49-F238E27FC236}">
                <a16:creationId xmlns:a16="http://schemas.microsoft.com/office/drawing/2014/main" id="{57E54F23-D9F0-22E5-3545-F7FE1A002AB5}"/>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
        <p:nvSpPr>
          <p:cNvPr id="3" name="TextBox 2">
            <a:extLst>
              <a:ext uri="{FF2B5EF4-FFF2-40B4-BE49-F238E27FC236}">
                <a16:creationId xmlns:a16="http://schemas.microsoft.com/office/drawing/2014/main" id="{A6500BFF-8293-4098-3B07-5A6615E28767}"/>
              </a:ext>
            </a:extLst>
          </p:cNvPr>
          <p:cNvSpPr txBox="1"/>
          <p:nvPr/>
        </p:nvSpPr>
        <p:spPr>
          <a:xfrm>
            <a:off x="577049" y="1268598"/>
            <a:ext cx="5894772" cy="3374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intercept of the local model is 0.8627, and the local prediction is 0.8971, indicating a positive prediction. </a:t>
            </a:r>
          </a:p>
          <a:p>
            <a:pPr marL="285750" indent="-285750">
              <a:lnSpc>
                <a:spcPct val="150000"/>
              </a:lnSpc>
              <a:buFont typeface="Arial" panose="020B0604020202020204" pitchFamily="34" charset="0"/>
              <a:buChar char="•"/>
            </a:pPr>
            <a:r>
              <a:rPr lang="en-US" dirty="0"/>
              <a:t>The actual value (right) for this instance is 0.1594. </a:t>
            </a:r>
          </a:p>
          <a:p>
            <a:pPr marL="285750" indent="-285750">
              <a:lnSpc>
                <a:spcPct val="150000"/>
              </a:lnSpc>
              <a:buFont typeface="Arial" panose="020B0604020202020204" pitchFamily="34" charset="0"/>
              <a:buChar char="•"/>
            </a:pPr>
            <a:r>
              <a:rPr lang="en-US" dirty="0"/>
              <a:t>Utilized LIME to generate local interpretable explanations, highlighting the most influential features contributing to the model's prediction. </a:t>
            </a:r>
          </a:p>
          <a:p>
            <a:pPr marL="285750" indent="-285750">
              <a:lnSpc>
                <a:spcPct val="150000"/>
              </a:lnSpc>
              <a:buFont typeface="Arial" panose="020B0604020202020204" pitchFamily="34" charset="0"/>
              <a:buChar char="•"/>
            </a:pPr>
            <a:r>
              <a:rPr lang="en-US" dirty="0"/>
              <a:t>Displayed the explanation in a notebook, focusing on the top features.</a:t>
            </a:r>
            <a:endParaRPr lang="en-IN" dirty="0"/>
          </a:p>
        </p:txBody>
      </p:sp>
    </p:spTree>
    <p:extLst>
      <p:ext uri="{BB962C8B-B14F-4D97-AF65-F5344CB8AC3E}">
        <p14:creationId xmlns:p14="http://schemas.microsoft.com/office/powerpoint/2010/main" val="2520332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2015-1DEB-4462-EAB1-BB4DDFA288C7}"/>
              </a:ext>
            </a:extLst>
          </p:cNvPr>
          <p:cNvSpPr>
            <a:spLocks noGrp="1"/>
          </p:cNvSpPr>
          <p:nvPr>
            <p:ph type="title"/>
          </p:nvPr>
        </p:nvSpPr>
        <p:spPr/>
        <p:txBody>
          <a:bodyPr/>
          <a:lstStyle/>
          <a:p>
            <a:r>
              <a:rPr lang="en-US" dirty="0"/>
              <a:t>Model </a:t>
            </a:r>
            <a:r>
              <a:rPr lang="en-US" dirty="0" err="1"/>
              <a:t>deployement</a:t>
            </a:r>
            <a:endParaRPr lang="en-IN" dirty="0"/>
          </a:p>
        </p:txBody>
      </p:sp>
      <p:sp>
        <p:nvSpPr>
          <p:cNvPr id="3" name="Content Placeholder 2">
            <a:extLst>
              <a:ext uri="{FF2B5EF4-FFF2-40B4-BE49-F238E27FC236}">
                <a16:creationId xmlns:a16="http://schemas.microsoft.com/office/drawing/2014/main" id="{DC8175D2-4C08-F334-F9C5-533D5325CF25}"/>
              </a:ext>
            </a:extLst>
          </p:cNvPr>
          <p:cNvSpPr>
            <a:spLocks noGrp="1"/>
          </p:cNvSpPr>
          <p:nvPr>
            <p:ph idx="1"/>
          </p:nvPr>
        </p:nvSpPr>
        <p:spPr>
          <a:xfrm>
            <a:off x="914400" y="2834640"/>
            <a:ext cx="9641150" cy="3207344"/>
          </a:xfrm>
        </p:spPr>
        <p:txBody>
          <a:bodyPr/>
          <a:lstStyle/>
          <a:p>
            <a:pPr marL="342900" indent="-342900">
              <a:buFont typeface="Arial" panose="020B0604020202020204" pitchFamily="34" charset="0"/>
              <a:buChar char="•"/>
            </a:pPr>
            <a:r>
              <a:rPr lang="en-US" dirty="0"/>
              <a:t>Saved the trained classifier model and the TF-IDF vectorizer using the </a:t>
            </a:r>
            <a:r>
              <a:rPr lang="en-US" dirty="0" err="1"/>
              <a:t>joblib</a:t>
            </a:r>
            <a:r>
              <a:rPr lang="en-US" dirty="0"/>
              <a:t> library for later use. </a:t>
            </a:r>
          </a:p>
          <a:p>
            <a:pPr marL="342900" indent="-342900">
              <a:buFont typeface="Arial" panose="020B0604020202020204" pitchFamily="34" charset="0"/>
              <a:buChar char="•"/>
            </a:pPr>
            <a:r>
              <a:rPr lang="en-US" dirty="0"/>
              <a:t>This allows for easy loading and reuse of the models without needing to retrain them each time.</a:t>
            </a:r>
            <a:endParaRPr lang="en-IN" dirty="0"/>
          </a:p>
        </p:txBody>
      </p:sp>
      <p:sp>
        <p:nvSpPr>
          <p:cNvPr id="4" name="Slide Number Placeholder 3">
            <a:extLst>
              <a:ext uri="{FF2B5EF4-FFF2-40B4-BE49-F238E27FC236}">
                <a16:creationId xmlns:a16="http://schemas.microsoft.com/office/drawing/2014/main" id="{BF01A415-D677-3264-A1D0-C817923794BB}"/>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562197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DDBD-BE69-5C46-02C1-2CF51DE5573F}"/>
              </a:ext>
            </a:extLst>
          </p:cNvPr>
          <p:cNvSpPr>
            <a:spLocks noGrp="1"/>
          </p:cNvSpPr>
          <p:nvPr>
            <p:ph type="title"/>
          </p:nvPr>
        </p:nvSpPr>
        <p:spPr/>
        <p:txBody>
          <a:bodyPr/>
          <a:lstStyle/>
          <a:p>
            <a:r>
              <a:rPr lang="en-US" dirty="0"/>
              <a:t>demo</a:t>
            </a:r>
            <a:endParaRPr lang="en-IN" dirty="0"/>
          </a:p>
        </p:txBody>
      </p:sp>
      <p:sp>
        <p:nvSpPr>
          <p:cNvPr id="3" name="Slide Number Placeholder 2">
            <a:extLst>
              <a:ext uri="{FF2B5EF4-FFF2-40B4-BE49-F238E27FC236}">
                <a16:creationId xmlns:a16="http://schemas.microsoft.com/office/drawing/2014/main" id="{76217477-5424-B3FD-4E36-BF09AF2BDA12}"/>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5" name="Picture 4">
            <a:extLst>
              <a:ext uri="{FF2B5EF4-FFF2-40B4-BE49-F238E27FC236}">
                <a16:creationId xmlns:a16="http://schemas.microsoft.com/office/drawing/2014/main" id="{DBAE6984-3ACE-3C28-3EE0-B5DD71D5498B}"/>
              </a:ext>
            </a:extLst>
          </p:cNvPr>
          <p:cNvPicPr>
            <a:picLocks noChangeAspect="1"/>
          </p:cNvPicPr>
          <p:nvPr/>
        </p:nvPicPr>
        <p:blipFill rotWithShape="1">
          <a:blip r:embed="rId2"/>
          <a:srcRect t="3458"/>
          <a:stretch/>
        </p:blipFill>
        <p:spPr>
          <a:xfrm>
            <a:off x="1624614" y="1712193"/>
            <a:ext cx="9076818" cy="4688608"/>
          </a:xfrm>
          <a:prstGeom prst="rect">
            <a:avLst/>
          </a:prstGeom>
        </p:spPr>
      </p:pic>
    </p:spTree>
    <p:extLst>
      <p:ext uri="{BB962C8B-B14F-4D97-AF65-F5344CB8AC3E}">
        <p14:creationId xmlns:p14="http://schemas.microsoft.com/office/powerpoint/2010/main" val="229938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670560" y="363060"/>
            <a:ext cx="6583680" cy="659766"/>
          </a:xfrm>
        </p:spPr>
        <p:txBody>
          <a:bodyPr/>
          <a:lstStyle/>
          <a:p>
            <a:r>
              <a:rPr lang="en-US" dirty="0"/>
              <a:t>CONTENT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352069"/>
            <a:ext cx="9259410" cy="5075364"/>
          </a:xfrm>
        </p:spPr>
        <p:txBody>
          <a:bodyPr>
            <a:normAutofit fontScale="92500"/>
          </a:bodyPr>
          <a:lstStyle/>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PROBLEM</a:t>
            </a:r>
          </a:p>
          <a:p>
            <a:pPr marL="342900" indent="-342900">
              <a:buFont typeface="Arial" panose="020B0604020202020204" pitchFamily="34" charset="0"/>
              <a:buChar char="•"/>
            </a:pPr>
            <a:r>
              <a:rPr lang="en-US" dirty="0"/>
              <a:t>SOLUTION</a:t>
            </a:r>
          </a:p>
          <a:p>
            <a:pPr marL="342900" indent="-342900">
              <a:buFont typeface="Arial" panose="020B0604020202020204" pitchFamily="34" charset="0"/>
              <a:buChar char="•"/>
            </a:pPr>
            <a:r>
              <a:rPr lang="en-US" dirty="0"/>
              <a:t>DATA COLLECTION</a:t>
            </a:r>
          </a:p>
          <a:p>
            <a:pPr marL="342900" indent="-342900">
              <a:buFont typeface="Arial" panose="020B0604020202020204" pitchFamily="34" charset="0"/>
              <a:buChar char="•"/>
            </a:pPr>
            <a:r>
              <a:rPr lang="en-US" dirty="0"/>
              <a:t>DATAPROCESSING </a:t>
            </a:r>
          </a:p>
          <a:p>
            <a:pPr marL="342900" indent="-342900">
              <a:buFont typeface="Arial" panose="020B0604020202020204" pitchFamily="34" charset="0"/>
              <a:buChar char="•"/>
            </a:pPr>
            <a:r>
              <a:rPr lang="en-US" dirty="0"/>
              <a:t>SMOTE</a:t>
            </a:r>
          </a:p>
          <a:p>
            <a:pPr marL="342900" indent="-342900">
              <a:buFont typeface="Arial" panose="020B0604020202020204" pitchFamily="34" charset="0"/>
              <a:buChar char="•"/>
            </a:pPr>
            <a:r>
              <a:rPr lang="en-US" dirty="0"/>
              <a:t>FEATURE ENGINEERING</a:t>
            </a:r>
          </a:p>
          <a:p>
            <a:pPr marL="342900" indent="-342900">
              <a:buFont typeface="Arial" panose="020B0604020202020204" pitchFamily="34" charset="0"/>
              <a:buChar char="•"/>
            </a:pPr>
            <a:r>
              <a:rPr lang="en-US" dirty="0"/>
              <a:t>MODEL BUILDING AND EVALUATION</a:t>
            </a:r>
          </a:p>
          <a:p>
            <a:pPr marL="342900" indent="-342900">
              <a:buFont typeface="Arial" panose="020B0604020202020204" pitchFamily="34" charset="0"/>
              <a:buChar char="•"/>
            </a:pPr>
            <a:r>
              <a:rPr lang="en-US" dirty="0"/>
              <a:t>MODEL DEPLOYEMET</a:t>
            </a:r>
          </a:p>
          <a:p>
            <a:pPr marL="342900" indent="-342900">
              <a:buFont typeface="Arial" panose="020B0604020202020204" pitchFamily="34" charset="0"/>
              <a:buChar char="•"/>
            </a:pPr>
            <a:r>
              <a:rPr lang="en-US" dirty="0"/>
              <a:t>MODEL INTERPRETABILITY</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4DEE-B241-46DA-A11D-43A4D777B049}"/>
              </a:ext>
            </a:extLst>
          </p:cNvPr>
          <p:cNvSpPr>
            <a:spLocks noGrp="1"/>
          </p:cNvSpPr>
          <p:nvPr>
            <p:ph type="title"/>
          </p:nvPr>
        </p:nvSpPr>
        <p:spPr>
          <a:xfrm>
            <a:off x="914400" y="1057275"/>
            <a:ext cx="10511627" cy="513604"/>
          </a:xfrm>
        </p:spPr>
        <p:txBody>
          <a:bodyPr/>
          <a:lstStyle/>
          <a:p>
            <a:r>
              <a:rPr lang="en-US" dirty="0"/>
              <a:t>TRELLO BOARD</a:t>
            </a:r>
            <a:endParaRPr lang="en-IN" dirty="0"/>
          </a:p>
        </p:txBody>
      </p:sp>
      <p:sp>
        <p:nvSpPr>
          <p:cNvPr id="4" name="Slide Number Placeholder 3">
            <a:extLst>
              <a:ext uri="{FF2B5EF4-FFF2-40B4-BE49-F238E27FC236}">
                <a16:creationId xmlns:a16="http://schemas.microsoft.com/office/drawing/2014/main" id="{21524BA6-8400-47DA-B50A-4EA1F154893D}"/>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
        <p:nvSpPr>
          <p:cNvPr id="3" name="TextBox 2">
            <a:extLst>
              <a:ext uri="{FF2B5EF4-FFF2-40B4-BE49-F238E27FC236}">
                <a16:creationId xmlns:a16="http://schemas.microsoft.com/office/drawing/2014/main" id="{33E22DBD-87E0-478A-B4B9-B9B98E65BB86}"/>
              </a:ext>
            </a:extLst>
          </p:cNvPr>
          <p:cNvSpPr txBox="1"/>
          <p:nvPr/>
        </p:nvSpPr>
        <p:spPr>
          <a:xfrm>
            <a:off x="4017360" y="5812678"/>
            <a:ext cx="4858785" cy="646331"/>
          </a:xfrm>
          <a:prstGeom prst="rect">
            <a:avLst/>
          </a:prstGeom>
          <a:noFill/>
        </p:spPr>
        <p:txBody>
          <a:bodyPr wrap="square" rtlCol="0">
            <a:spAutoFit/>
          </a:bodyPr>
          <a:lstStyle/>
          <a:p>
            <a:r>
              <a:rPr lang="en-IN" dirty="0">
                <a:hlinkClick r:id="rId2"/>
              </a:rPr>
              <a:t>https://trello.com/b/WBr926Jt/aiproject</a:t>
            </a:r>
            <a:endParaRPr lang="en-IN" dirty="0"/>
          </a:p>
          <a:p>
            <a:endParaRPr lang="en-IN" dirty="0"/>
          </a:p>
        </p:txBody>
      </p:sp>
      <p:pic>
        <p:nvPicPr>
          <p:cNvPr id="11" name="Content Placeholder 10">
            <a:extLst>
              <a:ext uri="{FF2B5EF4-FFF2-40B4-BE49-F238E27FC236}">
                <a16:creationId xmlns:a16="http://schemas.microsoft.com/office/drawing/2014/main" id="{C9FD7610-EB4D-D8FE-D145-DBEB5652C33F}"/>
              </a:ext>
            </a:extLst>
          </p:cNvPr>
          <p:cNvPicPr>
            <a:picLocks noGrp="1" noChangeAspect="1"/>
          </p:cNvPicPr>
          <p:nvPr>
            <p:ph sz="quarter" idx="4"/>
          </p:nvPr>
        </p:nvPicPr>
        <p:blipFill>
          <a:blip r:embed="rId3"/>
          <a:stretch>
            <a:fillRect/>
          </a:stretch>
        </p:blipFill>
        <p:spPr>
          <a:xfrm>
            <a:off x="1464816" y="1828801"/>
            <a:ext cx="9197266" cy="3746500"/>
          </a:xfrm>
        </p:spPr>
      </p:pic>
    </p:spTree>
    <p:extLst>
      <p:ext uri="{BB962C8B-B14F-4D97-AF65-F5344CB8AC3E}">
        <p14:creationId xmlns:p14="http://schemas.microsoft.com/office/powerpoint/2010/main" val="1357280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   Thank you</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344695" y="560192"/>
            <a:ext cx="7169644" cy="994164"/>
          </a:xfrm>
        </p:spPr>
        <p:txBody>
          <a:bodyPr/>
          <a:lstStyle/>
          <a:p>
            <a:r>
              <a:rPr lang="en-US" dirty="0"/>
              <a:t>INTRODUCTION</a:t>
            </a:r>
          </a:p>
        </p:txBody>
      </p:sp>
      <p:pic>
        <p:nvPicPr>
          <p:cNvPr id="5" name="Picture Placeholder 4">
            <a:extLst>
              <a:ext uri="{FF2B5EF4-FFF2-40B4-BE49-F238E27FC236}">
                <a16:creationId xmlns:a16="http://schemas.microsoft.com/office/drawing/2014/main" id="{D1BAE5EC-D6A8-0F5A-BE24-BC085C0FA177}"/>
              </a:ext>
            </a:extLst>
          </p:cNvPr>
          <p:cNvPicPr>
            <a:picLocks noGrp="1" noChangeAspect="1"/>
          </p:cNvPicPr>
          <p:nvPr>
            <p:ph sz="half" idx="2"/>
          </p:nvPr>
        </p:nvPicPr>
        <p:blipFill>
          <a:blip r:embed="rId3"/>
          <a:stretch>
            <a:fillRect/>
          </a:stretch>
        </p:blipFill>
        <p:spPr>
          <a:xfrm>
            <a:off x="0" y="0"/>
            <a:ext cx="4344694" cy="3605659"/>
          </a:xfrm>
          <a:prstGeom prst="rect">
            <a:avLst/>
          </a:prstGeom>
        </p:spPr>
      </p:pic>
      <p:pic>
        <p:nvPicPr>
          <p:cNvPr id="1026" name="Picture 2" descr="A brief history of the Israeli-Palestinian conflict explained in fewer than  300 words | World News | Sky News">
            <a:extLst>
              <a:ext uri="{FF2B5EF4-FFF2-40B4-BE49-F238E27FC236}">
                <a16:creationId xmlns:a16="http://schemas.microsoft.com/office/drawing/2014/main" id="{628377EA-628C-C172-36D5-9EB7AA624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05659"/>
            <a:ext cx="4344694" cy="3252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C49C-9C11-5AD5-7EB7-5F59FE06D061}"/>
              </a:ext>
            </a:extLst>
          </p:cNvPr>
          <p:cNvSpPr>
            <a:spLocks noGrp="1"/>
          </p:cNvSpPr>
          <p:nvPr>
            <p:ph type="title"/>
          </p:nvPr>
        </p:nvSpPr>
        <p:spPr>
          <a:xfrm>
            <a:off x="914400" y="1057274"/>
            <a:ext cx="6583680" cy="585095"/>
          </a:xfrm>
        </p:spPr>
        <p:txBody>
          <a:bodyPr/>
          <a:lstStyle/>
          <a:p>
            <a:r>
              <a:rPr lang="en-IN" dirty="0"/>
              <a:t>Business Domain</a:t>
            </a:r>
          </a:p>
        </p:txBody>
      </p:sp>
      <p:sp>
        <p:nvSpPr>
          <p:cNvPr id="3" name="Content Placeholder 2">
            <a:extLst>
              <a:ext uri="{FF2B5EF4-FFF2-40B4-BE49-F238E27FC236}">
                <a16:creationId xmlns:a16="http://schemas.microsoft.com/office/drawing/2014/main" id="{90E0F4CF-962F-EB89-A43D-B337B15DD75E}"/>
              </a:ext>
            </a:extLst>
          </p:cNvPr>
          <p:cNvSpPr>
            <a:spLocks noGrp="1"/>
          </p:cNvSpPr>
          <p:nvPr>
            <p:ph idx="1"/>
          </p:nvPr>
        </p:nvSpPr>
        <p:spPr>
          <a:xfrm>
            <a:off x="914399" y="1731146"/>
            <a:ext cx="11185865" cy="4310838"/>
          </a:xfrm>
        </p:spPr>
        <p:txBody>
          <a:bodyPr/>
          <a:lstStyle/>
          <a:p>
            <a:pPr marL="342900" indent="-342900">
              <a:buFont typeface="Arial" panose="020B0604020202020204" pitchFamily="34" charset="0"/>
              <a:buChar char="•"/>
            </a:pPr>
            <a:r>
              <a:rPr lang="en-US" dirty="0"/>
              <a:t>sentiment analysis  of Reddit comments, particularly  discussing  about the Palestine-Israel conflict.</a:t>
            </a:r>
          </a:p>
          <a:p>
            <a:pPr marL="342900" indent="-342900">
              <a:buFont typeface="Arial" panose="020B0604020202020204" pitchFamily="34" charset="0"/>
              <a:buChar char="•"/>
            </a:pPr>
            <a:r>
              <a:rPr lang="en-US" dirty="0"/>
              <a:t>could be relevant to industries or organizations involved in conflict resolution, international relations, social media analysis, or sentiment monitoring</a:t>
            </a:r>
            <a:endParaRPr lang="en-IN" dirty="0"/>
          </a:p>
        </p:txBody>
      </p:sp>
      <p:sp>
        <p:nvSpPr>
          <p:cNvPr id="4" name="Slide Number Placeholder 3">
            <a:extLst>
              <a:ext uri="{FF2B5EF4-FFF2-40B4-BE49-F238E27FC236}">
                <a16:creationId xmlns:a16="http://schemas.microsoft.com/office/drawing/2014/main" id="{C85E12C0-30C3-D222-08C0-EA2DECA8549C}"/>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88400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10556240" cy="923925"/>
          </a:xfrm>
        </p:spPr>
        <p:txBody>
          <a:bodyPr/>
          <a:lstStyle/>
          <a:p>
            <a:r>
              <a:rPr lang="en-US" dirty="0"/>
              <a:t>Problem statement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2428240"/>
            <a:ext cx="10840720" cy="3613743"/>
          </a:xfrm>
        </p:spPr>
        <p:txBody>
          <a:bodyPr/>
          <a:lstStyle/>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 To classify Reddit comments into relevant categories or sentiments, such as those expressing support for Palestine, support for Israel, neutral opinions, or inflammatory language.</a:t>
            </a:r>
          </a:p>
          <a:p>
            <a:pPr marL="342900" indent="-34290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we’re dealing with the challenge of distinguishing between comments likely to be upvoted and those likely to be downvoted on Reddit.</a:t>
            </a: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16567" y="1057274"/>
            <a:ext cx="9383697" cy="994164"/>
          </a:xfrm>
        </p:spPr>
        <p:txBody>
          <a:bodyPr/>
          <a:lstStyle/>
          <a:p>
            <a:r>
              <a:rPr lang="en-US" sz="2800" dirty="0"/>
              <a:t>SOLUTION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16568" y="2303029"/>
            <a:ext cx="9170632" cy="3497697"/>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To tackle this problem, We propose building a machine learning model using the Random Forest algorithm.</a:t>
            </a:r>
          </a:p>
          <a:p>
            <a:pPr>
              <a:lnSpc>
                <a:spcPct val="150000"/>
              </a:lnSpc>
            </a:pPr>
            <a:r>
              <a:rPr lang="en-US" sz="2000" dirty="0">
                <a:latin typeface="Arial" panose="020B0604020202020204" pitchFamily="34" charset="0"/>
                <a:cs typeface="Arial" panose="020B0604020202020204" pitchFamily="34" charset="0"/>
              </a:rPr>
              <a:t>The goal is to classify Reddit comments and predict whether they are likely to receive upvotes or downvotes.</a:t>
            </a:r>
          </a:p>
          <a:p>
            <a:pPr>
              <a:lnSpc>
                <a:spcPct val="150000"/>
              </a:lnSpc>
            </a:pPr>
            <a:r>
              <a:rPr lang="en-US" sz="2000" dirty="0">
                <a:latin typeface="Arial" panose="020B0604020202020204" pitchFamily="34" charset="0"/>
                <a:cs typeface="Arial" panose="020B0604020202020204" pitchFamily="34" charset="0"/>
              </a:rPr>
              <a:t>By analyzing features such as comment content, sentiment, and context, the model can make informed predictions.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B1A82-5096-70E0-F411-17E2376699F6}"/>
              </a:ext>
            </a:extLst>
          </p:cNvPr>
          <p:cNvSpPr>
            <a:spLocks noGrp="1"/>
          </p:cNvSpPr>
          <p:nvPr>
            <p:ph type="title"/>
          </p:nvPr>
        </p:nvSpPr>
        <p:spPr/>
        <p:txBody>
          <a:bodyPr/>
          <a:lstStyle/>
          <a:p>
            <a:r>
              <a:rPr lang="en-US" dirty="0"/>
              <a:t>DATA COLECTION</a:t>
            </a:r>
            <a:endParaRPr lang="en-IN" dirty="0"/>
          </a:p>
        </p:txBody>
      </p:sp>
      <p:sp>
        <p:nvSpPr>
          <p:cNvPr id="4" name="Slide Number Placeholder 3">
            <a:extLst>
              <a:ext uri="{FF2B5EF4-FFF2-40B4-BE49-F238E27FC236}">
                <a16:creationId xmlns:a16="http://schemas.microsoft.com/office/drawing/2014/main" id="{75ED9AE0-853B-847F-86AD-67E124D2C7E7}"/>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5" name="Rectangle 1">
            <a:extLst>
              <a:ext uri="{FF2B5EF4-FFF2-40B4-BE49-F238E27FC236}">
                <a16:creationId xmlns:a16="http://schemas.microsoft.com/office/drawing/2014/main" id="{B3EDB89F-A228-F4CA-798D-A21FD729668F}"/>
              </a:ext>
            </a:extLst>
          </p:cNvPr>
          <p:cNvSpPr>
            <a:spLocks noGrp="1" noChangeArrowheads="1"/>
          </p:cNvSpPr>
          <p:nvPr>
            <p:ph sz="half" idx="2"/>
          </p:nvPr>
        </p:nvSpPr>
        <p:spPr bwMode="auto">
          <a:xfrm>
            <a:off x="3460750" y="2310754"/>
            <a:ext cx="8519184" cy="3877985"/>
          </a:xfrm>
          <a:prstGeom prst="rect">
            <a:avLst/>
          </a:prstGeom>
          <a:solidFill>
            <a:schemeClr val="accent2">
              <a:lumMod val="20000"/>
              <a:lumOff val="80000"/>
            </a:schemeClr>
          </a:solidFill>
          <a:ln>
            <a:noFill/>
          </a:ln>
          <a:effectLst/>
        </p:spPr>
        <p:txBody>
          <a:bodyPr vert="horz" wrap="none" lIns="12696" tIns="0" rIns="12696"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111111"/>
                </a:solidFill>
                <a:effectLst/>
                <a:latin typeface="-apple-system"/>
              </a:rPr>
              <a:t>Dataset </a:t>
            </a:r>
            <a:r>
              <a:rPr lang="en-US" altLang="en-US" sz="2400" b="1" dirty="0">
                <a:solidFill>
                  <a:srgbClr val="111111"/>
                </a:solidFill>
                <a:latin typeface="-apple-system"/>
              </a:rPr>
              <a:t>is collected from </a:t>
            </a:r>
            <a:r>
              <a:rPr lang="en-US" altLang="en-US" sz="2400" b="1" dirty="0" err="1">
                <a:solidFill>
                  <a:srgbClr val="111111"/>
                </a:solidFill>
                <a:latin typeface="-apple-system"/>
              </a:rPr>
              <a:t>kaggle</a:t>
            </a:r>
            <a:br>
              <a:rPr kumimoji="0" lang="en-US" altLang="en-US" sz="2400" b="1" i="0" u="none" strike="noStrike" cap="none" normalizeH="0" baseline="0" dirty="0">
                <a:ln>
                  <a:noFill/>
                </a:ln>
                <a:solidFill>
                  <a:srgbClr val="111111"/>
                </a:solidFill>
                <a:effectLst/>
                <a:latin typeface="-apple-system"/>
              </a:rPr>
            </a:br>
            <a:br>
              <a:rPr kumimoji="0" lang="en-US" altLang="en-US" sz="2400" b="1" i="0" u="none" strike="noStrike" cap="none" normalizeH="0" baseline="0" dirty="0">
                <a:ln>
                  <a:noFill/>
                </a:ln>
                <a:solidFill>
                  <a:srgbClr val="111111"/>
                </a:solidFill>
                <a:effectLst/>
                <a:latin typeface="-apple-system"/>
              </a:rPr>
            </a:br>
            <a:r>
              <a:rPr lang="en-US" altLang="en-US" sz="2400" b="1" dirty="0">
                <a:solidFill>
                  <a:srgbClr val="111111"/>
                </a:solidFill>
                <a:latin typeface="-apple-system"/>
              </a:rPr>
              <a:t>features</a:t>
            </a:r>
            <a:r>
              <a:rPr kumimoji="0" lang="en-US" altLang="en-US" sz="2400" b="1" i="0" u="none" strike="noStrike" cap="none" normalizeH="0" baseline="0" dirty="0">
                <a:ln>
                  <a:noFill/>
                </a:ln>
                <a:solidFill>
                  <a:srgbClr val="111111"/>
                </a:solidFill>
                <a:effectLst/>
                <a:latin typeface="-apple-system"/>
              </a:rPr>
              <a:t> </a:t>
            </a:r>
            <a:r>
              <a:rPr kumimoji="0" lang="en-US" altLang="en-US" sz="2400" b="0" i="0" u="none" strike="noStrike" cap="none" normalizeH="0" baseline="0" dirty="0">
                <a:ln>
                  <a:noFill/>
                </a:ln>
                <a:solidFill>
                  <a:srgbClr val="111111"/>
                </a:solidFill>
                <a:effectLst/>
                <a:latin typeface="-apple-system"/>
              </a:rPr>
              <a:t>:</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11111"/>
                </a:solidFill>
                <a:effectLst/>
                <a:latin typeface="Arial Unicode MS"/>
              </a:rPr>
              <a:t>comment_id</a:t>
            </a:r>
            <a:r>
              <a:rPr kumimoji="0" lang="en-US" altLang="en-US" sz="2400" b="0" i="0" u="none" strike="noStrike" cap="none" normalizeH="0" baseline="0" dirty="0">
                <a:ln>
                  <a:noFill/>
                </a:ln>
                <a:solidFill>
                  <a:srgbClr val="111111"/>
                </a:solidFill>
                <a:effectLst/>
                <a:latin typeface="-apple-system"/>
              </a:rPr>
              <a:t>: Unique identifier for each comment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rial Unicode MS"/>
              </a:rPr>
              <a:t>score</a:t>
            </a:r>
            <a:r>
              <a:rPr kumimoji="0" lang="en-US" altLang="en-US" sz="2400" b="0" i="0" u="none" strike="noStrike" cap="none" normalizeH="0" baseline="0" dirty="0">
                <a:ln>
                  <a:noFill/>
                </a:ln>
                <a:solidFill>
                  <a:srgbClr val="111111"/>
                </a:solidFill>
                <a:effectLst/>
                <a:latin typeface="-apple-system"/>
              </a:rPr>
              <a:t>: The score (upvotes - downvotes) received by the comment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11111"/>
                </a:solidFill>
                <a:effectLst/>
                <a:latin typeface="Arial Unicode MS"/>
              </a:rPr>
              <a:t>self_text</a:t>
            </a:r>
            <a:r>
              <a:rPr kumimoji="0" lang="en-US" altLang="en-US" sz="2400" b="0" i="0" u="none" strike="noStrike" cap="none" normalizeH="0" baseline="0" dirty="0">
                <a:ln>
                  <a:noFill/>
                </a:ln>
                <a:solidFill>
                  <a:srgbClr val="111111"/>
                </a:solidFill>
                <a:effectLst/>
                <a:latin typeface="-apple-system"/>
              </a:rPr>
              <a:t>: The text content of the comment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rgbClr val="111111"/>
                </a:solidFill>
                <a:effectLst/>
                <a:latin typeface="Arial Unicode MS"/>
              </a:rPr>
              <a:t>subreddit</a:t>
            </a:r>
            <a:r>
              <a:rPr kumimoji="0" lang="en-US" altLang="en-US" sz="2400" b="0" i="0" u="none" strike="noStrike" cap="none" normalizeH="0" baseline="0" dirty="0">
                <a:ln>
                  <a:noFill/>
                </a:ln>
                <a:solidFill>
                  <a:srgbClr val="111111"/>
                </a:solidFill>
                <a:effectLst/>
                <a:latin typeface="-apple-system"/>
              </a:rPr>
              <a:t>: The subreddit where the comment was posted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rgbClr val="111111"/>
                </a:solidFill>
                <a:effectLst/>
                <a:latin typeface="Arial Unicode MS"/>
              </a:rPr>
              <a:t>created_time</a:t>
            </a:r>
            <a:r>
              <a:rPr kumimoji="0" lang="en-US" altLang="en-US" sz="2400" b="0" i="0" u="none" strike="noStrike" cap="none" normalizeH="0" baseline="0" dirty="0">
                <a:ln>
                  <a:noFill/>
                </a:ln>
                <a:solidFill>
                  <a:srgbClr val="111111"/>
                </a:solidFill>
                <a:effectLst/>
                <a:latin typeface="-apple-system"/>
              </a:rPr>
              <a:t>: Timestamp of comment creation</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953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C43A-DD59-3DDF-92DC-92A8B9623682}"/>
              </a:ext>
            </a:extLst>
          </p:cNvPr>
          <p:cNvSpPr>
            <a:spLocks noGrp="1"/>
          </p:cNvSpPr>
          <p:nvPr>
            <p:ph type="title"/>
          </p:nvPr>
        </p:nvSpPr>
        <p:spPr>
          <a:xfrm>
            <a:off x="914400" y="346230"/>
            <a:ext cx="6583680" cy="887766"/>
          </a:xfrm>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07DD254-3A93-9EBF-3E4A-DA5154B07382}"/>
              </a:ext>
            </a:extLst>
          </p:cNvPr>
          <p:cNvSpPr>
            <a:spLocks noGrp="1"/>
          </p:cNvSpPr>
          <p:nvPr>
            <p:ph idx="1"/>
          </p:nvPr>
        </p:nvSpPr>
        <p:spPr>
          <a:xfrm>
            <a:off x="914400" y="1298803"/>
            <a:ext cx="10511626" cy="3207344"/>
          </a:xfrm>
        </p:spPr>
        <p:txBody>
          <a:bodyPr/>
          <a:lstStyle/>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the handling of missing values in the dataset.</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 new column called 'vote' to the </a:t>
            </a:r>
            <a:r>
              <a:rPr lang="en-US" dirty="0" err="1">
                <a:latin typeface="Arial" panose="020B0604020202020204" pitchFamily="34" charset="0"/>
                <a:cs typeface="Arial" panose="020B0604020202020204" pitchFamily="34" charset="0"/>
              </a:rPr>
              <a:t>DataFrame</a:t>
            </a:r>
            <a:r>
              <a:rPr lang="en-US" dirty="0">
                <a:latin typeface="Arial" panose="020B0604020202020204" pitchFamily="34" charset="0"/>
                <a:cs typeface="Arial" panose="020B0604020202020204" pitchFamily="34" charset="0"/>
              </a:rPr>
              <a:t>  based on the 'score' column. If the score is greater than 0, it assigns 'Upvote', otherwise 'Downvote'.</a:t>
            </a:r>
          </a:p>
          <a:p>
            <a:pPr marL="342900" indent="-342900">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008D70E8-FB07-D2D5-F01D-50EB5AC61B35}"/>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8" name="Picture 7">
            <a:extLst>
              <a:ext uri="{FF2B5EF4-FFF2-40B4-BE49-F238E27FC236}">
                <a16:creationId xmlns:a16="http://schemas.microsoft.com/office/drawing/2014/main" id="{3B00851B-B32B-6083-996D-F4D2A8283E40}"/>
              </a:ext>
            </a:extLst>
          </p:cNvPr>
          <p:cNvPicPr>
            <a:picLocks noChangeAspect="1"/>
          </p:cNvPicPr>
          <p:nvPr/>
        </p:nvPicPr>
        <p:blipFill>
          <a:blip r:embed="rId2"/>
          <a:stretch>
            <a:fillRect/>
          </a:stretch>
        </p:blipFill>
        <p:spPr>
          <a:xfrm>
            <a:off x="4206240" y="3004599"/>
            <a:ext cx="7604139" cy="3743325"/>
          </a:xfrm>
          <a:prstGeom prst="rect">
            <a:avLst/>
          </a:prstGeom>
        </p:spPr>
      </p:pic>
    </p:spTree>
    <p:extLst>
      <p:ext uri="{BB962C8B-B14F-4D97-AF65-F5344CB8AC3E}">
        <p14:creationId xmlns:p14="http://schemas.microsoft.com/office/powerpoint/2010/main" val="3544873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D57B0A-DF1B-675A-DBF5-68D2AC61951D}"/>
              </a:ext>
            </a:extLst>
          </p:cNvPr>
          <p:cNvSpPr>
            <a:spLocks noGrp="1"/>
          </p:cNvSpPr>
          <p:nvPr>
            <p:ph idx="1"/>
          </p:nvPr>
        </p:nvSpPr>
        <p:spPr>
          <a:xfrm>
            <a:off x="310718" y="279646"/>
            <a:ext cx="11789545" cy="3207344"/>
          </a:xfrm>
        </p:spPr>
        <p:txBody>
          <a:bodyPr/>
          <a:lstStyle/>
          <a:p>
            <a:pPr marL="342900" indent="-342900">
              <a:buFont typeface="Arial" panose="020B0604020202020204" pitchFamily="34" charset="0"/>
              <a:buChar char="•"/>
            </a:pPr>
            <a:r>
              <a:rPr lang="en-US" dirty="0"/>
              <a:t>encoding the 'vote' labels into numerical values using </a:t>
            </a:r>
            <a:r>
              <a:rPr lang="en-US" dirty="0" err="1"/>
              <a:t>LabelEncoder</a:t>
            </a:r>
            <a:endParaRPr lang="en-US" dirty="0"/>
          </a:p>
          <a:p>
            <a:pPr marL="342900" indent="-342900">
              <a:buFont typeface="Arial" panose="020B0604020202020204" pitchFamily="34" charset="0"/>
              <a:buChar char="•"/>
            </a:pPr>
            <a:r>
              <a:rPr lang="en-US" dirty="0"/>
              <a:t>Clean text data by removing URLs, HTML tags, special characters, and </a:t>
            </a:r>
            <a:r>
              <a:rPr lang="en-US" dirty="0" err="1"/>
              <a:t>stopwords</a:t>
            </a:r>
            <a:r>
              <a:rPr lang="en-US" dirty="0"/>
              <a:t>, then tokenize and lemmatize the text using NLTK and </a:t>
            </a:r>
            <a:r>
              <a:rPr lang="en-US" dirty="0" err="1"/>
              <a:t>BeautifulSoup</a:t>
            </a:r>
            <a:r>
              <a:rPr lang="en-US" dirty="0"/>
              <a:t>.</a:t>
            </a:r>
            <a:endParaRPr lang="en-IN" dirty="0"/>
          </a:p>
        </p:txBody>
      </p:sp>
      <p:sp>
        <p:nvSpPr>
          <p:cNvPr id="4" name="Slide Number Placeholder 3">
            <a:extLst>
              <a:ext uri="{FF2B5EF4-FFF2-40B4-BE49-F238E27FC236}">
                <a16:creationId xmlns:a16="http://schemas.microsoft.com/office/drawing/2014/main" id="{52FD115C-E1D1-A22E-7162-0024CFE1A9DF}"/>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Picture 5">
            <a:extLst>
              <a:ext uri="{FF2B5EF4-FFF2-40B4-BE49-F238E27FC236}">
                <a16:creationId xmlns:a16="http://schemas.microsoft.com/office/drawing/2014/main" id="{6BC4A7BF-0A5A-E896-DF04-4AE6EFF0DF2D}"/>
              </a:ext>
            </a:extLst>
          </p:cNvPr>
          <p:cNvPicPr>
            <a:picLocks noChangeAspect="1"/>
          </p:cNvPicPr>
          <p:nvPr/>
        </p:nvPicPr>
        <p:blipFill>
          <a:blip r:embed="rId2"/>
          <a:stretch>
            <a:fillRect/>
          </a:stretch>
        </p:blipFill>
        <p:spPr>
          <a:xfrm>
            <a:off x="4849554" y="4197936"/>
            <a:ext cx="6864855" cy="2380418"/>
          </a:xfrm>
          <a:prstGeom prst="rect">
            <a:avLst/>
          </a:prstGeom>
        </p:spPr>
      </p:pic>
      <p:pic>
        <p:nvPicPr>
          <p:cNvPr id="8" name="Picture 7">
            <a:extLst>
              <a:ext uri="{FF2B5EF4-FFF2-40B4-BE49-F238E27FC236}">
                <a16:creationId xmlns:a16="http://schemas.microsoft.com/office/drawing/2014/main" id="{6ACA0E05-F29B-9CA7-993C-10F3D9F3EE55}"/>
              </a:ext>
            </a:extLst>
          </p:cNvPr>
          <p:cNvPicPr>
            <a:picLocks noChangeAspect="1"/>
          </p:cNvPicPr>
          <p:nvPr/>
        </p:nvPicPr>
        <p:blipFill>
          <a:blip r:embed="rId3"/>
          <a:stretch>
            <a:fillRect/>
          </a:stretch>
        </p:blipFill>
        <p:spPr>
          <a:xfrm>
            <a:off x="120435" y="2875349"/>
            <a:ext cx="4620710" cy="3910612"/>
          </a:xfrm>
          <a:prstGeom prst="rect">
            <a:avLst/>
          </a:prstGeom>
        </p:spPr>
      </p:pic>
    </p:spTree>
    <p:extLst>
      <p:ext uri="{BB962C8B-B14F-4D97-AF65-F5344CB8AC3E}">
        <p14:creationId xmlns:p14="http://schemas.microsoft.com/office/powerpoint/2010/main" val="1199216372"/>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documentManagement/types"/>
    <ds:schemaRef ds:uri="230e9df3-be65-4c73-a93b-d1236ebd677e"/>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purl.org/dc/elements/1.1/"/>
    <ds:schemaRef ds:uri="http://schemas.microsoft.com/sharepoint/v3"/>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{D355C6D0-797D-4236-9FFD-F5F5DB2228D9}tf78438558_win32</Template>
  <TotalTime>667</TotalTime>
  <Words>896</Words>
  <Application>Microsoft Office PowerPoint</Application>
  <PresentationFormat>Widescreen</PresentationFormat>
  <Paragraphs>95</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Arial Black</vt:lpstr>
      <vt:lpstr>Arial Unicode MS</vt:lpstr>
      <vt:lpstr>Calibri</vt:lpstr>
      <vt:lpstr>Sabon Next LT</vt:lpstr>
      <vt:lpstr>Custom</vt:lpstr>
      <vt:lpstr>Analyzing Reddit Comments on Palestine and Israel CONFLICT </vt:lpstr>
      <vt:lpstr>CONTENT</vt:lpstr>
      <vt:lpstr>INTRODUCTION</vt:lpstr>
      <vt:lpstr>Business Domain</vt:lpstr>
      <vt:lpstr>Problem statement</vt:lpstr>
      <vt:lpstr>SOLUTION</vt:lpstr>
      <vt:lpstr>DATA COLECTION</vt:lpstr>
      <vt:lpstr>Data Preprocessing</vt:lpstr>
      <vt:lpstr>PowerPoint Presentation</vt:lpstr>
      <vt:lpstr>Feature engineering</vt:lpstr>
      <vt:lpstr>PowerPoint Presentation</vt:lpstr>
      <vt:lpstr>smote</vt:lpstr>
      <vt:lpstr>Model building</vt:lpstr>
      <vt:lpstr>PowerPoint Presentation</vt:lpstr>
      <vt:lpstr>Model evaluation</vt:lpstr>
      <vt:lpstr>Model Interpretability:</vt:lpstr>
      <vt:lpstr>PowerPoint Presentation</vt:lpstr>
      <vt:lpstr>Model deployement</vt:lpstr>
      <vt:lpstr>demo</vt:lpstr>
      <vt:lpstr>TRELLO BOARD</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Reddit Comments on Palestine and Israel</dc:title>
  <dc:subject/>
  <dc:creator>SARA SHAJI</dc:creator>
  <cp:lastModifiedBy>SARA SHAJI</cp:lastModifiedBy>
  <cp:revision>23</cp:revision>
  <dcterms:created xsi:type="dcterms:W3CDTF">2024-03-21T23:20:34Z</dcterms:created>
  <dcterms:modified xsi:type="dcterms:W3CDTF">2024-04-12T06:18:14Z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