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Alegreya SemiBold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  <p:embeddedFont>
      <p:font typeface="Alegrey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3" roundtripDataSignature="AMtx7mg5cq1skwZAz7rzYBo2Gm/lSJ3O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AlegreyaSemiBold-bold.fntdata"/><Relationship Id="rId21" Type="http://schemas.openxmlformats.org/officeDocument/2006/relationships/font" Target="fonts/AlegreyaSemiBold-regular.fntdata"/><Relationship Id="rId24" Type="http://schemas.openxmlformats.org/officeDocument/2006/relationships/font" Target="fonts/AlegreyaSemiBold-boldItalic.fntdata"/><Relationship Id="rId23" Type="http://schemas.openxmlformats.org/officeDocument/2006/relationships/font" Target="fonts/Alegreya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egrey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egreya-italic.fntdata"/><Relationship Id="rId30" Type="http://schemas.openxmlformats.org/officeDocument/2006/relationships/font" Target="fonts/Alegreya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Alegrey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9cf29ed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9cf29ed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1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1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3" name="Google Shape;23;p14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4" name="Google Shape;24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vdespa/introduction-to-postman-course/blob/main/simple-books-api.md" TargetMode="External"/><Relationship Id="rId4" Type="http://schemas.openxmlformats.org/officeDocument/2006/relationships/hyperlink" Target="https://reqres.in/" TargetMode="External"/><Relationship Id="rId9" Type="http://schemas.openxmlformats.org/officeDocument/2006/relationships/hyperlink" Target="https://dev.to/promode/7-demo-websites-which-you-can-use-to-perform-api-testing-1p6c" TargetMode="External"/><Relationship Id="rId5" Type="http://schemas.openxmlformats.org/officeDocument/2006/relationships/hyperlink" Target="https://apipheny.io/free-api/" TargetMode="External"/><Relationship Id="rId6" Type="http://schemas.openxmlformats.org/officeDocument/2006/relationships/hyperlink" Target="https://dev.to/promode/7-demo-websites-which-you-can-use-to-perform-api-testing-1p6c" TargetMode="External"/><Relationship Id="rId7" Type="http://schemas.openxmlformats.org/officeDocument/2006/relationships/hyperlink" Target="https://petstore.swagger.io/" TargetMode="External"/><Relationship Id="rId8" Type="http://schemas.openxmlformats.org/officeDocument/2006/relationships/hyperlink" Target="https://stripe.com/docs/api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arning.postman.com/docs/getting-started/installation-and-updates/" TargetMode="External"/><Relationship Id="rId4" Type="http://schemas.openxmlformats.org/officeDocument/2006/relationships/hyperlink" Target="https://www.youtube.com/watch?v=VywxIQ2ZXw4" TargetMode="External"/><Relationship Id="rId5" Type="http://schemas.openxmlformats.org/officeDocument/2006/relationships/hyperlink" Target="https://www.youtube.com/watch?v=oVNbaBlrhbo&amp;list=PLhW3qG5bs-L8xPrBwDv66cTMlFNeUPdJ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405679" y="1330350"/>
            <a:ext cx="4466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023"/>
              <a:buNone/>
            </a:pPr>
            <a:r>
              <a:rPr lang="en" sz="4300"/>
              <a:t>User API - SDET</a:t>
            </a:r>
            <a:endParaRPr sz="4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" sz="2500"/>
              <a:t>Induction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 u="sng">
                <a:latin typeface="Alegreya"/>
                <a:ea typeface="Alegreya"/>
                <a:cs typeface="Alegreya"/>
                <a:sym typeface="Alegreya"/>
              </a:rPr>
              <a:t>Other API URLs to practice </a:t>
            </a:r>
            <a:endParaRPr sz="3500" u="sng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 u="sng">
                <a:latin typeface="Alegreya"/>
                <a:ea typeface="Alegreya"/>
                <a:cs typeface="Alegreya"/>
                <a:sym typeface="Alegreya"/>
              </a:rPr>
              <a:t>Rest Assured automation</a:t>
            </a:r>
            <a:endParaRPr sz="3500" u="sng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350300" y="736975"/>
            <a:ext cx="4664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1D1C1D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legreya"/>
              <a:buChar char="●"/>
            </a:pPr>
            <a:r>
              <a:rPr lang="en" sz="1500">
                <a:solidFill>
                  <a:srgbClr val="1155CC"/>
                </a:solidFill>
                <a:uFill>
                  <a:noFill/>
                </a:uFill>
                <a:latin typeface="Alegreya"/>
                <a:ea typeface="Alegreya"/>
                <a:cs typeface="Alegreya"/>
                <a:sym typeface="Alegrey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https://github.com/vdespa/introduction-to-postman-course/blob/main/simple-books-api.md</a:t>
            </a:r>
            <a:endParaRPr sz="1500">
              <a:solidFill>
                <a:srgbClr val="1155CC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legreya"/>
              <a:buChar char="●"/>
            </a:pPr>
            <a:r>
              <a:rPr lang="en" sz="1500">
                <a:solidFill>
                  <a:srgbClr val="1155CC"/>
                </a:solidFill>
                <a:uFill>
                  <a:noFill/>
                </a:uFill>
                <a:latin typeface="Alegreya"/>
                <a:ea typeface="Alegreya"/>
                <a:cs typeface="Alegreya"/>
                <a:sym typeface="Alegrey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https://reqres.in/</a:t>
            </a:r>
            <a:endParaRPr sz="1500">
              <a:solidFill>
                <a:srgbClr val="1155CC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legreya"/>
              <a:buChar char="●"/>
            </a:pPr>
            <a:r>
              <a:rPr lang="en" sz="1500">
                <a:solidFill>
                  <a:srgbClr val="1155CC"/>
                </a:solidFill>
                <a:uFill>
                  <a:noFill/>
                </a:uFill>
                <a:latin typeface="Alegreya"/>
                <a:ea typeface="Alegreya"/>
                <a:cs typeface="Alegreya"/>
                <a:sym typeface="Alegrey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https://apipheny.io/free-api/</a:t>
            </a:r>
            <a:r>
              <a:rPr lang="en" sz="1500">
                <a:solidFill>
                  <a:srgbClr val="1D1C1D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endParaRPr sz="1500">
              <a:solidFill>
                <a:srgbClr val="1D1C1D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legreya"/>
              <a:buChar char="●"/>
            </a:pPr>
            <a:r>
              <a:rPr lang="en" sz="1500">
                <a:solidFill>
                  <a:srgbClr val="1155CC"/>
                </a:solidFill>
                <a:uFill>
                  <a:noFill/>
                </a:uFill>
                <a:latin typeface="Alegreya"/>
                <a:ea typeface="Alegreya"/>
                <a:cs typeface="Alegreya"/>
                <a:sym typeface="Alegrey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https://dev.to/promode/7-demo-websites-which-you-can-use-to-perform-api-testing-1p6c</a:t>
            </a:r>
            <a:endParaRPr sz="1500">
              <a:solidFill>
                <a:srgbClr val="1D1C1D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Font typeface="Alegreya"/>
              <a:buChar char="●"/>
            </a:pPr>
            <a:r>
              <a:rPr lang="en" sz="1500">
                <a:solidFill>
                  <a:srgbClr val="1D1C1D"/>
                </a:solidFill>
                <a:latin typeface="Alegreya"/>
                <a:ea typeface="Alegreya"/>
                <a:cs typeface="Alegreya"/>
                <a:sym typeface="Alegreya"/>
              </a:rPr>
              <a:t>Some of the responses for these URLs can be wrong or static in nature but that should not be a blocker in practicing RestAssured.</a:t>
            </a:r>
            <a:endParaRPr sz="1500">
              <a:solidFill>
                <a:srgbClr val="1D1C1D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legreya"/>
              <a:buChar char="●"/>
            </a:pPr>
            <a:r>
              <a:rPr lang="en" sz="1500" u="sng">
                <a:solidFill>
                  <a:schemeClr val="hlink"/>
                </a:solidFill>
                <a:latin typeface="Alegreya"/>
                <a:ea typeface="Alegreya"/>
                <a:cs typeface="Alegreya"/>
                <a:sym typeface="Alegreya"/>
                <a:hlinkClick r:id="rId7"/>
              </a:rPr>
              <a:t>https://petstore.swagger.io/</a:t>
            </a:r>
            <a:endParaRPr sz="1500">
              <a:solidFill>
                <a:srgbClr val="1D1C1D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Font typeface="Alegreya"/>
              <a:buChar char="●"/>
            </a:pPr>
            <a:r>
              <a:rPr lang="en" sz="1500" u="sng">
                <a:solidFill>
                  <a:schemeClr val="hlink"/>
                </a:solidFill>
                <a:latin typeface="Alegreya"/>
                <a:ea typeface="Alegreya"/>
                <a:cs typeface="Alegreya"/>
                <a:sym typeface="Alegreya"/>
                <a:hlinkClick r:id="rId8"/>
              </a:rPr>
              <a:t>https://stripe.com/docs/api</a:t>
            </a:r>
            <a:endParaRPr sz="1500">
              <a:solidFill>
                <a:srgbClr val="1D1C1D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1D1C1D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6749775" y="2806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🛑 7 Demo Websites Which You Can Use To Perform API Testing? - DEV Community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5032875" y="2098800"/>
            <a:ext cx="3309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4500">
                <a:solidFill>
                  <a:srgbClr val="1D1C1D"/>
                </a:solidFill>
                <a:latin typeface="Alegreya"/>
                <a:ea typeface="Alegreya"/>
                <a:cs typeface="Alegreya"/>
                <a:sym typeface="Alegreya"/>
              </a:rPr>
              <a:t>Thank you</a:t>
            </a:r>
            <a:endParaRPr sz="4500">
              <a:solidFill>
                <a:srgbClr val="1D1C1D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4815622" y="717383"/>
            <a:ext cx="4094300" cy="1193580"/>
            <a:chOff x="3977400" y="946003"/>
            <a:chExt cx="4094300" cy="1193580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" name="Google Shape;72;p2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3" name="Google Shape;73;p2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rgbClr val="840D35"/>
                  </a:solidFill>
                  <a:latin typeface="Alegreya"/>
                  <a:ea typeface="Alegreya"/>
                  <a:cs typeface="Alegreya"/>
                  <a:sym typeface="Alegreya"/>
                </a:rPr>
                <a:t>Induction</a:t>
              </a:r>
              <a:endParaRPr b="1" i="0" sz="1500" u="none" cap="none" strike="noStrike">
                <a:solidFill>
                  <a:srgbClr val="840D35"/>
                </a:solidFill>
                <a:latin typeface="Alegreya"/>
                <a:ea typeface="Alegreya"/>
                <a:cs typeface="Alegreya"/>
                <a:sym typeface="Alegreya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Jan 27 </a:t>
              </a:r>
              <a:endParaRPr b="1" i="0" sz="1200" u="none" cap="none" strike="noStrike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4815622" y="1718226"/>
            <a:ext cx="4094300" cy="1193487"/>
            <a:chOff x="3977400" y="946003"/>
            <a:chExt cx="4094300" cy="1193487"/>
          </a:xfrm>
        </p:grpSpPr>
        <p:grpSp>
          <p:nvGrpSpPr>
            <p:cNvPr id="76" name="Google Shape;76;p2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8" name="Google Shape;78;p2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9" name="Google Shape;79;p2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rgbClr val="840D35"/>
                  </a:solidFill>
                  <a:latin typeface="Alegreya"/>
                  <a:ea typeface="Alegreya"/>
                  <a:cs typeface="Alegreya"/>
                  <a:sym typeface="Alegreya"/>
                </a:rPr>
                <a:t>Gherkin Review</a:t>
              </a:r>
              <a:endParaRPr b="1" i="0" sz="1500" u="none" cap="none" strike="noStrike">
                <a:solidFill>
                  <a:srgbClr val="840D35"/>
                </a:solidFill>
                <a:latin typeface="Alegreya"/>
                <a:ea typeface="Alegreya"/>
                <a:cs typeface="Alegreya"/>
                <a:sym typeface="Alegreya"/>
              </a:endParaRPr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Jan 29</a:t>
              </a:r>
              <a:endParaRPr b="1" i="0" sz="1200" u="none" cap="none" strike="noStrike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4815622" y="2717570"/>
            <a:ext cx="4094300" cy="1193487"/>
            <a:chOff x="3977400" y="946003"/>
            <a:chExt cx="4094300" cy="1193487"/>
          </a:xfrm>
        </p:grpSpPr>
        <p:grpSp>
          <p:nvGrpSpPr>
            <p:cNvPr id="82" name="Google Shape;82;p2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4" name="Google Shape;84;p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5" name="Google Shape;85;p2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300" u="none" cap="none" strike="noStrike">
                  <a:solidFill>
                    <a:srgbClr val="858585"/>
                  </a:solidFill>
                  <a:latin typeface="Alegreya"/>
                  <a:ea typeface="Alegreya"/>
                  <a:cs typeface="Alegreya"/>
                  <a:sym typeface="Alegreya"/>
                </a:rPr>
                <a:t>Functional Test Review</a:t>
              </a:r>
              <a:endParaRPr b="1" i="0" sz="1300" u="none" cap="none" strike="noStrike">
                <a:solidFill>
                  <a:srgbClr val="858585"/>
                </a:solidFill>
                <a:latin typeface="Alegreya"/>
                <a:ea typeface="Alegreya"/>
                <a:cs typeface="Alegreya"/>
                <a:sym typeface="Alegreya"/>
              </a:endParaRPr>
            </a:p>
          </p:txBody>
        </p:sp>
        <p:sp>
          <p:nvSpPr>
            <p:cNvPr id="86" name="Google Shape;86;p2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Feb 3</a:t>
              </a:r>
              <a:endParaRPr b="1" i="0" sz="12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" name="Google Shape;87;p2"/>
          <p:cNvSpPr txBox="1"/>
          <p:nvPr/>
        </p:nvSpPr>
        <p:spPr>
          <a:xfrm>
            <a:off x="498400" y="865825"/>
            <a:ext cx="27687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" sz="3500" u="none" cap="none" strike="noStrike">
                <a:solidFill>
                  <a:schemeClr val="lt1"/>
                </a:solidFill>
                <a:latin typeface="Alegreya"/>
                <a:ea typeface="Alegreya"/>
                <a:cs typeface="Alegreya"/>
                <a:sym typeface="Alegreya"/>
              </a:rPr>
              <a:t>Project Plan</a:t>
            </a:r>
            <a:endParaRPr b="1" i="0" sz="3500" u="none" cap="none" strike="noStrike">
              <a:solidFill>
                <a:schemeClr val="lt1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88" name="Google Shape;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00" y="1980925"/>
            <a:ext cx="1530175" cy="15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"/>
          <p:cNvSpPr txBox="1"/>
          <p:nvPr/>
        </p:nvSpPr>
        <p:spPr>
          <a:xfrm>
            <a:off x="114650" y="4346100"/>
            <a:ext cx="421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legreya"/>
                <a:ea typeface="Alegreya"/>
                <a:cs typeface="Alegreya"/>
                <a:sym typeface="Alegreya"/>
              </a:rPr>
              <a:t>Doc  Submission Time :  </a:t>
            </a:r>
            <a:r>
              <a:rPr b="1" i="0" lang="en" sz="1500" u="none" cap="none" strike="noStrike">
                <a:solidFill>
                  <a:srgbClr val="FFD966"/>
                </a:solidFill>
                <a:latin typeface="Alegreya"/>
                <a:ea typeface="Alegreya"/>
                <a:cs typeface="Alegreya"/>
                <a:sym typeface="Alegreya"/>
              </a:rPr>
              <a:t>“ </a:t>
            </a:r>
            <a:r>
              <a:rPr b="1" i="0" lang="en" sz="1700" u="none" cap="none" strike="noStrike">
                <a:solidFill>
                  <a:srgbClr val="F1C232"/>
                </a:solidFill>
                <a:latin typeface="Alegreya"/>
                <a:ea typeface="Alegreya"/>
                <a:cs typeface="Alegreya"/>
                <a:sym typeface="Alegreya"/>
              </a:rPr>
              <a:t>12 pm EST </a:t>
            </a:r>
            <a:r>
              <a:rPr b="1" i="0" lang="en" sz="1500" u="none" cap="none" strike="noStrike">
                <a:solidFill>
                  <a:srgbClr val="F1C232"/>
                </a:solidFill>
                <a:latin typeface="Alegreya"/>
                <a:ea typeface="Alegreya"/>
                <a:cs typeface="Alegreya"/>
                <a:sym typeface="Alegreya"/>
              </a:rPr>
              <a:t>“</a:t>
            </a:r>
            <a:endParaRPr b="1" i="0" sz="1500" u="none" cap="none" strike="noStrike">
              <a:solidFill>
                <a:schemeClr val="lt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legreya"/>
                <a:ea typeface="Alegreya"/>
                <a:cs typeface="Alegreya"/>
                <a:sym typeface="Alegreya"/>
              </a:rPr>
              <a:t>Review Meeting Time  :  </a:t>
            </a:r>
            <a:r>
              <a:rPr b="1" i="0" lang="en" sz="1500" u="none" cap="none" strike="noStrike">
                <a:solidFill>
                  <a:srgbClr val="FFD966"/>
                </a:solidFill>
                <a:latin typeface="Alegreya"/>
                <a:ea typeface="Alegreya"/>
                <a:cs typeface="Alegreya"/>
                <a:sym typeface="Alegreya"/>
              </a:rPr>
              <a:t>“ </a:t>
            </a:r>
            <a:r>
              <a:rPr b="1" i="0" lang="en" sz="1700" u="none" cap="none" strike="noStrike">
                <a:solidFill>
                  <a:srgbClr val="F1C232"/>
                </a:solidFill>
                <a:latin typeface="Alegreya"/>
                <a:ea typeface="Alegreya"/>
                <a:cs typeface="Alegreya"/>
                <a:sym typeface="Alegreya"/>
              </a:rPr>
              <a:t>1 pm EST </a:t>
            </a:r>
            <a:r>
              <a:rPr b="1" i="0" lang="en" sz="1500" u="none" cap="none" strike="noStrike">
                <a:solidFill>
                  <a:srgbClr val="F1C232"/>
                </a:solidFill>
                <a:latin typeface="Alegreya"/>
                <a:ea typeface="Alegreya"/>
                <a:cs typeface="Alegreya"/>
                <a:sym typeface="Alegreya"/>
              </a:rPr>
              <a:t>“</a:t>
            </a:r>
            <a:endParaRPr b="1" i="0" sz="1500" u="none" cap="none" strike="noStrike">
              <a:solidFill>
                <a:srgbClr val="F1C232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grpSp>
        <p:nvGrpSpPr>
          <p:cNvPr id="90" name="Google Shape;90;p2"/>
          <p:cNvGrpSpPr/>
          <p:nvPr/>
        </p:nvGrpSpPr>
        <p:grpSpPr>
          <a:xfrm>
            <a:off x="4815625" y="3718392"/>
            <a:ext cx="4094300" cy="473224"/>
            <a:chOff x="3977400" y="946003"/>
            <a:chExt cx="4094300" cy="1196520"/>
          </a:xfrm>
        </p:grpSpPr>
        <p:grpSp>
          <p:nvGrpSpPr>
            <p:cNvPr id="91" name="Google Shape;91;p2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92" name="Google Shape;92;p2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" name="Google Shape;93;p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4" name="Google Shape;94;p2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rgbClr val="858585"/>
                  </a:solidFill>
                  <a:latin typeface="Alegreya"/>
                  <a:ea typeface="Alegreya"/>
                  <a:cs typeface="Alegreya"/>
                  <a:sym typeface="Alegreya"/>
                </a:rPr>
                <a:t>Automation Code review</a:t>
              </a:r>
              <a:endParaRPr b="1" i="0" sz="1500" u="none" cap="none" strike="noStrike">
                <a:solidFill>
                  <a:srgbClr val="858585"/>
                </a:solidFill>
                <a:latin typeface="Alegreya"/>
                <a:ea typeface="Alegreya"/>
                <a:cs typeface="Alegreya"/>
                <a:sym typeface="Alegreya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 Feb 10</a:t>
              </a:r>
              <a:endParaRPr b="1" i="0" sz="12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64100" y="899075"/>
            <a:ext cx="37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520">
                <a:latin typeface="Alegreya"/>
                <a:ea typeface="Alegreya"/>
                <a:cs typeface="Alegreya"/>
                <a:sym typeface="Alegreya"/>
              </a:rPr>
              <a:t>Project </a:t>
            </a:r>
            <a:endParaRPr b="1" sz="352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520">
                <a:latin typeface="Alegreya"/>
                <a:ea typeface="Alegreya"/>
                <a:cs typeface="Alegreya"/>
                <a:sym typeface="Alegreya"/>
              </a:rPr>
              <a:t>Activity - 1</a:t>
            </a:r>
            <a:endParaRPr b="1" sz="352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72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572000" y="891450"/>
            <a:ext cx="4290300" cy="3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Gherkins</a:t>
            </a: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1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Excel sheet 1</a:t>
            </a: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 : Give the overview of the No of scenarios  covered. (Positive and Negative)</a:t>
            </a:r>
            <a:endParaRPr b="1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1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On Sheet 2</a:t>
            </a: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: Write test cases in gherkin format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Gherkin should be granular (i.e, </a:t>
            </a:r>
            <a:r>
              <a:rPr b="1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No AND/ BUT / OR</a:t>
            </a: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)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Gherkin Submission is required, will be reviewed in Wednesday’s review meeting.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If gherkin is not as per the requirement - you would be requested to rework.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Gherkin Doc Submission Date:                                                                            </a:t>
            </a:r>
            <a:r>
              <a:rPr b="1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 Jan 29@12pm EST</a:t>
            </a:r>
            <a:endParaRPr b="1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64100" y="899075"/>
            <a:ext cx="37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520">
                <a:latin typeface="Alegreya"/>
                <a:ea typeface="Alegreya"/>
                <a:cs typeface="Alegreya"/>
                <a:sym typeface="Alegreya"/>
              </a:rPr>
              <a:t>Project </a:t>
            </a:r>
            <a:endParaRPr b="1" sz="352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520">
                <a:latin typeface="Alegreya"/>
                <a:ea typeface="Alegreya"/>
                <a:cs typeface="Alegreya"/>
                <a:sym typeface="Alegreya"/>
              </a:rPr>
              <a:t>Activity - 2</a:t>
            </a:r>
            <a:endParaRPr b="1" sz="352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72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4572000" y="891450"/>
            <a:ext cx="4290300" cy="3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Functional Testing</a:t>
            </a: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In Postman, Each team member should have complete collection.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Explore all postman features.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lang="en" sz="1500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Work on Positive and Negative test cases is required.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Data Driven Testing is required.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Validation  – Data, Schema, Header, Status code, Status line is mandatory.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1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Report.</a:t>
            </a:r>
            <a:endParaRPr b="1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1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Data clean up</a:t>
            </a: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.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0" i="0" lang="en" sz="150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Bug Report.</a:t>
            </a:r>
            <a:endParaRPr b="0" i="0" sz="1500" u="none" cap="none" strike="noStrike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egreya"/>
              <a:buAutoNum type="arabicPeriod"/>
            </a:pP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Postman Submission Date</a:t>
            </a:r>
            <a:r>
              <a:rPr b="1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  :  Feb 3 @12pm EST</a:t>
            </a:r>
            <a:endParaRPr b="0" i="0" sz="1500" u="none" cap="none" strike="noStrike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64100" y="899075"/>
            <a:ext cx="37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520">
                <a:latin typeface="Alegreya"/>
                <a:ea typeface="Alegreya"/>
                <a:cs typeface="Alegreya"/>
                <a:sym typeface="Alegreya"/>
              </a:rPr>
              <a:t>Project </a:t>
            </a:r>
            <a:endParaRPr b="1" sz="352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520">
                <a:latin typeface="Alegreya"/>
                <a:ea typeface="Alegreya"/>
                <a:cs typeface="Alegreya"/>
                <a:sym typeface="Alegreya"/>
              </a:rPr>
              <a:t>Activity - 3</a:t>
            </a:r>
            <a:endParaRPr b="1" sz="352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72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4572000" y="510450"/>
            <a:ext cx="42903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Automation Testing</a:t>
            </a: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In Rest Assured, each team member should have to handle different approach for request body.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At Least one team member should have implemented </a:t>
            </a:r>
            <a:r>
              <a:rPr b="1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TestNG </a:t>
            </a: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framework. Rest of them can have </a:t>
            </a:r>
            <a:r>
              <a:rPr b="1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Cucumber BDD </a:t>
            </a: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framework but different approach on request body.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Positive and Negative test cases is required.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Data Driven Testing is required.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Validation  – Data, Data type, Header, Status code is required.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1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Report.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1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Data clean</a:t>
            </a: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.</a:t>
            </a:r>
            <a:endParaRPr b="0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greya"/>
              <a:buAutoNum type="arabicPeriod"/>
            </a:pPr>
            <a:r>
              <a:rPr b="0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Rest Assured Submission Date</a:t>
            </a:r>
            <a:r>
              <a:rPr b="1" i="0" lang="en" sz="1500" u="none" cap="none" strike="noStrike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: Feb 10 @12pm EST</a:t>
            </a:r>
            <a:endParaRPr b="1" i="0" sz="1500" u="none" cap="none" strike="noStrike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464100" y="840700"/>
            <a:ext cx="324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500">
                <a:latin typeface="Alegreya SemiBold"/>
                <a:ea typeface="Alegreya SemiBold"/>
                <a:cs typeface="Alegreya SemiBold"/>
                <a:sym typeface="Alegreya SemiBold"/>
              </a:rPr>
              <a:t>Supporting Documents </a:t>
            </a:r>
            <a:endParaRPr sz="350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4814300" y="1863600"/>
            <a:ext cx="39417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legreya"/>
              <a:buChar char="●"/>
            </a:pPr>
            <a:r>
              <a:rPr b="1" lang="en" sz="1500">
                <a:latin typeface="Alegreya"/>
                <a:ea typeface="Alegreya"/>
                <a:cs typeface="Alegreya"/>
                <a:sym typeface="Alegreya"/>
              </a:rPr>
              <a:t>Contract document</a:t>
            </a:r>
            <a:r>
              <a:rPr lang="en" sz="1500">
                <a:latin typeface="Alegreya"/>
                <a:ea typeface="Alegreya"/>
                <a:cs typeface="Alegreya"/>
                <a:sym typeface="Alegreya"/>
              </a:rPr>
              <a:t> with swagger link</a:t>
            </a:r>
            <a:endParaRPr sz="1500"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legreya"/>
              <a:buChar char="●"/>
            </a:pPr>
            <a:r>
              <a:rPr lang="en" sz="1500">
                <a:latin typeface="Alegreya"/>
                <a:ea typeface="Alegreya"/>
                <a:cs typeface="Alegreya"/>
                <a:sym typeface="Alegreya"/>
              </a:rPr>
              <a:t>Launch PPT </a:t>
            </a:r>
            <a:endParaRPr sz="1500"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legreya"/>
              <a:buChar char="●"/>
            </a:pPr>
            <a:r>
              <a:rPr lang="en" sz="1500">
                <a:latin typeface="Alegreya"/>
                <a:ea typeface="Alegreya"/>
                <a:cs typeface="Alegreya"/>
                <a:sym typeface="Alegreya"/>
              </a:rPr>
              <a:t>Shared Drive access</a:t>
            </a:r>
            <a:endParaRPr sz="1500"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legreya"/>
              <a:buChar char="●"/>
            </a:pPr>
            <a:r>
              <a:rPr lang="en" sz="1500">
                <a:latin typeface="Alegreya"/>
                <a:ea typeface="Alegreya"/>
                <a:cs typeface="Alegreya"/>
                <a:sym typeface="Alegreya"/>
              </a:rPr>
              <a:t>Documents will be shared to the Team lead after Induction.</a:t>
            </a:r>
            <a:endParaRPr sz="150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520400" y="898050"/>
            <a:ext cx="2345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lt1"/>
                </a:solidFill>
                <a:latin typeface="Alegreya SemiBold"/>
                <a:ea typeface="Alegreya SemiBold"/>
                <a:cs typeface="Alegreya SemiBold"/>
                <a:sym typeface="Alegreya SemiBold"/>
              </a:rPr>
              <a:t>Resources</a:t>
            </a:r>
            <a:endParaRPr b="0" i="0" sz="3500" u="none" cap="none" strike="noStrike">
              <a:solidFill>
                <a:schemeClr val="lt1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4572000" y="268325"/>
            <a:ext cx="4473900" cy="49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rgbClr val="1D1C1D"/>
                </a:solidFill>
                <a:latin typeface="Alegreya"/>
                <a:ea typeface="Alegreya"/>
                <a:cs typeface="Alegreya"/>
                <a:sym typeface="Alegreya"/>
              </a:rPr>
              <a:t>1. Getting familiar with </a:t>
            </a:r>
            <a:r>
              <a:rPr b="1" i="0" lang="en" sz="1250" u="none" cap="none" strike="noStrike">
                <a:solidFill>
                  <a:srgbClr val="1D1C1D"/>
                </a:solidFill>
                <a:latin typeface="Alegreya"/>
                <a:ea typeface="Alegreya"/>
                <a:cs typeface="Alegreya"/>
                <a:sym typeface="Alegreya"/>
              </a:rPr>
              <a:t>POSTMAN</a:t>
            </a:r>
            <a:endParaRPr b="1" i="0" sz="1250" u="none" cap="none" strike="noStrike">
              <a:solidFill>
                <a:srgbClr val="1D1C1D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1" i="0" sz="1250" u="none" cap="none" strike="noStrike">
              <a:solidFill>
                <a:srgbClr val="1D1C1D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079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legreya"/>
              <a:buChar char="-"/>
            </a:pPr>
            <a:r>
              <a:rPr b="0" i="0" lang="en" sz="1250" u="none" cap="none" strike="noStrike">
                <a:solidFill>
                  <a:srgbClr val="1D1C1D"/>
                </a:solidFill>
                <a:latin typeface="Alegreya"/>
                <a:ea typeface="Alegreya"/>
                <a:cs typeface="Alegreya"/>
                <a:sym typeface="Alegreya"/>
              </a:rPr>
              <a:t>Install Postman using the link below </a:t>
            </a:r>
            <a:r>
              <a:rPr b="0" i="0" lang="en" sz="1250" u="none" cap="none" strike="noStrike">
                <a:solidFill>
                  <a:srgbClr val="1155CC"/>
                </a:solidFill>
                <a:uFill>
                  <a:noFill/>
                </a:uFill>
                <a:latin typeface="Alegreya"/>
                <a:ea typeface="Alegreya"/>
                <a:cs typeface="Alegreya"/>
                <a:sym typeface="Alegrey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https://learning.postman.com/docs/getting-started/installation-and-updates/</a:t>
            </a:r>
            <a:r>
              <a:rPr b="0" i="0" lang="en" sz="1250" u="none" cap="none" strike="noStrike">
                <a:solidFill>
                  <a:srgbClr val="1D1C1D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endParaRPr b="0" i="0" sz="1250" u="none" cap="none" strike="noStrike">
              <a:solidFill>
                <a:srgbClr val="1D1C1D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079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legreya"/>
              <a:buChar char="-"/>
            </a:pPr>
            <a:r>
              <a:rPr b="0" i="0" lang="en" sz="1250" u="none" cap="none" strike="noStrike">
                <a:solidFill>
                  <a:srgbClr val="1D1C1D"/>
                </a:solidFill>
                <a:latin typeface="Alegreya"/>
                <a:ea typeface="Alegreya"/>
                <a:cs typeface="Alegreya"/>
                <a:sym typeface="Alegreya"/>
              </a:rPr>
              <a:t>First 18 videos from the playlist helps with basics. You can explore more if time permits.</a:t>
            </a:r>
            <a:endParaRPr b="0" i="0" sz="1250" u="none" cap="none" strike="noStrike">
              <a:solidFill>
                <a:srgbClr val="1D1C1D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rgbClr val="1D1C1D"/>
                </a:solidFill>
                <a:latin typeface="Alegreya"/>
                <a:ea typeface="Alegreya"/>
                <a:cs typeface="Alegreya"/>
                <a:sym typeface="Alegreya"/>
              </a:rPr>
              <a:t>              </a:t>
            </a:r>
            <a:r>
              <a:rPr b="0" i="0" lang="en" sz="1250" u="none" cap="none" strike="noStrike">
                <a:solidFill>
                  <a:srgbClr val="1155CC"/>
                </a:solidFill>
                <a:uFill>
                  <a:noFill/>
                </a:uFill>
                <a:latin typeface="Alegreya"/>
                <a:ea typeface="Alegreya"/>
                <a:cs typeface="Alegreya"/>
                <a:sym typeface="Alegrey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https://www.youtube.com/watch?v=VywxIQ2ZXw4</a:t>
            </a:r>
            <a:endParaRPr b="0" i="0" sz="1250" u="none" cap="none" strike="noStrike">
              <a:solidFill>
                <a:srgbClr val="1155CC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rgbClr val="1D1C1D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rgbClr val="1D1C1D"/>
                </a:solidFill>
                <a:latin typeface="Alegreya"/>
                <a:ea typeface="Alegreya"/>
                <a:cs typeface="Alegreya"/>
                <a:sym typeface="Alegreya"/>
              </a:rPr>
              <a:t>2. Getting familiar with </a:t>
            </a:r>
            <a:r>
              <a:rPr b="1" i="0" lang="en" sz="1250" u="none" cap="none" strike="noStrike">
                <a:solidFill>
                  <a:srgbClr val="1D1C1D"/>
                </a:solidFill>
                <a:latin typeface="Alegreya"/>
                <a:ea typeface="Alegreya"/>
                <a:cs typeface="Alegreya"/>
                <a:sym typeface="Alegreya"/>
              </a:rPr>
              <a:t>RestAssured</a:t>
            </a:r>
            <a:r>
              <a:rPr b="0" i="0" lang="en" sz="1250" u="none" cap="none" strike="noStrike">
                <a:solidFill>
                  <a:srgbClr val="1D1C1D"/>
                </a:solidFill>
                <a:latin typeface="Alegreya"/>
                <a:ea typeface="Alegreya"/>
                <a:cs typeface="Alegreya"/>
                <a:sym typeface="Alegreya"/>
              </a:rPr>
              <a:t>.</a:t>
            </a:r>
            <a:endParaRPr b="0" i="0" sz="1250" u="none" cap="none" strike="noStrike">
              <a:solidFill>
                <a:srgbClr val="1D1C1D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rgbClr val="1D1C1D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079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legreya"/>
              <a:buChar char="-"/>
            </a:pPr>
            <a:r>
              <a:rPr b="0" i="0" lang="en" sz="1250" u="none" cap="none" strike="noStrike">
                <a:solidFill>
                  <a:srgbClr val="1D1C1D"/>
                </a:solidFill>
                <a:latin typeface="Alegreya"/>
                <a:ea typeface="Alegreya"/>
                <a:cs typeface="Alegreya"/>
                <a:sym typeface="Alegreya"/>
              </a:rPr>
              <a:t> If you have already worked on BDD then you add rest-assured dependencies in the maven project and start working. For better understanding go through this playlist (11,12,13 lessons are optional) </a:t>
            </a:r>
            <a:r>
              <a:rPr b="0" i="0" lang="en" sz="1250" u="none" cap="none" strike="noStrike">
                <a:solidFill>
                  <a:srgbClr val="1155CC"/>
                </a:solidFill>
                <a:uFill>
                  <a:noFill/>
                </a:uFill>
                <a:latin typeface="Alegreya"/>
                <a:ea typeface="Alegreya"/>
                <a:cs typeface="Alegreya"/>
                <a:sym typeface="Alegrey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https://www.youtube.com/watch?v=oVNbaBlrhbo&amp;list=PLhW3qG5bs-L8xPrBwDv66cTMlFNeUPdJx</a:t>
            </a:r>
            <a:endParaRPr b="0" i="0" sz="1250" u="none" cap="none" strike="noStrike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250" u="none" cap="none" strike="noStrik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More details on rest assured can be found in the link below. </a:t>
            </a:r>
            <a:r>
              <a:rPr b="0" i="0" lang="en" sz="1250" u="none" cap="none" strike="noStrike">
                <a:solidFill>
                  <a:srgbClr val="1155CC"/>
                </a:solidFill>
                <a:latin typeface="Alegreya"/>
                <a:ea typeface="Alegreya"/>
                <a:cs typeface="Alegreya"/>
                <a:sym typeface="Alegreya"/>
              </a:rPr>
              <a:t>https://github.com/rest-assured/rest-assured/wiki/Usage</a:t>
            </a:r>
            <a:r>
              <a:rPr b="0" i="0" lang="en" sz="3200" u="none" cap="none" strike="noStrike">
                <a:solidFill>
                  <a:srgbClr val="1D2B4A"/>
                </a:solidFill>
                <a:latin typeface="Alegreya SemiBold"/>
                <a:ea typeface="Alegreya SemiBold"/>
                <a:cs typeface="Alegreya SemiBold"/>
                <a:sym typeface="Alegreya SemiBold"/>
              </a:rPr>
              <a:t>  </a:t>
            </a:r>
            <a:endParaRPr b="0" i="0" sz="1500" u="none" cap="none" strike="noStrike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9cf29edd3_2_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29cf29edd3_2_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4572000" y="463225"/>
            <a:ext cx="42603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1D2B4A"/>
                </a:solidFill>
                <a:latin typeface="Alegreya"/>
                <a:ea typeface="Alegreya"/>
                <a:cs typeface="Alegreya"/>
                <a:sym typeface="Alegreya"/>
              </a:rPr>
              <a:t>Organizers will pick one team member to give demo. (</a:t>
            </a:r>
            <a:r>
              <a:rPr b="1" lang="en" sz="1500">
                <a:solidFill>
                  <a:srgbClr val="1D2B4A"/>
                </a:solidFill>
                <a:latin typeface="Alegreya"/>
                <a:ea typeface="Alegreya"/>
                <a:cs typeface="Alegreya"/>
                <a:sym typeface="Alegreya"/>
              </a:rPr>
              <a:t>on spot selection</a:t>
            </a:r>
            <a:r>
              <a:rPr lang="en" sz="1500">
                <a:solidFill>
                  <a:srgbClr val="1D2B4A"/>
                </a:solidFill>
                <a:latin typeface="Alegreya"/>
                <a:ea typeface="Alegreya"/>
                <a:cs typeface="Alegreya"/>
                <a:sym typeface="Alegreya"/>
              </a:rPr>
              <a:t>)</a:t>
            </a:r>
            <a:endParaRPr sz="1500">
              <a:solidFill>
                <a:srgbClr val="1D2B4A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1D2B4A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500">
                <a:solidFill>
                  <a:srgbClr val="1D2B4A"/>
                </a:solidFill>
                <a:latin typeface="Alegreya"/>
                <a:ea typeface="Alegreya"/>
                <a:cs typeface="Alegreya"/>
                <a:sym typeface="Alegreya"/>
              </a:rPr>
              <a:t>Important Note: </a:t>
            </a:r>
            <a:endParaRPr b="1" sz="1500">
              <a:solidFill>
                <a:srgbClr val="1D2B4A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1D2B4A"/>
                </a:solidFill>
                <a:latin typeface="Alegreya"/>
                <a:ea typeface="Alegreya"/>
                <a:cs typeface="Alegreya"/>
                <a:sym typeface="Alegreya"/>
              </a:rPr>
              <a:t>	</a:t>
            </a:r>
            <a:endParaRPr sz="1500">
              <a:solidFill>
                <a:srgbClr val="1D2B4A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B4A"/>
              </a:buClr>
              <a:buSzPts val="1500"/>
              <a:buFont typeface="Alegreya"/>
              <a:buChar char="-"/>
            </a:pPr>
            <a:r>
              <a:rPr lang="en" sz="1500">
                <a:solidFill>
                  <a:srgbClr val="1D2B4A"/>
                </a:solidFill>
                <a:latin typeface="Alegreya"/>
                <a:ea typeface="Alegreya"/>
                <a:cs typeface="Alegreya"/>
                <a:sym typeface="Alegreya"/>
              </a:rPr>
              <a:t>Team members should do peer review of their teammates’ code.</a:t>
            </a:r>
            <a:endParaRPr sz="1500">
              <a:solidFill>
                <a:srgbClr val="1D2B4A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B4A"/>
              </a:buClr>
              <a:buSzPts val="1500"/>
              <a:buFont typeface="Alegreya"/>
              <a:buChar char="-"/>
            </a:pPr>
            <a:r>
              <a:rPr lang="en" sz="1500">
                <a:solidFill>
                  <a:srgbClr val="1D2B4A"/>
                </a:solidFill>
                <a:latin typeface="Alegreya"/>
                <a:ea typeface="Alegreya"/>
                <a:cs typeface="Alegreya"/>
                <a:sym typeface="Alegreya"/>
              </a:rPr>
              <a:t>Do not share the documents and credentials to others (this will affect your project)</a:t>
            </a:r>
            <a:endParaRPr sz="1500">
              <a:solidFill>
                <a:srgbClr val="1D2B4A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B4A"/>
              </a:buClr>
              <a:buSzPts val="1500"/>
              <a:buFont typeface="Alegreya"/>
              <a:buChar char="-"/>
            </a:pPr>
            <a:r>
              <a:rPr lang="en" sz="1500">
                <a:solidFill>
                  <a:srgbClr val="1D2B4A"/>
                </a:solidFill>
                <a:latin typeface="Alegreya"/>
                <a:ea typeface="Alegreya"/>
                <a:cs typeface="Alegreya"/>
                <a:sym typeface="Alegreya"/>
              </a:rPr>
              <a:t>Ultimate goal of this project to gain good understanding on API testing.</a:t>
            </a:r>
            <a:endParaRPr sz="1500">
              <a:solidFill>
                <a:srgbClr val="1D2B4A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B4A"/>
              </a:buClr>
              <a:buSzPts val="1500"/>
              <a:buFont typeface="Alegreya"/>
              <a:buChar char="-"/>
            </a:pPr>
            <a:r>
              <a:rPr lang="en" sz="1500">
                <a:solidFill>
                  <a:srgbClr val="1D2B4A"/>
                </a:solidFill>
                <a:latin typeface="Alegreya"/>
                <a:ea typeface="Alegreya"/>
                <a:cs typeface="Alegreya"/>
                <a:sym typeface="Alegreya"/>
              </a:rPr>
              <a:t>Meeting are not recorded, We request active participation.</a:t>
            </a:r>
            <a:endParaRPr sz="1500">
              <a:solidFill>
                <a:srgbClr val="1D2B4A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1D2B4A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513975" y="972275"/>
            <a:ext cx="3489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lt1"/>
                </a:solidFill>
                <a:latin typeface="Alegreya SemiBold"/>
                <a:ea typeface="Alegreya SemiBold"/>
                <a:cs typeface="Alegreya SemiBold"/>
                <a:sym typeface="Alegreya SemiBold"/>
              </a:rPr>
              <a:t>Presentation</a:t>
            </a:r>
            <a:endParaRPr b="0" i="0" sz="3500" u="none" cap="none" strike="noStrike">
              <a:solidFill>
                <a:schemeClr val="lt1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4572000" y="3368675"/>
            <a:ext cx="4399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b="1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Naming convention :</a:t>
            </a:r>
            <a:endParaRPr b="1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      </a:t>
            </a:r>
            <a:r>
              <a:rPr b="1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Email ID as ur Team No : with ur name</a:t>
            </a:r>
            <a:endParaRPr b="1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       Eg: Team02Manju@gmail.com  - positive scenario</a:t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b="1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the data created by your team</a:t>
            </a:r>
            <a:endParaRPr b="1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Roboto"/>
              <a:buChar char="●"/>
            </a:pPr>
            <a:r>
              <a:rPr b="1" i="0" lang="en" sz="1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Don’t edit user id -1</a:t>
            </a:r>
            <a:endParaRPr b="1" i="0" sz="16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