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1" r:id="rId6"/>
    <p:sldId id="291" r:id="rId7"/>
    <p:sldId id="299" r:id="rId8"/>
    <p:sldId id="300" r:id="rId9"/>
    <p:sldId id="305" r:id="rId10"/>
    <p:sldId id="292" r:id="rId11"/>
    <p:sldId id="313" r:id="rId12"/>
    <p:sldId id="293" r:id="rId13"/>
    <p:sldId id="315" r:id="rId14"/>
    <p:sldId id="303" r:id="rId15"/>
    <p:sldId id="304" r:id="rId16"/>
    <p:sldId id="308" r:id="rId17"/>
    <p:sldId id="310" r:id="rId18"/>
    <p:sldId id="307" r:id="rId19"/>
    <p:sldId id="298" r:id="rId20"/>
    <p:sldId id="311" r:id="rId21"/>
    <p:sldId id="312" r:id="rId22"/>
    <p:sldId id="302" r:id="rId23"/>
    <p:sldId id="30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9724F0-0219-4CF7-9A93-1216AD5560F8}"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E5AA1FD3-59F1-4A4C-9BFB-907B8A02E07C}">
      <dgm:prSet/>
      <dgm:spPr/>
      <dgm:t>
        <a:bodyPr/>
        <a:lstStyle/>
        <a:p>
          <a:r>
            <a:rPr lang="en-US"/>
            <a:t>Load the data</a:t>
          </a:r>
        </a:p>
      </dgm:t>
    </dgm:pt>
    <dgm:pt modelId="{920BB515-7A11-4352-9244-9834B6D21E7D}" type="parTrans" cxnId="{AF234424-EAB5-421E-BEDF-141A9D53890F}">
      <dgm:prSet/>
      <dgm:spPr/>
      <dgm:t>
        <a:bodyPr/>
        <a:lstStyle/>
        <a:p>
          <a:endParaRPr lang="en-US"/>
        </a:p>
      </dgm:t>
    </dgm:pt>
    <dgm:pt modelId="{3FF669C2-4F3E-4583-A4B2-D6DAF5CFB9F3}" type="sibTrans" cxnId="{AF234424-EAB5-421E-BEDF-141A9D53890F}">
      <dgm:prSet/>
      <dgm:spPr/>
      <dgm:t>
        <a:bodyPr/>
        <a:lstStyle/>
        <a:p>
          <a:endParaRPr lang="en-US"/>
        </a:p>
      </dgm:t>
    </dgm:pt>
    <dgm:pt modelId="{14FC34D7-685E-4C19-AE37-F390C8205C21}">
      <dgm:prSet/>
      <dgm:spPr/>
      <dgm:t>
        <a:bodyPr/>
        <a:lstStyle/>
        <a:p>
          <a:r>
            <a:rPr lang="en-US" dirty="0"/>
            <a:t>Data preprocessing</a:t>
          </a:r>
        </a:p>
      </dgm:t>
    </dgm:pt>
    <dgm:pt modelId="{9E6BE043-35CD-4508-A70B-4860521DFC80}" type="parTrans" cxnId="{C433CE16-0AE7-4F89-BAA7-8F186A7D45BF}">
      <dgm:prSet/>
      <dgm:spPr/>
      <dgm:t>
        <a:bodyPr/>
        <a:lstStyle/>
        <a:p>
          <a:endParaRPr lang="en-US"/>
        </a:p>
      </dgm:t>
    </dgm:pt>
    <dgm:pt modelId="{F6CE4701-B176-4128-9A14-F990945FFD3A}" type="sibTrans" cxnId="{C433CE16-0AE7-4F89-BAA7-8F186A7D45BF}">
      <dgm:prSet/>
      <dgm:spPr/>
      <dgm:t>
        <a:bodyPr/>
        <a:lstStyle/>
        <a:p>
          <a:endParaRPr lang="en-US"/>
        </a:p>
      </dgm:t>
    </dgm:pt>
    <dgm:pt modelId="{259092EA-83AE-4CB8-9DEF-BC9F974589FB}">
      <dgm:prSet/>
      <dgm:spPr/>
      <dgm:t>
        <a:bodyPr/>
        <a:lstStyle/>
        <a:p>
          <a:r>
            <a:rPr lang="en-US" dirty="0"/>
            <a:t>Exploratory Data Analysis</a:t>
          </a:r>
        </a:p>
      </dgm:t>
    </dgm:pt>
    <dgm:pt modelId="{E73D1E5E-BAF8-443E-9AA5-C63B4483DDE2}" type="parTrans" cxnId="{5064D346-11F2-44D6-AA65-D57E22A45247}">
      <dgm:prSet/>
      <dgm:spPr/>
      <dgm:t>
        <a:bodyPr/>
        <a:lstStyle/>
        <a:p>
          <a:endParaRPr lang="en-US"/>
        </a:p>
      </dgm:t>
    </dgm:pt>
    <dgm:pt modelId="{B5EF9BBC-EB48-4423-9927-62651AA352DE}" type="sibTrans" cxnId="{5064D346-11F2-44D6-AA65-D57E22A45247}">
      <dgm:prSet/>
      <dgm:spPr/>
      <dgm:t>
        <a:bodyPr/>
        <a:lstStyle/>
        <a:p>
          <a:endParaRPr lang="en-US"/>
        </a:p>
      </dgm:t>
    </dgm:pt>
    <dgm:pt modelId="{E89D9C78-E66E-44ED-AAFB-1B3072E7A42A}">
      <dgm:prSet/>
      <dgm:spPr/>
      <dgm:t>
        <a:bodyPr/>
        <a:lstStyle/>
        <a:p>
          <a:r>
            <a:rPr lang="en-US" dirty="0"/>
            <a:t>Feature selection</a:t>
          </a:r>
        </a:p>
      </dgm:t>
    </dgm:pt>
    <dgm:pt modelId="{5630DD81-DCD0-4945-AA2B-F3B934E0DEF4}" type="parTrans" cxnId="{F0AF21E5-0A07-4819-907D-621F651C3FD4}">
      <dgm:prSet/>
      <dgm:spPr/>
      <dgm:t>
        <a:bodyPr/>
        <a:lstStyle/>
        <a:p>
          <a:endParaRPr lang="en-US"/>
        </a:p>
      </dgm:t>
    </dgm:pt>
    <dgm:pt modelId="{2497BC42-C90A-4EDF-8652-11FAC93B7C39}" type="sibTrans" cxnId="{F0AF21E5-0A07-4819-907D-621F651C3FD4}">
      <dgm:prSet/>
      <dgm:spPr/>
      <dgm:t>
        <a:bodyPr/>
        <a:lstStyle/>
        <a:p>
          <a:endParaRPr lang="en-US"/>
        </a:p>
      </dgm:t>
    </dgm:pt>
    <dgm:pt modelId="{63239D0D-99B4-49BE-9DEF-D1109800113A}">
      <dgm:prSet/>
      <dgm:spPr/>
      <dgm:t>
        <a:bodyPr/>
        <a:lstStyle/>
        <a:p>
          <a:r>
            <a:rPr lang="en-US"/>
            <a:t>Modeling &amp; predictions</a:t>
          </a:r>
        </a:p>
      </dgm:t>
    </dgm:pt>
    <dgm:pt modelId="{785EC2CA-A658-4E85-B39B-AD10328404C6}" type="parTrans" cxnId="{281595EB-2A55-4EFE-A2C2-0C38BEFF6745}">
      <dgm:prSet/>
      <dgm:spPr/>
      <dgm:t>
        <a:bodyPr/>
        <a:lstStyle/>
        <a:p>
          <a:endParaRPr lang="en-US"/>
        </a:p>
      </dgm:t>
    </dgm:pt>
    <dgm:pt modelId="{EE0B21F7-B7BE-4970-A765-16551CF6D3C3}" type="sibTrans" cxnId="{281595EB-2A55-4EFE-A2C2-0C38BEFF6745}">
      <dgm:prSet/>
      <dgm:spPr/>
      <dgm:t>
        <a:bodyPr/>
        <a:lstStyle/>
        <a:p>
          <a:endParaRPr lang="en-US"/>
        </a:p>
      </dgm:t>
    </dgm:pt>
    <dgm:pt modelId="{C8E1ED8A-F8F5-49E6-AB5A-D08CF87D2F73}">
      <dgm:prSet/>
      <dgm:spPr/>
      <dgm:t>
        <a:bodyPr/>
        <a:lstStyle/>
        <a:p>
          <a:r>
            <a:rPr lang="en-US"/>
            <a:t>Evaluation</a:t>
          </a:r>
        </a:p>
      </dgm:t>
    </dgm:pt>
    <dgm:pt modelId="{AF64D373-4936-49C9-A7A0-9A11D69451DF}" type="parTrans" cxnId="{6C2C2B7C-9778-4C6C-AF73-0BD197DF5CF9}">
      <dgm:prSet/>
      <dgm:spPr/>
      <dgm:t>
        <a:bodyPr/>
        <a:lstStyle/>
        <a:p>
          <a:endParaRPr lang="en-US"/>
        </a:p>
      </dgm:t>
    </dgm:pt>
    <dgm:pt modelId="{2182E1D6-ACFE-40DC-A3CE-A36126E964F8}" type="sibTrans" cxnId="{6C2C2B7C-9778-4C6C-AF73-0BD197DF5CF9}">
      <dgm:prSet/>
      <dgm:spPr/>
      <dgm:t>
        <a:bodyPr/>
        <a:lstStyle/>
        <a:p>
          <a:endParaRPr lang="en-US"/>
        </a:p>
      </dgm:t>
    </dgm:pt>
    <dgm:pt modelId="{2AE4A91C-3B15-40E5-B019-7C610EF5A270}" type="pres">
      <dgm:prSet presAssocID="{189724F0-0219-4CF7-9A93-1216AD5560F8}" presName="linear" presStyleCnt="0">
        <dgm:presLayoutVars>
          <dgm:animLvl val="lvl"/>
          <dgm:resizeHandles val="exact"/>
        </dgm:presLayoutVars>
      </dgm:prSet>
      <dgm:spPr/>
    </dgm:pt>
    <dgm:pt modelId="{8405FCE6-2554-4578-AD8D-7FAA1E568C61}" type="pres">
      <dgm:prSet presAssocID="{E5AA1FD3-59F1-4A4C-9BFB-907B8A02E07C}" presName="parentText" presStyleLbl="node1" presStyleIdx="0" presStyleCnt="6">
        <dgm:presLayoutVars>
          <dgm:chMax val="0"/>
          <dgm:bulletEnabled val="1"/>
        </dgm:presLayoutVars>
      </dgm:prSet>
      <dgm:spPr/>
    </dgm:pt>
    <dgm:pt modelId="{F926CCD1-42B2-4148-8913-18CED0250907}" type="pres">
      <dgm:prSet presAssocID="{3FF669C2-4F3E-4583-A4B2-D6DAF5CFB9F3}" presName="spacer" presStyleCnt="0"/>
      <dgm:spPr/>
    </dgm:pt>
    <dgm:pt modelId="{08D238EA-FC9C-4F41-8D5E-8ADD8B1CFCCA}" type="pres">
      <dgm:prSet presAssocID="{14FC34D7-685E-4C19-AE37-F390C8205C21}" presName="parentText" presStyleLbl="node1" presStyleIdx="1" presStyleCnt="6">
        <dgm:presLayoutVars>
          <dgm:chMax val="0"/>
          <dgm:bulletEnabled val="1"/>
        </dgm:presLayoutVars>
      </dgm:prSet>
      <dgm:spPr/>
    </dgm:pt>
    <dgm:pt modelId="{7D3F3300-ABC2-48BB-B1B7-4B12D1158071}" type="pres">
      <dgm:prSet presAssocID="{F6CE4701-B176-4128-9A14-F990945FFD3A}" presName="spacer" presStyleCnt="0"/>
      <dgm:spPr/>
    </dgm:pt>
    <dgm:pt modelId="{CDB07EB4-16E7-4176-8221-02E67BA129B3}" type="pres">
      <dgm:prSet presAssocID="{259092EA-83AE-4CB8-9DEF-BC9F974589FB}" presName="parentText" presStyleLbl="node1" presStyleIdx="2" presStyleCnt="6">
        <dgm:presLayoutVars>
          <dgm:chMax val="0"/>
          <dgm:bulletEnabled val="1"/>
        </dgm:presLayoutVars>
      </dgm:prSet>
      <dgm:spPr/>
    </dgm:pt>
    <dgm:pt modelId="{366239EE-8CBC-4C0A-982D-0DBD43E6F6F8}" type="pres">
      <dgm:prSet presAssocID="{B5EF9BBC-EB48-4423-9927-62651AA352DE}" presName="spacer" presStyleCnt="0"/>
      <dgm:spPr/>
    </dgm:pt>
    <dgm:pt modelId="{DD705819-5C53-45DA-ABD1-6141621E343A}" type="pres">
      <dgm:prSet presAssocID="{E89D9C78-E66E-44ED-AAFB-1B3072E7A42A}" presName="parentText" presStyleLbl="node1" presStyleIdx="3" presStyleCnt="6">
        <dgm:presLayoutVars>
          <dgm:chMax val="0"/>
          <dgm:bulletEnabled val="1"/>
        </dgm:presLayoutVars>
      </dgm:prSet>
      <dgm:spPr/>
    </dgm:pt>
    <dgm:pt modelId="{34FFC81E-C354-4113-8871-22BEA91A31AF}" type="pres">
      <dgm:prSet presAssocID="{2497BC42-C90A-4EDF-8652-11FAC93B7C39}" presName="spacer" presStyleCnt="0"/>
      <dgm:spPr/>
    </dgm:pt>
    <dgm:pt modelId="{AF37E9C5-C427-474E-882D-51293149A2C6}" type="pres">
      <dgm:prSet presAssocID="{63239D0D-99B4-49BE-9DEF-D1109800113A}" presName="parentText" presStyleLbl="node1" presStyleIdx="4" presStyleCnt="6">
        <dgm:presLayoutVars>
          <dgm:chMax val="0"/>
          <dgm:bulletEnabled val="1"/>
        </dgm:presLayoutVars>
      </dgm:prSet>
      <dgm:spPr/>
    </dgm:pt>
    <dgm:pt modelId="{29E88690-B60B-4228-8CC9-CC06B4BA01D7}" type="pres">
      <dgm:prSet presAssocID="{EE0B21F7-B7BE-4970-A765-16551CF6D3C3}" presName="spacer" presStyleCnt="0"/>
      <dgm:spPr/>
    </dgm:pt>
    <dgm:pt modelId="{A2A52934-3AEB-486A-A9D0-D887F3D84093}" type="pres">
      <dgm:prSet presAssocID="{C8E1ED8A-F8F5-49E6-AB5A-D08CF87D2F73}" presName="parentText" presStyleLbl="node1" presStyleIdx="5" presStyleCnt="6">
        <dgm:presLayoutVars>
          <dgm:chMax val="0"/>
          <dgm:bulletEnabled val="1"/>
        </dgm:presLayoutVars>
      </dgm:prSet>
      <dgm:spPr/>
    </dgm:pt>
  </dgm:ptLst>
  <dgm:cxnLst>
    <dgm:cxn modelId="{C433CE16-0AE7-4F89-BAA7-8F186A7D45BF}" srcId="{189724F0-0219-4CF7-9A93-1216AD5560F8}" destId="{14FC34D7-685E-4C19-AE37-F390C8205C21}" srcOrd="1" destOrd="0" parTransId="{9E6BE043-35CD-4508-A70B-4860521DFC80}" sibTransId="{F6CE4701-B176-4128-9A14-F990945FFD3A}"/>
    <dgm:cxn modelId="{BC540224-953B-48F2-923E-45C7DFA4F719}" type="presOf" srcId="{259092EA-83AE-4CB8-9DEF-BC9F974589FB}" destId="{CDB07EB4-16E7-4176-8221-02E67BA129B3}" srcOrd="0" destOrd="0" presId="urn:microsoft.com/office/officeart/2005/8/layout/vList2"/>
    <dgm:cxn modelId="{AF234424-EAB5-421E-BEDF-141A9D53890F}" srcId="{189724F0-0219-4CF7-9A93-1216AD5560F8}" destId="{E5AA1FD3-59F1-4A4C-9BFB-907B8A02E07C}" srcOrd="0" destOrd="0" parTransId="{920BB515-7A11-4352-9244-9834B6D21E7D}" sibTransId="{3FF669C2-4F3E-4583-A4B2-D6DAF5CFB9F3}"/>
    <dgm:cxn modelId="{1FA6BA29-C061-499F-BA1E-CC90B4C639BB}" type="presOf" srcId="{E5AA1FD3-59F1-4A4C-9BFB-907B8A02E07C}" destId="{8405FCE6-2554-4578-AD8D-7FAA1E568C61}" srcOrd="0" destOrd="0" presId="urn:microsoft.com/office/officeart/2005/8/layout/vList2"/>
    <dgm:cxn modelId="{5064D346-11F2-44D6-AA65-D57E22A45247}" srcId="{189724F0-0219-4CF7-9A93-1216AD5560F8}" destId="{259092EA-83AE-4CB8-9DEF-BC9F974589FB}" srcOrd="2" destOrd="0" parTransId="{E73D1E5E-BAF8-443E-9AA5-C63B4483DDE2}" sibTransId="{B5EF9BBC-EB48-4423-9927-62651AA352DE}"/>
    <dgm:cxn modelId="{F15D3047-1F0D-4F4B-A2EE-64DED8E46921}" type="presOf" srcId="{63239D0D-99B4-49BE-9DEF-D1109800113A}" destId="{AF37E9C5-C427-474E-882D-51293149A2C6}" srcOrd="0" destOrd="0" presId="urn:microsoft.com/office/officeart/2005/8/layout/vList2"/>
    <dgm:cxn modelId="{4846976C-A223-4787-804C-CCEA9616B35B}" type="presOf" srcId="{189724F0-0219-4CF7-9A93-1216AD5560F8}" destId="{2AE4A91C-3B15-40E5-B019-7C610EF5A270}" srcOrd="0" destOrd="0" presId="urn:microsoft.com/office/officeart/2005/8/layout/vList2"/>
    <dgm:cxn modelId="{6C2C2B7C-9778-4C6C-AF73-0BD197DF5CF9}" srcId="{189724F0-0219-4CF7-9A93-1216AD5560F8}" destId="{C8E1ED8A-F8F5-49E6-AB5A-D08CF87D2F73}" srcOrd="5" destOrd="0" parTransId="{AF64D373-4936-49C9-A7A0-9A11D69451DF}" sibTransId="{2182E1D6-ACFE-40DC-A3CE-A36126E964F8}"/>
    <dgm:cxn modelId="{A5B8AE99-45E9-43EF-B5EA-265A866896FA}" type="presOf" srcId="{C8E1ED8A-F8F5-49E6-AB5A-D08CF87D2F73}" destId="{A2A52934-3AEB-486A-A9D0-D887F3D84093}" srcOrd="0" destOrd="0" presId="urn:microsoft.com/office/officeart/2005/8/layout/vList2"/>
    <dgm:cxn modelId="{CA7C3CB8-8928-48BC-BA48-F176B92422A2}" type="presOf" srcId="{E89D9C78-E66E-44ED-AAFB-1B3072E7A42A}" destId="{DD705819-5C53-45DA-ABD1-6141621E343A}" srcOrd="0" destOrd="0" presId="urn:microsoft.com/office/officeart/2005/8/layout/vList2"/>
    <dgm:cxn modelId="{A79247BB-CDB4-4EA7-8E81-18739B3126E4}" type="presOf" srcId="{14FC34D7-685E-4C19-AE37-F390C8205C21}" destId="{08D238EA-FC9C-4F41-8D5E-8ADD8B1CFCCA}" srcOrd="0" destOrd="0" presId="urn:microsoft.com/office/officeart/2005/8/layout/vList2"/>
    <dgm:cxn modelId="{F0AF21E5-0A07-4819-907D-621F651C3FD4}" srcId="{189724F0-0219-4CF7-9A93-1216AD5560F8}" destId="{E89D9C78-E66E-44ED-AAFB-1B3072E7A42A}" srcOrd="3" destOrd="0" parTransId="{5630DD81-DCD0-4945-AA2B-F3B934E0DEF4}" sibTransId="{2497BC42-C90A-4EDF-8652-11FAC93B7C39}"/>
    <dgm:cxn modelId="{281595EB-2A55-4EFE-A2C2-0C38BEFF6745}" srcId="{189724F0-0219-4CF7-9A93-1216AD5560F8}" destId="{63239D0D-99B4-49BE-9DEF-D1109800113A}" srcOrd="4" destOrd="0" parTransId="{785EC2CA-A658-4E85-B39B-AD10328404C6}" sibTransId="{EE0B21F7-B7BE-4970-A765-16551CF6D3C3}"/>
    <dgm:cxn modelId="{E61E6D97-DAB5-43B8-BE8C-331C5FB890DF}" type="presParOf" srcId="{2AE4A91C-3B15-40E5-B019-7C610EF5A270}" destId="{8405FCE6-2554-4578-AD8D-7FAA1E568C61}" srcOrd="0" destOrd="0" presId="urn:microsoft.com/office/officeart/2005/8/layout/vList2"/>
    <dgm:cxn modelId="{408BFFAB-1A45-43B2-9546-1CD84D85CA40}" type="presParOf" srcId="{2AE4A91C-3B15-40E5-B019-7C610EF5A270}" destId="{F926CCD1-42B2-4148-8913-18CED0250907}" srcOrd="1" destOrd="0" presId="urn:microsoft.com/office/officeart/2005/8/layout/vList2"/>
    <dgm:cxn modelId="{7993C5CD-04C6-4DB7-B9CD-C5D7CF90523F}" type="presParOf" srcId="{2AE4A91C-3B15-40E5-B019-7C610EF5A270}" destId="{08D238EA-FC9C-4F41-8D5E-8ADD8B1CFCCA}" srcOrd="2" destOrd="0" presId="urn:microsoft.com/office/officeart/2005/8/layout/vList2"/>
    <dgm:cxn modelId="{08A05772-8431-4012-A958-0637055B98E3}" type="presParOf" srcId="{2AE4A91C-3B15-40E5-B019-7C610EF5A270}" destId="{7D3F3300-ABC2-48BB-B1B7-4B12D1158071}" srcOrd="3" destOrd="0" presId="urn:microsoft.com/office/officeart/2005/8/layout/vList2"/>
    <dgm:cxn modelId="{A0DFDD31-F4A2-45B8-8B99-24C441C8EC27}" type="presParOf" srcId="{2AE4A91C-3B15-40E5-B019-7C610EF5A270}" destId="{CDB07EB4-16E7-4176-8221-02E67BA129B3}" srcOrd="4" destOrd="0" presId="urn:microsoft.com/office/officeart/2005/8/layout/vList2"/>
    <dgm:cxn modelId="{5B5CFBAA-11F4-4507-B779-C1388ED51E6A}" type="presParOf" srcId="{2AE4A91C-3B15-40E5-B019-7C610EF5A270}" destId="{366239EE-8CBC-4C0A-982D-0DBD43E6F6F8}" srcOrd="5" destOrd="0" presId="urn:microsoft.com/office/officeart/2005/8/layout/vList2"/>
    <dgm:cxn modelId="{7A523C4F-C7C9-455F-A9E9-D87FCFC68322}" type="presParOf" srcId="{2AE4A91C-3B15-40E5-B019-7C610EF5A270}" destId="{DD705819-5C53-45DA-ABD1-6141621E343A}" srcOrd="6" destOrd="0" presId="urn:microsoft.com/office/officeart/2005/8/layout/vList2"/>
    <dgm:cxn modelId="{5EAD4556-7D39-4400-9091-7799594EB199}" type="presParOf" srcId="{2AE4A91C-3B15-40E5-B019-7C610EF5A270}" destId="{34FFC81E-C354-4113-8871-22BEA91A31AF}" srcOrd="7" destOrd="0" presId="urn:microsoft.com/office/officeart/2005/8/layout/vList2"/>
    <dgm:cxn modelId="{61AC9621-CE7C-4E87-87A3-38D0E29C389D}" type="presParOf" srcId="{2AE4A91C-3B15-40E5-B019-7C610EF5A270}" destId="{AF37E9C5-C427-474E-882D-51293149A2C6}" srcOrd="8" destOrd="0" presId="urn:microsoft.com/office/officeart/2005/8/layout/vList2"/>
    <dgm:cxn modelId="{69FD9439-C012-417F-AE0C-E5A90F2BCB7C}" type="presParOf" srcId="{2AE4A91C-3B15-40E5-B019-7C610EF5A270}" destId="{29E88690-B60B-4228-8CC9-CC06B4BA01D7}" srcOrd="9" destOrd="0" presId="urn:microsoft.com/office/officeart/2005/8/layout/vList2"/>
    <dgm:cxn modelId="{8ABAA7D2-AC99-404D-9E07-D9DEEE6AAC64}" type="presParOf" srcId="{2AE4A91C-3B15-40E5-B019-7C610EF5A270}" destId="{A2A52934-3AEB-486A-A9D0-D887F3D8409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05FCE6-2554-4578-AD8D-7FAA1E568C61}">
      <dsp:nvSpPr>
        <dsp:cNvPr id="0" name=""/>
        <dsp:cNvSpPr/>
      </dsp:nvSpPr>
      <dsp:spPr>
        <a:xfrm>
          <a:off x="0" y="1403"/>
          <a:ext cx="6263640" cy="8353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Load the data</a:t>
          </a:r>
        </a:p>
      </dsp:txBody>
      <dsp:txXfrm>
        <a:off x="40780" y="42183"/>
        <a:ext cx="6182080" cy="753820"/>
      </dsp:txXfrm>
    </dsp:sp>
    <dsp:sp modelId="{08D238EA-FC9C-4F41-8D5E-8ADD8B1CFCCA}">
      <dsp:nvSpPr>
        <dsp:cNvPr id="0" name=""/>
        <dsp:cNvSpPr/>
      </dsp:nvSpPr>
      <dsp:spPr>
        <a:xfrm>
          <a:off x="0" y="934703"/>
          <a:ext cx="6263640" cy="8353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Data preprocessing</a:t>
          </a:r>
        </a:p>
      </dsp:txBody>
      <dsp:txXfrm>
        <a:off x="40780" y="975483"/>
        <a:ext cx="6182080" cy="753820"/>
      </dsp:txXfrm>
    </dsp:sp>
    <dsp:sp modelId="{CDB07EB4-16E7-4176-8221-02E67BA129B3}">
      <dsp:nvSpPr>
        <dsp:cNvPr id="0" name=""/>
        <dsp:cNvSpPr/>
      </dsp:nvSpPr>
      <dsp:spPr>
        <a:xfrm>
          <a:off x="0" y="1868004"/>
          <a:ext cx="6263640" cy="8353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Exploratory Data Analysis</a:t>
          </a:r>
        </a:p>
      </dsp:txBody>
      <dsp:txXfrm>
        <a:off x="40780" y="1908784"/>
        <a:ext cx="6182080" cy="753820"/>
      </dsp:txXfrm>
    </dsp:sp>
    <dsp:sp modelId="{DD705819-5C53-45DA-ABD1-6141621E343A}">
      <dsp:nvSpPr>
        <dsp:cNvPr id="0" name=""/>
        <dsp:cNvSpPr/>
      </dsp:nvSpPr>
      <dsp:spPr>
        <a:xfrm>
          <a:off x="0" y="2801303"/>
          <a:ext cx="6263640" cy="8353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Feature selection</a:t>
          </a:r>
        </a:p>
      </dsp:txBody>
      <dsp:txXfrm>
        <a:off x="40780" y="2842083"/>
        <a:ext cx="6182080" cy="753820"/>
      </dsp:txXfrm>
    </dsp:sp>
    <dsp:sp modelId="{AF37E9C5-C427-474E-882D-51293149A2C6}">
      <dsp:nvSpPr>
        <dsp:cNvPr id="0" name=""/>
        <dsp:cNvSpPr/>
      </dsp:nvSpPr>
      <dsp:spPr>
        <a:xfrm>
          <a:off x="0" y="3734604"/>
          <a:ext cx="6263640" cy="8353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Modeling &amp; predictions</a:t>
          </a:r>
        </a:p>
      </dsp:txBody>
      <dsp:txXfrm>
        <a:off x="40780" y="3775384"/>
        <a:ext cx="6182080" cy="753820"/>
      </dsp:txXfrm>
    </dsp:sp>
    <dsp:sp modelId="{A2A52934-3AEB-486A-A9D0-D887F3D84093}">
      <dsp:nvSpPr>
        <dsp:cNvPr id="0" name=""/>
        <dsp:cNvSpPr/>
      </dsp:nvSpPr>
      <dsp:spPr>
        <a:xfrm>
          <a:off x="0" y="4667903"/>
          <a:ext cx="6263640" cy="8353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Evaluation</a:t>
          </a:r>
        </a:p>
      </dsp:txBody>
      <dsp:txXfrm>
        <a:off x="40780" y="4708683"/>
        <a:ext cx="6182080" cy="7538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01351-B4FB-6F1E-FE80-6201D92558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707015-49E5-F42F-F5C2-B295C7CD67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6BC576-F2C4-CCCF-F725-6CAB466BF178}"/>
              </a:ext>
            </a:extLst>
          </p:cNvPr>
          <p:cNvSpPr>
            <a:spLocks noGrp="1"/>
          </p:cNvSpPr>
          <p:nvPr>
            <p:ph type="dt" sz="half" idx="10"/>
          </p:nvPr>
        </p:nvSpPr>
        <p:spPr/>
        <p:txBody>
          <a:bodyPr/>
          <a:lstStyle/>
          <a:p>
            <a:fld id="{DF758495-8382-4F36-85B1-7D2A0972E43F}" type="datetimeFigureOut">
              <a:rPr lang="en-US" smtClean="0"/>
              <a:t>5/8/2024</a:t>
            </a:fld>
            <a:endParaRPr lang="en-US"/>
          </a:p>
        </p:txBody>
      </p:sp>
      <p:sp>
        <p:nvSpPr>
          <p:cNvPr id="5" name="Footer Placeholder 4">
            <a:extLst>
              <a:ext uri="{FF2B5EF4-FFF2-40B4-BE49-F238E27FC236}">
                <a16:creationId xmlns:a16="http://schemas.microsoft.com/office/drawing/2014/main" id="{B1E7A0B9-70E9-2F1E-B2E5-784ECE5858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D409E5-AEE2-4639-ABED-B51226F080FF}"/>
              </a:ext>
            </a:extLst>
          </p:cNvPr>
          <p:cNvSpPr>
            <a:spLocks noGrp="1"/>
          </p:cNvSpPr>
          <p:nvPr>
            <p:ph type="sldNum" sz="quarter" idx="12"/>
          </p:nvPr>
        </p:nvSpPr>
        <p:spPr/>
        <p:txBody>
          <a:bodyPr/>
          <a:lstStyle/>
          <a:p>
            <a:fld id="{FFB03FC1-66AC-4B7D-8322-A907AF8F7028}" type="slidenum">
              <a:rPr lang="en-US" smtClean="0"/>
              <a:t>‹#›</a:t>
            </a:fld>
            <a:endParaRPr lang="en-US"/>
          </a:p>
        </p:txBody>
      </p:sp>
    </p:spTree>
    <p:extLst>
      <p:ext uri="{BB962C8B-B14F-4D97-AF65-F5344CB8AC3E}">
        <p14:creationId xmlns:p14="http://schemas.microsoft.com/office/powerpoint/2010/main" val="3169860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E14E2-30EB-C562-3D41-DD196B8080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4134DF-6323-29DD-C915-E45F1E5E0C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2CC62D-E2B3-DEB5-84E0-5D0E57F20866}"/>
              </a:ext>
            </a:extLst>
          </p:cNvPr>
          <p:cNvSpPr>
            <a:spLocks noGrp="1"/>
          </p:cNvSpPr>
          <p:nvPr>
            <p:ph type="dt" sz="half" idx="10"/>
          </p:nvPr>
        </p:nvSpPr>
        <p:spPr/>
        <p:txBody>
          <a:bodyPr/>
          <a:lstStyle/>
          <a:p>
            <a:fld id="{DF758495-8382-4F36-85B1-7D2A0972E43F}" type="datetimeFigureOut">
              <a:rPr lang="en-US" smtClean="0"/>
              <a:t>5/8/2024</a:t>
            </a:fld>
            <a:endParaRPr lang="en-US"/>
          </a:p>
        </p:txBody>
      </p:sp>
      <p:sp>
        <p:nvSpPr>
          <p:cNvPr id="5" name="Footer Placeholder 4">
            <a:extLst>
              <a:ext uri="{FF2B5EF4-FFF2-40B4-BE49-F238E27FC236}">
                <a16:creationId xmlns:a16="http://schemas.microsoft.com/office/drawing/2014/main" id="{2BE3F271-6234-0029-DAD7-CE50048C3B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BF35A-EAB8-7FFF-42AB-8666E1D71881}"/>
              </a:ext>
            </a:extLst>
          </p:cNvPr>
          <p:cNvSpPr>
            <a:spLocks noGrp="1"/>
          </p:cNvSpPr>
          <p:nvPr>
            <p:ph type="sldNum" sz="quarter" idx="12"/>
          </p:nvPr>
        </p:nvSpPr>
        <p:spPr/>
        <p:txBody>
          <a:bodyPr/>
          <a:lstStyle/>
          <a:p>
            <a:fld id="{FFB03FC1-66AC-4B7D-8322-A907AF8F7028}" type="slidenum">
              <a:rPr lang="en-US" smtClean="0"/>
              <a:t>‹#›</a:t>
            </a:fld>
            <a:endParaRPr lang="en-US"/>
          </a:p>
        </p:txBody>
      </p:sp>
    </p:spTree>
    <p:extLst>
      <p:ext uri="{BB962C8B-B14F-4D97-AF65-F5344CB8AC3E}">
        <p14:creationId xmlns:p14="http://schemas.microsoft.com/office/powerpoint/2010/main" val="4216585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AE44CB-4513-54E6-55D5-9623771982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A4D80-8DDE-4519-C3E1-B512B17BE9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0DF376-E160-4C8C-D527-AD715A541335}"/>
              </a:ext>
            </a:extLst>
          </p:cNvPr>
          <p:cNvSpPr>
            <a:spLocks noGrp="1"/>
          </p:cNvSpPr>
          <p:nvPr>
            <p:ph type="dt" sz="half" idx="10"/>
          </p:nvPr>
        </p:nvSpPr>
        <p:spPr/>
        <p:txBody>
          <a:bodyPr/>
          <a:lstStyle/>
          <a:p>
            <a:fld id="{DF758495-8382-4F36-85B1-7D2A0972E43F}" type="datetimeFigureOut">
              <a:rPr lang="en-US" smtClean="0"/>
              <a:t>5/8/2024</a:t>
            </a:fld>
            <a:endParaRPr lang="en-US"/>
          </a:p>
        </p:txBody>
      </p:sp>
      <p:sp>
        <p:nvSpPr>
          <p:cNvPr id="5" name="Footer Placeholder 4">
            <a:extLst>
              <a:ext uri="{FF2B5EF4-FFF2-40B4-BE49-F238E27FC236}">
                <a16:creationId xmlns:a16="http://schemas.microsoft.com/office/drawing/2014/main" id="{3D7C0AE5-B38E-23C0-7328-C85E61D4A6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6D7F82-C2E0-6B49-42E5-A9F58FDCDFE3}"/>
              </a:ext>
            </a:extLst>
          </p:cNvPr>
          <p:cNvSpPr>
            <a:spLocks noGrp="1"/>
          </p:cNvSpPr>
          <p:nvPr>
            <p:ph type="sldNum" sz="quarter" idx="12"/>
          </p:nvPr>
        </p:nvSpPr>
        <p:spPr/>
        <p:txBody>
          <a:bodyPr/>
          <a:lstStyle/>
          <a:p>
            <a:fld id="{FFB03FC1-66AC-4B7D-8322-A907AF8F7028}" type="slidenum">
              <a:rPr lang="en-US" smtClean="0"/>
              <a:t>‹#›</a:t>
            </a:fld>
            <a:endParaRPr lang="en-US"/>
          </a:p>
        </p:txBody>
      </p:sp>
    </p:spTree>
    <p:extLst>
      <p:ext uri="{BB962C8B-B14F-4D97-AF65-F5344CB8AC3E}">
        <p14:creationId xmlns:p14="http://schemas.microsoft.com/office/powerpoint/2010/main" val="799813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3F45-04E6-4E1B-507D-6EFB010229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9F08D0-3746-7059-E20A-C0EB87A913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577C7A-3BB9-3689-DE6E-D3E846918A55}"/>
              </a:ext>
            </a:extLst>
          </p:cNvPr>
          <p:cNvSpPr>
            <a:spLocks noGrp="1"/>
          </p:cNvSpPr>
          <p:nvPr>
            <p:ph type="dt" sz="half" idx="10"/>
          </p:nvPr>
        </p:nvSpPr>
        <p:spPr/>
        <p:txBody>
          <a:bodyPr/>
          <a:lstStyle/>
          <a:p>
            <a:fld id="{DF758495-8382-4F36-85B1-7D2A0972E43F}" type="datetimeFigureOut">
              <a:rPr lang="en-US" smtClean="0"/>
              <a:t>5/8/2024</a:t>
            </a:fld>
            <a:endParaRPr lang="en-US"/>
          </a:p>
        </p:txBody>
      </p:sp>
      <p:sp>
        <p:nvSpPr>
          <p:cNvPr id="5" name="Footer Placeholder 4">
            <a:extLst>
              <a:ext uri="{FF2B5EF4-FFF2-40B4-BE49-F238E27FC236}">
                <a16:creationId xmlns:a16="http://schemas.microsoft.com/office/drawing/2014/main" id="{50D7B52D-7C34-BC42-CC69-1D8FCA7A44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30EC29-8575-5F7A-0B3B-EAF848687F02}"/>
              </a:ext>
            </a:extLst>
          </p:cNvPr>
          <p:cNvSpPr>
            <a:spLocks noGrp="1"/>
          </p:cNvSpPr>
          <p:nvPr>
            <p:ph type="sldNum" sz="quarter" idx="12"/>
          </p:nvPr>
        </p:nvSpPr>
        <p:spPr/>
        <p:txBody>
          <a:bodyPr/>
          <a:lstStyle/>
          <a:p>
            <a:fld id="{FFB03FC1-66AC-4B7D-8322-A907AF8F7028}" type="slidenum">
              <a:rPr lang="en-US" smtClean="0"/>
              <a:t>‹#›</a:t>
            </a:fld>
            <a:endParaRPr lang="en-US"/>
          </a:p>
        </p:txBody>
      </p:sp>
    </p:spTree>
    <p:extLst>
      <p:ext uri="{BB962C8B-B14F-4D97-AF65-F5344CB8AC3E}">
        <p14:creationId xmlns:p14="http://schemas.microsoft.com/office/powerpoint/2010/main" val="4262048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4CF5F-65B0-2A6E-46B4-384DD5B22F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AE87B2-BFAB-EAF1-E07D-EBB64C9F93F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69851F-1AD4-FBD3-6290-ADCEDA4D5214}"/>
              </a:ext>
            </a:extLst>
          </p:cNvPr>
          <p:cNvSpPr>
            <a:spLocks noGrp="1"/>
          </p:cNvSpPr>
          <p:nvPr>
            <p:ph type="dt" sz="half" idx="10"/>
          </p:nvPr>
        </p:nvSpPr>
        <p:spPr/>
        <p:txBody>
          <a:bodyPr/>
          <a:lstStyle/>
          <a:p>
            <a:fld id="{DF758495-8382-4F36-85B1-7D2A0972E43F}" type="datetimeFigureOut">
              <a:rPr lang="en-US" smtClean="0"/>
              <a:t>5/8/2024</a:t>
            </a:fld>
            <a:endParaRPr lang="en-US"/>
          </a:p>
        </p:txBody>
      </p:sp>
      <p:sp>
        <p:nvSpPr>
          <p:cNvPr id="5" name="Footer Placeholder 4">
            <a:extLst>
              <a:ext uri="{FF2B5EF4-FFF2-40B4-BE49-F238E27FC236}">
                <a16:creationId xmlns:a16="http://schemas.microsoft.com/office/drawing/2014/main" id="{83FC2F82-8839-CF21-3F9B-60BC923437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C0001E-AB79-633B-AC45-9C13B8DD8B76}"/>
              </a:ext>
            </a:extLst>
          </p:cNvPr>
          <p:cNvSpPr>
            <a:spLocks noGrp="1"/>
          </p:cNvSpPr>
          <p:nvPr>
            <p:ph type="sldNum" sz="quarter" idx="12"/>
          </p:nvPr>
        </p:nvSpPr>
        <p:spPr/>
        <p:txBody>
          <a:bodyPr/>
          <a:lstStyle/>
          <a:p>
            <a:fld id="{FFB03FC1-66AC-4B7D-8322-A907AF8F7028}" type="slidenum">
              <a:rPr lang="en-US" smtClean="0"/>
              <a:t>‹#›</a:t>
            </a:fld>
            <a:endParaRPr lang="en-US"/>
          </a:p>
        </p:txBody>
      </p:sp>
    </p:spTree>
    <p:extLst>
      <p:ext uri="{BB962C8B-B14F-4D97-AF65-F5344CB8AC3E}">
        <p14:creationId xmlns:p14="http://schemas.microsoft.com/office/powerpoint/2010/main" val="228044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E322-A3A1-388E-1884-3D1069DC7B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256EA0-3C67-1D55-963D-288B615635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E0EC4D-700C-1B15-1766-4D2AACE452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9E009A-AC3A-3289-C3CE-421EE765DE51}"/>
              </a:ext>
            </a:extLst>
          </p:cNvPr>
          <p:cNvSpPr>
            <a:spLocks noGrp="1"/>
          </p:cNvSpPr>
          <p:nvPr>
            <p:ph type="dt" sz="half" idx="10"/>
          </p:nvPr>
        </p:nvSpPr>
        <p:spPr/>
        <p:txBody>
          <a:bodyPr/>
          <a:lstStyle/>
          <a:p>
            <a:fld id="{DF758495-8382-4F36-85B1-7D2A0972E43F}" type="datetimeFigureOut">
              <a:rPr lang="en-US" smtClean="0"/>
              <a:t>5/8/2024</a:t>
            </a:fld>
            <a:endParaRPr lang="en-US"/>
          </a:p>
        </p:txBody>
      </p:sp>
      <p:sp>
        <p:nvSpPr>
          <p:cNvPr id="6" name="Footer Placeholder 5">
            <a:extLst>
              <a:ext uri="{FF2B5EF4-FFF2-40B4-BE49-F238E27FC236}">
                <a16:creationId xmlns:a16="http://schemas.microsoft.com/office/drawing/2014/main" id="{A842CCC5-F226-E773-5651-9352F0910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6F9B6F-9BD0-41AC-BEB7-AB77FEC0B33D}"/>
              </a:ext>
            </a:extLst>
          </p:cNvPr>
          <p:cNvSpPr>
            <a:spLocks noGrp="1"/>
          </p:cNvSpPr>
          <p:nvPr>
            <p:ph type="sldNum" sz="quarter" idx="12"/>
          </p:nvPr>
        </p:nvSpPr>
        <p:spPr/>
        <p:txBody>
          <a:bodyPr/>
          <a:lstStyle/>
          <a:p>
            <a:fld id="{FFB03FC1-66AC-4B7D-8322-A907AF8F7028}" type="slidenum">
              <a:rPr lang="en-US" smtClean="0"/>
              <a:t>‹#›</a:t>
            </a:fld>
            <a:endParaRPr lang="en-US"/>
          </a:p>
        </p:txBody>
      </p:sp>
    </p:spTree>
    <p:extLst>
      <p:ext uri="{BB962C8B-B14F-4D97-AF65-F5344CB8AC3E}">
        <p14:creationId xmlns:p14="http://schemas.microsoft.com/office/powerpoint/2010/main" val="2174149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0D402-962D-0A25-14F7-D8AF707D59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2E5094-D2E0-0714-C30D-37AB042F8A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3FE7D5-4D48-BD74-FE2B-1A01DE7BAF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13D316-7675-B66D-9D0E-6CAAB340F4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E1DA90-8621-03F8-B023-AAC54BDBD1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2022CB-38EE-6484-24B5-60394E11BF2B}"/>
              </a:ext>
            </a:extLst>
          </p:cNvPr>
          <p:cNvSpPr>
            <a:spLocks noGrp="1"/>
          </p:cNvSpPr>
          <p:nvPr>
            <p:ph type="dt" sz="half" idx="10"/>
          </p:nvPr>
        </p:nvSpPr>
        <p:spPr/>
        <p:txBody>
          <a:bodyPr/>
          <a:lstStyle/>
          <a:p>
            <a:fld id="{DF758495-8382-4F36-85B1-7D2A0972E43F}" type="datetimeFigureOut">
              <a:rPr lang="en-US" smtClean="0"/>
              <a:t>5/8/2024</a:t>
            </a:fld>
            <a:endParaRPr lang="en-US"/>
          </a:p>
        </p:txBody>
      </p:sp>
      <p:sp>
        <p:nvSpPr>
          <p:cNvPr id="8" name="Footer Placeholder 7">
            <a:extLst>
              <a:ext uri="{FF2B5EF4-FFF2-40B4-BE49-F238E27FC236}">
                <a16:creationId xmlns:a16="http://schemas.microsoft.com/office/drawing/2014/main" id="{F1462FD7-7AFF-4C4C-8B91-909C508DE3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89D2F8-5017-48F2-0BC8-E53E2FA9E4E6}"/>
              </a:ext>
            </a:extLst>
          </p:cNvPr>
          <p:cNvSpPr>
            <a:spLocks noGrp="1"/>
          </p:cNvSpPr>
          <p:nvPr>
            <p:ph type="sldNum" sz="quarter" idx="12"/>
          </p:nvPr>
        </p:nvSpPr>
        <p:spPr/>
        <p:txBody>
          <a:bodyPr/>
          <a:lstStyle/>
          <a:p>
            <a:fld id="{FFB03FC1-66AC-4B7D-8322-A907AF8F7028}" type="slidenum">
              <a:rPr lang="en-US" smtClean="0"/>
              <a:t>‹#›</a:t>
            </a:fld>
            <a:endParaRPr lang="en-US"/>
          </a:p>
        </p:txBody>
      </p:sp>
    </p:spTree>
    <p:extLst>
      <p:ext uri="{BB962C8B-B14F-4D97-AF65-F5344CB8AC3E}">
        <p14:creationId xmlns:p14="http://schemas.microsoft.com/office/powerpoint/2010/main" val="2943411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2BB25-80A2-510B-86E2-8486E70400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602C26-E7B4-5C60-651D-CA850EE2E07B}"/>
              </a:ext>
            </a:extLst>
          </p:cNvPr>
          <p:cNvSpPr>
            <a:spLocks noGrp="1"/>
          </p:cNvSpPr>
          <p:nvPr>
            <p:ph type="dt" sz="half" idx="10"/>
          </p:nvPr>
        </p:nvSpPr>
        <p:spPr/>
        <p:txBody>
          <a:bodyPr/>
          <a:lstStyle/>
          <a:p>
            <a:fld id="{DF758495-8382-4F36-85B1-7D2A0972E43F}" type="datetimeFigureOut">
              <a:rPr lang="en-US" smtClean="0"/>
              <a:t>5/8/2024</a:t>
            </a:fld>
            <a:endParaRPr lang="en-US"/>
          </a:p>
        </p:txBody>
      </p:sp>
      <p:sp>
        <p:nvSpPr>
          <p:cNvPr id="4" name="Footer Placeholder 3">
            <a:extLst>
              <a:ext uri="{FF2B5EF4-FFF2-40B4-BE49-F238E27FC236}">
                <a16:creationId xmlns:a16="http://schemas.microsoft.com/office/drawing/2014/main" id="{2FF00B9F-8F04-6A50-C231-DBFCF8121F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9ACD09-D11B-6612-2B0D-4F12D5AD4F22}"/>
              </a:ext>
            </a:extLst>
          </p:cNvPr>
          <p:cNvSpPr>
            <a:spLocks noGrp="1"/>
          </p:cNvSpPr>
          <p:nvPr>
            <p:ph type="sldNum" sz="quarter" idx="12"/>
          </p:nvPr>
        </p:nvSpPr>
        <p:spPr/>
        <p:txBody>
          <a:bodyPr/>
          <a:lstStyle/>
          <a:p>
            <a:fld id="{FFB03FC1-66AC-4B7D-8322-A907AF8F7028}" type="slidenum">
              <a:rPr lang="en-US" smtClean="0"/>
              <a:t>‹#›</a:t>
            </a:fld>
            <a:endParaRPr lang="en-US"/>
          </a:p>
        </p:txBody>
      </p:sp>
    </p:spTree>
    <p:extLst>
      <p:ext uri="{BB962C8B-B14F-4D97-AF65-F5344CB8AC3E}">
        <p14:creationId xmlns:p14="http://schemas.microsoft.com/office/powerpoint/2010/main" val="1428262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067931-A5AC-F049-D0EA-5E3FB2CB4AB8}"/>
              </a:ext>
            </a:extLst>
          </p:cNvPr>
          <p:cNvSpPr>
            <a:spLocks noGrp="1"/>
          </p:cNvSpPr>
          <p:nvPr>
            <p:ph type="dt" sz="half" idx="10"/>
          </p:nvPr>
        </p:nvSpPr>
        <p:spPr/>
        <p:txBody>
          <a:bodyPr/>
          <a:lstStyle/>
          <a:p>
            <a:fld id="{DF758495-8382-4F36-85B1-7D2A0972E43F}" type="datetimeFigureOut">
              <a:rPr lang="en-US" smtClean="0"/>
              <a:t>5/8/2024</a:t>
            </a:fld>
            <a:endParaRPr lang="en-US"/>
          </a:p>
        </p:txBody>
      </p:sp>
      <p:sp>
        <p:nvSpPr>
          <p:cNvPr id="3" name="Footer Placeholder 2">
            <a:extLst>
              <a:ext uri="{FF2B5EF4-FFF2-40B4-BE49-F238E27FC236}">
                <a16:creationId xmlns:a16="http://schemas.microsoft.com/office/drawing/2014/main" id="{F7F57CE6-72C8-837B-2721-D20F604A18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5AE819-2526-5024-D7DE-998F49D9E7A4}"/>
              </a:ext>
            </a:extLst>
          </p:cNvPr>
          <p:cNvSpPr>
            <a:spLocks noGrp="1"/>
          </p:cNvSpPr>
          <p:nvPr>
            <p:ph type="sldNum" sz="quarter" idx="12"/>
          </p:nvPr>
        </p:nvSpPr>
        <p:spPr/>
        <p:txBody>
          <a:bodyPr/>
          <a:lstStyle/>
          <a:p>
            <a:fld id="{FFB03FC1-66AC-4B7D-8322-A907AF8F7028}" type="slidenum">
              <a:rPr lang="en-US" smtClean="0"/>
              <a:t>‹#›</a:t>
            </a:fld>
            <a:endParaRPr lang="en-US"/>
          </a:p>
        </p:txBody>
      </p:sp>
    </p:spTree>
    <p:extLst>
      <p:ext uri="{BB962C8B-B14F-4D97-AF65-F5344CB8AC3E}">
        <p14:creationId xmlns:p14="http://schemas.microsoft.com/office/powerpoint/2010/main" val="53872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B5770-3C22-8763-036C-8B1BD12AC8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6E4C28-E9DC-48B4-3301-7BDF4AC54E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3D1C85-D93F-5E65-00D9-839CE0B79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97729C-7F39-916F-3B45-508DA7489E50}"/>
              </a:ext>
            </a:extLst>
          </p:cNvPr>
          <p:cNvSpPr>
            <a:spLocks noGrp="1"/>
          </p:cNvSpPr>
          <p:nvPr>
            <p:ph type="dt" sz="half" idx="10"/>
          </p:nvPr>
        </p:nvSpPr>
        <p:spPr/>
        <p:txBody>
          <a:bodyPr/>
          <a:lstStyle/>
          <a:p>
            <a:fld id="{DF758495-8382-4F36-85B1-7D2A0972E43F}" type="datetimeFigureOut">
              <a:rPr lang="en-US" smtClean="0"/>
              <a:t>5/8/2024</a:t>
            </a:fld>
            <a:endParaRPr lang="en-US"/>
          </a:p>
        </p:txBody>
      </p:sp>
      <p:sp>
        <p:nvSpPr>
          <p:cNvPr id="6" name="Footer Placeholder 5">
            <a:extLst>
              <a:ext uri="{FF2B5EF4-FFF2-40B4-BE49-F238E27FC236}">
                <a16:creationId xmlns:a16="http://schemas.microsoft.com/office/drawing/2014/main" id="{E0387D74-1300-B71B-BDBA-56944E1489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DA6270-60E3-BCD6-A14E-A33CCEF7D0C9}"/>
              </a:ext>
            </a:extLst>
          </p:cNvPr>
          <p:cNvSpPr>
            <a:spLocks noGrp="1"/>
          </p:cNvSpPr>
          <p:nvPr>
            <p:ph type="sldNum" sz="quarter" idx="12"/>
          </p:nvPr>
        </p:nvSpPr>
        <p:spPr/>
        <p:txBody>
          <a:bodyPr/>
          <a:lstStyle/>
          <a:p>
            <a:fld id="{FFB03FC1-66AC-4B7D-8322-A907AF8F7028}" type="slidenum">
              <a:rPr lang="en-US" smtClean="0"/>
              <a:t>‹#›</a:t>
            </a:fld>
            <a:endParaRPr lang="en-US"/>
          </a:p>
        </p:txBody>
      </p:sp>
    </p:spTree>
    <p:extLst>
      <p:ext uri="{BB962C8B-B14F-4D97-AF65-F5344CB8AC3E}">
        <p14:creationId xmlns:p14="http://schemas.microsoft.com/office/powerpoint/2010/main" val="1421289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F1398-928D-6762-B68E-AAD427330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4DD8EF-D3BA-0A1C-F971-F3A9A2AA1E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DDB880-7263-0BCA-60CF-7F7920687B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70A290-5440-1239-2C0A-81F8AB77B7CF}"/>
              </a:ext>
            </a:extLst>
          </p:cNvPr>
          <p:cNvSpPr>
            <a:spLocks noGrp="1"/>
          </p:cNvSpPr>
          <p:nvPr>
            <p:ph type="dt" sz="half" idx="10"/>
          </p:nvPr>
        </p:nvSpPr>
        <p:spPr/>
        <p:txBody>
          <a:bodyPr/>
          <a:lstStyle/>
          <a:p>
            <a:fld id="{DF758495-8382-4F36-85B1-7D2A0972E43F}" type="datetimeFigureOut">
              <a:rPr lang="en-US" smtClean="0"/>
              <a:t>5/8/2024</a:t>
            </a:fld>
            <a:endParaRPr lang="en-US"/>
          </a:p>
        </p:txBody>
      </p:sp>
      <p:sp>
        <p:nvSpPr>
          <p:cNvPr id="6" name="Footer Placeholder 5">
            <a:extLst>
              <a:ext uri="{FF2B5EF4-FFF2-40B4-BE49-F238E27FC236}">
                <a16:creationId xmlns:a16="http://schemas.microsoft.com/office/drawing/2014/main" id="{DC45989B-11B0-DB52-6EDB-F5371D0671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B1A358-BAF5-3566-36F2-851A537A8122}"/>
              </a:ext>
            </a:extLst>
          </p:cNvPr>
          <p:cNvSpPr>
            <a:spLocks noGrp="1"/>
          </p:cNvSpPr>
          <p:nvPr>
            <p:ph type="sldNum" sz="quarter" idx="12"/>
          </p:nvPr>
        </p:nvSpPr>
        <p:spPr/>
        <p:txBody>
          <a:bodyPr/>
          <a:lstStyle/>
          <a:p>
            <a:fld id="{FFB03FC1-66AC-4B7D-8322-A907AF8F7028}" type="slidenum">
              <a:rPr lang="en-US" smtClean="0"/>
              <a:t>‹#›</a:t>
            </a:fld>
            <a:endParaRPr lang="en-US"/>
          </a:p>
        </p:txBody>
      </p:sp>
    </p:spTree>
    <p:extLst>
      <p:ext uri="{BB962C8B-B14F-4D97-AF65-F5344CB8AC3E}">
        <p14:creationId xmlns:p14="http://schemas.microsoft.com/office/powerpoint/2010/main" val="3285548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44F59E-4EB4-9E59-9711-F37712ADCA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E93F6C-9645-A4B7-0F89-F3DA44D790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D5A733-0CB1-B8F9-CB8A-69CAFAFDAF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F758495-8382-4F36-85B1-7D2A0972E43F}" type="datetimeFigureOut">
              <a:rPr lang="en-US" smtClean="0"/>
              <a:t>5/8/2024</a:t>
            </a:fld>
            <a:endParaRPr lang="en-US"/>
          </a:p>
        </p:txBody>
      </p:sp>
      <p:sp>
        <p:nvSpPr>
          <p:cNvPr id="5" name="Footer Placeholder 4">
            <a:extLst>
              <a:ext uri="{FF2B5EF4-FFF2-40B4-BE49-F238E27FC236}">
                <a16:creationId xmlns:a16="http://schemas.microsoft.com/office/drawing/2014/main" id="{55E2C7A2-5020-13C1-DCE2-305063D1BC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E245AAB-97BB-3108-6D6B-5608ACA492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FB03FC1-66AC-4B7D-8322-A907AF8F7028}" type="slidenum">
              <a:rPr lang="en-US" smtClean="0"/>
              <a:t>‹#›</a:t>
            </a:fld>
            <a:endParaRPr lang="en-US"/>
          </a:p>
        </p:txBody>
      </p:sp>
    </p:spTree>
    <p:extLst>
      <p:ext uri="{BB962C8B-B14F-4D97-AF65-F5344CB8AC3E}">
        <p14:creationId xmlns:p14="http://schemas.microsoft.com/office/powerpoint/2010/main" val="4183695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skollu@kent.edu" TargetMode="Externa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3C6F4E6-30A1-4F63-C8CC-028750B5A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6668" cy="4570886"/>
            <a:chOff x="0" y="0"/>
            <a:chExt cx="12196668" cy="4570886"/>
          </a:xfrm>
        </p:grpSpPr>
        <p:sp>
          <p:nvSpPr>
            <p:cNvPr id="32" name="Rectangle 31">
              <a:extLst>
                <a:ext uri="{FF2B5EF4-FFF2-40B4-BE49-F238E27FC236}">
                  <a16:creationId xmlns:a16="http://schemas.microsoft.com/office/drawing/2014/main" id="{49EA7CA8-3AE6-4F5F-9932-63303CF2D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12196668" cy="4570632"/>
            </a:xfrm>
            <a:prstGeom prst="rect">
              <a:avLst/>
            </a:prstGeom>
            <a:gradFill>
              <a:gsLst>
                <a:gs pos="0">
                  <a:schemeClr val="accent5"/>
                </a:gs>
                <a:gs pos="100000">
                  <a:schemeClr val="accent2"/>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E3E019-A259-1130-CC5C-3165020BC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791"/>
              <a:ext cx="10565988" cy="4568095"/>
            </a:xfrm>
            <a:prstGeom prst="rect">
              <a:avLst/>
            </a:prstGeom>
            <a:gradFill flip="none" rotWithShape="1">
              <a:gsLst>
                <a:gs pos="3000">
                  <a:schemeClr val="accent2"/>
                </a:gs>
                <a:gs pos="40000">
                  <a:schemeClr val="accent2">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0769F99-CCA6-5CDC-D1E1-C59A4762F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2192000" cy="4549891"/>
            </a:xfrm>
            <a:prstGeom prst="rect">
              <a:avLst/>
            </a:prstGeom>
            <a:gradFill>
              <a:gsLst>
                <a:gs pos="0">
                  <a:schemeClr val="accent5">
                    <a:alpha val="76000"/>
                  </a:schemeClr>
                </a:gs>
                <a:gs pos="67000">
                  <a:schemeClr val="accent2">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13E73D3-029B-3D4E-1956-8EE7068A6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110544" y="18215"/>
              <a:ext cx="8086124" cy="4549887"/>
            </a:xfrm>
            <a:prstGeom prst="rect">
              <a:avLst/>
            </a:prstGeom>
            <a:gradFill flip="none" rotWithShape="1">
              <a:gsLst>
                <a:gs pos="0">
                  <a:schemeClr val="accent5">
                    <a:lumMod val="50000"/>
                    <a:alpha val="36000"/>
                  </a:schemeClr>
                </a:gs>
                <a:gs pos="45000">
                  <a:schemeClr val="accent5">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 name="Title 1">
            <a:extLst>
              <a:ext uri="{FF2B5EF4-FFF2-40B4-BE49-F238E27FC236}">
                <a16:creationId xmlns:a16="http://schemas.microsoft.com/office/drawing/2014/main" id="{6F06ED0A-C2A0-03E3-00F0-8D7E184965C8}"/>
              </a:ext>
            </a:extLst>
          </p:cNvPr>
          <p:cNvSpPr>
            <a:spLocks noGrp="1"/>
          </p:cNvSpPr>
          <p:nvPr>
            <p:ph type="ctrTitle"/>
          </p:nvPr>
        </p:nvSpPr>
        <p:spPr>
          <a:xfrm>
            <a:off x="1126348" y="524396"/>
            <a:ext cx="10387226" cy="3290279"/>
          </a:xfrm>
        </p:spPr>
        <p:txBody>
          <a:bodyPr anchor="t">
            <a:normAutofit/>
          </a:bodyPr>
          <a:lstStyle/>
          <a:p>
            <a:br>
              <a:rPr lang="en-US" sz="3400" dirty="0">
                <a:solidFill>
                  <a:srgbClr val="FFFFFF"/>
                </a:solidFill>
              </a:rPr>
            </a:br>
            <a:br>
              <a:rPr lang="en-US" sz="3400" dirty="0">
                <a:solidFill>
                  <a:srgbClr val="FFFFFF"/>
                </a:solidFill>
              </a:rPr>
            </a:br>
            <a:r>
              <a:rPr lang="en-US" sz="3600" dirty="0">
                <a:solidFill>
                  <a:srgbClr val="FFFFFF"/>
                </a:solidFill>
              </a:rPr>
              <a:t>Time-Based Trends of Taxi Pickups and Drop-offs: Exploring Trip Duration Variations Across Peak and Off-Peak Hours</a:t>
            </a:r>
            <a:endParaRPr lang="en-US" sz="3400" dirty="0">
              <a:solidFill>
                <a:srgbClr val="FFFFFF"/>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0C3783E8-711F-DD71-A32D-047D5ACBBB24}"/>
              </a:ext>
            </a:extLst>
          </p:cNvPr>
          <p:cNvSpPr>
            <a:spLocks noGrp="1"/>
          </p:cNvSpPr>
          <p:nvPr>
            <p:ph type="subTitle" idx="1"/>
          </p:nvPr>
        </p:nvSpPr>
        <p:spPr>
          <a:xfrm>
            <a:off x="1234503" y="5133871"/>
            <a:ext cx="6481746" cy="1199733"/>
          </a:xfrm>
        </p:spPr>
        <p:txBody>
          <a:bodyPr anchor="ctr">
            <a:noAutofit/>
          </a:bodyPr>
          <a:lstStyle/>
          <a:p>
            <a:pPr algn="l"/>
            <a:r>
              <a:rPr lang="en-US" sz="1400" i="1" dirty="0"/>
              <a:t>                                               </a:t>
            </a:r>
            <a:r>
              <a:rPr lang="en-US" sz="1400" i="1" dirty="0">
                <a:latin typeface="Times New Roman" panose="02020603050405020304" pitchFamily="18" charset="0"/>
                <a:cs typeface="Times New Roman" panose="02020603050405020304" pitchFamily="18" charset="0"/>
              </a:rPr>
              <a:t>By </a:t>
            </a:r>
          </a:p>
          <a:p>
            <a:pPr algn="l"/>
            <a:endParaRPr lang="en-US" sz="1400" i="1" dirty="0">
              <a:latin typeface="Times New Roman" panose="02020603050405020304" pitchFamily="18" charset="0"/>
              <a:cs typeface="Times New Roman" panose="02020603050405020304" pitchFamily="18" charset="0"/>
            </a:endParaRPr>
          </a:p>
          <a:p>
            <a:pPr algn="l"/>
            <a:r>
              <a:rPr lang="en-US" sz="1400" i="1" dirty="0">
                <a:latin typeface="Times New Roman" panose="02020603050405020304" pitchFamily="18" charset="0"/>
                <a:cs typeface="Times New Roman" panose="02020603050405020304" pitchFamily="18" charset="0"/>
              </a:rPr>
              <a:t>Kollu Sravan Kumar Reddy - 811295843 - </a:t>
            </a:r>
            <a:r>
              <a:rPr lang="en-US" sz="1400" i="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skollu@kent.edu</a:t>
            </a:r>
            <a:endParaRPr lang="en-US" sz="1400" i="1" dirty="0">
              <a:latin typeface="Times New Roman" panose="02020603050405020304" pitchFamily="18" charset="0"/>
              <a:cs typeface="Times New Roman" panose="02020603050405020304" pitchFamily="18" charset="0"/>
            </a:endParaRPr>
          </a:p>
          <a:p>
            <a:pPr algn="l"/>
            <a:r>
              <a:rPr lang="en-US" sz="1400" i="1" dirty="0">
                <a:latin typeface="Times New Roman" panose="02020603050405020304" pitchFamily="18" charset="0"/>
                <a:cs typeface="Times New Roman" panose="02020603050405020304" pitchFamily="18" charset="0"/>
              </a:rPr>
              <a:t> Keerthi Akhila Pasam – 811304142 - kpasam@kent.edu </a:t>
            </a:r>
          </a:p>
          <a:p>
            <a:pPr algn="l"/>
            <a:r>
              <a:rPr lang="en-US" sz="1400" i="1" dirty="0">
                <a:latin typeface="Times New Roman" panose="02020603050405020304" pitchFamily="18" charset="0"/>
                <a:cs typeface="Times New Roman" panose="02020603050405020304" pitchFamily="18" charset="0"/>
              </a:rPr>
              <a:t>Archana Katta – 811298298 – akatta2@kent.edu</a:t>
            </a:r>
          </a:p>
        </p:txBody>
      </p:sp>
      <p:pic>
        <p:nvPicPr>
          <p:cNvPr id="34" name="Graphic 33" descr="Taxi">
            <a:extLst>
              <a:ext uri="{FF2B5EF4-FFF2-40B4-BE49-F238E27FC236}">
                <a16:creationId xmlns:a16="http://schemas.microsoft.com/office/drawing/2014/main" id="{5117E0A6-B2F0-5639-3F33-37853C4AC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35881" y="4244978"/>
            <a:ext cx="2782529" cy="2613022"/>
          </a:xfrm>
          <a:prstGeom prst="rect">
            <a:avLst/>
          </a:prstGeom>
        </p:spPr>
      </p:pic>
    </p:spTree>
    <p:extLst>
      <p:ext uri="{BB962C8B-B14F-4D97-AF65-F5344CB8AC3E}">
        <p14:creationId xmlns:p14="http://schemas.microsoft.com/office/powerpoint/2010/main" val="4189971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5969-3E07-BCB9-C954-980B9711D1C7}"/>
              </a:ext>
            </a:extLst>
          </p:cNvPr>
          <p:cNvSpPr>
            <a:spLocks noGrp="1"/>
          </p:cNvSpPr>
          <p:nvPr>
            <p:ph type="title"/>
          </p:nvPr>
        </p:nvSpPr>
        <p:spPr>
          <a:xfrm>
            <a:off x="572493" y="238539"/>
            <a:ext cx="11018520" cy="1434415"/>
          </a:xfrm>
        </p:spPr>
        <p:txBody>
          <a:bodyPr anchor="b">
            <a:normAutofit/>
          </a:bodyPr>
          <a:lstStyle/>
          <a:p>
            <a:pPr algn="ctr"/>
            <a:r>
              <a:rPr lang="en-US" sz="4600" b="1" dirty="0">
                <a:solidFill>
                  <a:srgbClr val="C00000"/>
                </a:solidFill>
                <a:effectLst>
                  <a:outerShdw blurRad="38100" dist="38100" dir="2700000" algn="tl">
                    <a:srgbClr val="000000">
                      <a:alpha val="43137"/>
                    </a:srgbClr>
                  </a:outerShdw>
                </a:effectLst>
              </a:rPr>
              <a:t>Visualizations</a:t>
            </a:r>
            <a:br>
              <a:rPr lang="en-US" sz="4600" dirty="0"/>
            </a:br>
            <a:endParaRPr lang="en-US" sz="4600" dirty="0"/>
          </a:p>
        </p:txBody>
      </p:sp>
      <p:sp>
        <p:nvSpPr>
          <p:cNvPr id="3" name="Content Placeholder 2">
            <a:extLst>
              <a:ext uri="{FF2B5EF4-FFF2-40B4-BE49-F238E27FC236}">
                <a16:creationId xmlns:a16="http://schemas.microsoft.com/office/drawing/2014/main" id="{94C0124A-0487-D0C6-47C4-452314122BE9}"/>
              </a:ext>
            </a:extLst>
          </p:cNvPr>
          <p:cNvSpPr>
            <a:spLocks noGrp="1"/>
          </p:cNvSpPr>
          <p:nvPr>
            <p:ph idx="1"/>
          </p:nvPr>
        </p:nvSpPr>
        <p:spPr>
          <a:xfrm>
            <a:off x="572493" y="2071315"/>
            <a:ext cx="3938547" cy="4427815"/>
          </a:xfrm>
        </p:spPr>
        <p:txBody>
          <a:bodyPr anchor="t">
            <a:normAutofit/>
          </a:bodyPr>
          <a:lstStyle/>
          <a:p>
            <a:pPr marL="0" indent="0">
              <a:buNone/>
            </a:pPr>
            <a:r>
              <a:rPr lang="en-US" sz="2200" b="1" i="0" dirty="0">
                <a:effectLst/>
                <a:highlight>
                  <a:srgbClr val="FFFFFF"/>
                </a:highlight>
                <a:latin typeface="Söhne"/>
              </a:rPr>
              <a:t>                                                                                           Average Trip Distance Analysis:</a:t>
            </a:r>
          </a:p>
          <a:p>
            <a:pPr marL="0" indent="0">
              <a:buNone/>
            </a:pPr>
            <a:endParaRPr lang="en-US" sz="2200" b="1" i="0" dirty="0">
              <a:effectLst/>
              <a:highlight>
                <a:srgbClr val="FFFFFF"/>
              </a:highlight>
              <a:latin typeface="Söhne"/>
            </a:endParaRPr>
          </a:p>
          <a:p>
            <a:pPr algn="l">
              <a:buFont typeface="+mj-lt"/>
              <a:buAutoNum type="arabicPeriod"/>
            </a:pPr>
            <a:r>
              <a:rPr lang="en-US" sz="1800" dirty="0">
                <a:highlight>
                  <a:srgbClr val="FFFFFF"/>
                </a:highlight>
                <a:latin typeface="Söhne"/>
              </a:rPr>
              <a:t>Most taxis travel the longest distances between 8 PM and 10 PM.</a:t>
            </a:r>
          </a:p>
          <a:p>
            <a:pPr algn="l">
              <a:buFont typeface="+mj-lt"/>
              <a:buAutoNum type="arabicPeriod"/>
            </a:pPr>
            <a:r>
              <a:rPr lang="en-US" sz="1800" dirty="0">
                <a:highlight>
                  <a:srgbClr val="FFFFFF"/>
                </a:highlight>
                <a:latin typeface="Söhne"/>
              </a:rPr>
              <a:t>Taxi companies might want to schedule more drivers during these busy evening hours.</a:t>
            </a:r>
          </a:p>
          <a:p>
            <a:pPr algn="l">
              <a:buFont typeface="+mj-lt"/>
              <a:buAutoNum type="arabicPeriod"/>
            </a:pPr>
            <a:r>
              <a:rPr lang="en-US" sz="1800" dirty="0">
                <a:highlight>
                  <a:srgbClr val="FFFFFF"/>
                </a:highlight>
                <a:latin typeface="Söhne"/>
              </a:rPr>
              <a:t>Knowing when taxi rides are longest helps plan city transportation better.</a:t>
            </a:r>
          </a:p>
          <a:p>
            <a:pPr marL="0" indent="0">
              <a:buNone/>
            </a:pPr>
            <a:endParaRPr lang="en-US" sz="1800" dirty="0">
              <a:highlight>
                <a:srgbClr val="FFFFFF"/>
              </a:highlight>
              <a:latin typeface="Söhne"/>
            </a:endParaRPr>
          </a:p>
          <a:p>
            <a:pPr marL="0" indent="0">
              <a:buNone/>
            </a:pPr>
            <a:endParaRPr lang="en-US" sz="2200" b="1" i="0" dirty="0">
              <a:effectLst/>
              <a:highlight>
                <a:srgbClr val="FFFFFF"/>
              </a:highlight>
              <a:latin typeface="Söhne"/>
            </a:endParaRP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p:txBody>
      </p:sp>
      <p:pic>
        <p:nvPicPr>
          <p:cNvPr id="5" name="Picture 4">
            <a:extLst>
              <a:ext uri="{FF2B5EF4-FFF2-40B4-BE49-F238E27FC236}">
                <a16:creationId xmlns:a16="http://schemas.microsoft.com/office/drawing/2014/main" id="{08540396-8456-BD61-B8E5-C937CC3F8AE1}"/>
              </a:ext>
            </a:extLst>
          </p:cNvPr>
          <p:cNvPicPr>
            <a:picLocks noChangeAspect="1"/>
          </p:cNvPicPr>
          <p:nvPr/>
        </p:nvPicPr>
        <p:blipFill>
          <a:blip r:embed="rId3"/>
          <a:stretch>
            <a:fillRect/>
          </a:stretch>
        </p:blipFill>
        <p:spPr>
          <a:xfrm>
            <a:off x="4426278" y="1462336"/>
            <a:ext cx="7567316" cy="4877223"/>
          </a:xfrm>
          <a:prstGeom prst="rect">
            <a:avLst/>
          </a:prstGeom>
        </p:spPr>
      </p:pic>
    </p:spTree>
    <p:extLst>
      <p:ext uri="{BB962C8B-B14F-4D97-AF65-F5344CB8AC3E}">
        <p14:creationId xmlns:p14="http://schemas.microsoft.com/office/powerpoint/2010/main" val="129675648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E15969-3E07-BCB9-C954-980B9711D1C7}"/>
              </a:ext>
            </a:extLst>
          </p:cNvPr>
          <p:cNvSpPr>
            <a:spLocks noGrp="1"/>
          </p:cNvSpPr>
          <p:nvPr>
            <p:ph type="title"/>
          </p:nvPr>
        </p:nvSpPr>
        <p:spPr>
          <a:xfrm>
            <a:off x="572493" y="540774"/>
            <a:ext cx="11018520" cy="1132180"/>
          </a:xfrm>
        </p:spPr>
        <p:txBody>
          <a:bodyPr anchor="b">
            <a:normAutofit fontScale="90000"/>
          </a:bodyPr>
          <a:lstStyle/>
          <a:p>
            <a:pPr algn="ctr"/>
            <a:r>
              <a:rPr lang="en-US" b="1" i="0" dirty="0">
                <a:solidFill>
                  <a:srgbClr val="C00000"/>
                </a:solidFill>
                <a:effectLst>
                  <a:outerShdw blurRad="38100" dist="38100" dir="2700000" algn="tl">
                    <a:srgbClr val="000000">
                      <a:alpha val="43137"/>
                    </a:srgbClr>
                  </a:outerShdw>
                </a:effectLst>
                <a:highlight>
                  <a:srgbClr val="FFFFFF"/>
                </a:highlight>
                <a:latin typeface="Söhne"/>
              </a:rPr>
              <a:t>Temporal Distribution Visualization</a:t>
            </a:r>
            <a:br>
              <a:rPr lang="en-US" sz="4600" dirty="0"/>
            </a:br>
            <a:endParaRPr lang="en-US" sz="4600" dirty="0"/>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4C0124A-0487-D0C6-47C4-452314122BE9}"/>
              </a:ext>
            </a:extLst>
          </p:cNvPr>
          <p:cNvSpPr>
            <a:spLocks noGrp="1"/>
          </p:cNvSpPr>
          <p:nvPr>
            <p:ph idx="1"/>
          </p:nvPr>
        </p:nvSpPr>
        <p:spPr>
          <a:xfrm>
            <a:off x="572493" y="2071316"/>
            <a:ext cx="4174543" cy="4119172"/>
          </a:xfrm>
        </p:spPr>
        <p:txBody>
          <a:bodyPr anchor="t">
            <a:normAutofit/>
          </a:bodyPr>
          <a:lstStyle/>
          <a:p>
            <a:pPr marL="0" indent="0" algn="l">
              <a:buNone/>
            </a:pPr>
            <a:r>
              <a:rPr lang="en-US" sz="2000" dirty="0">
                <a:highlight>
                  <a:srgbClr val="FFFFFF"/>
                </a:highlight>
                <a:latin typeface="Söhne"/>
              </a:rPr>
              <a:t>Taxi Pickups and Drop-offs</a:t>
            </a:r>
          </a:p>
          <a:p>
            <a:pPr marL="0" indent="0" algn="l">
              <a:buNone/>
            </a:pPr>
            <a:endParaRPr lang="en-US" sz="2000" dirty="0">
              <a:highlight>
                <a:srgbClr val="FFFFFF"/>
              </a:highlight>
              <a:latin typeface="Söhne"/>
            </a:endParaRPr>
          </a:p>
          <a:p>
            <a:pPr algn="l">
              <a:buFont typeface="+mj-lt"/>
              <a:buAutoNum type="arabicPeriod"/>
            </a:pPr>
            <a:r>
              <a:rPr lang="en-US" sz="2000" dirty="0">
                <a:highlight>
                  <a:srgbClr val="FFFFFF"/>
                </a:highlight>
                <a:latin typeface="Söhne"/>
              </a:rPr>
              <a:t>Taxi pickups are highest around 6 PM, with a peak at this hour.</a:t>
            </a:r>
          </a:p>
          <a:p>
            <a:pPr algn="l">
              <a:buFont typeface="+mj-lt"/>
              <a:buAutoNum type="arabicPeriod"/>
            </a:pPr>
            <a:r>
              <a:rPr lang="en-US" sz="2000" dirty="0">
                <a:highlight>
                  <a:srgbClr val="FFFFFF"/>
                </a:highlight>
                <a:latin typeface="Söhne"/>
              </a:rPr>
              <a:t>Drop-offs are more evenly spread throughout the day.</a:t>
            </a:r>
          </a:p>
          <a:p>
            <a:pPr algn="l">
              <a:buFont typeface="+mj-lt"/>
              <a:buAutoNum type="arabicPeriod"/>
            </a:pPr>
            <a:r>
              <a:rPr lang="en-US" sz="2000" dirty="0">
                <a:highlight>
                  <a:srgbClr val="FFFFFF"/>
                </a:highlight>
                <a:latin typeface="Söhne"/>
              </a:rPr>
              <a:t>Morning hours see a rise in drop-offs, possibly due to commuters heading to work.</a:t>
            </a:r>
          </a:p>
          <a:p>
            <a:endParaRPr lang="en-US" sz="20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p:txBody>
      </p:sp>
      <p:pic>
        <p:nvPicPr>
          <p:cNvPr id="6" name="Picture 5">
            <a:extLst>
              <a:ext uri="{FF2B5EF4-FFF2-40B4-BE49-F238E27FC236}">
                <a16:creationId xmlns:a16="http://schemas.microsoft.com/office/drawing/2014/main" id="{4BD03063-161B-8479-EDAC-3CF19FB4E9E5}"/>
              </a:ext>
            </a:extLst>
          </p:cNvPr>
          <p:cNvPicPr>
            <a:picLocks noChangeAspect="1"/>
          </p:cNvPicPr>
          <p:nvPr/>
        </p:nvPicPr>
        <p:blipFill>
          <a:blip r:embed="rId2"/>
          <a:stretch>
            <a:fillRect/>
          </a:stretch>
        </p:blipFill>
        <p:spPr>
          <a:xfrm>
            <a:off x="4747036" y="2062726"/>
            <a:ext cx="6843977" cy="4346202"/>
          </a:xfrm>
          <a:prstGeom prst="rect">
            <a:avLst/>
          </a:prstGeom>
        </p:spPr>
      </p:pic>
    </p:spTree>
    <p:extLst>
      <p:ext uri="{BB962C8B-B14F-4D97-AF65-F5344CB8AC3E}">
        <p14:creationId xmlns:p14="http://schemas.microsoft.com/office/powerpoint/2010/main" val="269111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514B46-E104-EA11-9DC0-3B6545C3EDF2}"/>
              </a:ext>
            </a:extLst>
          </p:cNvPr>
          <p:cNvSpPr>
            <a:spLocks noGrp="1"/>
          </p:cNvSpPr>
          <p:nvPr>
            <p:ph type="title"/>
          </p:nvPr>
        </p:nvSpPr>
        <p:spPr>
          <a:xfrm>
            <a:off x="572493" y="238539"/>
            <a:ext cx="11018520" cy="1048861"/>
          </a:xfrm>
        </p:spPr>
        <p:txBody>
          <a:bodyPr vert="horz" lIns="91440" tIns="45720" rIns="91440" bIns="45720" rtlCol="0" anchor="b">
            <a:normAutofit/>
          </a:bodyPr>
          <a:lstStyle/>
          <a:p>
            <a:pPr algn="ctr"/>
            <a:r>
              <a:rPr lang="en-US" b="1" dirty="0">
                <a:solidFill>
                  <a:srgbClr val="C00000"/>
                </a:solidFill>
                <a:effectLst>
                  <a:outerShdw blurRad="38100" dist="38100" dir="2700000" algn="tl">
                    <a:srgbClr val="000000">
                      <a:alpha val="43137"/>
                    </a:srgbClr>
                  </a:outerShdw>
                </a:effectLst>
              </a:rPr>
              <a:t>Peak Hour Analysis</a:t>
            </a:r>
            <a:endParaRPr lang="en-US" b="1" dirty="0">
              <a:solidFill>
                <a:srgbClr val="C00000"/>
              </a:solidFill>
            </a:endParaRPr>
          </a:p>
        </p:txBody>
      </p:sp>
      <p:sp>
        <p:nvSpPr>
          <p:cNvPr id="2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17">
            <a:extLst>
              <a:ext uri="{FF2B5EF4-FFF2-40B4-BE49-F238E27FC236}">
                <a16:creationId xmlns:a16="http://schemas.microsoft.com/office/drawing/2014/main" id="{3DB7E2F2-D804-910A-080F-08AF35C99285}"/>
              </a:ext>
            </a:extLst>
          </p:cNvPr>
          <p:cNvSpPr>
            <a:spLocks noGrp="1"/>
          </p:cNvSpPr>
          <p:nvPr>
            <p:ph idx="1"/>
          </p:nvPr>
        </p:nvSpPr>
        <p:spPr>
          <a:xfrm>
            <a:off x="572493" y="2071316"/>
            <a:ext cx="4426227" cy="4119172"/>
          </a:xfrm>
        </p:spPr>
        <p:txBody>
          <a:bodyPr anchor="t">
            <a:normAutofit/>
          </a:bodyPr>
          <a:lstStyle/>
          <a:p>
            <a:pPr marL="0" indent="0">
              <a:buNone/>
            </a:pPr>
            <a:r>
              <a:rPr lang="en-US" sz="2200" dirty="0"/>
              <a:t>Peak and off-peak Hours:</a:t>
            </a:r>
            <a:br>
              <a:rPr lang="en-US" sz="2200" dirty="0"/>
            </a:br>
            <a:endParaRPr lang="en-US" sz="2200" dirty="0"/>
          </a:p>
          <a:p>
            <a:pPr algn="l">
              <a:buFont typeface="+mj-lt"/>
              <a:buAutoNum type="arabicPeriod"/>
            </a:pPr>
            <a:r>
              <a:rPr lang="en-US" sz="1800" dirty="0"/>
              <a:t>During peak hours, trip durations tend to be slightly longer compared to off-peak hours.</a:t>
            </a:r>
          </a:p>
          <a:p>
            <a:pPr algn="l">
              <a:buFont typeface="+mj-lt"/>
              <a:buAutoNum type="arabicPeriod"/>
            </a:pPr>
            <a:r>
              <a:rPr lang="en-US" sz="1800" dirty="0"/>
              <a:t>Off-peak hours generally exhibit shorter trip durations across the day.</a:t>
            </a:r>
          </a:p>
          <a:p>
            <a:pPr algn="l">
              <a:buFont typeface="+mj-lt"/>
              <a:buAutoNum type="arabicPeriod"/>
            </a:pPr>
            <a:r>
              <a:rPr lang="en-US" sz="1800" dirty="0"/>
              <a:t>The difference in trip durations between peak and off-peak hours is most noticeable during rush hours.</a:t>
            </a:r>
          </a:p>
          <a:p>
            <a:endParaRPr lang="en-US" sz="2200" dirty="0"/>
          </a:p>
        </p:txBody>
      </p:sp>
      <p:pic>
        <p:nvPicPr>
          <p:cNvPr id="4" name="Picture 3">
            <a:extLst>
              <a:ext uri="{FF2B5EF4-FFF2-40B4-BE49-F238E27FC236}">
                <a16:creationId xmlns:a16="http://schemas.microsoft.com/office/drawing/2014/main" id="{B9C82F51-2F82-6BAB-A495-0F5D00DADF8F}"/>
              </a:ext>
            </a:extLst>
          </p:cNvPr>
          <p:cNvPicPr>
            <a:picLocks noChangeAspect="1"/>
          </p:cNvPicPr>
          <p:nvPr/>
        </p:nvPicPr>
        <p:blipFill>
          <a:blip r:embed="rId2"/>
          <a:stretch>
            <a:fillRect/>
          </a:stretch>
        </p:blipFill>
        <p:spPr>
          <a:xfrm>
            <a:off x="5113074" y="2005969"/>
            <a:ext cx="6506433" cy="4249866"/>
          </a:xfrm>
          <a:prstGeom prst="rect">
            <a:avLst/>
          </a:prstGeom>
        </p:spPr>
      </p:pic>
    </p:spTree>
    <p:extLst>
      <p:ext uri="{BB962C8B-B14F-4D97-AF65-F5344CB8AC3E}">
        <p14:creationId xmlns:p14="http://schemas.microsoft.com/office/powerpoint/2010/main" val="286358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6E453B-1DE1-0A81-BBF1-97F15E2EA816}"/>
              </a:ext>
            </a:extLst>
          </p:cNvPr>
          <p:cNvSpPr>
            <a:spLocks noGrp="1"/>
          </p:cNvSpPr>
          <p:nvPr>
            <p:ph type="title"/>
          </p:nvPr>
        </p:nvSpPr>
        <p:spPr>
          <a:xfrm>
            <a:off x="572493" y="238539"/>
            <a:ext cx="11018520" cy="1030573"/>
          </a:xfrm>
        </p:spPr>
        <p:txBody>
          <a:bodyPr anchor="b">
            <a:normAutofit/>
          </a:bodyPr>
          <a:lstStyle/>
          <a:p>
            <a:pPr algn="ctr"/>
            <a:r>
              <a:rPr lang="en-US" b="1" dirty="0">
                <a:solidFill>
                  <a:srgbClr val="C00000"/>
                </a:solidFill>
                <a:effectLst>
                  <a:outerShdw blurRad="38100" dist="38100" dir="2700000" algn="tl">
                    <a:srgbClr val="000000">
                      <a:alpha val="43137"/>
                    </a:srgbClr>
                  </a:outerShdw>
                </a:effectLst>
                <a:highlight>
                  <a:srgbClr val="FFFFFF"/>
                </a:highlight>
              </a:rPr>
              <a:t>Monthly Trends Exploration</a:t>
            </a:r>
          </a:p>
        </p:txBody>
      </p:sp>
      <p:sp>
        <p:nvSpPr>
          <p:cNvPr id="1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E85946B9-E96C-C9C3-5274-F7AFF7C3EEB6}"/>
              </a:ext>
            </a:extLst>
          </p:cNvPr>
          <p:cNvSpPr>
            <a:spLocks noGrp="1"/>
          </p:cNvSpPr>
          <p:nvPr>
            <p:ph idx="1"/>
          </p:nvPr>
        </p:nvSpPr>
        <p:spPr>
          <a:xfrm>
            <a:off x="572493" y="2071316"/>
            <a:ext cx="3735347" cy="4119172"/>
          </a:xfrm>
        </p:spPr>
        <p:txBody>
          <a:bodyPr anchor="t">
            <a:normAutofit/>
          </a:bodyPr>
          <a:lstStyle/>
          <a:p>
            <a:pPr marL="0" indent="0">
              <a:buNone/>
            </a:pPr>
            <a:r>
              <a:rPr lang="en-US" sz="2200" dirty="0"/>
              <a:t>Number of Trips per Month :</a:t>
            </a:r>
          </a:p>
          <a:p>
            <a:pPr marL="0" indent="0">
              <a:buNone/>
            </a:pPr>
            <a:endParaRPr lang="en-US" sz="2200" dirty="0"/>
          </a:p>
          <a:p>
            <a:pPr algn="l">
              <a:buFont typeface="+mj-lt"/>
              <a:buAutoNum type="arabicPeriod"/>
            </a:pPr>
            <a:r>
              <a:rPr lang="en-US" sz="1800" dirty="0"/>
              <a:t>The plot shows the number of taxi trips per month throughout the year.</a:t>
            </a:r>
          </a:p>
          <a:p>
            <a:pPr algn="l">
              <a:buFont typeface="+mj-lt"/>
              <a:buAutoNum type="arabicPeriod"/>
            </a:pPr>
            <a:r>
              <a:rPr lang="en-US" sz="1800" dirty="0"/>
              <a:t>There's a clear variation in taxi usage over the months, with some months experiencing higher demand than others.</a:t>
            </a:r>
          </a:p>
          <a:p>
            <a:pPr algn="l">
              <a:buFont typeface="+mj-lt"/>
              <a:buAutoNum type="arabicPeriod"/>
            </a:pPr>
            <a:r>
              <a:rPr lang="en-US" sz="1800" dirty="0"/>
              <a:t>The busiest months for taxi trips are typically during the warmer seasons, such as spring and summer.</a:t>
            </a:r>
          </a:p>
          <a:p>
            <a:pPr marL="0" indent="0">
              <a:buNone/>
            </a:pPr>
            <a:endParaRPr lang="en-US" sz="2200" dirty="0"/>
          </a:p>
        </p:txBody>
      </p:sp>
      <p:pic>
        <p:nvPicPr>
          <p:cNvPr id="6" name="Picture 5">
            <a:extLst>
              <a:ext uri="{FF2B5EF4-FFF2-40B4-BE49-F238E27FC236}">
                <a16:creationId xmlns:a16="http://schemas.microsoft.com/office/drawing/2014/main" id="{9305ADBA-AA1B-F6C4-3006-8349B6EED156}"/>
              </a:ext>
            </a:extLst>
          </p:cNvPr>
          <p:cNvPicPr>
            <a:picLocks noChangeAspect="1"/>
          </p:cNvPicPr>
          <p:nvPr/>
        </p:nvPicPr>
        <p:blipFill>
          <a:blip r:embed="rId2"/>
          <a:stretch>
            <a:fillRect/>
          </a:stretch>
        </p:blipFill>
        <p:spPr>
          <a:xfrm>
            <a:off x="4470766" y="2071316"/>
            <a:ext cx="7074527" cy="4280089"/>
          </a:xfrm>
          <a:prstGeom prst="rect">
            <a:avLst/>
          </a:prstGeom>
        </p:spPr>
      </p:pic>
    </p:spTree>
    <p:extLst>
      <p:ext uri="{BB962C8B-B14F-4D97-AF65-F5344CB8AC3E}">
        <p14:creationId xmlns:p14="http://schemas.microsoft.com/office/powerpoint/2010/main" val="159143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lourful sky with clouds at sunset">
            <a:extLst>
              <a:ext uri="{FF2B5EF4-FFF2-40B4-BE49-F238E27FC236}">
                <a16:creationId xmlns:a16="http://schemas.microsoft.com/office/drawing/2014/main" id="{B8E46EBA-6114-45AB-EBE5-1111599110A4}"/>
              </a:ext>
            </a:extLst>
          </p:cNvPr>
          <p:cNvPicPr>
            <a:picLocks noChangeAspect="1"/>
          </p:cNvPicPr>
          <p:nvPr/>
        </p:nvPicPr>
        <p:blipFill rotWithShape="1">
          <a:blip r:embed="rId2"/>
          <a:srcRect t="5436"/>
          <a:stretch/>
        </p:blipFill>
        <p:spPr>
          <a:xfrm>
            <a:off x="1" y="10"/>
            <a:ext cx="12188950" cy="6857990"/>
          </a:xfrm>
          <a:prstGeom prst="rect">
            <a:avLst/>
          </a:prstGeom>
        </p:spPr>
      </p:pic>
      <p:sp>
        <p:nvSpPr>
          <p:cNvPr id="16"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00D5BF-26E1-FA40-FC1C-28D7A8202848}"/>
              </a:ext>
            </a:extLst>
          </p:cNvPr>
          <p:cNvSpPr>
            <a:spLocks noGrp="1"/>
          </p:cNvSpPr>
          <p:nvPr>
            <p:ph type="title"/>
          </p:nvPr>
        </p:nvSpPr>
        <p:spPr>
          <a:xfrm>
            <a:off x="4847305" y="267150"/>
            <a:ext cx="6506495" cy="1899912"/>
          </a:xfrm>
        </p:spPr>
        <p:txBody>
          <a:bodyPr>
            <a:normAutofit/>
          </a:bodyPr>
          <a:lstStyle/>
          <a:p>
            <a:r>
              <a:rPr lang="en-US" sz="5400" b="1" dirty="0">
                <a:solidFill>
                  <a:srgbClr val="FF0000"/>
                </a:solidFill>
                <a:effectLst>
                  <a:outerShdw blurRad="38100" dist="38100" dir="2700000" algn="tl">
                    <a:srgbClr val="000000">
                      <a:alpha val="43137"/>
                    </a:srgbClr>
                  </a:outerShdw>
                </a:effectLst>
              </a:rPr>
              <a:t>Feature Selection</a:t>
            </a:r>
          </a:p>
        </p:txBody>
      </p:sp>
      <p:sp>
        <p:nvSpPr>
          <p:cNvPr id="3" name="Content Placeholder 2">
            <a:extLst>
              <a:ext uri="{FF2B5EF4-FFF2-40B4-BE49-F238E27FC236}">
                <a16:creationId xmlns:a16="http://schemas.microsoft.com/office/drawing/2014/main" id="{7CE4EDFA-1490-8277-C26C-4EF2AC834E56}"/>
              </a:ext>
            </a:extLst>
          </p:cNvPr>
          <p:cNvSpPr>
            <a:spLocks noGrp="1"/>
          </p:cNvSpPr>
          <p:nvPr>
            <p:ph idx="1"/>
          </p:nvPr>
        </p:nvSpPr>
        <p:spPr>
          <a:xfrm>
            <a:off x="6253316" y="2434201"/>
            <a:ext cx="5100484" cy="3742762"/>
          </a:xfrm>
        </p:spPr>
        <p:txBody>
          <a:bodyPr>
            <a:normAutofit/>
          </a:bodyPr>
          <a:lstStyle/>
          <a:p>
            <a:r>
              <a:rPr lang="en-US" sz="3600" dirty="0"/>
              <a:t>Pickup hour</a:t>
            </a:r>
          </a:p>
          <a:p>
            <a:r>
              <a:rPr lang="en-US" sz="3600" dirty="0"/>
              <a:t>Trip distance</a:t>
            </a:r>
          </a:p>
          <a:p>
            <a:r>
              <a:rPr lang="en-US" sz="3600" dirty="0"/>
              <a:t>Peak hour</a:t>
            </a:r>
          </a:p>
          <a:p>
            <a:r>
              <a:rPr lang="en-US" sz="3600" dirty="0"/>
              <a:t>Fare amount</a:t>
            </a:r>
          </a:p>
        </p:txBody>
      </p:sp>
    </p:spTree>
    <p:extLst>
      <p:ext uri="{BB962C8B-B14F-4D97-AF65-F5344CB8AC3E}">
        <p14:creationId xmlns:p14="http://schemas.microsoft.com/office/powerpoint/2010/main" val="4188728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22E81-D4CA-E6E7-A990-E727262A4F2D}"/>
              </a:ext>
            </a:extLst>
          </p:cNvPr>
          <p:cNvSpPr>
            <a:spLocks noGrp="1"/>
          </p:cNvSpPr>
          <p:nvPr>
            <p:ph type="title"/>
          </p:nvPr>
        </p:nvSpPr>
        <p:spPr>
          <a:xfrm>
            <a:off x="838200" y="365125"/>
            <a:ext cx="10515600" cy="1168707"/>
          </a:xfrm>
        </p:spPr>
        <p:txBody>
          <a:bodyPr>
            <a:normAutofit/>
          </a:bodyPr>
          <a:lstStyle/>
          <a:p>
            <a:pPr algn="ctr"/>
            <a:r>
              <a:rPr lang="en-US" dirty="0">
                <a:solidFill>
                  <a:srgbClr val="C00000"/>
                </a:solidFill>
                <a:effectLst>
                  <a:outerShdw blurRad="38100" dist="38100" dir="2700000" algn="tl">
                    <a:srgbClr val="000000">
                      <a:alpha val="43137"/>
                    </a:srgbClr>
                  </a:outerShdw>
                </a:effectLst>
              </a:rPr>
              <a:t>Algorithms and explanation</a:t>
            </a:r>
          </a:p>
        </p:txBody>
      </p:sp>
      <p:sp>
        <p:nvSpPr>
          <p:cNvPr id="3" name="Content Placeholder 2">
            <a:extLst>
              <a:ext uri="{FF2B5EF4-FFF2-40B4-BE49-F238E27FC236}">
                <a16:creationId xmlns:a16="http://schemas.microsoft.com/office/drawing/2014/main" id="{6DC7EE2D-34F6-0675-A609-127C3A201A97}"/>
              </a:ext>
            </a:extLst>
          </p:cNvPr>
          <p:cNvSpPr>
            <a:spLocks noGrp="1"/>
          </p:cNvSpPr>
          <p:nvPr>
            <p:ph idx="1"/>
          </p:nvPr>
        </p:nvSpPr>
        <p:spPr>
          <a:xfrm>
            <a:off x="838200" y="1839202"/>
            <a:ext cx="10515600" cy="4251960"/>
          </a:xfrm>
        </p:spPr>
        <p:txBody>
          <a:bodyPr>
            <a:noAutofit/>
          </a:bodyPr>
          <a:lstStyle/>
          <a:p>
            <a:pPr marL="0" indent="0">
              <a:buNone/>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Random forest:</a:t>
            </a:r>
          </a:p>
          <a:p>
            <a:pPr marL="0" indent="0">
              <a:buNone/>
            </a:pPr>
            <a:r>
              <a:rPr lang="en-US" sz="1800" dirty="0">
                <a:latin typeface="Times New Roman" panose="02020603050405020304" pitchFamily="18" charset="0"/>
                <a:cs typeface="Times New Roman" panose="02020603050405020304" pitchFamily="18" charset="0"/>
              </a:rPr>
              <a:t>Random Forest is a versatile supervised machine learning algorithm that grows and combines multiple decision trees to create a “forest.” It can be used for both classification and regression problems.</a:t>
            </a:r>
          </a:p>
          <a:p>
            <a:pPr marL="0" indent="0">
              <a:buNone/>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Gradient boosting: </a:t>
            </a:r>
          </a:p>
          <a:p>
            <a:pPr marL="0" indent="0">
              <a:buNone/>
            </a:pPr>
            <a:r>
              <a:rPr lang="en-US" sz="1800" dirty="0">
                <a:latin typeface="Times New Roman" panose="02020603050405020304" pitchFamily="18" charset="0"/>
                <a:cs typeface="Times New Roman" panose="02020603050405020304" pitchFamily="18" charset="0"/>
              </a:rPr>
              <a:t>Gradient Boosting is a machine learning method that builds models sequentially, each one correcting the errors of the previous model, to make more accurate predictions.</a:t>
            </a:r>
          </a:p>
          <a:p>
            <a:pPr marL="0" indent="0">
              <a:buNone/>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Ridge regression:</a:t>
            </a:r>
          </a:p>
          <a:p>
            <a:pPr marL="0" indent="0">
              <a:buNone/>
            </a:pPr>
            <a:r>
              <a:rPr lang="en-US" sz="1800" dirty="0">
                <a:latin typeface="Times New Roman" panose="02020603050405020304" pitchFamily="18" charset="0"/>
                <a:cs typeface="Times New Roman" panose="02020603050405020304" pitchFamily="18" charset="0"/>
              </a:rPr>
              <a:t>Ridge regression is a method used in linear regression to handle multicollinearity, where predictors are highly correlated. It adds a penalty term to the traditional regression model, helping to stabilize the estimates and improve model performance.</a:t>
            </a:r>
          </a:p>
        </p:txBody>
      </p:sp>
    </p:spTree>
    <p:extLst>
      <p:ext uri="{BB962C8B-B14F-4D97-AF65-F5344CB8AC3E}">
        <p14:creationId xmlns:p14="http://schemas.microsoft.com/office/powerpoint/2010/main" val="3705965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7" name="Group 56">
            <a:extLst>
              <a:ext uri="{FF2B5EF4-FFF2-40B4-BE49-F238E27FC236}">
                <a16:creationId xmlns:a16="http://schemas.microsoft.com/office/drawing/2014/main" id="{DD2D4766-1D6B-4DC4-A102-D4107A01B4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45" name="Color">
              <a:extLst>
                <a:ext uri="{FF2B5EF4-FFF2-40B4-BE49-F238E27FC236}">
                  <a16:creationId xmlns:a16="http://schemas.microsoft.com/office/drawing/2014/main" id="{4DDFFE1E-C938-4F4A-9E1B-22A863B18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Color">
              <a:extLst>
                <a:ext uri="{FF2B5EF4-FFF2-40B4-BE49-F238E27FC236}">
                  <a16:creationId xmlns:a16="http://schemas.microsoft.com/office/drawing/2014/main" id="{4CE7EE72-F529-4594-8F11-F343AC20B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 name="Group 58">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49" name="Freeform: Shape 48">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0" name="Freeform: Shape 59">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 name="Freeform: Shape 50">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1" name="Freeform: Shape 60">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3" name="Freeform: Shape 52">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4" name="Freeform: Shape 53">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5" name="Freeform: Shape 54">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3E12D6D5-7F07-9E23-FC2B-6B57DF0969F5}"/>
              </a:ext>
            </a:extLst>
          </p:cNvPr>
          <p:cNvSpPr>
            <a:spLocks noGrp="1"/>
          </p:cNvSpPr>
          <p:nvPr>
            <p:ph type="title"/>
          </p:nvPr>
        </p:nvSpPr>
        <p:spPr>
          <a:xfrm>
            <a:off x="1330527" y="224165"/>
            <a:ext cx="10062697" cy="826740"/>
          </a:xfrm>
        </p:spPr>
        <p:txBody>
          <a:bodyPr vert="horz" lIns="91440" tIns="45720" rIns="91440" bIns="45720" rtlCol="0" anchor="b">
            <a:normAutofit fontScale="90000"/>
          </a:bodyPr>
          <a:lstStyle/>
          <a:p>
            <a:pPr algn="ctr"/>
            <a:r>
              <a:rPr lang="en-US" sz="3700" b="1">
                <a:solidFill>
                  <a:schemeClr val="bg1"/>
                </a:solidFill>
              </a:rPr>
              <a:t> </a:t>
            </a:r>
            <a:br>
              <a:rPr lang="en-US" sz="3700" b="1">
                <a:solidFill>
                  <a:schemeClr val="bg1"/>
                </a:solidFill>
              </a:rPr>
            </a:br>
            <a:r>
              <a:rPr lang="en-US" sz="4900" b="1">
                <a:solidFill>
                  <a:schemeClr val="bg1"/>
                </a:solidFill>
              </a:rPr>
              <a:t>Modeling</a:t>
            </a:r>
            <a:endParaRPr lang="en-US" sz="3700" dirty="0">
              <a:solidFill>
                <a:schemeClr val="bg1"/>
              </a:solidFill>
            </a:endParaRPr>
          </a:p>
        </p:txBody>
      </p:sp>
      <p:sp>
        <p:nvSpPr>
          <p:cNvPr id="4" name="Content Placeholder 3">
            <a:extLst>
              <a:ext uri="{FF2B5EF4-FFF2-40B4-BE49-F238E27FC236}">
                <a16:creationId xmlns:a16="http://schemas.microsoft.com/office/drawing/2014/main" id="{79526205-EBE9-9165-2A8C-16AC3673528B}"/>
              </a:ext>
            </a:extLst>
          </p:cNvPr>
          <p:cNvSpPr>
            <a:spLocks noGrp="1"/>
          </p:cNvSpPr>
          <p:nvPr>
            <p:ph sz="half" idx="2"/>
          </p:nvPr>
        </p:nvSpPr>
        <p:spPr>
          <a:xfrm>
            <a:off x="452284" y="5884468"/>
            <a:ext cx="11472020" cy="638992"/>
          </a:xfrm>
        </p:spPr>
        <p:txBody>
          <a:bodyPr vert="horz" lIns="91440" tIns="45720" rIns="91440" bIns="45720" rtlCol="0" anchor="t">
            <a:normAutofit/>
          </a:bodyPr>
          <a:lstStyle/>
          <a:p>
            <a:pPr marL="0" indent="0">
              <a:buNone/>
            </a:pPr>
            <a:r>
              <a:rPr lang="en-US" sz="2400" b="1">
                <a:solidFill>
                  <a:schemeClr val="bg1"/>
                </a:solidFill>
                <a:effectLst>
                  <a:outerShdw blurRad="38100" dist="38100" dir="2700000" algn="tl">
                    <a:srgbClr val="000000">
                      <a:alpha val="43137"/>
                    </a:srgbClr>
                  </a:outerShdw>
                </a:effectLst>
              </a:rPr>
              <a:t>Ridge Regression model :                                                  Model evaluation metrics:</a:t>
            </a:r>
            <a:endParaRPr lang="en-US" sz="2400" b="1" dirty="0">
              <a:solidFill>
                <a:schemeClr val="bg1"/>
              </a:solidFill>
              <a:effectLst>
                <a:outerShdw blurRad="38100" dist="38100" dir="2700000" algn="tl">
                  <a:srgbClr val="000000">
                    <a:alpha val="43137"/>
                  </a:srgbClr>
                </a:outerShdw>
              </a:effectLst>
            </a:endParaRPr>
          </a:p>
        </p:txBody>
      </p:sp>
      <p:pic>
        <p:nvPicPr>
          <p:cNvPr id="9" name="Picture 8">
            <a:extLst>
              <a:ext uri="{FF2B5EF4-FFF2-40B4-BE49-F238E27FC236}">
                <a16:creationId xmlns:a16="http://schemas.microsoft.com/office/drawing/2014/main" id="{1550E8AC-2715-A092-94F3-7D0C71CAE1DF}"/>
              </a:ext>
            </a:extLst>
          </p:cNvPr>
          <p:cNvPicPr>
            <a:picLocks noChangeAspect="1"/>
          </p:cNvPicPr>
          <p:nvPr/>
        </p:nvPicPr>
        <p:blipFill>
          <a:blip r:embed="rId2"/>
          <a:stretch>
            <a:fillRect/>
          </a:stretch>
        </p:blipFill>
        <p:spPr>
          <a:xfrm>
            <a:off x="192891" y="2958067"/>
            <a:ext cx="5269659" cy="1759960"/>
          </a:xfrm>
          <a:prstGeom prst="rect">
            <a:avLst/>
          </a:prstGeom>
        </p:spPr>
      </p:pic>
      <p:pic>
        <p:nvPicPr>
          <p:cNvPr id="11" name="Picture 10">
            <a:extLst>
              <a:ext uri="{FF2B5EF4-FFF2-40B4-BE49-F238E27FC236}">
                <a16:creationId xmlns:a16="http://schemas.microsoft.com/office/drawing/2014/main" id="{1C908B3B-F17F-2335-76F0-15D73EB293E4}"/>
              </a:ext>
            </a:extLst>
          </p:cNvPr>
          <p:cNvPicPr>
            <a:picLocks noChangeAspect="1"/>
          </p:cNvPicPr>
          <p:nvPr/>
        </p:nvPicPr>
        <p:blipFill>
          <a:blip r:embed="rId3"/>
          <a:stretch>
            <a:fillRect/>
          </a:stretch>
        </p:blipFill>
        <p:spPr>
          <a:xfrm>
            <a:off x="5653917" y="1693438"/>
            <a:ext cx="6418707" cy="4104563"/>
          </a:xfrm>
          <a:prstGeom prst="rect">
            <a:avLst/>
          </a:prstGeom>
        </p:spPr>
      </p:pic>
    </p:spTree>
    <p:extLst>
      <p:ext uri="{BB962C8B-B14F-4D97-AF65-F5344CB8AC3E}">
        <p14:creationId xmlns:p14="http://schemas.microsoft.com/office/powerpoint/2010/main" val="1501916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8" name="Group 67">
            <a:extLst>
              <a:ext uri="{FF2B5EF4-FFF2-40B4-BE49-F238E27FC236}">
                <a16:creationId xmlns:a16="http://schemas.microsoft.com/office/drawing/2014/main" id="{DD2D4766-1D6B-4DC4-A102-D4107A01B4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69" name="Color">
              <a:extLst>
                <a:ext uri="{FF2B5EF4-FFF2-40B4-BE49-F238E27FC236}">
                  <a16:creationId xmlns:a16="http://schemas.microsoft.com/office/drawing/2014/main" id="{4DDFFE1E-C938-4F4A-9E1B-22A863B18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Color">
              <a:extLst>
                <a:ext uri="{FF2B5EF4-FFF2-40B4-BE49-F238E27FC236}">
                  <a16:creationId xmlns:a16="http://schemas.microsoft.com/office/drawing/2014/main" id="{4CE7EE72-F529-4594-8F11-F343AC20B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 name="Group 71">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73" name="Freeform: Shape 72">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4" name="Freeform: Shape 73">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5" name="Freeform: Shape 74">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6" name="Freeform: Shape 75">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7" name="Freeform: Shape 76">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8" name="Freeform: Shape 77">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9" name="Freeform: Shape 78">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D7359AA0-FA06-6DA2-9536-54AEF85A7C5D}"/>
              </a:ext>
            </a:extLst>
          </p:cNvPr>
          <p:cNvSpPr>
            <a:spLocks noGrp="1"/>
          </p:cNvSpPr>
          <p:nvPr>
            <p:ph type="title"/>
          </p:nvPr>
        </p:nvSpPr>
        <p:spPr>
          <a:xfrm>
            <a:off x="1730478" y="143856"/>
            <a:ext cx="9354774" cy="1146806"/>
          </a:xfrm>
        </p:spPr>
        <p:txBody>
          <a:bodyPr vert="horz" lIns="91440" tIns="45720" rIns="91440" bIns="45720" rtlCol="0" anchor="b">
            <a:normAutofit/>
          </a:bodyPr>
          <a:lstStyle/>
          <a:p>
            <a:pPr algn="ctr"/>
            <a:r>
              <a:rPr lang="en-US" sz="4800" b="1" dirty="0">
                <a:solidFill>
                  <a:schemeClr val="bg1"/>
                </a:solidFill>
                <a:effectLst>
                  <a:outerShdw blurRad="38100" dist="38100" dir="2700000" algn="tl">
                    <a:srgbClr val="000000">
                      <a:alpha val="43137"/>
                    </a:srgbClr>
                  </a:outerShdw>
                </a:effectLst>
              </a:rPr>
              <a:t>Random Forest Model</a:t>
            </a:r>
          </a:p>
        </p:txBody>
      </p:sp>
      <p:pic>
        <p:nvPicPr>
          <p:cNvPr id="6" name="Picture 5">
            <a:extLst>
              <a:ext uri="{FF2B5EF4-FFF2-40B4-BE49-F238E27FC236}">
                <a16:creationId xmlns:a16="http://schemas.microsoft.com/office/drawing/2014/main" id="{7673A8B9-8082-F106-E782-6FE869B8F1AB}"/>
              </a:ext>
            </a:extLst>
          </p:cNvPr>
          <p:cNvPicPr>
            <a:picLocks noChangeAspect="1"/>
          </p:cNvPicPr>
          <p:nvPr/>
        </p:nvPicPr>
        <p:blipFill>
          <a:blip r:embed="rId2"/>
          <a:stretch>
            <a:fillRect/>
          </a:stretch>
        </p:blipFill>
        <p:spPr>
          <a:xfrm>
            <a:off x="98565" y="2952109"/>
            <a:ext cx="5550847" cy="1622789"/>
          </a:xfrm>
          <a:prstGeom prst="rect">
            <a:avLst/>
          </a:prstGeom>
        </p:spPr>
      </p:pic>
      <p:pic>
        <p:nvPicPr>
          <p:cNvPr id="8" name="Picture 7">
            <a:extLst>
              <a:ext uri="{FF2B5EF4-FFF2-40B4-BE49-F238E27FC236}">
                <a16:creationId xmlns:a16="http://schemas.microsoft.com/office/drawing/2014/main" id="{89C54CCF-EB77-B2D7-82EF-2D322F4C56BF}"/>
              </a:ext>
            </a:extLst>
          </p:cNvPr>
          <p:cNvPicPr>
            <a:picLocks noChangeAspect="1"/>
          </p:cNvPicPr>
          <p:nvPr/>
        </p:nvPicPr>
        <p:blipFill>
          <a:blip r:embed="rId3"/>
          <a:stretch>
            <a:fillRect/>
          </a:stretch>
        </p:blipFill>
        <p:spPr>
          <a:xfrm>
            <a:off x="5747976" y="1923003"/>
            <a:ext cx="6284500" cy="4034051"/>
          </a:xfrm>
          <a:prstGeom prst="rect">
            <a:avLst/>
          </a:prstGeom>
        </p:spPr>
      </p:pic>
    </p:spTree>
    <p:extLst>
      <p:ext uri="{BB962C8B-B14F-4D97-AF65-F5344CB8AC3E}">
        <p14:creationId xmlns:p14="http://schemas.microsoft.com/office/powerpoint/2010/main" val="1581562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 name="Group 42">
            <a:extLst>
              <a:ext uri="{FF2B5EF4-FFF2-40B4-BE49-F238E27FC236}">
                <a16:creationId xmlns:a16="http://schemas.microsoft.com/office/drawing/2014/main" id="{DD2D4766-1D6B-4DC4-A102-D4107A01B4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44" name="Color">
              <a:extLst>
                <a:ext uri="{FF2B5EF4-FFF2-40B4-BE49-F238E27FC236}">
                  <a16:creationId xmlns:a16="http://schemas.microsoft.com/office/drawing/2014/main" id="{4DDFFE1E-C938-4F4A-9E1B-22A863B18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Color">
              <a:extLst>
                <a:ext uri="{FF2B5EF4-FFF2-40B4-BE49-F238E27FC236}">
                  <a16:creationId xmlns:a16="http://schemas.microsoft.com/office/drawing/2014/main" id="{4CE7EE72-F529-4594-8F11-F343AC20B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48" name="Freeform: Shape 47">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9" name="Freeform: Shape 48">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0" name="Freeform: Shape 49">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 name="Freeform: Shape 50">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2" name="Freeform: Shape 51">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3" name="Freeform: Shape 52">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4" name="Freeform: Shape 53">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05F90CB8-080F-2CA4-9479-FB5827E38D4A}"/>
              </a:ext>
            </a:extLst>
          </p:cNvPr>
          <p:cNvSpPr>
            <a:spLocks noGrp="1"/>
          </p:cNvSpPr>
          <p:nvPr>
            <p:ph type="title"/>
          </p:nvPr>
        </p:nvSpPr>
        <p:spPr>
          <a:xfrm>
            <a:off x="1794735" y="348435"/>
            <a:ext cx="9108968" cy="963175"/>
          </a:xfrm>
        </p:spPr>
        <p:txBody>
          <a:bodyPr vert="horz" lIns="91440" tIns="45720" rIns="91440" bIns="45720" rtlCol="0" anchor="b">
            <a:normAutofit/>
          </a:bodyPr>
          <a:lstStyle/>
          <a:p>
            <a:pPr algn="ctr"/>
            <a:r>
              <a:rPr lang="en-US" sz="4800" b="1" dirty="0">
                <a:solidFill>
                  <a:schemeClr val="bg1"/>
                </a:solidFill>
                <a:effectLst>
                  <a:outerShdw blurRad="38100" dist="38100" dir="2700000" algn="tl">
                    <a:srgbClr val="000000">
                      <a:alpha val="43137"/>
                    </a:srgbClr>
                  </a:outerShdw>
                </a:effectLst>
              </a:rPr>
              <a:t>Gradient Boosting Regression</a:t>
            </a:r>
          </a:p>
        </p:txBody>
      </p:sp>
      <p:pic>
        <p:nvPicPr>
          <p:cNvPr id="4" name="Picture 3">
            <a:extLst>
              <a:ext uri="{FF2B5EF4-FFF2-40B4-BE49-F238E27FC236}">
                <a16:creationId xmlns:a16="http://schemas.microsoft.com/office/drawing/2014/main" id="{90BF5D36-7D7C-9EFD-5751-9ECF11DFE884}"/>
              </a:ext>
            </a:extLst>
          </p:cNvPr>
          <p:cNvPicPr>
            <a:picLocks noChangeAspect="1"/>
          </p:cNvPicPr>
          <p:nvPr/>
        </p:nvPicPr>
        <p:blipFill>
          <a:blip r:embed="rId2"/>
          <a:stretch>
            <a:fillRect/>
          </a:stretch>
        </p:blipFill>
        <p:spPr>
          <a:xfrm>
            <a:off x="307269" y="3078058"/>
            <a:ext cx="5443438" cy="1467893"/>
          </a:xfrm>
          <a:prstGeom prst="rect">
            <a:avLst/>
          </a:prstGeom>
        </p:spPr>
      </p:pic>
      <p:pic>
        <p:nvPicPr>
          <p:cNvPr id="6" name="Picture 5">
            <a:extLst>
              <a:ext uri="{FF2B5EF4-FFF2-40B4-BE49-F238E27FC236}">
                <a16:creationId xmlns:a16="http://schemas.microsoft.com/office/drawing/2014/main" id="{77415470-EFAE-8552-2FFE-36284766A55C}"/>
              </a:ext>
            </a:extLst>
          </p:cNvPr>
          <p:cNvPicPr>
            <a:picLocks noChangeAspect="1"/>
          </p:cNvPicPr>
          <p:nvPr/>
        </p:nvPicPr>
        <p:blipFill>
          <a:blip r:embed="rId3"/>
          <a:stretch>
            <a:fillRect/>
          </a:stretch>
        </p:blipFill>
        <p:spPr>
          <a:xfrm>
            <a:off x="5936921" y="2127185"/>
            <a:ext cx="5947810" cy="3888484"/>
          </a:xfrm>
          <a:prstGeom prst="rect">
            <a:avLst/>
          </a:prstGeom>
        </p:spPr>
      </p:pic>
    </p:spTree>
    <p:extLst>
      <p:ext uri="{BB962C8B-B14F-4D97-AF65-F5344CB8AC3E}">
        <p14:creationId xmlns:p14="http://schemas.microsoft.com/office/powerpoint/2010/main" val="1228473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Slide Background Fill">
            <a:extLst>
              <a:ext uri="{FF2B5EF4-FFF2-40B4-BE49-F238E27FC236}">
                <a16:creationId xmlns:a16="http://schemas.microsoft.com/office/drawing/2014/main" id="{7D07B7BC-3270-4CF3-A7AA-0937908A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F25CF9F0-F8C1-414D-B348-B5FA27CCE6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58" name="Color">
              <a:extLst>
                <a:ext uri="{FF2B5EF4-FFF2-40B4-BE49-F238E27FC236}">
                  <a16:creationId xmlns:a16="http://schemas.microsoft.com/office/drawing/2014/main" id="{C1E318F7-B291-4FDB-985C-DB1629D67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Color">
              <a:extLst>
                <a:ext uri="{FF2B5EF4-FFF2-40B4-BE49-F238E27FC236}">
                  <a16:creationId xmlns:a16="http://schemas.microsoft.com/office/drawing/2014/main" id="{37E06338-E21A-4BCF-BAD5-9E9C1121DA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B21CE605-3A03-402B-BB38-A81222A0BE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0" y="0"/>
            <a:chExt cx="12188952" cy="6858000"/>
          </a:xfrm>
        </p:grpSpPr>
        <p:sp>
          <p:nvSpPr>
            <p:cNvPr id="60" name="Freeform: Shape 59">
              <a:extLst>
                <a:ext uri="{FF2B5EF4-FFF2-40B4-BE49-F238E27FC236}">
                  <a16:creationId xmlns:a16="http://schemas.microsoft.com/office/drawing/2014/main" id="{EC27C7F5-25D6-4030-88D6-FDD42629F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27FFAF58-47B3-4979-854A-961A54F72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5790E1CE-5AF7-4666-8A98-695A942CB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47352469-6A4A-46CB-A5D7-3FB2CE659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50526BE3-3011-4473-BF37-E41AC2354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EEDF85AF-945D-4F82-95F6-BEDCBE6DA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0FE8AFB9-0F63-4CDE-822A-06D83023DD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Content Placeholder 2">
            <a:extLst>
              <a:ext uri="{FF2B5EF4-FFF2-40B4-BE49-F238E27FC236}">
                <a16:creationId xmlns:a16="http://schemas.microsoft.com/office/drawing/2014/main" id="{9F1C7592-75C9-C9DD-7CB6-3369FA11210F}"/>
              </a:ext>
            </a:extLst>
          </p:cNvPr>
          <p:cNvSpPr>
            <a:spLocks noGrp="1"/>
          </p:cNvSpPr>
          <p:nvPr>
            <p:ph idx="1"/>
          </p:nvPr>
        </p:nvSpPr>
        <p:spPr>
          <a:xfrm>
            <a:off x="5531396" y="873760"/>
            <a:ext cx="6634482" cy="5801360"/>
          </a:xfrm>
        </p:spPr>
        <p:txBody>
          <a:bodyPr anchor="ctr">
            <a:normAutofit/>
          </a:bodyPr>
          <a:lstStyle/>
          <a:p>
            <a:pPr marL="0" indent="0">
              <a:buNone/>
            </a:pPr>
            <a:r>
              <a:rPr lang="en-US" sz="1200" b="1" dirty="0">
                <a:solidFill>
                  <a:schemeClr val="bg1"/>
                </a:solidFill>
              </a:rPr>
              <a:t>Ridge Regression model:</a:t>
            </a:r>
          </a:p>
          <a:p>
            <a:pPr algn="l">
              <a:buFont typeface="Arial" panose="020B0604020202020204" pitchFamily="34" charset="0"/>
              <a:buChar char="•"/>
            </a:pPr>
            <a:r>
              <a:rPr lang="en-US" sz="1200" b="1" dirty="0">
                <a:solidFill>
                  <a:schemeClr val="bg1"/>
                </a:solidFill>
              </a:rPr>
              <a:t>R-squared: Shows very weak explanatory power. (0.000949)</a:t>
            </a:r>
          </a:p>
          <a:p>
            <a:pPr algn="l">
              <a:buFont typeface="Arial" panose="020B0604020202020204" pitchFamily="34" charset="0"/>
              <a:buChar char="•"/>
            </a:pPr>
            <a:r>
              <a:rPr lang="en-US" sz="1200" b="1" dirty="0">
                <a:solidFill>
                  <a:schemeClr val="bg1"/>
                </a:solidFill>
              </a:rPr>
              <a:t>Mean Squared Error (MSE): Higher values indicate poorer accuracy. (267.331)</a:t>
            </a:r>
          </a:p>
          <a:p>
            <a:pPr algn="l">
              <a:buFont typeface="Arial" panose="020B0604020202020204" pitchFamily="34" charset="0"/>
              <a:buChar char="•"/>
            </a:pPr>
            <a:r>
              <a:rPr lang="en-US" sz="1200" b="1" dirty="0">
                <a:solidFill>
                  <a:schemeClr val="bg1"/>
                </a:solidFill>
              </a:rPr>
              <a:t>Root Mean Squared Error (RMSE): Higher values suggest larger prediction errors. (16.350)</a:t>
            </a:r>
          </a:p>
          <a:p>
            <a:pPr algn="l">
              <a:buFont typeface="Arial" panose="020B0604020202020204" pitchFamily="34" charset="0"/>
              <a:buChar char="•"/>
            </a:pPr>
            <a:r>
              <a:rPr lang="en-US" sz="1200" b="1" dirty="0">
                <a:solidFill>
                  <a:schemeClr val="bg1"/>
                </a:solidFill>
              </a:rPr>
              <a:t>Mean Absolute Error (MAE): Higher values imply lower precision in predictions. (8.09007)</a:t>
            </a:r>
          </a:p>
          <a:p>
            <a:pPr marL="0" indent="0">
              <a:buNone/>
            </a:pPr>
            <a:r>
              <a:rPr lang="en-US" sz="1200" b="1" dirty="0">
                <a:solidFill>
                  <a:schemeClr val="bg1"/>
                </a:solidFill>
              </a:rPr>
              <a:t>Random Forest Regression:</a:t>
            </a:r>
          </a:p>
          <a:p>
            <a:pPr algn="l">
              <a:buFont typeface="Arial" panose="020B0604020202020204" pitchFamily="34" charset="0"/>
              <a:buChar char="•"/>
            </a:pPr>
            <a:r>
              <a:rPr lang="en-US" sz="1200" b="1" dirty="0">
                <a:solidFill>
                  <a:schemeClr val="bg1"/>
                </a:solidFill>
              </a:rPr>
              <a:t>R-squared: Indicates moderate explanatory power. (0.3779)</a:t>
            </a:r>
          </a:p>
          <a:p>
            <a:pPr algn="l">
              <a:buFont typeface="Arial" panose="020B0604020202020204" pitchFamily="34" charset="0"/>
              <a:buChar char="•"/>
            </a:pPr>
            <a:r>
              <a:rPr lang="en-US" sz="1200" b="1" dirty="0">
                <a:solidFill>
                  <a:schemeClr val="bg1"/>
                </a:solidFill>
              </a:rPr>
              <a:t>Mean Squared Error (MSE): Lower values indicate better accuracy. (166.456)</a:t>
            </a:r>
          </a:p>
          <a:p>
            <a:pPr algn="l">
              <a:buFont typeface="Arial" panose="020B0604020202020204" pitchFamily="34" charset="0"/>
              <a:buChar char="•"/>
            </a:pPr>
            <a:r>
              <a:rPr lang="en-US" sz="1200" b="1" dirty="0">
                <a:solidFill>
                  <a:schemeClr val="bg1"/>
                </a:solidFill>
              </a:rPr>
              <a:t>Root Mean Squared Error (RMSE): Lower values suggest smaller prediction errors. (12.901)</a:t>
            </a:r>
          </a:p>
          <a:p>
            <a:pPr algn="l">
              <a:buFont typeface="Arial" panose="020B0604020202020204" pitchFamily="34" charset="0"/>
              <a:buChar char="•"/>
            </a:pPr>
            <a:r>
              <a:rPr lang="en-US" sz="1200" b="1" dirty="0">
                <a:solidFill>
                  <a:schemeClr val="bg1"/>
                </a:solidFill>
              </a:rPr>
              <a:t>Mean Absolute Error (MAE): Lower values imply higher precision in predictions. (3.5574)</a:t>
            </a:r>
            <a:endParaRPr lang="en-US" sz="1400" dirty="0"/>
          </a:p>
          <a:p>
            <a:pPr marL="0" indent="0">
              <a:buNone/>
            </a:pPr>
            <a:r>
              <a:rPr lang="en-US" sz="1200" b="1" dirty="0">
                <a:solidFill>
                  <a:schemeClr val="bg1"/>
                </a:solidFill>
              </a:rPr>
              <a:t>Gradient Boosting Regression:</a:t>
            </a:r>
          </a:p>
          <a:p>
            <a:pPr algn="l">
              <a:buFont typeface="Arial" panose="020B0604020202020204" pitchFamily="34" charset="0"/>
              <a:buChar char="•"/>
            </a:pPr>
            <a:r>
              <a:rPr lang="en-US" sz="1200" b="1" dirty="0">
                <a:solidFill>
                  <a:schemeClr val="bg1"/>
                </a:solidFill>
              </a:rPr>
              <a:t>R-squared: Shows moderate explanatory power. (0.4074)</a:t>
            </a:r>
          </a:p>
          <a:p>
            <a:pPr algn="l">
              <a:buFont typeface="Arial" panose="020B0604020202020204" pitchFamily="34" charset="0"/>
              <a:buChar char="•"/>
            </a:pPr>
            <a:r>
              <a:rPr lang="en-US" sz="1200" b="1" dirty="0">
                <a:solidFill>
                  <a:schemeClr val="bg1"/>
                </a:solidFill>
              </a:rPr>
              <a:t>Mean Squared Error (MSE): Lower values indicate better accuracy. (158.54)</a:t>
            </a:r>
          </a:p>
          <a:p>
            <a:pPr algn="l">
              <a:buFont typeface="Arial" panose="020B0604020202020204" pitchFamily="34" charset="0"/>
              <a:buChar char="•"/>
            </a:pPr>
            <a:r>
              <a:rPr lang="en-US" sz="1200" b="1" dirty="0">
                <a:solidFill>
                  <a:schemeClr val="bg1"/>
                </a:solidFill>
              </a:rPr>
              <a:t>Root Mean Squared Error (RMSE): Lower values suggest smaller prediction errors. (12.591)</a:t>
            </a:r>
          </a:p>
          <a:p>
            <a:pPr algn="l">
              <a:buFont typeface="Arial" panose="020B0604020202020204" pitchFamily="34" charset="0"/>
              <a:buChar char="•"/>
            </a:pPr>
            <a:r>
              <a:rPr lang="en-US" sz="1200" b="1" dirty="0">
                <a:solidFill>
                  <a:schemeClr val="bg1"/>
                </a:solidFill>
              </a:rPr>
              <a:t>Mean Absolute Error (MAE): Lower values imply higher precision in predictions. (3.4131)</a:t>
            </a:r>
          </a:p>
        </p:txBody>
      </p:sp>
      <p:sp>
        <p:nvSpPr>
          <p:cNvPr id="8" name="TextBox 7">
            <a:extLst>
              <a:ext uri="{FF2B5EF4-FFF2-40B4-BE49-F238E27FC236}">
                <a16:creationId xmlns:a16="http://schemas.microsoft.com/office/drawing/2014/main" id="{2409CC56-C49F-18A3-92B1-0395752DCD5D}"/>
              </a:ext>
            </a:extLst>
          </p:cNvPr>
          <p:cNvSpPr txBox="1"/>
          <p:nvPr/>
        </p:nvSpPr>
        <p:spPr>
          <a:xfrm>
            <a:off x="3017520" y="365760"/>
            <a:ext cx="6634482" cy="584775"/>
          </a:xfrm>
          <a:prstGeom prst="rect">
            <a:avLst/>
          </a:prstGeom>
          <a:noFill/>
        </p:spPr>
        <p:txBody>
          <a:bodyPr wrap="square" rtlCol="0">
            <a:spAutoFit/>
          </a:bodyPr>
          <a:lstStyle/>
          <a:p>
            <a:pPr algn="ctr"/>
            <a:r>
              <a:rPr lang="en-US" sz="3200" b="1" dirty="0">
                <a:solidFill>
                  <a:schemeClr val="bg1"/>
                </a:solidFill>
                <a:effectLst>
                  <a:outerShdw blurRad="38100" dist="38100" dir="2700000" algn="tl">
                    <a:srgbClr val="000000">
                      <a:alpha val="43137"/>
                    </a:srgbClr>
                  </a:outerShdw>
                </a:effectLst>
              </a:rPr>
              <a:t>Model Comparison</a:t>
            </a:r>
          </a:p>
        </p:txBody>
      </p:sp>
      <p:pic>
        <p:nvPicPr>
          <p:cNvPr id="3" name="Picture 2">
            <a:extLst>
              <a:ext uri="{FF2B5EF4-FFF2-40B4-BE49-F238E27FC236}">
                <a16:creationId xmlns:a16="http://schemas.microsoft.com/office/drawing/2014/main" id="{4E85B0C6-C327-0176-8D8E-6ED6E8DEC10B}"/>
              </a:ext>
            </a:extLst>
          </p:cNvPr>
          <p:cNvPicPr>
            <a:picLocks noChangeAspect="1"/>
          </p:cNvPicPr>
          <p:nvPr/>
        </p:nvPicPr>
        <p:blipFill>
          <a:blip r:embed="rId2"/>
          <a:stretch>
            <a:fillRect/>
          </a:stretch>
        </p:blipFill>
        <p:spPr>
          <a:xfrm>
            <a:off x="200751" y="1593073"/>
            <a:ext cx="5132945" cy="4313762"/>
          </a:xfrm>
          <a:prstGeom prst="rect">
            <a:avLst/>
          </a:prstGeom>
        </p:spPr>
      </p:pic>
    </p:spTree>
    <p:extLst>
      <p:ext uri="{BB962C8B-B14F-4D97-AF65-F5344CB8AC3E}">
        <p14:creationId xmlns:p14="http://schemas.microsoft.com/office/powerpoint/2010/main" val="3191538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lorful swirls of paint&#10;&#10;Description automatically generated with medium confidence">
            <a:extLst>
              <a:ext uri="{FF2B5EF4-FFF2-40B4-BE49-F238E27FC236}">
                <a16:creationId xmlns:a16="http://schemas.microsoft.com/office/drawing/2014/main" id="{2A0986C7-EC80-6EAB-ACD8-77EF602BFF0F}"/>
              </a:ext>
            </a:extLst>
          </p:cNvPr>
          <p:cNvPicPr>
            <a:picLocks noChangeAspect="1"/>
          </p:cNvPicPr>
          <p:nvPr/>
        </p:nvPicPr>
        <p:blipFill rotWithShape="1">
          <a:blip r:embed="rId2"/>
          <a:srcRect l="1658" r="5283" b="-1"/>
          <a:stretch/>
        </p:blipFill>
        <p:spPr>
          <a:xfrm>
            <a:off x="0"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5ADAED-82E7-7053-26E8-69FB39573FC0}"/>
              </a:ext>
            </a:extLst>
          </p:cNvPr>
          <p:cNvSpPr>
            <a:spLocks noGrp="1"/>
          </p:cNvSpPr>
          <p:nvPr>
            <p:ph type="ctrTitle"/>
          </p:nvPr>
        </p:nvSpPr>
        <p:spPr>
          <a:xfrm>
            <a:off x="7578139" y="0"/>
            <a:ext cx="3822189" cy="1229032"/>
          </a:xfrm>
        </p:spPr>
        <p:txBody>
          <a:bodyPr vert="horz" lIns="91440" tIns="45720" rIns="91440" bIns="45720" rtlCol="0" anchor="ctr">
            <a:normAutofit/>
          </a:bodyPr>
          <a:lstStyle/>
          <a:p>
            <a:pPr algn="l"/>
            <a:r>
              <a:rPr lang="en-US" sz="4400" b="1" dirty="0">
                <a:solidFill>
                  <a:srgbClr val="C00000"/>
                </a:solidFill>
                <a:effectLst>
                  <a:outerShdw blurRad="38100" dist="38100" dir="2700000" algn="tl">
                    <a:srgbClr val="000000">
                      <a:alpha val="43137"/>
                    </a:srgbClr>
                  </a:outerShdw>
                </a:effectLst>
              </a:rPr>
              <a:t>Content</a:t>
            </a:r>
          </a:p>
        </p:txBody>
      </p:sp>
      <p:sp>
        <p:nvSpPr>
          <p:cNvPr id="3" name="Subtitle 2">
            <a:extLst>
              <a:ext uri="{FF2B5EF4-FFF2-40B4-BE49-F238E27FC236}">
                <a16:creationId xmlns:a16="http://schemas.microsoft.com/office/drawing/2014/main" id="{36D4FF29-794A-DEF3-02F7-55803824B14D}"/>
              </a:ext>
            </a:extLst>
          </p:cNvPr>
          <p:cNvSpPr>
            <a:spLocks noGrp="1"/>
          </p:cNvSpPr>
          <p:nvPr>
            <p:ph type="subTitle" idx="1"/>
          </p:nvPr>
        </p:nvSpPr>
        <p:spPr>
          <a:xfrm>
            <a:off x="7482349" y="1435868"/>
            <a:ext cx="4886632" cy="4846945"/>
          </a:xfrm>
        </p:spPr>
        <p:txBody>
          <a:bodyPr vert="horz" lIns="91440" tIns="45720" rIns="91440" bIns="45720" rtlCol="0">
            <a:normAutofit/>
          </a:bodyPr>
          <a:lstStyle/>
          <a:p>
            <a:pPr indent="-228600" algn="l">
              <a:buFont typeface="Arial" panose="020B0604020202020204" pitchFamily="34" charset="0"/>
              <a:buChar char="•"/>
            </a:pPr>
            <a:r>
              <a:rPr lang="en-US" b="1" dirty="0">
                <a:solidFill>
                  <a:schemeClr val="accent5">
                    <a:lumMod val="75000"/>
                  </a:schemeClr>
                </a:solidFill>
              </a:rPr>
              <a:t>Research Question</a:t>
            </a:r>
          </a:p>
          <a:p>
            <a:pPr indent="-228600" algn="l">
              <a:buFont typeface="Arial" panose="020B0604020202020204" pitchFamily="34" charset="0"/>
              <a:buChar char="•"/>
            </a:pPr>
            <a:r>
              <a:rPr lang="en-US" b="1" dirty="0">
                <a:solidFill>
                  <a:schemeClr val="accent5">
                    <a:lumMod val="75000"/>
                  </a:schemeClr>
                </a:solidFill>
              </a:rPr>
              <a:t>Introduction</a:t>
            </a:r>
          </a:p>
          <a:p>
            <a:pPr indent="-228600" algn="l">
              <a:buFont typeface="Arial" panose="020B0604020202020204" pitchFamily="34" charset="0"/>
              <a:buChar char="•"/>
            </a:pPr>
            <a:r>
              <a:rPr lang="en-US" b="1" dirty="0">
                <a:solidFill>
                  <a:schemeClr val="accent5">
                    <a:lumMod val="75000"/>
                  </a:schemeClr>
                </a:solidFill>
              </a:rPr>
              <a:t>Project design</a:t>
            </a:r>
          </a:p>
          <a:p>
            <a:pPr indent="-228600" algn="l">
              <a:buFont typeface="Arial" panose="020B0604020202020204" pitchFamily="34" charset="0"/>
              <a:buChar char="•"/>
            </a:pPr>
            <a:r>
              <a:rPr lang="en-US" b="1" dirty="0">
                <a:solidFill>
                  <a:schemeClr val="accent5">
                    <a:lumMod val="75000"/>
                  </a:schemeClr>
                </a:solidFill>
              </a:rPr>
              <a:t>Data Preprocessing</a:t>
            </a:r>
          </a:p>
          <a:p>
            <a:pPr indent="-228600" algn="l">
              <a:buFont typeface="Arial" panose="020B0604020202020204" pitchFamily="34" charset="0"/>
              <a:buChar char="•"/>
            </a:pPr>
            <a:r>
              <a:rPr lang="en-US" b="1" dirty="0">
                <a:solidFill>
                  <a:schemeClr val="accent5">
                    <a:lumMod val="75000"/>
                  </a:schemeClr>
                </a:solidFill>
              </a:rPr>
              <a:t>Algorithms and explanation</a:t>
            </a:r>
          </a:p>
          <a:p>
            <a:pPr indent="-228600" algn="l">
              <a:buFont typeface="Arial" panose="020B0604020202020204" pitchFamily="34" charset="0"/>
              <a:buChar char="•"/>
            </a:pPr>
            <a:r>
              <a:rPr lang="en-US" b="1" dirty="0">
                <a:solidFill>
                  <a:schemeClr val="accent5">
                    <a:lumMod val="75000"/>
                  </a:schemeClr>
                </a:solidFill>
              </a:rPr>
              <a:t>Modeling </a:t>
            </a:r>
          </a:p>
          <a:p>
            <a:pPr indent="-228600" algn="l">
              <a:buFont typeface="Arial" panose="020B0604020202020204" pitchFamily="34" charset="0"/>
              <a:buChar char="•"/>
            </a:pPr>
            <a:r>
              <a:rPr lang="en-US" b="1" dirty="0">
                <a:solidFill>
                  <a:schemeClr val="accent5">
                    <a:lumMod val="75000"/>
                  </a:schemeClr>
                </a:solidFill>
              </a:rPr>
              <a:t>Future Work</a:t>
            </a:r>
          </a:p>
          <a:p>
            <a:pPr indent="-228600" algn="l">
              <a:buFont typeface="Arial" panose="020B0604020202020204" pitchFamily="34" charset="0"/>
              <a:buChar char="•"/>
            </a:pPr>
            <a:r>
              <a:rPr lang="en-US" b="1" dirty="0">
                <a:solidFill>
                  <a:schemeClr val="accent5">
                    <a:lumMod val="75000"/>
                  </a:schemeClr>
                </a:solidFill>
              </a:rPr>
              <a:t>Conclusion</a:t>
            </a:r>
          </a:p>
          <a:p>
            <a:pPr indent="-228600" algn="l">
              <a:buFont typeface="Arial" panose="020B0604020202020204" pitchFamily="34" charset="0"/>
              <a:buChar char="•"/>
            </a:pPr>
            <a:endParaRPr lang="en-US" sz="1900" dirty="0"/>
          </a:p>
        </p:txBody>
      </p:sp>
    </p:spTree>
    <p:extLst>
      <p:ext uri="{BB962C8B-B14F-4D97-AF65-F5344CB8AC3E}">
        <p14:creationId xmlns:p14="http://schemas.microsoft.com/office/powerpoint/2010/main" val="2186621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7" name="Group 76">
            <a:extLst>
              <a:ext uri="{FF2B5EF4-FFF2-40B4-BE49-F238E27FC236}">
                <a16:creationId xmlns:a16="http://schemas.microsoft.com/office/drawing/2014/main" id="{DD2D4766-1D6B-4DC4-A102-D4107A01B4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78" name="Color">
              <a:extLst>
                <a:ext uri="{FF2B5EF4-FFF2-40B4-BE49-F238E27FC236}">
                  <a16:creationId xmlns:a16="http://schemas.microsoft.com/office/drawing/2014/main" id="{4DDFFE1E-C938-4F4A-9E1B-22A863B18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Color">
              <a:extLst>
                <a:ext uri="{FF2B5EF4-FFF2-40B4-BE49-F238E27FC236}">
                  <a16:creationId xmlns:a16="http://schemas.microsoft.com/office/drawing/2014/main" id="{4CE7EE72-F529-4594-8F11-F343AC20B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1" name="Group 80">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82" name="Freeform: Shape 81">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3" name="Freeform: Shape 82">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4" name="Freeform: Shape 83">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5" name="Freeform: Shape 84">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6" name="Freeform: Shape 85">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7" name="Freeform: Shape 86">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8" name="Freeform: Shape 87">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81044CE2-17AB-4C22-9362-AC3B460CE034}"/>
              </a:ext>
            </a:extLst>
          </p:cNvPr>
          <p:cNvSpPr>
            <a:spLocks noGrp="1"/>
          </p:cNvSpPr>
          <p:nvPr>
            <p:ph type="title"/>
          </p:nvPr>
        </p:nvSpPr>
        <p:spPr>
          <a:xfrm>
            <a:off x="1907863" y="598260"/>
            <a:ext cx="9462524" cy="745507"/>
          </a:xfrm>
        </p:spPr>
        <p:txBody>
          <a:bodyPr vert="horz" lIns="91440" tIns="45720" rIns="91440" bIns="45720" rtlCol="0" anchor="b">
            <a:normAutofit fontScale="90000"/>
          </a:bodyPr>
          <a:lstStyle/>
          <a:p>
            <a:pPr algn="ctr"/>
            <a:br>
              <a:rPr lang="en-US" sz="3700" dirty="0">
                <a:solidFill>
                  <a:schemeClr val="bg1"/>
                </a:solidFill>
              </a:rPr>
            </a:br>
            <a:br>
              <a:rPr lang="en-US" sz="3700" dirty="0">
                <a:solidFill>
                  <a:schemeClr val="bg1"/>
                </a:solidFill>
              </a:rPr>
            </a:br>
            <a:r>
              <a:rPr lang="en-US" b="1" dirty="0">
                <a:solidFill>
                  <a:schemeClr val="bg1"/>
                </a:solidFill>
                <a:effectLst>
                  <a:outerShdw blurRad="38100" dist="38100" dir="2700000" algn="tl">
                    <a:srgbClr val="000000">
                      <a:alpha val="43137"/>
                    </a:srgbClr>
                  </a:outerShdw>
                </a:effectLst>
              </a:rPr>
              <a:t>Actual vs predicted and Residual plot</a:t>
            </a:r>
            <a:endParaRPr lang="en-US" sz="3700" b="1" dirty="0">
              <a:solidFill>
                <a:schemeClr val="bg1"/>
              </a:solidFill>
              <a:effectLst>
                <a:outerShdw blurRad="38100" dist="38100" dir="2700000" algn="tl">
                  <a:srgbClr val="000000">
                    <a:alpha val="43137"/>
                  </a:srgbClr>
                </a:outerShdw>
              </a:effectLst>
            </a:endParaRPr>
          </a:p>
        </p:txBody>
      </p:sp>
      <p:pic>
        <p:nvPicPr>
          <p:cNvPr id="4" name="Picture 3" descr="A graph showing a line of different colored dots&#10;&#10;Description automatically generated with medium confidence">
            <a:extLst>
              <a:ext uri="{FF2B5EF4-FFF2-40B4-BE49-F238E27FC236}">
                <a16:creationId xmlns:a16="http://schemas.microsoft.com/office/drawing/2014/main" id="{1AB90808-D9AC-0142-C40B-7BAF977D51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97" y="1954264"/>
            <a:ext cx="5504704" cy="4207363"/>
          </a:xfrm>
          <a:prstGeom prst="rect">
            <a:avLst/>
          </a:prstGeom>
        </p:spPr>
      </p:pic>
      <p:pic>
        <p:nvPicPr>
          <p:cNvPr id="7" name="Picture 6" descr="A diagram of different colored dots&#10;&#10;Description automatically generated with medium confidence">
            <a:extLst>
              <a:ext uri="{FF2B5EF4-FFF2-40B4-BE49-F238E27FC236}">
                <a16:creationId xmlns:a16="http://schemas.microsoft.com/office/drawing/2014/main" id="{961DB628-8A91-04F2-9144-60FC295D9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0751" y="1954264"/>
            <a:ext cx="6085041" cy="4207363"/>
          </a:xfrm>
          <a:prstGeom prst="rect">
            <a:avLst/>
          </a:prstGeom>
        </p:spPr>
      </p:pic>
    </p:spTree>
    <p:extLst>
      <p:ext uri="{BB962C8B-B14F-4D97-AF65-F5344CB8AC3E}">
        <p14:creationId xmlns:p14="http://schemas.microsoft.com/office/powerpoint/2010/main" val="91785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67CB1F-5C88-CBEC-7C90-03A25124C815}"/>
              </a:ext>
            </a:extLst>
          </p:cNvPr>
          <p:cNvSpPr>
            <a:spLocks noGrp="1"/>
          </p:cNvSpPr>
          <p:nvPr>
            <p:ph type="title"/>
          </p:nvPr>
        </p:nvSpPr>
        <p:spPr>
          <a:xfrm>
            <a:off x="1115568" y="548640"/>
            <a:ext cx="10168128" cy="1179576"/>
          </a:xfrm>
        </p:spPr>
        <p:txBody>
          <a:bodyPr>
            <a:normAutofit/>
          </a:bodyPr>
          <a:lstStyle/>
          <a:p>
            <a:pPr algn="ctr"/>
            <a:r>
              <a:rPr lang="en-US" b="1" dirty="0">
                <a:solidFill>
                  <a:srgbClr val="C00000"/>
                </a:solidFill>
                <a:effectLst>
                  <a:outerShdw blurRad="38100" dist="38100" dir="2700000" algn="tl">
                    <a:srgbClr val="000000">
                      <a:alpha val="43137"/>
                    </a:srgbClr>
                  </a:outerShdw>
                </a:effectLst>
              </a:rPr>
              <a:t>Future Work</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873561B-16F3-72A0-BF6F-F0D20F37CCCA}"/>
              </a:ext>
            </a:extLst>
          </p:cNvPr>
          <p:cNvSpPr>
            <a:spLocks noGrp="1"/>
          </p:cNvSpPr>
          <p:nvPr>
            <p:ph idx="1"/>
          </p:nvPr>
        </p:nvSpPr>
        <p:spPr>
          <a:xfrm>
            <a:off x="1115568" y="2481943"/>
            <a:ext cx="10168128" cy="3695020"/>
          </a:xfrm>
        </p:spPr>
        <p:txBody>
          <a:bodyPr>
            <a:normAutofit/>
          </a:bodyPr>
          <a:lstStyle/>
          <a:p>
            <a:pPr algn="l">
              <a:buFont typeface="+mj-lt"/>
              <a:buAutoNum type="arabicPeriod"/>
            </a:pPr>
            <a:endParaRPr lang="en-US" sz="2400" b="1" dirty="0">
              <a:latin typeface="Times New Roman" panose="02020603050405020304" pitchFamily="18" charset="0"/>
              <a:cs typeface="Times New Roman" panose="02020603050405020304" pitchFamily="18" charset="0"/>
            </a:endParaRPr>
          </a:p>
          <a:p>
            <a:pPr algn="l">
              <a:buFont typeface="+mj-lt"/>
              <a:buAutoNum type="arabicPeriod"/>
            </a:pPr>
            <a:r>
              <a:rPr lang="en-US" sz="2400" b="1" dirty="0">
                <a:latin typeface="Times New Roman" panose="02020603050405020304" pitchFamily="18" charset="0"/>
                <a:cs typeface="Times New Roman" panose="02020603050405020304" pitchFamily="18" charset="0"/>
              </a:rPr>
              <a:t>More Data Insights: </a:t>
            </a:r>
            <a:r>
              <a:rPr lang="en-US" sz="2400" dirty="0">
                <a:latin typeface="Times New Roman" panose="02020603050405020304" pitchFamily="18" charset="0"/>
                <a:cs typeface="Times New Roman" panose="02020603050405020304" pitchFamily="18" charset="0"/>
              </a:rPr>
              <a:t>Add weather, traffic, and passenger info for deeper understanding.</a:t>
            </a:r>
          </a:p>
          <a:p>
            <a:pPr algn="l">
              <a:buFont typeface="+mj-lt"/>
              <a:buAutoNum type="arabicPeriod"/>
            </a:pPr>
            <a:r>
              <a:rPr lang="en-US" sz="2400" b="1" dirty="0">
                <a:latin typeface="Times New Roman" panose="02020603050405020304" pitchFamily="18" charset="0"/>
                <a:cs typeface="Times New Roman" panose="02020603050405020304" pitchFamily="18" charset="0"/>
              </a:rPr>
              <a:t>Test Prediction Methods: </a:t>
            </a:r>
            <a:r>
              <a:rPr lang="en-US" sz="2400" dirty="0">
                <a:latin typeface="Times New Roman" panose="02020603050405020304" pitchFamily="18" charset="0"/>
                <a:cs typeface="Times New Roman" panose="02020603050405020304" pitchFamily="18" charset="0"/>
              </a:rPr>
              <a:t>Try different techniques to see what works best.</a:t>
            </a:r>
          </a:p>
          <a:p>
            <a:pPr algn="l">
              <a:buFont typeface="+mj-lt"/>
              <a:buAutoNum type="arabicPeriod"/>
            </a:pPr>
            <a:r>
              <a:rPr lang="en-US" sz="2400" b="1" dirty="0">
                <a:latin typeface="Times New Roman" panose="02020603050405020304" pitchFamily="18" charset="0"/>
                <a:cs typeface="Times New Roman" panose="02020603050405020304" pitchFamily="18" charset="0"/>
              </a:rPr>
              <a:t>Spot Popular: </a:t>
            </a:r>
            <a:r>
              <a:rPr lang="en-US" sz="2400" dirty="0">
                <a:latin typeface="Times New Roman" panose="02020603050405020304" pitchFamily="18" charset="0"/>
                <a:cs typeface="Times New Roman" panose="02020603050405020304" pitchFamily="18" charset="0"/>
              </a:rPr>
              <a:t>Identify where taxis are most needed for better service.</a:t>
            </a:r>
          </a:p>
          <a:p>
            <a:pPr algn="l">
              <a:buFont typeface="+mj-lt"/>
              <a:buAutoNum type="arabicPeriod"/>
            </a:pPr>
            <a:r>
              <a:rPr lang="en-US" sz="2400" b="1" dirty="0">
                <a:latin typeface="Times New Roman" panose="02020603050405020304" pitchFamily="18" charset="0"/>
                <a:cs typeface="Times New Roman" panose="02020603050405020304" pitchFamily="18" charset="0"/>
              </a:rPr>
              <a:t>Stay Updated: </a:t>
            </a:r>
            <a:r>
              <a:rPr lang="en-US" sz="2400" dirty="0">
                <a:latin typeface="Times New Roman" panose="02020603050405020304" pitchFamily="18" charset="0"/>
                <a:cs typeface="Times New Roman" panose="02020603050405020304" pitchFamily="18" charset="0"/>
              </a:rPr>
              <a:t>Keep models fresh with real-time data for accurate predictions.</a:t>
            </a:r>
          </a:p>
        </p:txBody>
      </p:sp>
    </p:spTree>
    <p:extLst>
      <p:ext uri="{BB962C8B-B14F-4D97-AF65-F5344CB8AC3E}">
        <p14:creationId xmlns:p14="http://schemas.microsoft.com/office/powerpoint/2010/main" val="3430024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54E409-044C-E1BA-2AF7-C39EFE38C8EC}"/>
              </a:ext>
            </a:extLst>
          </p:cNvPr>
          <p:cNvSpPr>
            <a:spLocks noGrp="1"/>
          </p:cNvSpPr>
          <p:nvPr>
            <p:ph type="title"/>
          </p:nvPr>
        </p:nvSpPr>
        <p:spPr>
          <a:xfrm>
            <a:off x="1115568" y="548640"/>
            <a:ext cx="10168128" cy="1179576"/>
          </a:xfrm>
        </p:spPr>
        <p:txBody>
          <a:bodyPr>
            <a:normAutofit/>
          </a:bodyPr>
          <a:lstStyle/>
          <a:p>
            <a:pPr algn="ctr"/>
            <a:r>
              <a:rPr lang="en-US" b="1" dirty="0">
                <a:solidFill>
                  <a:srgbClr val="C00000"/>
                </a:solidFill>
                <a:effectLst>
                  <a:outerShdw blurRad="38100" dist="38100" dir="2700000" algn="tl">
                    <a:srgbClr val="000000">
                      <a:alpha val="43137"/>
                    </a:srgbClr>
                  </a:outerShdw>
                </a:effectLst>
              </a:rPr>
              <a:t>Conclusion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8D35B3D-8729-2F6F-AF73-F68972C69AB3}"/>
              </a:ext>
            </a:extLst>
          </p:cNvPr>
          <p:cNvSpPr>
            <a:spLocks noGrp="1"/>
          </p:cNvSpPr>
          <p:nvPr>
            <p:ph idx="1"/>
          </p:nvPr>
        </p:nvSpPr>
        <p:spPr>
          <a:xfrm>
            <a:off x="1115568" y="2481943"/>
            <a:ext cx="10168128" cy="3695020"/>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analysis studied how taxi pickup times affect trip durations and fares. Three regression models were tested: Ridge, Gradient Boosting, and Random Forest. Gradient Boosting performed the best, showing how pickup times impact trip duration and fares, giving insights into taxi usage and pricing. . This analysis directly addresses the research question by providing insights into the relationship between temporal patterns, trip durations, and fare amounts, thereby enhancing our understanding of factors influencing taxi service utilization and pricing dynamics.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413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7F94237-0536-4DB1-8C95-39E355CED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0" name="Picture 19" descr="Magnifying glass on clear background">
            <a:extLst>
              <a:ext uri="{FF2B5EF4-FFF2-40B4-BE49-F238E27FC236}">
                <a16:creationId xmlns:a16="http://schemas.microsoft.com/office/drawing/2014/main" id="{810C290A-F453-80D3-7A8C-5BD6785048E8}"/>
              </a:ext>
            </a:extLst>
          </p:cNvPr>
          <p:cNvPicPr>
            <a:picLocks noChangeAspect="1"/>
          </p:cNvPicPr>
          <p:nvPr/>
        </p:nvPicPr>
        <p:blipFill rotWithShape="1">
          <a:blip r:embed="rId2">
            <a:duotone>
              <a:schemeClr val="accent1">
                <a:shade val="45000"/>
                <a:satMod val="135000"/>
              </a:schemeClr>
              <a:prstClr val="white"/>
            </a:duotone>
            <a:alphaModFix amt="35000"/>
          </a:blip>
          <a:srcRect b="15730"/>
          <a:stretch/>
        </p:blipFill>
        <p:spPr>
          <a:xfrm>
            <a:off x="20" y="10"/>
            <a:ext cx="12191981" cy="6857989"/>
          </a:xfrm>
          <a:prstGeom prst="rect">
            <a:avLst/>
          </a:prstGeom>
        </p:spPr>
      </p:pic>
      <p:sp>
        <p:nvSpPr>
          <p:cNvPr id="5" name="TextBox 4">
            <a:extLst>
              <a:ext uri="{FF2B5EF4-FFF2-40B4-BE49-F238E27FC236}">
                <a16:creationId xmlns:a16="http://schemas.microsoft.com/office/drawing/2014/main" id="{7F55A778-6FC6-394A-3F14-534E06CE3D06}"/>
              </a:ext>
            </a:extLst>
          </p:cNvPr>
          <p:cNvSpPr txBox="1"/>
          <p:nvPr/>
        </p:nvSpPr>
        <p:spPr>
          <a:xfrm>
            <a:off x="680488" y="2693180"/>
            <a:ext cx="10901912" cy="2001042"/>
          </a:xfrm>
          <a:prstGeom prst="rect">
            <a:avLst/>
          </a:prstGeom>
        </p:spPr>
        <p:txBody>
          <a:bodyPr vert="horz" lIns="91440" tIns="45720" rIns="91440" bIns="45720" rtlCol="0" anchor="t">
            <a:normAutofit/>
          </a:bodyPr>
          <a:lstStyle/>
          <a:p>
            <a:pPr marL="0" indent="0" algn="ctr">
              <a:lnSpc>
                <a:spcPct val="90000"/>
              </a:lnSpc>
              <a:spcBef>
                <a:spcPct val="0"/>
              </a:spcBef>
              <a:spcAft>
                <a:spcPts val="600"/>
              </a:spcAft>
            </a:pPr>
            <a:r>
              <a:rPr lang="en-US" sz="9600" b="1" dirty="0">
                <a:solidFill>
                  <a:schemeClr val="bg1"/>
                </a:solidFill>
                <a:effectLst>
                  <a:outerShdw blurRad="38100" dist="38100" dir="2700000" algn="tl">
                    <a:srgbClr val="000000">
                      <a:alpha val="43137"/>
                    </a:srgbClr>
                  </a:outerShdw>
                </a:effectLst>
                <a:latin typeface="+mj-lt"/>
                <a:ea typeface="+mj-ea"/>
                <a:cs typeface="+mj-cs"/>
              </a:rPr>
              <a:t>Thank you</a:t>
            </a:r>
          </a:p>
        </p:txBody>
      </p:sp>
      <p:sp>
        <p:nvSpPr>
          <p:cNvPr id="3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38" name="Straight Connector 3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1478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5F0E4-DCE8-9584-7235-0762DEA4F90E}"/>
              </a:ext>
            </a:extLst>
          </p:cNvPr>
          <p:cNvSpPr>
            <a:spLocks noGrp="1"/>
          </p:cNvSpPr>
          <p:nvPr>
            <p:ph type="ctrTitle"/>
          </p:nvPr>
        </p:nvSpPr>
        <p:spPr>
          <a:xfrm>
            <a:off x="6194716" y="739978"/>
            <a:ext cx="5334930" cy="3004145"/>
          </a:xfrm>
        </p:spPr>
        <p:txBody>
          <a:bodyPr>
            <a:normAutofit/>
          </a:bodyPr>
          <a:lstStyle/>
          <a:p>
            <a:r>
              <a:rPr lang="en-US" sz="4400" b="1" dirty="0">
                <a:solidFill>
                  <a:srgbClr val="C00000"/>
                </a:solidFill>
                <a:effectLst>
                  <a:outerShdw blurRad="38100" dist="38100" dir="2700000" algn="tl">
                    <a:srgbClr val="000000">
                      <a:alpha val="43137"/>
                    </a:srgbClr>
                  </a:outerShdw>
                </a:effectLst>
              </a:rPr>
              <a:t>Research Question</a:t>
            </a:r>
            <a:br>
              <a:rPr lang="en-US" sz="4200" dirty="0"/>
            </a:br>
            <a:br>
              <a:rPr lang="en-US" sz="4200" dirty="0"/>
            </a:br>
            <a:br>
              <a:rPr lang="en-US" sz="4200" dirty="0"/>
            </a:br>
            <a:br>
              <a:rPr lang="en-US" sz="4200" dirty="0"/>
            </a:br>
            <a:endParaRPr lang="en-US" sz="4200" dirty="0"/>
          </a:p>
        </p:txBody>
      </p:sp>
      <p:sp>
        <p:nvSpPr>
          <p:cNvPr id="3" name="Subtitle 2">
            <a:extLst>
              <a:ext uri="{FF2B5EF4-FFF2-40B4-BE49-F238E27FC236}">
                <a16:creationId xmlns:a16="http://schemas.microsoft.com/office/drawing/2014/main" id="{F4AE91F9-7401-C321-46C7-50CE2974DB81}"/>
              </a:ext>
            </a:extLst>
          </p:cNvPr>
          <p:cNvSpPr>
            <a:spLocks noGrp="1"/>
          </p:cNvSpPr>
          <p:nvPr>
            <p:ph type="subTitle" idx="1"/>
          </p:nvPr>
        </p:nvSpPr>
        <p:spPr>
          <a:xfrm>
            <a:off x="6194715" y="1592826"/>
            <a:ext cx="5334931" cy="4432585"/>
          </a:xfrm>
        </p:spPr>
        <p:txBody>
          <a:bodyPr>
            <a:noAutofit/>
          </a:bodyPr>
          <a:lstStyle/>
          <a:p>
            <a:pPr algn="l"/>
            <a:endParaRPr lang="en-US" dirty="0"/>
          </a:p>
          <a:p>
            <a:pPr algn="l"/>
            <a:endParaRPr lang="en-US" dirty="0"/>
          </a:p>
          <a:p>
            <a:pPr algn="l"/>
            <a:r>
              <a:rPr lang="en-US" dirty="0"/>
              <a:t>How do temporal patterns of taxi pickups and drop-offs correlate with trip duration variations between peak and off-peak hours, considering the fare amount charged for the trips?</a:t>
            </a:r>
            <a:endParaRPr lang="en-US" sz="1800" dirty="0">
              <a:latin typeface="Times New Roman" panose="02020603050405020304" pitchFamily="18" charset="0"/>
              <a:cs typeface="Times New Roman" panose="02020603050405020304" pitchFamily="18" charset="0"/>
            </a:endParaRPr>
          </a:p>
        </p:txBody>
      </p:sp>
      <p:sp>
        <p:nvSpPr>
          <p:cNvPr id="44" name="Freeform: Shape 43">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9">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33" name="Picture 32">
            <a:extLst>
              <a:ext uri="{FF2B5EF4-FFF2-40B4-BE49-F238E27FC236}">
                <a16:creationId xmlns:a16="http://schemas.microsoft.com/office/drawing/2014/main" id="{A297B6C8-9576-75E3-5615-60C80A60B454}"/>
              </a:ext>
            </a:extLst>
          </p:cNvPr>
          <p:cNvPicPr>
            <a:picLocks noChangeAspect="1"/>
          </p:cNvPicPr>
          <p:nvPr/>
        </p:nvPicPr>
        <p:blipFill rotWithShape="1">
          <a:blip r:embed="rId2"/>
          <a:srcRect l="16985" r="16265"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54" name="Freeform: Shape 53">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84631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FC861E-61E4-ADF4-EE75-49BA98113C27}"/>
              </a:ext>
            </a:extLst>
          </p:cNvPr>
          <p:cNvSpPr>
            <a:spLocks noGrp="1"/>
          </p:cNvSpPr>
          <p:nvPr>
            <p:ph type="title"/>
          </p:nvPr>
        </p:nvSpPr>
        <p:spPr>
          <a:xfrm>
            <a:off x="838200" y="365125"/>
            <a:ext cx="10515600" cy="1325563"/>
          </a:xfrm>
        </p:spPr>
        <p:txBody>
          <a:bodyPr>
            <a:normAutofit/>
          </a:bodyPr>
          <a:lstStyle/>
          <a:p>
            <a:pPr algn="ctr"/>
            <a:r>
              <a:rPr lang="en-US" sz="5400" b="1" dirty="0">
                <a:solidFill>
                  <a:srgbClr val="C00000"/>
                </a:solidFill>
                <a:effectLst>
                  <a:outerShdw blurRad="38100" dist="38100" dir="2700000" algn="tl">
                    <a:srgbClr val="000000">
                      <a:alpha val="43137"/>
                    </a:srgbClr>
                  </a:outerShdw>
                </a:effectLst>
              </a:rPr>
              <a:t>Introduction</a:t>
            </a:r>
            <a:endParaRPr lang="en-US" sz="5400" b="1" dirty="0">
              <a:solidFill>
                <a:srgbClr val="C00000"/>
              </a:solidFill>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624E81-D43C-9E18-70EA-2D5F4859B657}"/>
              </a:ext>
            </a:extLst>
          </p:cNvPr>
          <p:cNvSpPr>
            <a:spLocks noGrp="1"/>
          </p:cNvSpPr>
          <p:nvPr>
            <p:ph idx="1"/>
          </p:nvPr>
        </p:nvSpPr>
        <p:spPr>
          <a:xfrm>
            <a:off x="838200" y="1929384"/>
            <a:ext cx="10515600" cy="4251960"/>
          </a:xfrm>
        </p:spPr>
        <p:txBody>
          <a:bodyPr>
            <a:normAutofit/>
          </a:bodyPr>
          <a:lstStyle/>
          <a:p>
            <a:pPr algn="l"/>
            <a:r>
              <a:rPr lang="en-US" sz="1800" b="0" i="0" dirty="0">
                <a:solidFill>
                  <a:srgbClr val="0D0D0D"/>
                </a:solidFill>
                <a:effectLst/>
                <a:highlight>
                  <a:srgbClr val="FFFFFF"/>
                </a:highlight>
              </a:rPr>
              <a:t>In urban transportation, the taxi industry plays a pivotal role, offering commuters a flexible and efficient mode of travel. To optimize service quality and meet passenger demand, understanding the dynamics of taxi usage, especially during peak hours, is crucial. In our analysis, we delve into a comprehensive dataset containing detailed information about taxi rides, including pickup and drop-off times, fare amounts, distances traveled, and trip durations and in our dataset we are having 840402 rows and 20 columns.</a:t>
            </a:r>
          </a:p>
          <a:p>
            <a:pPr algn="l"/>
            <a:r>
              <a:rPr lang="en-US" sz="1800" b="0" i="0" dirty="0">
                <a:solidFill>
                  <a:srgbClr val="0D0D0D"/>
                </a:solidFill>
                <a:effectLst/>
                <a:highlight>
                  <a:srgbClr val="FFFFFF"/>
                </a:highlight>
              </a:rPr>
              <a:t>Our primary objective is to uncover temporal patterns in taxi pickups and drop-offs and explore how these patterns influence variations in trip duration between peak and off-peak hours. Through this analysis, we aim to provide insights that can help taxi companies tailor their services to better meet passenger needs, ultimately enhancing the overall taxi ride experience.</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1027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26B02A-6A58-45A0-09C3-DF5C9701362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Project design</a:t>
            </a:r>
          </a:p>
        </p:txBody>
      </p:sp>
      <p:graphicFrame>
        <p:nvGraphicFramePr>
          <p:cNvPr id="14" name="Content Placeholder 3">
            <a:extLst>
              <a:ext uri="{FF2B5EF4-FFF2-40B4-BE49-F238E27FC236}">
                <a16:creationId xmlns:a16="http://schemas.microsoft.com/office/drawing/2014/main" id="{53EB793C-5C02-433B-2154-4E161695BC98}"/>
              </a:ext>
            </a:extLst>
          </p:cNvPr>
          <p:cNvGraphicFramePr>
            <a:graphicFrameLocks noGrp="1"/>
          </p:cNvGraphicFramePr>
          <p:nvPr>
            <p:ph idx="1"/>
            <p:extLst>
              <p:ext uri="{D42A27DB-BD31-4B8C-83A1-F6EECF244321}">
                <p14:modId xmlns:p14="http://schemas.microsoft.com/office/powerpoint/2010/main" val="2020826322"/>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9131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A64CD2-1ED5-F092-E5A7-73866660FAA3}"/>
              </a:ext>
            </a:extLst>
          </p:cNvPr>
          <p:cNvSpPr>
            <a:spLocks noGrp="1"/>
          </p:cNvSpPr>
          <p:nvPr>
            <p:ph type="title"/>
          </p:nvPr>
        </p:nvSpPr>
        <p:spPr>
          <a:xfrm>
            <a:off x="1137036" y="548640"/>
            <a:ext cx="9543405" cy="1188720"/>
          </a:xfrm>
        </p:spPr>
        <p:txBody>
          <a:bodyPr>
            <a:normAutofit/>
          </a:bodyPr>
          <a:lstStyle/>
          <a:p>
            <a:pPr algn="ctr"/>
            <a:r>
              <a:rPr lang="en-US" b="1" dirty="0">
                <a:solidFill>
                  <a:srgbClr val="C00000"/>
                </a:solidFill>
                <a:effectLst>
                  <a:outerShdw blurRad="38100" dist="38100" dir="2700000" algn="tl">
                    <a:srgbClr val="000000">
                      <a:alpha val="43137"/>
                    </a:srgbClr>
                  </a:outerShdw>
                </a:effectLst>
              </a:rPr>
              <a:t>Data Preprocessing</a:t>
            </a:r>
          </a:p>
        </p:txBody>
      </p:sp>
      <p:sp>
        <p:nvSpPr>
          <p:cNvPr id="3" name="Content Placeholder 2">
            <a:extLst>
              <a:ext uri="{FF2B5EF4-FFF2-40B4-BE49-F238E27FC236}">
                <a16:creationId xmlns:a16="http://schemas.microsoft.com/office/drawing/2014/main" id="{2A2ECEC0-019E-BDA7-2FDD-5BF2272CF119}"/>
              </a:ext>
            </a:extLst>
          </p:cNvPr>
          <p:cNvSpPr>
            <a:spLocks noGrp="1"/>
          </p:cNvSpPr>
          <p:nvPr>
            <p:ph idx="1"/>
          </p:nvPr>
        </p:nvSpPr>
        <p:spPr>
          <a:xfrm>
            <a:off x="1137036" y="2015613"/>
            <a:ext cx="9096977" cy="3736183"/>
          </a:xfrm>
        </p:spPr>
        <p:txBody>
          <a:bodyPr anchor="ctr">
            <a:normAutofit/>
          </a:bodyPr>
          <a:lstStyle/>
          <a:p>
            <a:pPr marL="514350" indent="-514350">
              <a:buAutoNum type="arabicPeriod"/>
            </a:pPr>
            <a:r>
              <a:rPr lang="en-US" sz="1900" b="1" i="0" dirty="0">
                <a:solidFill>
                  <a:schemeClr val="tx1">
                    <a:lumMod val="85000"/>
                    <a:lumOff val="15000"/>
                  </a:schemeClr>
                </a:solidFill>
                <a:effectLst/>
                <a:highlight>
                  <a:srgbClr val="FFFFFF"/>
                </a:highlight>
              </a:rPr>
              <a:t>Removal of Unnecessary Columns – </a:t>
            </a:r>
            <a:r>
              <a:rPr lang="en-US" sz="1900" i="0" dirty="0">
                <a:solidFill>
                  <a:schemeClr val="tx1">
                    <a:lumMod val="85000"/>
                    <a:lumOff val="15000"/>
                  </a:schemeClr>
                </a:solidFill>
                <a:effectLst/>
                <a:highlight>
                  <a:srgbClr val="FFFFFF"/>
                </a:highlight>
              </a:rPr>
              <a:t>like tolls_amount</a:t>
            </a:r>
            <a:r>
              <a:rPr lang="en-US" sz="1900" dirty="0">
                <a:solidFill>
                  <a:schemeClr val="tx1">
                    <a:lumMod val="85000"/>
                    <a:lumOff val="15000"/>
                  </a:schemeClr>
                </a:solidFill>
                <a:highlight>
                  <a:srgbClr val="FFFFFF"/>
                </a:highlight>
              </a:rPr>
              <a:t> and</a:t>
            </a:r>
            <a:r>
              <a:rPr lang="en-US" sz="1900" i="0" dirty="0">
                <a:solidFill>
                  <a:schemeClr val="tx1">
                    <a:lumMod val="85000"/>
                    <a:lumOff val="15000"/>
                  </a:schemeClr>
                </a:solidFill>
                <a:effectLst/>
                <a:highlight>
                  <a:srgbClr val="FFFFFF"/>
                </a:highlight>
              </a:rPr>
              <a:t> ehail_fee variables.</a:t>
            </a:r>
            <a:endParaRPr lang="en-US" sz="1900" dirty="0">
              <a:solidFill>
                <a:schemeClr val="tx1">
                  <a:lumMod val="85000"/>
                  <a:lumOff val="15000"/>
                </a:schemeClr>
              </a:solidFill>
              <a:highlight>
                <a:srgbClr val="FFFFFF"/>
              </a:highlight>
            </a:endParaRPr>
          </a:p>
          <a:p>
            <a:pPr marL="514350" indent="-514350">
              <a:buAutoNum type="arabicPeriod"/>
            </a:pPr>
            <a:r>
              <a:rPr lang="en-US" sz="1900" b="1" i="0" dirty="0">
                <a:solidFill>
                  <a:schemeClr val="tx1">
                    <a:lumMod val="85000"/>
                    <a:lumOff val="15000"/>
                  </a:schemeClr>
                </a:solidFill>
                <a:effectLst/>
                <a:highlight>
                  <a:srgbClr val="FFFFFF"/>
                </a:highlight>
              </a:rPr>
              <a:t>Handling Missing Values.</a:t>
            </a:r>
          </a:p>
          <a:p>
            <a:pPr marL="514350" indent="-514350">
              <a:buAutoNum type="arabicPeriod"/>
            </a:pPr>
            <a:r>
              <a:rPr lang="en-US" sz="1900" b="1" i="0" dirty="0">
                <a:solidFill>
                  <a:schemeClr val="tx1">
                    <a:lumMod val="85000"/>
                    <a:lumOff val="15000"/>
                  </a:schemeClr>
                </a:solidFill>
                <a:effectLst/>
                <a:highlight>
                  <a:srgbClr val="FFFFFF"/>
                </a:highlight>
              </a:rPr>
              <a:t>Datetime Conversion</a:t>
            </a:r>
            <a:r>
              <a:rPr lang="en-US" sz="1900" dirty="0">
                <a:solidFill>
                  <a:schemeClr val="tx1">
                    <a:lumMod val="85000"/>
                    <a:lumOff val="15000"/>
                  </a:schemeClr>
                </a:solidFill>
                <a:highlight>
                  <a:srgbClr val="FFFFFF"/>
                </a:highlight>
              </a:rPr>
              <a:t>- </a:t>
            </a:r>
            <a:r>
              <a:rPr lang="en-US" sz="1900" b="0" i="0" dirty="0">
                <a:solidFill>
                  <a:schemeClr val="tx1">
                    <a:lumMod val="85000"/>
                    <a:lumOff val="15000"/>
                  </a:schemeClr>
                </a:solidFill>
                <a:effectLst/>
                <a:highlight>
                  <a:srgbClr val="FFFFFF"/>
                </a:highlight>
              </a:rPr>
              <a:t>'lpep_pickup_datetime' and 'lpep_dropoff_datetime’ variables were converted to datetime objects</a:t>
            </a:r>
            <a:endParaRPr lang="en-US" sz="1900" dirty="0">
              <a:solidFill>
                <a:schemeClr val="tx1">
                  <a:lumMod val="85000"/>
                  <a:lumOff val="15000"/>
                </a:schemeClr>
              </a:solidFill>
              <a:highlight>
                <a:srgbClr val="FFFFFF"/>
              </a:highlight>
            </a:endParaRPr>
          </a:p>
          <a:p>
            <a:pPr marL="514350" indent="-514350">
              <a:buAutoNum type="arabicPeriod"/>
            </a:pPr>
            <a:r>
              <a:rPr lang="en-US" sz="1900" b="1" i="0" dirty="0">
                <a:solidFill>
                  <a:schemeClr val="tx1">
                    <a:lumMod val="85000"/>
                    <a:lumOff val="15000"/>
                  </a:schemeClr>
                </a:solidFill>
                <a:effectLst/>
                <a:highlight>
                  <a:srgbClr val="FFFFFF"/>
                </a:highlight>
              </a:rPr>
              <a:t>Trip Duration, Peak Hour and Hour Calculation</a:t>
            </a:r>
            <a:r>
              <a:rPr lang="en-US" sz="1900" b="0" i="0" dirty="0">
                <a:solidFill>
                  <a:schemeClr val="tx1">
                    <a:lumMod val="85000"/>
                    <a:lumOff val="15000"/>
                  </a:schemeClr>
                </a:solidFill>
                <a:effectLst/>
                <a:highlight>
                  <a:srgbClr val="FFFFFF"/>
                </a:highlight>
              </a:rPr>
              <a:t>: Calculate trip duration from pickup and drop-off times, identify peak hours, and extract hour.</a:t>
            </a:r>
          </a:p>
          <a:p>
            <a:pPr marL="514350" indent="-514350">
              <a:buAutoNum type="arabicPeriod"/>
            </a:pPr>
            <a:r>
              <a:rPr lang="en-US" sz="1900" b="1" i="0" dirty="0">
                <a:solidFill>
                  <a:schemeClr val="tx1">
                    <a:lumMod val="85000"/>
                    <a:lumOff val="15000"/>
                  </a:schemeClr>
                </a:solidFill>
                <a:effectLst/>
                <a:highlight>
                  <a:srgbClr val="FFFFFF"/>
                </a:highlight>
              </a:rPr>
              <a:t>Statistical Descriptive Analysis</a:t>
            </a:r>
            <a:r>
              <a:rPr lang="en-US" sz="1900" dirty="0">
                <a:solidFill>
                  <a:schemeClr val="tx1">
                    <a:lumMod val="85000"/>
                    <a:lumOff val="15000"/>
                  </a:schemeClr>
                </a:solidFill>
                <a:highlight>
                  <a:srgbClr val="FFFFFF"/>
                </a:highlight>
              </a:rPr>
              <a:t>.</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186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066609C-3D00-8945-3AE4-12333CB94AEC}"/>
              </a:ext>
            </a:extLst>
          </p:cNvPr>
          <p:cNvPicPr>
            <a:picLocks noChangeAspect="1"/>
          </p:cNvPicPr>
          <p:nvPr/>
        </p:nvPicPr>
        <p:blipFill rotWithShape="1">
          <a:blip r:embed="rId2"/>
          <a:srcRect t="28649" r="-1" b="26571"/>
          <a:stretch/>
        </p:blipFill>
        <p:spPr>
          <a:xfrm>
            <a:off x="1" y="-9822"/>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E79486-8C33-8F30-6814-044DF6C82DA4}"/>
              </a:ext>
            </a:extLst>
          </p:cNvPr>
          <p:cNvSpPr>
            <a:spLocks noGrp="1"/>
          </p:cNvSpPr>
          <p:nvPr>
            <p:ph type="title"/>
          </p:nvPr>
        </p:nvSpPr>
        <p:spPr>
          <a:xfrm>
            <a:off x="6646606" y="561769"/>
            <a:ext cx="5306961" cy="1388039"/>
          </a:xfrm>
        </p:spPr>
        <p:txBody>
          <a:bodyPr>
            <a:normAutofit/>
          </a:bodyPr>
          <a:lstStyle/>
          <a:p>
            <a:r>
              <a:rPr lang="en-US" b="1" dirty="0">
                <a:solidFill>
                  <a:srgbClr val="C00000"/>
                </a:solidFill>
                <a:effectLst>
                  <a:outerShdw blurRad="38100" dist="38100" dir="2700000" algn="tl">
                    <a:srgbClr val="000000">
                      <a:alpha val="43137"/>
                    </a:srgbClr>
                  </a:outerShdw>
                </a:effectLst>
              </a:rPr>
              <a:t>Descriptive Analysis:</a:t>
            </a:r>
          </a:p>
        </p:txBody>
      </p:sp>
      <p:sp>
        <p:nvSpPr>
          <p:cNvPr id="3" name="Content Placeholder 2">
            <a:extLst>
              <a:ext uri="{FF2B5EF4-FFF2-40B4-BE49-F238E27FC236}">
                <a16:creationId xmlns:a16="http://schemas.microsoft.com/office/drawing/2014/main" id="{E85C6DE4-297F-7986-CDD8-8568B0A6C27D}"/>
              </a:ext>
            </a:extLst>
          </p:cNvPr>
          <p:cNvSpPr>
            <a:spLocks noGrp="1"/>
          </p:cNvSpPr>
          <p:nvPr>
            <p:ph idx="1"/>
          </p:nvPr>
        </p:nvSpPr>
        <p:spPr>
          <a:xfrm>
            <a:off x="7760072" y="2532523"/>
            <a:ext cx="3822189" cy="3742762"/>
          </a:xfrm>
        </p:spPr>
        <p:txBody>
          <a:bodyPr>
            <a:normAutofit/>
          </a:bodyPr>
          <a:lstStyle/>
          <a:p>
            <a:pPr>
              <a:buFont typeface="Arial" panose="020B0604020202020204" pitchFamily="34" charset="0"/>
              <a:buChar char="•"/>
            </a:pPr>
            <a:r>
              <a:rPr lang="en-US" sz="2400" b="0" i="0" dirty="0">
                <a:effectLst/>
                <a:highlight>
                  <a:srgbClr val="FFFFFF"/>
                </a:highlight>
                <a:latin typeface="Söhne"/>
              </a:rPr>
              <a:t>such as mean, median, standard deviation, etc., was performed on the cleaned dataset to gain insights into the distribution of numerical features and identify any outliers or anomalies</a:t>
            </a:r>
          </a:p>
          <a:p>
            <a:endParaRPr lang="en-US" sz="2000" dirty="0"/>
          </a:p>
        </p:txBody>
      </p:sp>
    </p:spTree>
    <p:extLst>
      <p:ext uri="{BB962C8B-B14F-4D97-AF65-F5344CB8AC3E}">
        <p14:creationId xmlns:p14="http://schemas.microsoft.com/office/powerpoint/2010/main" val="2098279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02E9A-1860-C629-9209-7FFE00BBEE88}"/>
              </a:ext>
            </a:extLst>
          </p:cNvPr>
          <p:cNvSpPr>
            <a:spLocks noGrp="1"/>
          </p:cNvSpPr>
          <p:nvPr>
            <p:ph type="title"/>
          </p:nvPr>
        </p:nvSpPr>
        <p:spPr/>
        <p:txBody>
          <a:bodyPr/>
          <a:lstStyle/>
          <a:p>
            <a:pPr algn="ctr"/>
            <a:r>
              <a:rPr lang="en-US" b="1" dirty="0">
                <a:solidFill>
                  <a:srgbClr val="C00000"/>
                </a:solidFill>
                <a:effectLst>
                  <a:outerShdw blurRad="38100" dist="38100" dir="2700000" algn="tl">
                    <a:srgbClr val="000000">
                      <a:alpha val="43137"/>
                    </a:srgbClr>
                  </a:outerShdw>
                </a:effectLst>
              </a:rPr>
              <a:t>Correlation Analysis</a:t>
            </a:r>
          </a:p>
        </p:txBody>
      </p:sp>
      <p:sp>
        <p:nvSpPr>
          <p:cNvPr id="3" name="Content Placeholder 2">
            <a:extLst>
              <a:ext uri="{FF2B5EF4-FFF2-40B4-BE49-F238E27FC236}">
                <a16:creationId xmlns:a16="http://schemas.microsoft.com/office/drawing/2014/main" id="{7DB470B2-B2F2-373F-28A5-12DD31059DC3}"/>
              </a:ext>
            </a:extLst>
          </p:cNvPr>
          <p:cNvSpPr>
            <a:spLocks noGrp="1"/>
          </p:cNvSpPr>
          <p:nvPr>
            <p:ph idx="1"/>
          </p:nvPr>
        </p:nvSpPr>
        <p:spPr/>
        <p:txBody>
          <a:bodyPr>
            <a:normAutofit lnSpcReduction="10000"/>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endParaRPr lang="en-US" dirty="0">
              <a:solidFill>
                <a:srgbClr val="0D0D0D"/>
              </a:solidFill>
              <a:highlight>
                <a:srgbClr val="FFFFFF"/>
              </a:highlight>
              <a:latin typeface="Söhne"/>
            </a:endParaRPr>
          </a:p>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endParaRPr lang="en-US" dirty="0">
              <a:solidFill>
                <a:srgbClr val="0D0D0D"/>
              </a:solidFill>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The correlation analysis provides insights into the relationships between numerical features, helping to understand how they may impact each other.</a:t>
            </a:r>
          </a:p>
          <a:p>
            <a:pPr algn="l">
              <a:buFont typeface="Arial" panose="020B0604020202020204" pitchFamily="34" charset="0"/>
              <a:buChar char="•"/>
            </a:pPr>
            <a:r>
              <a:rPr lang="en-US" b="0" i="0" dirty="0">
                <a:solidFill>
                  <a:srgbClr val="0D0D0D"/>
                </a:solidFill>
                <a:effectLst/>
                <a:highlight>
                  <a:srgbClr val="FFFFFF"/>
                </a:highlight>
                <a:latin typeface="Söhne"/>
              </a:rPr>
              <a:t>These findings can guide further analysis and modeling efforts, highlighting potential factors to consider when predicting trip duration or fare amount.</a:t>
            </a:r>
          </a:p>
        </p:txBody>
      </p:sp>
      <p:pic>
        <p:nvPicPr>
          <p:cNvPr id="7" name="Picture 6">
            <a:extLst>
              <a:ext uri="{FF2B5EF4-FFF2-40B4-BE49-F238E27FC236}">
                <a16:creationId xmlns:a16="http://schemas.microsoft.com/office/drawing/2014/main" id="{6811059A-66F0-FD27-5515-203E9850F238}"/>
              </a:ext>
            </a:extLst>
          </p:cNvPr>
          <p:cNvPicPr>
            <a:picLocks noChangeAspect="1"/>
          </p:cNvPicPr>
          <p:nvPr/>
        </p:nvPicPr>
        <p:blipFill>
          <a:blip r:embed="rId2"/>
          <a:stretch>
            <a:fillRect/>
          </a:stretch>
        </p:blipFill>
        <p:spPr>
          <a:xfrm>
            <a:off x="2080859" y="1825625"/>
            <a:ext cx="7200792" cy="1314586"/>
          </a:xfrm>
          <a:prstGeom prst="rect">
            <a:avLst/>
          </a:prstGeom>
        </p:spPr>
      </p:pic>
    </p:spTree>
    <p:extLst>
      <p:ext uri="{BB962C8B-B14F-4D97-AF65-F5344CB8AC3E}">
        <p14:creationId xmlns:p14="http://schemas.microsoft.com/office/powerpoint/2010/main" val="417201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BBF362B-5ACA-1722-29DF-1AC4FC90EF9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dirty="0">
                <a:solidFill>
                  <a:srgbClr val="FFFFFF"/>
                </a:solidFill>
                <a:effectLst>
                  <a:outerShdw blurRad="38100" dist="38100" dir="2700000" algn="tl">
                    <a:srgbClr val="000000">
                      <a:alpha val="43137"/>
                    </a:srgbClr>
                  </a:outerShdw>
                </a:effectLst>
                <a:latin typeface="+mj-lt"/>
                <a:ea typeface="+mj-ea"/>
                <a:cs typeface="+mj-cs"/>
              </a:rPr>
              <a:t>Correlation Heatmap</a:t>
            </a:r>
          </a:p>
        </p:txBody>
      </p:sp>
      <p:pic>
        <p:nvPicPr>
          <p:cNvPr id="4" name="Picture 3">
            <a:extLst>
              <a:ext uri="{FF2B5EF4-FFF2-40B4-BE49-F238E27FC236}">
                <a16:creationId xmlns:a16="http://schemas.microsoft.com/office/drawing/2014/main" id="{8CD033C8-65DA-D2DF-2E98-4C4FE0EE76CA}"/>
              </a:ext>
            </a:extLst>
          </p:cNvPr>
          <p:cNvPicPr>
            <a:picLocks noChangeAspect="1"/>
          </p:cNvPicPr>
          <p:nvPr/>
        </p:nvPicPr>
        <p:blipFill>
          <a:blip r:embed="rId2"/>
          <a:stretch>
            <a:fillRect/>
          </a:stretch>
        </p:blipFill>
        <p:spPr>
          <a:xfrm>
            <a:off x="4502428" y="493539"/>
            <a:ext cx="7225748" cy="5870921"/>
          </a:xfrm>
          <a:prstGeom prst="rect">
            <a:avLst/>
          </a:prstGeom>
        </p:spPr>
      </p:pic>
    </p:spTree>
    <p:extLst>
      <p:ext uri="{BB962C8B-B14F-4D97-AF65-F5344CB8AC3E}">
        <p14:creationId xmlns:p14="http://schemas.microsoft.com/office/powerpoint/2010/main" val="562366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1959</TotalTime>
  <Words>1130</Words>
  <Application>Microsoft Office PowerPoint</Application>
  <PresentationFormat>Widescreen</PresentationFormat>
  <Paragraphs>119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Aptos</vt:lpstr>
      <vt:lpstr>Aptos Display</vt:lpstr>
      <vt:lpstr>Arial</vt:lpstr>
      <vt:lpstr>Calibri</vt:lpstr>
      <vt:lpstr>Söhne</vt:lpstr>
      <vt:lpstr>Times New Roman</vt:lpstr>
      <vt:lpstr>Office Theme</vt:lpstr>
      <vt:lpstr>  Time-Based Trends of Taxi Pickups and Drop-offs: Exploring Trip Duration Variations Across Peak and Off-Peak Hours</vt:lpstr>
      <vt:lpstr>Content</vt:lpstr>
      <vt:lpstr>Research Question    </vt:lpstr>
      <vt:lpstr>Introduction</vt:lpstr>
      <vt:lpstr>Project design</vt:lpstr>
      <vt:lpstr>Data Preprocessing</vt:lpstr>
      <vt:lpstr>Descriptive Analysis:</vt:lpstr>
      <vt:lpstr>Correlation Analysis</vt:lpstr>
      <vt:lpstr>Correlation Heatmap</vt:lpstr>
      <vt:lpstr>Visualizations </vt:lpstr>
      <vt:lpstr>Temporal Distribution Visualization </vt:lpstr>
      <vt:lpstr>Peak Hour Analysis</vt:lpstr>
      <vt:lpstr>Monthly Trends Exploration</vt:lpstr>
      <vt:lpstr>Feature Selection</vt:lpstr>
      <vt:lpstr>Algorithms and explanation</vt:lpstr>
      <vt:lpstr>  Modeling</vt:lpstr>
      <vt:lpstr>Random Forest Model</vt:lpstr>
      <vt:lpstr>Gradient Boosting Regression</vt:lpstr>
      <vt:lpstr>PowerPoint Presentation</vt:lpstr>
      <vt:lpstr>  Actual vs predicted and Residual plot</vt:lpstr>
      <vt:lpstr>Future Work</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Analyzing Taxi Customer Segmentation and Time-of-Day Dynamics: Insights into Travel Behavior and Trip Duration Variations</dc:title>
  <dc:creator>Archana Katta</dc:creator>
  <cp:lastModifiedBy>keerthi Akhila Pasam</cp:lastModifiedBy>
  <cp:revision>21</cp:revision>
  <dcterms:created xsi:type="dcterms:W3CDTF">2024-04-21T15:42:16Z</dcterms:created>
  <dcterms:modified xsi:type="dcterms:W3CDTF">2024-05-08T14:16:03Z</dcterms:modified>
</cp:coreProperties>
</file>