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62" r:id="rId3"/>
    <p:sldId id="292" r:id="rId4"/>
    <p:sldId id="303" r:id="rId5"/>
    <p:sldId id="304" r:id="rId6"/>
    <p:sldId id="259" r:id="rId7"/>
    <p:sldId id="291" r:id="rId8"/>
    <p:sldId id="305" r:id="rId9"/>
    <p:sldId id="279" r:id="rId10"/>
    <p:sldId id="293" r:id="rId11"/>
    <p:sldId id="282" r:id="rId12"/>
    <p:sldId id="283" r:id="rId13"/>
    <p:sldId id="284" r:id="rId14"/>
    <p:sldId id="289" r:id="rId15"/>
    <p:sldId id="297" r:id="rId16"/>
    <p:sldId id="296" r:id="rId17"/>
  </p:sldIdLst>
  <p:sldSz cx="9144000" cy="5143500" type="screen16x9"/>
  <p:notesSz cx="6858000" cy="9144000"/>
  <p:embeddedFontLst>
    <p:embeddedFont>
      <p:font typeface="Aharoni" panose="02010803020104030203" pitchFamily="2" charset="-79"/>
      <p:bold r:id="rId19"/>
    </p:embeddedFont>
    <p:embeddedFont>
      <p:font typeface="Algerian" panose="04020705040A02060702" pitchFamily="82" charset="0"/>
      <p:regular r:id="rId20"/>
    </p:embeddedFont>
    <p:embeddedFont>
      <p:font typeface="Roboto" panose="02000000000000000000" pitchFamily="2" charset="0"/>
      <p:regular r:id="rId21"/>
      <p:bold r:id="rId22"/>
      <p:italic r:id="rId23"/>
      <p:boldItalic r:id="rId24"/>
    </p:embeddedFont>
    <p:embeddedFont>
      <p:font typeface="Roboto Slab" panose="020B0604020202020204" charset="0"/>
      <p:regular r:id="rId25"/>
      <p:bold r:id="rId26"/>
    </p:embeddedFont>
    <p:embeddedFont>
      <p:font typeface="Script MT Bold" panose="03040602040607080904" pitchFamily="66" charset="0"/>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48" userDrawn="1">
          <p15:clr>
            <a:srgbClr val="A4A3A4"/>
          </p15:clr>
        </p15:guide>
        <p15:guide id="2"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7" autoAdjust="0"/>
    <p:restoredTop sz="94660"/>
  </p:normalViewPr>
  <p:slideViewPr>
    <p:cSldViewPr snapToGrid="0">
      <p:cViewPr varScale="1">
        <p:scale>
          <a:sx n="110" d="100"/>
          <a:sy n="110" d="100"/>
        </p:scale>
        <p:origin x="636" y="31"/>
      </p:cViewPr>
      <p:guideLst>
        <p:guide orient="horz" pos="948"/>
        <p:guide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64AD79-B185-4171-939E-91C5CFFB8638}" type="doc">
      <dgm:prSet loTypeId="urn:microsoft.com/office/officeart/2005/8/layout/hChevron3" loCatId="process" qsTypeId="urn:microsoft.com/office/officeart/2005/8/quickstyle/simple1" qsCatId="simple" csTypeId="urn:microsoft.com/office/officeart/2005/8/colors/accent0_1" csCatId="mainScheme" phldr="1"/>
      <dgm:spPr/>
    </dgm:pt>
    <dgm:pt modelId="{B5CC8520-1DDD-46B1-B4C2-6016BCDB512B}">
      <dgm:prSet phldrT="[Text]" custT="1"/>
      <dgm:spPr/>
      <dgm:t>
        <a:bodyPr/>
        <a:lstStyle/>
        <a:p>
          <a:r>
            <a:rPr lang="en-US" sz="1400" dirty="0"/>
            <a:t>ML models</a:t>
          </a:r>
        </a:p>
      </dgm:t>
    </dgm:pt>
    <dgm:pt modelId="{A4F339BE-AE99-4D10-8918-5D89A303C1AB}" type="parTrans" cxnId="{17F8EFC0-83CA-46CE-ABD6-B6936566961A}">
      <dgm:prSet/>
      <dgm:spPr/>
      <dgm:t>
        <a:bodyPr/>
        <a:lstStyle/>
        <a:p>
          <a:endParaRPr lang="en-US"/>
        </a:p>
      </dgm:t>
    </dgm:pt>
    <dgm:pt modelId="{29B1988F-8B2A-4FC1-8969-40CAC9F6EBE2}" type="sibTrans" cxnId="{17F8EFC0-83CA-46CE-ABD6-B6936566961A}">
      <dgm:prSet/>
      <dgm:spPr/>
      <dgm:t>
        <a:bodyPr/>
        <a:lstStyle/>
        <a:p>
          <a:endParaRPr lang="en-US"/>
        </a:p>
      </dgm:t>
    </dgm:pt>
    <dgm:pt modelId="{22740EE9-CF97-443C-A33A-AEFD5368AAF3}">
      <dgm:prSet phldrT="[Text]" custT="1"/>
      <dgm:spPr/>
      <dgm:t>
        <a:bodyPr/>
        <a:lstStyle/>
        <a:p>
          <a:r>
            <a:rPr lang="en-US" sz="1400" dirty="0"/>
            <a:t>Classify the images</a:t>
          </a:r>
        </a:p>
      </dgm:t>
    </dgm:pt>
    <dgm:pt modelId="{BA8EB2D4-93C7-4DE4-A442-F295CE3A032C}" type="parTrans" cxnId="{0CBB9C64-51A4-4146-8243-97391E129223}">
      <dgm:prSet/>
      <dgm:spPr/>
      <dgm:t>
        <a:bodyPr/>
        <a:lstStyle/>
        <a:p>
          <a:endParaRPr lang="en-US"/>
        </a:p>
      </dgm:t>
    </dgm:pt>
    <dgm:pt modelId="{B67AC00D-30A9-46C2-934A-778B8F2A21C8}" type="sibTrans" cxnId="{0CBB9C64-51A4-4146-8243-97391E129223}">
      <dgm:prSet/>
      <dgm:spPr/>
      <dgm:t>
        <a:bodyPr/>
        <a:lstStyle/>
        <a:p>
          <a:endParaRPr lang="en-US"/>
        </a:p>
      </dgm:t>
    </dgm:pt>
    <dgm:pt modelId="{8B272710-7118-41FC-AEBE-C2EC7652FF94}">
      <dgm:prSet phldrT="[Text]" custT="1"/>
      <dgm:spPr/>
      <dgm:t>
        <a:bodyPr/>
        <a:lstStyle/>
        <a:p>
          <a:r>
            <a:rPr lang="en-US" sz="1400" dirty="0"/>
            <a:t>Features of the cell</a:t>
          </a:r>
        </a:p>
      </dgm:t>
    </dgm:pt>
    <dgm:pt modelId="{57ADDCE5-1C49-4986-9327-FA4CEAE24EB7}" type="sibTrans" cxnId="{E9E87AE6-61C1-49A3-92A4-659CDA5141E8}">
      <dgm:prSet/>
      <dgm:spPr/>
      <dgm:t>
        <a:bodyPr/>
        <a:lstStyle/>
        <a:p>
          <a:endParaRPr lang="en-US"/>
        </a:p>
      </dgm:t>
    </dgm:pt>
    <dgm:pt modelId="{8C95DC8E-99C9-44CE-9A73-E8818EB1EAFE}" type="parTrans" cxnId="{E9E87AE6-61C1-49A3-92A4-659CDA5141E8}">
      <dgm:prSet/>
      <dgm:spPr/>
      <dgm:t>
        <a:bodyPr/>
        <a:lstStyle/>
        <a:p>
          <a:endParaRPr lang="en-US"/>
        </a:p>
      </dgm:t>
    </dgm:pt>
    <dgm:pt modelId="{9B64D396-8C58-480D-B031-30324F4E2C9E}" type="pres">
      <dgm:prSet presAssocID="{F364AD79-B185-4171-939E-91C5CFFB8638}" presName="Name0" presStyleCnt="0">
        <dgm:presLayoutVars>
          <dgm:dir/>
          <dgm:resizeHandles val="exact"/>
        </dgm:presLayoutVars>
      </dgm:prSet>
      <dgm:spPr/>
    </dgm:pt>
    <dgm:pt modelId="{6643D68C-BCF4-46C6-A4EF-49C8BBB3366C}" type="pres">
      <dgm:prSet presAssocID="{8B272710-7118-41FC-AEBE-C2EC7652FF94}" presName="parTxOnly" presStyleLbl="node1" presStyleIdx="0" presStyleCnt="3" custScaleY="74891">
        <dgm:presLayoutVars>
          <dgm:bulletEnabled val="1"/>
        </dgm:presLayoutVars>
      </dgm:prSet>
      <dgm:spPr/>
    </dgm:pt>
    <dgm:pt modelId="{E0821E2B-B48C-4A00-B918-77143FBDF281}" type="pres">
      <dgm:prSet presAssocID="{57ADDCE5-1C49-4986-9327-FA4CEAE24EB7}" presName="parSpace" presStyleCnt="0"/>
      <dgm:spPr/>
    </dgm:pt>
    <dgm:pt modelId="{DAF162BE-7D89-4560-B9FB-70B277D6B164}" type="pres">
      <dgm:prSet presAssocID="{B5CC8520-1DDD-46B1-B4C2-6016BCDB512B}" presName="parTxOnly" presStyleLbl="node1" presStyleIdx="1" presStyleCnt="3" custScaleY="74891">
        <dgm:presLayoutVars>
          <dgm:bulletEnabled val="1"/>
        </dgm:presLayoutVars>
      </dgm:prSet>
      <dgm:spPr/>
    </dgm:pt>
    <dgm:pt modelId="{3A76C39F-2D29-48FD-963B-3CCAFAC83B88}" type="pres">
      <dgm:prSet presAssocID="{29B1988F-8B2A-4FC1-8969-40CAC9F6EBE2}" presName="parSpace" presStyleCnt="0"/>
      <dgm:spPr/>
    </dgm:pt>
    <dgm:pt modelId="{6A8B67BF-54B5-4F50-A1E9-9A10980ED3D5}" type="pres">
      <dgm:prSet presAssocID="{22740EE9-CF97-443C-A33A-AEFD5368AAF3}" presName="parTxOnly" presStyleLbl="node1" presStyleIdx="2" presStyleCnt="3" custScaleY="74134">
        <dgm:presLayoutVars>
          <dgm:bulletEnabled val="1"/>
        </dgm:presLayoutVars>
      </dgm:prSet>
      <dgm:spPr/>
    </dgm:pt>
  </dgm:ptLst>
  <dgm:cxnLst>
    <dgm:cxn modelId="{3D899E28-711E-42E9-ADCB-A84A9D8CEFA1}" type="presOf" srcId="{F364AD79-B185-4171-939E-91C5CFFB8638}" destId="{9B64D396-8C58-480D-B031-30324F4E2C9E}" srcOrd="0" destOrd="0" presId="urn:microsoft.com/office/officeart/2005/8/layout/hChevron3"/>
    <dgm:cxn modelId="{0CBB9C64-51A4-4146-8243-97391E129223}" srcId="{F364AD79-B185-4171-939E-91C5CFFB8638}" destId="{22740EE9-CF97-443C-A33A-AEFD5368AAF3}" srcOrd="2" destOrd="0" parTransId="{BA8EB2D4-93C7-4DE4-A442-F295CE3A032C}" sibTransId="{B67AC00D-30A9-46C2-934A-778B8F2A21C8}"/>
    <dgm:cxn modelId="{675D4C7A-D869-43A6-A988-4E7A7111F71F}" type="presOf" srcId="{B5CC8520-1DDD-46B1-B4C2-6016BCDB512B}" destId="{DAF162BE-7D89-4560-B9FB-70B277D6B164}" srcOrd="0" destOrd="0" presId="urn:microsoft.com/office/officeart/2005/8/layout/hChevron3"/>
    <dgm:cxn modelId="{917FB89E-884A-48A9-BDD1-A4C8E0622FD8}" type="presOf" srcId="{22740EE9-CF97-443C-A33A-AEFD5368AAF3}" destId="{6A8B67BF-54B5-4F50-A1E9-9A10980ED3D5}" srcOrd="0" destOrd="0" presId="urn:microsoft.com/office/officeart/2005/8/layout/hChevron3"/>
    <dgm:cxn modelId="{185654A6-4255-41F0-8984-7940AF2659B8}" type="presOf" srcId="{8B272710-7118-41FC-AEBE-C2EC7652FF94}" destId="{6643D68C-BCF4-46C6-A4EF-49C8BBB3366C}" srcOrd="0" destOrd="0" presId="urn:microsoft.com/office/officeart/2005/8/layout/hChevron3"/>
    <dgm:cxn modelId="{17F8EFC0-83CA-46CE-ABD6-B6936566961A}" srcId="{F364AD79-B185-4171-939E-91C5CFFB8638}" destId="{B5CC8520-1DDD-46B1-B4C2-6016BCDB512B}" srcOrd="1" destOrd="0" parTransId="{A4F339BE-AE99-4D10-8918-5D89A303C1AB}" sibTransId="{29B1988F-8B2A-4FC1-8969-40CAC9F6EBE2}"/>
    <dgm:cxn modelId="{E9E87AE6-61C1-49A3-92A4-659CDA5141E8}" srcId="{F364AD79-B185-4171-939E-91C5CFFB8638}" destId="{8B272710-7118-41FC-AEBE-C2EC7652FF94}" srcOrd="0" destOrd="0" parTransId="{8C95DC8E-99C9-44CE-9A73-E8818EB1EAFE}" sibTransId="{57ADDCE5-1C49-4986-9327-FA4CEAE24EB7}"/>
    <dgm:cxn modelId="{AF4D04B0-1B0B-4F17-B3CB-B1012D29D750}" type="presParOf" srcId="{9B64D396-8C58-480D-B031-30324F4E2C9E}" destId="{6643D68C-BCF4-46C6-A4EF-49C8BBB3366C}" srcOrd="0" destOrd="0" presId="urn:microsoft.com/office/officeart/2005/8/layout/hChevron3"/>
    <dgm:cxn modelId="{B03AE0E0-9581-4EB9-9930-79A3B5E71C2B}" type="presParOf" srcId="{9B64D396-8C58-480D-B031-30324F4E2C9E}" destId="{E0821E2B-B48C-4A00-B918-77143FBDF281}" srcOrd="1" destOrd="0" presId="urn:microsoft.com/office/officeart/2005/8/layout/hChevron3"/>
    <dgm:cxn modelId="{D8D87B1F-D3A6-41B7-8E1B-3BE78E537A34}" type="presParOf" srcId="{9B64D396-8C58-480D-B031-30324F4E2C9E}" destId="{DAF162BE-7D89-4560-B9FB-70B277D6B164}" srcOrd="2" destOrd="0" presId="urn:microsoft.com/office/officeart/2005/8/layout/hChevron3"/>
    <dgm:cxn modelId="{F1C912CD-A03B-4123-ABF9-DDEA0ECAC7BA}" type="presParOf" srcId="{9B64D396-8C58-480D-B031-30324F4E2C9E}" destId="{3A76C39F-2D29-48FD-963B-3CCAFAC83B88}" srcOrd="3" destOrd="0" presId="urn:microsoft.com/office/officeart/2005/8/layout/hChevron3"/>
    <dgm:cxn modelId="{94F1C426-F969-42D5-B12E-0A9BC84365DF}" type="presParOf" srcId="{9B64D396-8C58-480D-B031-30324F4E2C9E}" destId="{6A8B67BF-54B5-4F50-A1E9-9A10980ED3D5}"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64AD79-B185-4171-939E-91C5CFFB8638}" type="doc">
      <dgm:prSet loTypeId="urn:microsoft.com/office/officeart/2005/8/layout/hChevron3" loCatId="process" qsTypeId="urn:microsoft.com/office/officeart/2005/8/quickstyle/simple1" qsCatId="simple" csTypeId="urn:microsoft.com/office/officeart/2005/8/colors/accent0_1" csCatId="mainScheme" phldr="1"/>
      <dgm:spPr/>
    </dgm:pt>
    <dgm:pt modelId="{8B272710-7118-41FC-AEBE-C2EC7652FF94}">
      <dgm:prSet phldrT="[Text]" custT="1"/>
      <dgm:spPr/>
      <dgm:t>
        <a:bodyPr/>
        <a:lstStyle/>
        <a:p>
          <a:r>
            <a:rPr lang="en-US" sz="1400" dirty="0"/>
            <a:t>Images</a:t>
          </a:r>
        </a:p>
      </dgm:t>
    </dgm:pt>
    <dgm:pt modelId="{8C95DC8E-99C9-44CE-9A73-E8818EB1EAFE}" type="parTrans" cxnId="{E9E87AE6-61C1-49A3-92A4-659CDA5141E8}">
      <dgm:prSet/>
      <dgm:spPr/>
      <dgm:t>
        <a:bodyPr/>
        <a:lstStyle/>
        <a:p>
          <a:endParaRPr lang="en-US"/>
        </a:p>
      </dgm:t>
    </dgm:pt>
    <dgm:pt modelId="{57ADDCE5-1C49-4986-9327-FA4CEAE24EB7}" type="sibTrans" cxnId="{E9E87AE6-61C1-49A3-92A4-659CDA5141E8}">
      <dgm:prSet/>
      <dgm:spPr/>
      <dgm:t>
        <a:bodyPr/>
        <a:lstStyle/>
        <a:p>
          <a:endParaRPr lang="en-US"/>
        </a:p>
      </dgm:t>
    </dgm:pt>
    <dgm:pt modelId="{B5CC8520-1DDD-46B1-B4C2-6016BCDB512B}">
      <dgm:prSet phldrT="[Text]" custT="1"/>
      <dgm:spPr/>
      <dgm:t>
        <a:bodyPr/>
        <a:lstStyle/>
        <a:p>
          <a:r>
            <a:rPr lang="en-US" sz="1400" dirty="0"/>
            <a:t>Computer Vision</a:t>
          </a:r>
        </a:p>
      </dgm:t>
    </dgm:pt>
    <dgm:pt modelId="{A4F339BE-AE99-4D10-8918-5D89A303C1AB}" type="parTrans" cxnId="{17F8EFC0-83CA-46CE-ABD6-B6936566961A}">
      <dgm:prSet/>
      <dgm:spPr/>
      <dgm:t>
        <a:bodyPr/>
        <a:lstStyle/>
        <a:p>
          <a:endParaRPr lang="en-US"/>
        </a:p>
      </dgm:t>
    </dgm:pt>
    <dgm:pt modelId="{29B1988F-8B2A-4FC1-8969-40CAC9F6EBE2}" type="sibTrans" cxnId="{17F8EFC0-83CA-46CE-ABD6-B6936566961A}">
      <dgm:prSet/>
      <dgm:spPr/>
      <dgm:t>
        <a:bodyPr/>
        <a:lstStyle/>
        <a:p>
          <a:endParaRPr lang="en-US"/>
        </a:p>
      </dgm:t>
    </dgm:pt>
    <dgm:pt modelId="{22740EE9-CF97-443C-A33A-AEFD5368AAF3}">
      <dgm:prSet phldrT="[Text]" custT="1"/>
      <dgm:spPr/>
      <dgm:t>
        <a:bodyPr/>
        <a:lstStyle/>
        <a:p>
          <a:r>
            <a:rPr lang="en-US" sz="1400" dirty="0"/>
            <a:t>ML models</a:t>
          </a:r>
        </a:p>
      </dgm:t>
    </dgm:pt>
    <dgm:pt modelId="{BA8EB2D4-93C7-4DE4-A442-F295CE3A032C}" type="parTrans" cxnId="{0CBB9C64-51A4-4146-8243-97391E129223}">
      <dgm:prSet/>
      <dgm:spPr/>
      <dgm:t>
        <a:bodyPr/>
        <a:lstStyle/>
        <a:p>
          <a:endParaRPr lang="en-US"/>
        </a:p>
      </dgm:t>
    </dgm:pt>
    <dgm:pt modelId="{B67AC00D-30A9-46C2-934A-778B8F2A21C8}" type="sibTrans" cxnId="{0CBB9C64-51A4-4146-8243-97391E129223}">
      <dgm:prSet/>
      <dgm:spPr/>
      <dgm:t>
        <a:bodyPr/>
        <a:lstStyle/>
        <a:p>
          <a:endParaRPr lang="en-US"/>
        </a:p>
      </dgm:t>
    </dgm:pt>
    <dgm:pt modelId="{ED5F7EA0-0C63-4279-B8A3-6F224CD1A15A}">
      <dgm:prSet custT="1"/>
      <dgm:spPr/>
      <dgm:t>
        <a:bodyPr/>
        <a:lstStyle/>
        <a:p>
          <a:r>
            <a:rPr lang="en-US" sz="1400" dirty="0"/>
            <a:t>Classify the images</a:t>
          </a:r>
        </a:p>
      </dgm:t>
    </dgm:pt>
    <dgm:pt modelId="{D8B69F5C-26EF-426E-A99A-D42E80A0FB8B}" type="parTrans" cxnId="{1B9DF802-DDA8-45C1-8E88-FF4E5AF96A97}">
      <dgm:prSet/>
      <dgm:spPr/>
      <dgm:t>
        <a:bodyPr/>
        <a:lstStyle/>
        <a:p>
          <a:endParaRPr lang="en-US"/>
        </a:p>
      </dgm:t>
    </dgm:pt>
    <dgm:pt modelId="{D7B46D91-7C9B-473D-818A-A0DA0E5C941D}" type="sibTrans" cxnId="{1B9DF802-DDA8-45C1-8E88-FF4E5AF96A97}">
      <dgm:prSet/>
      <dgm:spPr/>
      <dgm:t>
        <a:bodyPr/>
        <a:lstStyle/>
        <a:p>
          <a:endParaRPr lang="en-US"/>
        </a:p>
      </dgm:t>
    </dgm:pt>
    <dgm:pt modelId="{9B64D396-8C58-480D-B031-30324F4E2C9E}" type="pres">
      <dgm:prSet presAssocID="{F364AD79-B185-4171-939E-91C5CFFB8638}" presName="Name0" presStyleCnt="0">
        <dgm:presLayoutVars>
          <dgm:dir/>
          <dgm:resizeHandles val="exact"/>
        </dgm:presLayoutVars>
      </dgm:prSet>
      <dgm:spPr/>
    </dgm:pt>
    <dgm:pt modelId="{6643D68C-BCF4-46C6-A4EF-49C8BBB3366C}" type="pres">
      <dgm:prSet presAssocID="{8B272710-7118-41FC-AEBE-C2EC7652FF94}" presName="parTxOnly" presStyleLbl="node1" presStyleIdx="0" presStyleCnt="4">
        <dgm:presLayoutVars>
          <dgm:bulletEnabled val="1"/>
        </dgm:presLayoutVars>
      </dgm:prSet>
      <dgm:spPr/>
    </dgm:pt>
    <dgm:pt modelId="{E0821E2B-B48C-4A00-B918-77143FBDF281}" type="pres">
      <dgm:prSet presAssocID="{57ADDCE5-1C49-4986-9327-FA4CEAE24EB7}" presName="parSpace" presStyleCnt="0"/>
      <dgm:spPr/>
    </dgm:pt>
    <dgm:pt modelId="{DAF162BE-7D89-4560-B9FB-70B277D6B164}" type="pres">
      <dgm:prSet presAssocID="{B5CC8520-1DDD-46B1-B4C2-6016BCDB512B}" presName="parTxOnly" presStyleLbl="node1" presStyleIdx="1" presStyleCnt="4">
        <dgm:presLayoutVars>
          <dgm:bulletEnabled val="1"/>
        </dgm:presLayoutVars>
      </dgm:prSet>
      <dgm:spPr/>
    </dgm:pt>
    <dgm:pt modelId="{3A76C39F-2D29-48FD-963B-3CCAFAC83B88}" type="pres">
      <dgm:prSet presAssocID="{29B1988F-8B2A-4FC1-8969-40CAC9F6EBE2}" presName="parSpace" presStyleCnt="0"/>
      <dgm:spPr/>
    </dgm:pt>
    <dgm:pt modelId="{6A8B67BF-54B5-4F50-A1E9-9A10980ED3D5}" type="pres">
      <dgm:prSet presAssocID="{22740EE9-CF97-443C-A33A-AEFD5368AAF3}" presName="parTxOnly" presStyleLbl="node1" presStyleIdx="2" presStyleCnt="4">
        <dgm:presLayoutVars>
          <dgm:bulletEnabled val="1"/>
        </dgm:presLayoutVars>
      </dgm:prSet>
      <dgm:spPr/>
    </dgm:pt>
    <dgm:pt modelId="{92E0B06E-0A45-4EC4-8B66-B61A64B10E19}" type="pres">
      <dgm:prSet presAssocID="{B67AC00D-30A9-46C2-934A-778B8F2A21C8}" presName="parSpace" presStyleCnt="0"/>
      <dgm:spPr/>
    </dgm:pt>
    <dgm:pt modelId="{6D090890-BDB3-4BBD-87F9-C39B76566EF9}" type="pres">
      <dgm:prSet presAssocID="{ED5F7EA0-0C63-4279-B8A3-6F224CD1A15A}" presName="parTxOnly" presStyleLbl="node1" presStyleIdx="3" presStyleCnt="4">
        <dgm:presLayoutVars>
          <dgm:bulletEnabled val="1"/>
        </dgm:presLayoutVars>
      </dgm:prSet>
      <dgm:spPr/>
    </dgm:pt>
  </dgm:ptLst>
  <dgm:cxnLst>
    <dgm:cxn modelId="{1B9DF802-DDA8-45C1-8E88-FF4E5AF96A97}" srcId="{F364AD79-B185-4171-939E-91C5CFFB8638}" destId="{ED5F7EA0-0C63-4279-B8A3-6F224CD1A15A}" srcOrd="3" destOrd="0" parTransId="{D8B69F5C-26EF-426E-A99A-D42E80A0FB8B}" sibTransId="{D7B46D91-7C9B-473D-818A-A0DA0E5C941D}"/>
    <dgm:cxn modelId="{3D899E28-711E-42E9-ADCB-A84A9D8CEFA1}" type="presOf" srcId="{F364AD79-B185-4171-939E-91C5CFFB8638}" destId="{9B64D396-8C58-480D-B031-30324F4E2C9E}" srcOrd="0" destOrd="0" presId="urn:microsoft.com/office/officeart/2005/8/layout/hChevron3"/>
    <dgm:cxn modelId="{0CBB9C64-51A4-4146-8243-97391E129223}" srcId="{F364AD79-B185-4171-939E-91C5CFFB8638}" destId="{22740EE9-CF97-443C-A33A-AEFD5368AAF3}" srcOrd="2" destOrd="0" parTransId="{BA8EB2D4-93C7-4DE4-A442-F295CE3A032C}" sibTransId="{B67AC00D-30A9-46C2-934A-778B8F2A21C8}"/>
    <dgm:cxn modelId="{675D4C7A-D869-43A6-A988-4E7A7111F71F}" type="presOf" srcId="{B5CC8520-1DDD-46B1-B4C2-6016BCDB512B}" destId="{DAF162BE-7D89-4560-B9FB-70B277D6B164}" srcOrd="0" destOrd="0" presId="urn:microsoft.com/office/officeart/2005/8/layout/hChevron3"/>
    <dgm:cxn modelId="{4C082F84-1DC6-4946-9E65-4A8EB2636BD3}" type="presOf" srcId="{ED5F7EA0-0C63-4279-B8A3-6F224CD1A15A}" destId="{6D090890-BDB3-4BBD-87F9-C39B76566EF9}" srcOrd="0" destOrd="0" presId="urn:microsoft.com/office/officeart/2005/8/layout/hChevron3"/>
    <dgm:cxn modelId="{917FB89E-884A-48A9-BDD1-A4C8E0622FD8}" type="presOf" srcId="{22740EE9-CF97-443C-A33A-AEFD5368AAF3}" destId="{6A8B67BF-54B5-4F50-A1E9-9A10980ED3D5}" srcOrd="0" destOrd="0" presId="urn:microsoft.com/office/officeart/2005/8/layout/hChevron3"/>
    <dgm:cxn modelId="{185654A6-4255-41F0-8984-7940AF2659B8}" type="presOf" srcId="{8B272710-7118-41FC-AEBE-C2EC7652FF94}" destId="{6643D68C-BCF4-46C6-A4EF-49C8BBB3366C}" srcOrd="0" destOrd="0" presId="urn:microsoft.com/office/officeart/2005/8/layout/hChevron3"/>
    <dgm:cxn modelId="{17F8EFC0-83CA-46CE-ABD6-B6936566961A}" srcId="{F364AD79-B185-4171-939E-91C5CFFB8638}" destId="{B5CC8520-1DDD-46B1-B4C2-6016BCDB512B}" srcOrd="1" destOrd="0" parTransId="{A4F339BE-AE99-4D10-8918-5D89A303C1AB}" sibTransId="{29B1988F-8B2A-4FC1-8969-40CAC9F6EBE2}"/>
    <dgm:cxn modelId="{E9E87AE6-61C1-49A3-92A4-659CDA5141E8}" srcId="{F364AD79-B185-4171-939E-91C5CFFB8638}" destId="{8B272710-7118-41FC-AEBE-C2EC7652FF94}" srcOrd="0" destOrd="0" parTransId="{8C95DC8E-99C9-44CE-9A73-E8818EB1EAFE}" sibTransId="{57ADDCE5-1C49-4986-9327-FA4CEAE24EB7}"/>
    <dgm:cxn modelId="{AF4D04B0-1B0B-4F17-B3CB-B1012D29D750}" type="presParOf" srcId="{9B64D396-8C58-480D-B031-30324F4E2C9E}" destId="{6643D68C-BCF4-46C6-A4EF-49C8BBB3366C}" srcOrd="0" destOrd="0" presId="urn:microsoft.com/office/officeart/2005/8/layout/hChevron3"/>
    <dgm:cxn modelId="{B03AE0E0-9581-4EB9-9930-79A3B5E71C2B}" type="presParOf" srcId="{9B64D396-8C58-480D-B031-30324F4E2C9E}" destId="{E0821E2B-B48C-4A00-B918-77143FBDF281}" srcOrd="1" destOrd="0" presId="urn:microsoft.com/office/officeart/2005/8/layout/hChevron3"/>
    <dgm:cxn modelId="{D8D87B1F-D3A6-41B7-8E1B-3BE78E537A34}" type="presParOf" srcId="{9B64D396-8C58-480D-B031-30324F4E2C9E}" destId="{DAF162BE-7D89-4560-B9FB-70B277D6B164}" srcOrd="2" destOrd="0" presId="urn:microsoft.com/office/officeart/2005/8/layout/hChevron3"/>
    <dgm:cxn modelId="{F1C912CD-A03B-4123-ABF9-DDEA0ECAC7BA}" type="presParOf" srcId="{9B64D396-8C58-480D-B031-30324F4E2C9E}" destId="{3A76C39F-2D29-48FD-963B-3CCAFAC83B88}" srcOrd="3" destOrd="0" presId="urn:microsoft.com/office/officeart/2005/8/layout/hChevron3"/>
    <dgm:cxn modelId="{94F1C426-F969-42D5-B12E-0A9BC84365DF}" type="presParOf" srcId="{9B64D396-8C58-480D-B031-30324F4E2C9E}" destId="{6A8B67BF-54B5-4F50-A1E9-9A10980ED3D5}" srcOrd="4" destOrd="0" presId="urn:microsoft.com/office/officeart/2005/8/layout/hChevron3"/>
    <dgm:cxn modelId="{491FD934-A796-42F8-93D4-D8E66458F644}" type="presParOf" srcId="{9B64D396-8C58-480D-B031-30324F4E2C9E}" destId="{92E0B06E-0A45-4EC4-8B66-B61A64B10E19}" srcOrd="5" destOrd="0" presId="urn:microsoft.com/office/officeart/2005/8/layout/hChevron3"/>
    <dgm:cxn modelId="{540C482E-CE99-4849-A2C7-EC46EBBAF6B9}" type="presParOf" srcId="{9B64D396-8C58-480D-B031-30324F4E2C9E}" destId="{6D090890-BDB3-4BBD-87F9-C39B76566EF9}" srcOrd="6"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D68C-BCF4-46C6-A4EF-49C8BBB3366C}">
      <dsp:nvSpPr>
        <dsp:cNvPr id="0" name=""/>
        <dsp:cNvSpPr/>
      </dsp:nvSpPr>
      <dsp:spPr>
        <a:xfrm>
          <a:off x="2618" y="228600"/>
          <a:ext cx="2289325" cy="685799"/>
        </a:xfrm>
        <a:prstGeom prst="homePlat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Features of the cell</a:t>
          </a:r>
        </a:p>
      </dsp:txBody>
      <dsp:txXfrm>
        <a:off x="2618" y="228600"/>
        <a:ext cx="2117875" cy="685799"/>
      </dsp:txXfrm>
    </dsp:sp>
    <dsp:sp modelId="{DAF162BE-7D89-4560-B9FB-70B277D6B164}">
      <dsp:nvSpPr>
        <dsp:cNvPr id="0" name=""/>
        <dsp:cNvSpPr/>
      </dsp:nvSpPr>
      <dsp:spPr>
        <a:xfrm>
          <a:off x="1834078" y="228600"/>
          <a:ext cx="2289325" cy="685799"/>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ML models</a:t>
          </a:r>
        </a:p>
      </dsp:txBody>
      <dsp:txXfrm>
        <a:off x="2176978" y="228600"/>
        <a:ext cx="1603526" cy="685799"/>
      </dsp:txXfrm>
    </dsp:sp>
    <dsp:sp modelId="{6A8B67BF-54B5-4F50-A1E9-9A10980ED3D5}">
      <dsp:nvSpPr>
        <dsp:cNvPr id="0" name=""/>
        <dsp:cNvSpPr/>
      </dsp:nvSpPr>
      <dsp:spPr>
        <a:xfrm>
          <a:off x="3665539" y="232066"/>
          <a:ext cx="2289325" cy="67886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Classify the images</a:t>
          </a:r>
        </a:p>
      </dsp:txBody>
      <dsp:txXfrm>
        <a:off x="4004973" y="232066"/>
        <a:ext cx="1610458" cy="6788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D68C-BCF4-46C6-A4EF-49C8BBB3366C}">
      <dsp:nvSpPr>
        <dsp:cNvPr id="0" name=""/>
        <dsp:cNvSpPr/>
      </dsp:nvSpPr>
      <dsp:spPr>
        <a:xfrm>
          <a:off x="1958" y="638665"/>
          <a:ext cx="1964962" cy="785985"/>
        </a:xfrm>
        <a:prstGeom prst="homePlat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Images</a:t>
          </a:r>
        </a:p>
      </dsp:txBody>
      <dsp:txXfrm>
        <a:off x="1958" y="638665"/>
        <a:ext cx="1768466" cy="785985"/>
      </dsp:txXfrm>
    </dsp:sp>
    <dsp:sp modelId="{DAF162BE-7D89-4560-B9FB-70B277D6B164}">
      <dsp:nvSpPr>
        <dsp:cNvPr id="0" name=""/>
        <dsp:cNvSpPr/>
      </dsp:nvSpPr>
      <dsp:spPr>
        <a:xfrm>
          <a:off x="1573928" y="638665"/>
          <a:ext cx="1964962" cy="785985"/>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Computer Vision</a:t>
          </a:r>
        </a:p>
      </dsp:txBody>
      <dsp:txXfrm>
        <a:off x="1966921" y="638665"/>
        <a:ext cx="1178977" cy="785985"/>
      </dsp:txXfrm>
    </dsp:sp>
    <dsp:sp modelId="{6A8B67BF-54B5-4F50-A1E9-9A10980ED3D5}">
      <dsp:nvSpPr>
        <dsp:cNvPr id="0" name=""/>
        <dsp:cNvSpPr/>
      </dsp:nvSpPr>
      <dsp:spPr>
        <a:xfrm>
          <a:off x="3145898" y="638665"/>
          <a:ext cx="1964962" cy="785985"/>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ML models</a:t>
          </a:r>
        </a:p>
      </dsp:txBody>
      <dsp:txXfrm>
        <a:off x="3538891" y="638665"/>
        <a:ext cx="1178977" cy="785985"/>
      </dsp:txXfrm>
    </dsp:sp>
    <dsp:sp modelId="{6D090890-BDB3-4BBD-87F9-C39B76566EF9}">
      <dsp:nvSpPr>
        <dsp:cNvPr id="0" name=""/>
        <dsp:cNvSpPr/>
      </dsp:nvSpPr>
      <dsp:spPr>
        <a:xfrm>
          <a:off x="4717868" y="638665"/>
          <a:ext cx="1964962" cy="785985"/>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Classify the images</a:t>
          </a:r>
        </a:p>
      </dsp:txBody>
      <dsp:txXfrm>
        <a:off x="5110861" y="638665"/>
        <a:ext cx="1178977" cy="78598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1338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4311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1659e298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1659e298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233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8" Type="http://schemas.openxmlformats.org/officeDocument/2006/relationships/hyperlink" Target="https://towardsdatascience.com/logistic-regression-using-gradient-descent-optimizer-in-python-485148bd3ff2" TargetMode="External"/><Relationship Id="rId3" Type="http://schemas.openxmlformats.org/officeDocument/2006/relationships/hyperlink" Target="https://github.com/Archanam5282/Breast_Cancer_using_ML" TargetMode="External"/><Relationship Id="rId7" Type="http://schemas.openxmlformats.org/officeDocument/2006/relationships/hyperlink" Target="https://towardsdatascience.com/building-a-logistic-regression-in-python-step-by-step-becd4d56c9c8"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towardsdatascience.com/real-world-implementation-of-logistic-regression-5136cefb8125" TargetMode="External"/><Relationship Id="rId5" Type="http://schemas.openxmlformats.org/officeDocument/2006/relationships/hyperlink" Target="https://journals.plos.org/plosone/article/figures?id=10.1371/journal.pone.0140362" TargetMode="External"/><Relationship Id="rId10" Type="http://schemas.openxmlformats.org/officeDocument/2006/relationships/image" Target="../media/image5.png"/><Relationship Id="rId4" Type="http://schemas.openxmlformats.org/officeDocument/2006/relationships/hyperlink" Target="https://www.kaggle.com/uciml/breast-cancer-wisconsin-data" TargetMode="External"/><Relationship Id="rId9" Type="http://schemas.openxmlformats.org/officeDocument/2006/relationships/hyperlink" Target="https://towardsdatascience.com/gradient-descent-algorithm-and-its-variants-10f652806a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503218" y="940270"/>
            <a:ext cx="7100020" cy="143058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Breast Cancer Diagnosis using Machine Learning</a:t>
            </a:r>
            <a:endParaRPr sz="3600" dirty="0"/>
          </a:p>
        </p:txBody>
      </p:sp>
      <p:sp>
        <p:nvSpPr>
          <p:cNvPr id="64" name="Google Shape;64;p13"/>
          <p:cNvSpPr txBox="1">
            <a:spLocks noGrp="1"/>
          </p:cNvSpPr>
          <p:nvPr>
            <p:ph type="subTitle" idx="1"/>
          </p:nvPr>
        </p:nvSpPr>
        <p:spPr>
          <a:xfrm>
            <a:off x="311700" y="2976039"/>
            <a:ext cx="8520600" cy="205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Archana Marol</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22834"/>
    </mc:Choice>
    <mc:Fallback xmlns="">
      <p:transition spd="slow" advTm="2283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7794-6D7A-4590-A859-8E1C80B7EDE7}"/>
              </a:ext>
            </a:extLst>
          </p:cNvPr>
          <p:cNvSpPr>
            <a:spLocks noGrp="1"/>
          </p:cNvSpPr>
          <p:nvPr>
            <p:ph type="title"/>
          </p:nvPr>
        </p:nvSpPr>
        <p:spPr/>
        <p:txBody>
          <a:bodyPr/>
          <a:lstStyle/>
          <a:p>
            <a:r>
              <a:rPr lang="en-US" dirty="0"/>
              <a:t>Support Vector Machine (SVM):</a:t>
            </a:r>
          </a:p>
        </p:txBody>
      </p:sp>
      <p:sp>
        <p:nvSpPr>
          <p:cNvPr id="3" name="Text Placeholder 2">
            <a:extLst>
              <a:ext uri="{FF2B5EF4-FFF2-40B4-BE49-F238E27FC236}">
                <a16:creationId xmlns:a16="http://schemas.microsoft.com/office/drawing/2014/main" id="{89DF2B61-27C3-4541-89A7-1D1634C4D230}"/>
              </a:ext>
            </a:extLst>
          </p:cNvPr>
          <p:cNvSpPr>
            <a:spLocks noGrp="1"/>
          </p:cNvSpPr>
          <p:nvPr>
            <p:ph type="body" idx="1"/>
          </p:nvPr>
        </p:nvSpPr>
        <p:spPr>
          <a:xfrm>
            <a:off x="323822" y="1283277"/>
            <a:ext cx="6935960" cy="3629431"/>
          </a:xfrm>
        </p:spPr>
        <p:txBody>
          <a:bodyPr/>
          <a:lstStyle/>
          <a:p>
            <a:pPr algn="just"/>
            <a:r>
              <a:rPr lang="en-US" sz="1400" dirty="0"/>
              <a:t>This classifier did not give a good result. Evaluation was done using confusion matrix. Only 0.58 of accuracy was achieved. It predicted that 48 healthy patients have cancer.</a:t>
            </a:r>
          </a:p>
          <a:p>
            <a:pPr marL="114300" indent="0" algn="just">
              <a:buNone/>
            </a:pPr>
            <a:r>
              <a:rPr lang="en-US" sz="1400" dirty="0"/>
              <a:t> </a:t>
            </a:r>
          </a:p>
          <a:p>
            <a:pPr algn="just"/>
            <a:r>
              <a:rPr lang="en-US" sz="1400" dirty="0"/>
              <a:t>On using feature scaling i.e. bringing all values into [0,1] range, gave a very good result. The accuracy was increased to 0.95.</a:t>
            </a:r>
          </a:p>
          <a:p>
            <a:pPr algn="just"/>
            <a:endParaRPr lang="en-US" sz="1400" dirty="0"/>
          </a:p>
          <a:p>
            <a:pPr algn="just"/>
            <a:r>
              <a:rPr lang="en-US" sz="1400" dirty="0"/>
              <a:t>The c and gamma parameter were altered, and optimized values were obtained by using the Scikit-Learn function which gave c=100 and gamma = 0.01. The improved model showed accuracy to 0.97.</a:t>
            </a:r>
          </a:p>
        </p:txBody>
      </p:sp>
      <p:graphicFrame>
        <p:nvGraphicFramePr>
          <p:cNvPr id="5" name="Table 4">
            <a:extLst>
              <a:ext uri="{FF2B5EF4-FFF2-40B4-BE49-F238E27FC236}">
                <a16:creationId xmlns:a16="http://schemas.microsoft.com/office/drawing/2014/main" id="{2B3E73D7-D24D-42B2-A289-1B42EFC6613F}"/>
              </a:ext>
            </a:extLst>
          </p:cNvPr>
          <p:cNvGraphicFramePr>
            <a:graphicFrameLocks noGrp="1"/>
          </p:cNvGraphicFramePr>
          <p:nvPr>
            <p:extLst>
              <p:ext uri="{D42A27DB-BD31-4B8C-83A1-F6EECF244321}">
                <p14:modId xmlns:p14="http://schemas.microsoft.com/office/powerpoint/2010/main" val="3770451985"/>
              </p:ext>
            </p:extLst>
          </p:nvPr>
        </p:nvGraphicFramePr>
        <p:xfrm>
          <a:off x="7597514" y="1236517"/>
          <a:ext cx="1222664" cy="789710"/>
        </p:xfrm>
        <a:graphic>
          <a:graphicData uri="http://schemas.openxmlformats.org/drawingml/2006/table">
            <a:tbl>
              <a:tblPr/>
              <a:tblGrid>
                <a:gridCol w="611332">
                  <a:extLst>
                    <a:ext uri="{9D8B030D-6E8A-4147-A177-3AD203B41FA5}">
                      <a16:colId xmlns:a16="http://schemas.microsoft.com/office/drawing/2014/main" val="3769689489"/>
                    </a:ext>
                  </a:extLst>
                </a:gridCol>
                <a:gridCol w="611332">
                  <a:extLst>
                    <a:ext uri="{9D8B030D-6E8A-4147-A177-3AD203B41FA5}">
                      <a16:colId xmlns:a16="http://schemas.microsoft.com/office/drawing/2014/main" val="2357152240"/>
                    </a:ext>
                  </a:extLst>
                </a:gridCol>
              </a:tblGrid>
              <a:tr h="394855">
                <a:tc>
                  <a:txBody>
                    <a:bodyPr/>
                    <a:lstStyle/>
                    <a:p>
                      <a:pPr algn="ctr"/>
                      <a:r>
                        <a:rPr lang="en-US" dirty="0"/>
                        <a:t>0</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dirty="0">
                          <a:solidFill>
                            <a:srgbClr val="FF0000"/>
                          </a:solidFill>
                        </a:rPr>
                        <a:t>48</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134453"/>
                  </a:ext>
                </a:extLst>
              </a:tr>
              <a:tr h="394855">
                <a:tc>
                  <a:txBody>
                    <a:bodyPr/>
                    <a:lstStyle/>
                    <a:p>
                      <a:pPr algn="ctr"/>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en-US" dirty="0"/>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2922932"/>
                  </a:ext>
                </a:extLst>
              </a:tr>
            </a:tbl>
          </a:graphicData>
        </a:graphic>
      </p:graphicFrame>
      <p:graphicFrame>
        <p:nvGraphicFramePr>
          <p:cNvPr id="6" name="Table 5">
            <a:extLst>
              <a:ext uri="{FF2B5EF4-FFF2-40B4-BE49-F238E27FC236}">
                <a16:creationId xmlns:a16="http://schemas.microsoft.com/office/drawing/2014/main" id="{38C13B07-32BC-4665-9C9E-55184820C7D6}"/>
              </a:ext>
            </a:extLst>
          </p:cNvPr>
          <p:cNvGraphicFramePr>
            <a:graphicFrameLocks noGrp="1"/>
          </p:cNvGraphicFramePr>
          <p:nvPr>
            <p:extLst>
              <p:ext uri="{D42A27DB-BD31-4B8C-83A1-F6EECF244321}">
                <p14:modId xmlns:p14="http://schemas.microsoft.com/office/powerpoint/2010/main" val="1309785654"/>
              </p:ext>
            </p:extLst>
          </p:nvPr>
        </p:nvGraphicFramePr>
        <p:xfrm>
          <a:off x="7597514" y="2571750"/>
          <a:ext cx="1222664" cy="789710"/>
        </p:xfrm>
        <a:graphic>
          <a:graphicData uri="http://schemas.openxmlformats.org/drawingml/2006/table">
            <a:tbl>
              <a:tblPr/>
              <a:tblGrid>
                <a:gridCol w="611332">
                  <a:extLst>
                    <a:ext uri="{9D8B030D-6E8A-4147-A177-3AD203B41FA5}">
                      <a16:colId xmlns:a16="http://schemas.microsoft.com/office/drawing/2014/main" val="3769689489"/>
                    </a:ext>
                  </a:extLst>
                </a:gridCol>
                <a:gridCol w="611332">
                  <a:extLst>
                    <a:ext uri="{9D8B030D-6E8A-4147-A177-3AD203B41FA5}">
                      <a16:colId xmlns:a16="http://schemas.microsoft.com/office/drawing/2014/main" val="2357152240"/>
                    </a:ext>
                  </a:extLst>
                </a:gridCol>
              </a:tblGrid>
              <a:tr h="394855">
                <a:tc>
                  <a:txBody>
                    <a:bodyPr/>
                    <a:lstStyle/>
                    <a:p>
                      <a:pPr algn="ctr"/>
                      <a:r>
                        <a:rPr lang="en-US" dirty="0"/>
                        <a:t>43</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dirty="0">
                          <a:solidFill>
                            <a:srgbClr val="FF0000"/>
                          </a:solidFill>
                        </a:rPr>
                        <a:t>5</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134453"/>
                  </a:ext>
                </a:extLst>
              </a:tr>
              <a:tr h="394855">
                <a:tc>
                  <a:txBody>
                    <a:bodyPr/>
                    <a:lstStyle/>
                    <a:p>
                      <a:pPr algn="ctr"/>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en-US" dirty="0"/>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2922932"/>
                  </a:ext>
                </a:extLst>
              </a:tr>
            </a:tbl>
          </a:graphicData>
        </a:graphic>
      </p:graphicFrame>
      <p:graphicFrame>
        <p:nvGraphicFramePr>
          <p:cNvPr id="7" name="Table 6">
            <a:extLst>
              <a:ext uri="{FF2B5EF4-FFF2-40B4-BE49-F238E27FC236}">
                <a16:creationId xmlns:a16="http://schemas.microsoft.com/office/drawing/2014/main" id="{E2337C39-6115-4C3C-8D25-BB7E22F94879}"/>
              </a:ext>
            </a:extLst>
          </p:cNvPr>
          <p:cNvGraphicFramePr>
            <a:graphicFrameLocks noGrp="1"/>
          </p:cNvGraphicFramePr>
          <p:nvPr>
            <p:extLst>
              <p:ext uri="{D42A27DB-BD31-4B8C-83A1-F6EECF244321}">
                <p14:modId xmlns:p14="http://schemas.microsoft.com/office/powerpoint/2010/main" val="887757903"/>
              </p:ext>
            </p:extLst>
          </p:nvPr>
        </p:nvGraphicFramePr>
        <p:xfrm>
          <a:off x="7640808" y="3737261"/>
          <a:ext cx="1222664" cy="789710"/>
        </p:xfrm>
        <a:graphic>
          <a:graphicData uri="http://schemas.openxmlformats.org/drawingml/2006/table">
            <a:tbl>
              <a:tblPr/>
              <a:tblGrid>
                <a:gridCol w="611332">
                  <a:extLst>
                    <a:ext uri="{9D8B030D-6E8A-4147-A177-3AD203B41FA5}">
                      <a16:colId xmlns:a16="http://schemas.microsoft.com/office/drawing/2014/main" val="3769689489"/>
                    </a:ext>
                  </a:extLst>
                </a:gridCol>
                <a:gridCol w="611332">
                  <a:extLst>
                    <a:ext uri="{9D8B030D-6E8A-4147-A177-3AD203B41FA5}">
                      <a16:colId xmlns:a16="http://schemas.microsoft.com/office/drawing/2014/main" val="2357152240"/>
                    </a:ext>
                  </a:extLst>
                </a:gridCol>
              </a:tblGrid>
              <a:tr h="394855">
                <a:tc>
                  <a:txBody>
                    <a:bodyPr/>
                    <a:lstStyle/>
                    <a:p>
                      <a:pPr algn="ctr"/>
                      <a:r>
                        <a:rPr lang="en-US" dirty="0"/>
                        <a:t>45</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dirty="0">
                          <a:solidFill>
                            <a:srgbClr val="FF0000"/>
                          </a:solidFill>
                        </a:rPr>
                        <a:t>3</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134453"/>
                  </a:ext>
                </a:extLst>
              </a:tr>
              <a:tr h="394855">
                <a:tc>
                  <a:txBody>
                    <a:bodyPr/>
                    <a:lstStyle/>
                    <a:p>
                      <a:pPr algn="ctr"/>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en-US" dirty="0"/>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2922932"/>
                  </a:ext>
                </a:extLst>
              </a:tr>
            </a:tbl>
          </a:graphicData>
        </a:graphic>
      </p:graphicFrame>
    </p:spTree>
    <p:extLst>
      <p:ext uri="{BB962C8B-B14F-4D97-AF65-F5344CB8AC3E}">
        <p14:creationId xmlns:p14="http://schemas.microsoft.com/office/powerpoint/2010/main" val="2377437902"/>
      </p:ext>
    </p:extLst>
  </p:cSld>
  <p:clrMapOvr>
    <a:masterClrMapping/>
  </p:clrMapOvr>
  <mc:AlternateContent xmlns:mc="http://schemas.openxmlformats.org/markup-compatibility/2006" xmlns:p14="http://schemas.microsoft.com/office/powerpoint/2010/main">
    <mc:Choice Requires="p14">
      <p:transition spd="slow" p14:dur="2000" advTm="77240"/>
    </mc:Choice>
    <mc:Fallback xmlns="">
      <p:transition spd="slow" advTm="7724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7794-6D7A-4590-A859-8E1C80B7EDE7}"/>
              </a:ext>
            </a:extLst>
          </p:cNvPr>
          <p:cNvSpPr>
            <a:spLocks noGrp="1"/>
          </p:cNvSpPr>
          <p:nvPr>
            <p:ph type="title"/>
          </p:nvPr>
        </p:nvSpPr>
        <p:spPr/>
        <p:txBody>
          <a:bodyPr/>
          <a:lstStyle/>
          <a:p>
            <a:r>
              <a:rPr lang="en-US" dirty="0"/>
              <a:t>Logistic Regression (LR):</a:t>
            </a:r>
          </a:p>
        </p:txBody>
      </p:sp>
      <p:sp>
        <p:nvSpPr>
          <p:cNvPr id="3" name="Text Placeholder 2">
            <a:extLst>
              <a:ext uri="{FF2B5EF4-FFF2-40B4-BE49-F238E27FC236}">
                <a16:creationId xmlns:a16="http://schemas.microsoft.com/office/drawing/2014/main" id="{89DF2B61-27C3-4541-89A7-1D1634C4D230}"/>
              </a:ext>
            </a:extLst>
          </p:cNvPr>
          <p:cNvSpPr>
            <a:spLocks noGrp="1"/>
          </p:cNvSpPr>
          <p:nvPr>
            <p:ph type="body" idx="1"/>
          </p:nvPr>
        </p:nvSpPr>
        <p:spPr>
          <a:xfrm>
            <a:off x="233764" y="1203610"/>
            <a:ext cx="5716763" cy="3629431"/>
          </a:xfrm>
        </p:spPr>
        <p:txBody>
          <a:bodyPr/>
          <a:lstStyle/>
          <a:p>
            <a:r>
              <a:rPr lang="en-US" sz="1400" dirty="0"/>
              <a:t>The model gave a very good results. It gave an accuracy of 0.93. The confusion matrix showed that 2 healthy patients have cancer and 5 cancer patients are healthy.                                     The ROC curve: It gave the higher value for AUC</a:t>
            </a:r>
          </a:p>
          <a:p>
            <a:endParaRPr lang="en-US" sz="1400" dirty="0"/>
          </a:p>
          <a:p>
            <a:r>
              <a:rPr lang="en-US" sz="1400" dirty="0"/>
              <a:t>Model improvements :</a:t>
            </a:r>
          </a:p>
          <a:p>
            <a:pPr algn="just">
              <a:lnSpc>
                <a:spcPct val="100000"/>
              </a:lnSpc>
              <a:buFont typeface="+mj-lt"/>
              <a:buAutoNum type="arabicPeriod"/>
            </a:pPr>
            <a:r>
              <a:rPr lang="en-US" sz="1400" dirty="0"/>
              <a:t> As this classifier assigns weights to features. The data was scaled to the range [0,1] in order to reduce the influence of high scale features. The accuracy was reduced to 0.57</a:t>
            </a:r>
          </a:p>
          <a:p>
            <a:pPr algn="just">
              <a:lnSpc>
                <a:spcPct val="100000"/>
              </a:lnSpc>
              <a:buFont typeface="+mj-lt"/>
              <a:buAutoNum type="arabicPeriod"/>
            </a:pPr>
            <a:endParaRPr lang="en-US" sz="1400" dirty="0"/>
          </a:p>
          <a:p>
            <a:pPr algn="just">
              <a:lnSpc>
                <a:spcPct val="100000"/>
              </a:lnSpc>
              <a:buFont typeface="+mj-lt"/>
              <a:buAutoNum type="arabicPeriod"/>
            </a:pPr>
            <a:r>
              <a:rPr lang="en-US" sz="1400" dirty="0"/>
              <a:t>Gradient descent optimization, weights=0, then applying GD to find the optimum values for the weights with the least loss. Alpha values considered were {0.001, 0.003, 0.01, 0.03, 0.1, 0.3 }. The accuracy still stayed 0.57</a:t>
            </a:r>
          </a:p>
        </p:txBody>
      </p:sp>
      <p:pic>
        <p:nvPicPr>
          <p:cNvPr id="2050" name="Picture 2">
            <a:extLst>
              <a:ext uri="{FF2B5EF4-FFF2-40B4-BE49-F238E27FC236}">
                <a16:creationId xmlns:a16="http://schemas.microsoft.com/office/drawing/2014/main" id="{D9D3389B-3899-49B0-A940-F93C1F24B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4070" y="1537857"/>
            <a:ext cx="2989985" cy="1993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339863"/>
      </p:ext>
    </p:extLst>
  </p:cSld>
  <p:clrMapOvr>
    <a:masterClrMapping/>
  </p:clrMapOvr>
  <mc:AlternateContent xmlns:mc="http://schemas.openxmlformats.org/markup-compatibility/2006" xmlns:p14="http://schemas.microsoft.com/office/powerpoint/2010/main">
    <mc:Choice Requires="p14">
      <p:transition spd="slow" p14:dur="2000" advTm="76011"/>
    </mc:Choice>
    <mc:Fallback xmlns="">
      <p:transition spd="slow" advTm="7601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7794-6D7A-4590-A859-8E1C80B7EDE7}"/>
              </a:ext>
            </a:extLst>
          </p:cNvPr>
          <p:cNvSpPr>
            <a:spLocks noGrp="1"/>
          </p:cNvSpPr>
          <p:nvPr>
            <p:ph type="title"/>
          </p:nvPr>
        </p:nvSpPr>
        <p:spPr/>
        <p:txBody>
          <a:bodyPr/>
          <a:lstStyle/>
          <a:p>
            <a:r>
              <a:rPr lang="en-US" dirty="0"/>
              <a:t>Decision tree (DT):</a:t>
            </a:r>
          </a:p>
        </p:txBody>
      </p:sp>
      <p:sp>
        <p:nvSpPr>
          <p:cNvPr id="3" name="Text Placeholder 2">
            <a:extLst>
              <a:ext uri="{FF2B5EF4-FFF2-40B4-BE49-F238E27FC236}">
                <a16:creationId xmlns:a16="http://schemas.microsoft.com/office/drawing/2014/main" id="{89DF2B61-27C3-4541-89A7-1D1634C4D230}"/>
              </a:ext>
            </a:extLst>
          </p:cNvPr>
          <p:cNvSpPr>
            <a:spLocks noGrp="1"/>
          </p:cNvSpPr>
          <p:nvPr>
            <p:ph type="body" idx="1"/>
          </p:nvPr>
        </p:nvSpPr>
        <p:spPr>
          <a:xfrm>
            <a:off x="310234" y="1324778"/>
            <a:ext cx="8414665" cy="3078900"/>
          </a:xfrm>
        </p:spPr>
        <p:txBody>
          <a:bodyPr/>
          <a:lstStyle/>
          <a:p>
            <a:r>
              <a:rPr lang="en-US" sz="1400" dirty="0"/>
              <a:t>Decision tree gave good prediction with an accuracy of 0.94</a:t>
            </a:r>
          </a:p>
          <a:p>
            <a:pPr marL="114300" indent="0">
              <a:buNone/>
            </a:pPr>
            <a:r>
              <a:rPr lang="en-US" sz="1400" dirty="0"/>
              <a:t>        The confusion matrix result  similar to logistic regression result. </a:t>
            </a:r>
          </a:p>
          <a:p>
            <a:pPr marL="114300" indent="0">
              <a:buNone/>
            </a:pPr>
            <a:r>
              <a:rPr lang="en-US" sz="1400" dirty="0"/>
              <a:t>        It had a false negative of 2 and false positive of 4.</a:t>
            </a:r>
          </a:p>
          <a:p>
            <a:endParaRPr lang="en-US" sz="1400" dirty="0"/>
          </a:p>
          <a:p>
            <a:r>
              <a:rPr lang="en-US" sz="1400" dirty="0"/>
              <a:t>Altering hyper parameters using Grid Search in Scikit-Learn. </a:t>
            </a:r>
          </a:p>
          <a:p>
            <a:pPr marL="114300" indent="0">
              <a:buNone/>
            </a:pPr>
            <a:r>
              <a:rPr lang="en-US" sz="1400" dirty="0"/>
              <a:t>        Optimized max depth = 6</a:t>
            </a:r>
          </a:p>
          <a:p>
            <a:pPr marL="114300" indent="0">
              <a:buNone/>
            </a:pPr>
            <a:r>
              <a:rPr lang="en-US" sz="1400" dirty="0"/>
              <a:t>        Number of component = 8</a:t>
            </a:r>
          </a:p>
          <a:p>
            <a:pPr marL="114300" indent="0">
              <a:buNone/>
            </a:pPr>
            <a:r>
              <a:rPr lang="en-US" sz="1400" dirty="0"/>
              <a:t>        Result : It had test data accuracy of 0.93 and a cross validation mean of around 0.91</a:t>
            </a:r>
          </a:p>
          <a:p>
            <a:endParaRPr lang="en-US" sz="1400" dirty="0"/>
          </a:p>
          <a:p>
            <a:endParaRPr lang="en-US" sz="1400" dirty="0"/>
          </a:p>
        </p:txBody>
      </p:sp>
    </p:spTree>
    <p:extLst>
      <p:ext uri="{BB962C8B-B14F-4D97-AF65-F5344CB8AC3E}">
        <p14:creationId xmlns:p14="http://schemas.microsoft.com/office/powerpoint/2010/main" val="3630461987"/>
      </p:ext>
    </p:extLst>
  </p:cSld>
  <p:clrMapOvr>
    <a:masterClrMapping/>
  </p:clrMapOvr>
  <mc:AlternateContent xmlns:mc="http://schemas.openxmlformats.org/markup-compatibility/2006" xmlns:p14="http://schemas.microsoft.com/office/powerpoint/2010/main">
    <mc:Choice Requires="p14">
      <p:transition spd="slow" p14:dur="2000" advTm="54945"/>
    </mc:Choice>
    <mc:Fallback xmlns="">
      <p:transition spd="slow" advTm="5494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DDA4-6F67-4BEE-9B9B-6020E3470AA6}"/>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4023715207"/>
      </p:ext>
    </p:extLst>
  </p:cSld>
  <p:clrMapOvr>
    <a:masterClrMapping/>
  </p:clrMapOvr>
  <mc:AlternateContent xmlns:mc="http://schemas.openxmlformats.org/markup-compatibility/2006" xmlns:p14="http://schemas.microsoft.com/office/powerpoint/2010/main">
    <mc:Choice Requires="p14">
      <p:transition spd="slow" p14:dur="2000" advTm="2388"/>
    </mc:Choice>
    <mc:Fallback xmlns="">
      <p:transition spd="slow" advTm="238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DC93-81D4-4CED-B219-D37426549865}"/>
              </a:ext>
            </a:extLst>
          </p:cNvPr>
          <p:cNvSpPr>
            <a:spLocks noGrp="1"/>
          </p:cNvSpPr>
          <p:nvPr>
            <p:ph type="title"/>
          </p:nvPr>
        </p:nvSpPr>
        <p:spPr/>
        <p:txBody>
          <a:bodyPr/>
          <a:lstStyle/>
          <a:p>
            <a:r>
              <a:rPr lang="en-US" dirty="0"/>
              <a:t>Comparison of 3 models</a:t>
            </a:r>
          </a:p>
        </p:txBody>
      </p:sp>
      <p:graphicFrame>
        <p:nvGraphicFramePr>
          <p:cNvPr id="7" name="Table 7">
            <a:extLst>
              <a:ext uri="{FF2B5EF4-FFF2-40B4-BE49-F238E27FC236}">
                <a16:creationId xmlns:a16="http://schemas.microsoft.com/office/drawing/2014/main" id="{643CB92F-554B-47FA-9333-FFDBAE391649}"/>
              </a:ext>
            </a:extLst>
          </p:cNvPr>
          <p:cNvGraphicFramePr>
            <a:graphicFrameLocks noGrp="1"/>
          </p:cNvGraphicFramePr>
          <p:nvPr>
            <p:extLst>
              <p:ext uri="{D42A27DB-BD31-4B8C-83A1-F6EECF244321}">
                <p14:modId xmlns:p14="http://schemas.microsoft.com/office/powerpoint/2010/main" val="3838970121"/>
              </p:ext>
            </p:extLst>
          </p:nvPr>
        </p:nvGraphicFramePr>
        <p:xfrm>
          <a:off x="273602" y="2168238"/>
          <a:ext cx="3751144" cy="1832092"/>
        </p:xfrm>
        <a:graphic>
          <a:graphicData uri="http://schemas.openxmlformats.org/drawingml/2006/table">
            <a:tbl>
              <a:tblPr firstRow="1" bandRow="1">
                <a:tableStyleId>{3C2FFA5D-87B4-456A-9821-1D502468CF0F}</a:tableStyleId>
              </a:tblPr>
              <a:tblGrid>
                <a:gridCol w="937786">
                  <a:extLst>
                    <a:ext uri="{9D8B030D-6E8A-4147-A177-3AD203B41FA5}">
                      <a16:colId xmlns:a16="http://schemas.microsoft.com/office/drawing/2014/main" val="2061718680"/>
                    </a:ext>
                  </a:extLst>
                </a:gridCol>
                <a:gridCol w="937786">
                  <a:extLst>
                    <a:ext uri="{9D8B030D-6E8A-4147-A177-3AD203B41FA5}">
                      <a16:colId xmlns:a16="http://schemas.microsoft.com/office/drawing/2014/main" val="4055909411"/>
                    </a:ext>
                  </a:extLst>
                </a:gridCol>
                <a:gridCol w="937786">
                  <a:extLst>
                    <a:ext uri="{9D8B030D-6E8A-4147-A177-3AD203B41FA5}">
                      <a16:colId xmlns:a16="http://schemas.microsoft.com/office/drawing/2014/main" val="3935044447"/>
                    </a:ext>
                  </a:extLst>
                </a:gridCol>
                <a:gridCol w="937786">
                  <a:extLst>
                    <a:ext uri="{9D8B030D-6E8A-4147-A177-3AD203B41FA5}">
                      <a16:colId xmlns:a16="http://schemas.microsoft.com/office/drawing/2014/main" val="847568135"/>
                    </a:ext>
                  </a:extLst>
                </a:gridCol>
              </a:tblGrid>
              <a:tr h="458023">
                <a:tc>
                  <a:txBody>
                    <a:bodyPr/>
                    <a:lstStyle/>
                    <a:p>
                      <a:pPr algn="l" fontAlgn="b"/>
                      <a:r>
                        <a:rPr lang="en-US" sz="12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3810" marR="3810" marT="3810" marB="0" anchor="b">
                    <a:solidFill>
                      <a:schemeClr val="accent6">
                        <a:lumMod val="20000"/>
                        <a:lumOff val="80000"/>
                      </a:schemeClr>
                    </a:solidFill>
                  </a:tcPr>
                </a:tc>
                <a:tc>
                  <a:txBody>
                    <a:bodyPr/>
                    <a:lstStyle/>
                    <a:p>
                      <a:pPr algn="ctr" fontAlgn="b"/>
                      <a:r>
                        <a:rPr lang="en-US" sz="12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Best SVM</a:t>
                      </a:r>
                    </a:p>
                  </a:txBody>
                  <a:tcPr marL="3810" marR="3810" marT="3810" marB="0" anchor="b">
                    <a:solidFill>
                      <a:schemeClr val="accent6">
                        <a:lumMod val="20000"/>
                        <a:lumOff val="80000"/>
                      </a:schemeClr>
                    </a:solidFill>
                  </a:tcPr>
                </a:tc>
                <a:tc>
                  <a:txBody>
                    <a:bodyPr/>
                    <a:lstStyle/>
                    <a:p>
                      <a:pPr algn="ctr" fontAlgn="b"/>
                      <a:r>
                        <a:rPr lang="en-US" sz="12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Best LR</a:t>
                      </a:r>
                    </a:p>
                  </a:txBody>
                  <a:tcPr marL="3810" marR="3810" marT="3810" marB="0" anchor="b">
                    <a:solidFill>
                      <a:schemeClr val="accent6">
                        <a:lumMod val="20000"/>
                        <a:lumOff val="80000"/>
                      </a:schemeClr>
                    </a:solidFill>
                  </a:tcPr>
                </a:tc>
                <a:tc>
                  <a:txBody>
                    <a:bodyPr/>
                    <a:lstStyle/>
                    <a:p>
                      <a:pPr algn="ctr" fontAlgn="b"/>
                      <a:r>
                        <a:rPr lang="en-US" sz="12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Best DT</a:t>
                      </a:r>
                    </a:p>
                  </a:txBody>
                  <a:tcPr marL="3810" marR="3810" marT="3810" marB="0" anchor="b">
                    <a:solidFill>
                      <a:schemeClr val="accent6">
                        <a:lumMod val="20000"/>
                        <a:lumOff val="80000"/>
                      </a:schemeClr>
                    </a:solidFill>
                  </a:tcPr>
                </a:tc>
                <a:extLst>
                  <a:ext uri="{0D108BD9-81ED-4DB2-BD59-A6C34878D82A}">
                    <a16:rowId xmlns:a16="http://schemas.microsoft.com/office/drawing/2014/main" val="2240812972"/>
                  </a:ext>
                </a:extLst>
              </a:tr>
              <a:tr h="458023">
                <a:tc>
                  <a:txBody>
                    <a:bodyPr/>
                    <a:lstStyle/>
                    <a:p>
                      <a:pPr algn="ctr" fontAlgn="b"/>
                      <a:r>
                        <a:rPr lang="en-US" sz="12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Accuracy</a:t>
                      </a:r>
                    </a:p>
                  </a:txBody>
                  <a:tcPr marL="3810" marR="3810" marT="3810" marB="0" anchor="b">
                    <a:solidFill>
                      <a:schemeClr val="accent6">
                        <a:lumMod val="20000"/>
                        <a:lumOff val="80000"/>
                      </a:schemeClr>
                    </a:solidFill>
                  </a:tcPr>
                </a:tc>
                <a:tc>
                  <a:txBody>
                    <a:bodyPr/>
                    <a:lstStyle/>
                    <a:p>
                      <a:pPr algn="ctr" fontAlgn="b"/>
                      <a:r>
                        <a:rPr lang="en-US" sz="12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0.97</a:t>
                      </a:r>
                    </a:p>
                  </a:txBody>
                  <a:tcPr marL="3810" marR="3810" marT="3810" marB="0" anchor="b">
                    <a:solidFill>
                      <a:schemeClr val="accent6">
                        <a:lumMod val="20000"/>
                        <a:lumOff val="80000"/>
                      </a:schemeClr>
                    </a:solidFill>
                  </a:tcPr>
                </a:tc>
                <a:tc>
                  <a:txBody>
                    <a:bodyPr/>
                    <a:lstStyle/>
                    <a:p>
                      <a:pPr algn="ctr" fontAlgn="b"/>
                      <a:r>
                        <a:rPr lang="en-US" sz="12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0.93</a:t>
                      </a:r>
                    </a:p>
                  </a:txBody>
                  <a:tcPr marL="3810" marR="3810" marT="3810" marB="0" anchor="b">
                    <a:solidFill>
                      <a:schemeClr val="accent6">
                        <a:lumMod val="20000"/>
                        <a:lumOff val="80000"/>
                      </a:schemeClr>
                    </a:solidFill>
                  </a:tcPr>
                </a:tc>
                <a:tc>
                  <a:txBody>
                    <a:bodyPr/>
                    <a:lstStyle/>
                    <a:p>
                      <a:pPr algn="ctr" fontAlgn="b"/>
                      <a:r>
                        <a:rPr lang="en-US" sz="12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0.93</a:t>
                      </a:r>
                    </a:p>
                  </a:txBody>
                  <a:tcPr marL="3810" marR="3810" marT="3810" marB="0" anchor="b">
                    <a:solidFill>
                      <a:schemeClr val="accent6">
                        <a:lumMod val="20000"/>
                        <a:lumOff val="80000"/>
                      </a:schemeClr>
                    </a:solidFill>
                  </a:tcPr>
                </a:tc>
                <a:extLst>
                  <a:ext uri="{0D108BD9-81ED-4DB2-BD59-A6C34878D82A}">
                    <a16:rowId xmlns:a16="http://schemas.microsoft.com/office/drawing/2014/main" val="3467566869"/>
                  </a:ext>
                </a:extLst>
              </a:tr>
              <a:tr h="458023">
                <a:tc>
                  <a:txBody>
                    <a:bodyPr/>
                    <a:lstStyle/>
                    <a:p>
                      <a:pPr algn="ctr" fontAlgn="b"/>
                      <a:r>
                        <a:rPr lang="en-US" sz="12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Precision</a:t>
                      </a:r>
                    </a:p>
                  </a:txBody>
                  <a:tcPr marL="3810" marR="3810" marT="3810" marB="0" anchor="b">
                    <a:solidFill>
                      <a:schemeClr val="accent6">
                        <a:lumMod val="20000"/>
                        <a:lumOff val="80000"/>
                      </a:schemeClr>
                    </a:solidFill>
                  </a:tcPr>
                </a:tc>
                <a:tc>
                  <a:txBody>
                    <a:bodyPr/>
                    <a:lstStyle/>
                    <a:p>
                      <a:pPr algn="ctr" fontAlgn="b"/>
                      <a:r>
                        <a:rPr lang="en-US" sz="12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0.95</a:t>
                      </a:r>
                    </a:p>
                  </a:txBody>
                  <a:tcPr marL="3810" marR="3810" marT="3810" marB="0" anchor="b">
                    <a:solidFill>
                      <a:schemeClr val="accent6">
                        <a:lumMod val="20000"/>
                        <a:lumOff val="80000"/>
                      </a:schemeClr>
                    </a:solidFill>
                  </a:tcPr>
                </a:tc>
                <a:tc>
                  <a:txBody>
                    <a:bodyPr/>
                    <a:lstStyle/>
                    <a:p>
                      <a:pPr algn="ctr" fontAlgn="b"/>
                      <a:r>
                        <a:rPr lang="en-US" sz="12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0.96</a:t>
                      </a:r>
                    </a:p>
                  </a:txBody>
                  <a:tcPr marL="3810" marR="3810" marT="3810" marB="0" anchor="b">
                    <a:solidFill>
                      <a:schemeClr val="accent6">
                        <a:lumMod val="20000"/>
                        <a:lumOff val="80000"/>
                      </a:schemeClr>
                    </a:solidFill>
                  </a:tcPr>
                </a:tc>
                <a:tc>
                  <a:txBody>
                    <a:bodyPr/>
                    <a:lstStyle/>
                    <a:p>
                      <a:pPr algn="ctr" fontAlgn="b"/>
                      <a:r>
                        <a:rPr lang="en-US" sz="12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0.94</a:t>
                      </a:r>
                    </a:p>
                  </a:txBody>
                  <a:tcPr marL="3810" marR="3810" marT="3810" marB="0" anchor="b">
                    <a:solidFill>
                      <a:schemeClr val="accent6">
                        <a:lumMod val="20000"/>
                        <a:lumOff val="80000"/>
                      </a:schemeClr>
                    </a:solidFill>
                  </a:tcPr>
                </a:tc>
                <a:extLst>
                  <a:ext uri="{0D108BD9-81ED-4DB2-BD59-A6C34878D82A}">
                    <a16:rowId xmlns:a16="http://schemas.microsoft.com/office/drawing/2014/main" val="476196895"/>
                  </a:ext>
                </a:extLst>
              </a:tr>
              <a:tr h="458023">
                <a:tc>
                  <a:txBody>
                    <a:bodyPr/>
                    <a:lstStyle/>
                    <a:p>
                      <a:pPr algn="ctr" fontAlgn="b"/>
                      <a:r>
                        <a:rPr lang="en-US" sz="12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Recall</a:t>
                      </a:r>
                    </a:p>
                  </a:txBody>
                  <a:tcPr marL="3810" marR="3810" marT="3810" marB="0" anchor="b">
                    <a:solidFill>
                      <a:schemeClr val="accent6">
                        <a:lumMod val="20000"/>
                        <a:lumOff val="80000"/>
                      </a:schemeClr>
                    </a:solidFill>
                  </a:tcPr>
                </a:tc>
                <a:tc>
                  <a:txBody>
                    <a:bodyPr/>
                    <a:lstStyle/>
                    <a:p>
                      <a:pPr algn="ctr" fontAlgn="b"/>
                      <a:r>
                        <a:rPr lang="en-US" sz="12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1.00</a:t>
                      </a:r>
                    </a:p>
                  </a:txBody>
                  <a:tcPr marL="3810" marR="3810" marT="3810" marB="0" anchor="b">
                    <a:solidFill>
                      <a:schemeClr val="accent6">
                        <a:lumMod val="20000"/>
                        <a:lumOff val="80000"/>
                      </a:schemeClr>
                    </a:solidFill>
                  </a:tcPr>
                </a:tc>
                <a:tc>
                  <a:txBody>
                    <a:bodyPr/>
                    <a:lstStyle/>
                    <a:p>
                      <a:pPr algn="ctr" fontAlgn="b"/>
                      <a:r>
                        <a:rPr lang="en-US" sz="12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0.92</a:t>
                      </a:r>
                    </a:p>
                  </a:txBody>
                  <a:tcPr marL="3810" marR="3810" marT="3810" marB="0" anchor="b">
                    <a:solidFill>
                      <a:schemeClr val="accent6">
                        <a:lumMod val="20000"/>
                        <a:lumOff val="80000"/>
                      </a:schemeClr>
                    </a:solidFill>
                  </a:tcPr>
                </a:tc>
                <a:tc>
                  <a:txBody>
                    <a:bodyPr/>
                    <a:lstStyle/>
                    <a:p>
                      <a:pPr algn="ctr" fontAlgn="b"/>
                      <a:r>
                        <a:rPr lang="en-US" sz="12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0.95</a:t>
                      </a:r>
                    </a:p>
                  </a:txBody>
                  <a:tcPr marL="3810" marR="3810" marT="3810" marB="0" anchor="b">
                    <a:solidFill>
                      <a:schemeClr val="accent6">
                        <a:lumMod val="20000"/>
                        <a:lumOff val="80000"/>
                      </a:schemeClr>
                    </a:solidFill>
                  </a:tcPr>
                </a:tc>
                <a:extLst>
                  <a:ext uri="{0D108BD9-81ED-4DB2-BD59-A6C34878D82A}">
                    <a16:rowId xmlns:a16="http://schemas.microsoft.com/office/drawing/2014/main" val="1375561653"/>
                  </a:ext>
                </a:extLst>
              </a:tr>
            </a:tbl>
          </a:graphicData>
        </a:graphic>
      </p:graphicFrame>
      <p:pic>
        <p:nvPicPr>
          <p:cNvPr id="1026" name="Picture 2">
            <a:extLst>
              <a:ext uri="{FF2B5EF4-FFF2-40B4-BE49-F238E27FC236}">
                <a16:creationId xmlns:a16="http://schemas.microsoft.com/office/drawing/2014/main" id="{C7A61F9D-235E-4C5C-8015-CBFA21229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050" y="1068950"/>
            <a:ext cx="4781550" cy="3752850"/>
          </a:xfrm>
          <a:prstGeom prst="rect">
            <a:avLst/>
          </a:prstGeom>
          <a:ln/>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3329196663"/>
      </p:ext>
    </p:extLst>
  </p:cSld>
  <p:clrMapOvr>
    <a:masterClrMapping/>
  </p:clrMapOvr>
  <mc:AlternateContent xmlns:mc="http://schemas.openxmlformats.org/markup-compatibility/2006" xmlns:p14="http://schemas.microsoft.com/office/powerpoint/2010/main">
    <mc:Choice Requires="p14">
      <p:transition spd="slow" p14:dur="2000" advTm="71271"/>
    </mc:Choice>
    <mc:Fallback xmlns="">
      <p:transition spd="slow" advTm="7127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8FC3-CB55-43DE-8E96-5796EC130C4B}"/>
              </a:ext>
            </a:extLst>
          </p:cNvPr>
          <p:cNvSpPr>
            <a:spLocks noGrp="1"/>
          </p:cNvSpPr>
          <p:nvPr>
            <p:ph type="title"/>
          </p:nvPr>
        </p:nvSpPr>
        <p:spPr/>
        <p:txBody>
          <a:bodyPr/>
          <a:lstStyle/>
          <a:p>
            <a:r>
              <a:rPr lang="en-US" dirty="0"/>
              <a:t>Future Scope</a:t>
            </a:r>
          </a:p>
        </p:txBody>
      </p:sp>
      <p:sp>
        <p:nvSpPr>
          <p:cNvPr id="3" name="Text Placeholder 2">
            <a:extLst>
              <a:ext uri="{FF2B5EF4-FFF2-40B4-BE49-F238E27FC236}">
                <a16:creationId xmlns:a16="http://schemas.microsoft.com/office/drawing/2014/main" id="{D879A836-B03B-466F-B26F-F645452177F5}"/>
              </a:ext>
            </a:extLst>
          </p:cNvPr>
          <p:cNvSpPr>
            <a:spLocks noGrp="1"/>
          </p:cNvSpPr>
          <p:nvPr>
            <p:ph type="body" idx="1"/>
          </p:nvPr>
        </p:nvSpPr>
        <p:spPr>
          <a:xfrm>
            <a:off x="387900" y="1250373"/>
            <a:ext cx="8368200" cy="3318351"/>
          </a:xfrm>
        </p:spPr>
        <p:txBody>
          <a:bodyPr/>
          <a:lstStyle/>
          <a:p>
            <a:pPr marL="114300" indent="0">
              <a:buNone/>
            </a:pPr>
            <a:r>
              <a:rPr lang="en-US" dirty="0"/>
              <a:t>Current Project: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Future Scope:</a:t>
            </a:r>
          </a:p>
        </p:txBody>
      </p:sp>
      <p:graphicFrame>
        <p:nvGraphicFramePr>
          <p:cNvPr id="5" name="Diagram 4">
            <a:extLst>
              <a:ext uri="{FF2B5EF4-FFF2-40B4-BE49-F238E27FC236}">
                <a16:creationId xmlns:a16="http://schemas.microsoft.com/office/drawing/2014/main" id="{7CB13A68-92F3-466C-9209-8A44B37890C8}"/>
              </a:ext>
            </a:extLst>
          </p:cNvPr>
          <p:cNvGraphicFramePr/>
          <p:nvPr>
            <p:extLst>
              <p:ext uri="{D42A27DB-BD31-4B8C-83A1-F6EECF244321}">
                <p14:modId xmlns:p14="http://schemas.microsoft.com/office/powerpoint/2010/main" val="2120336323"/>
              </p:ext>
            </p:extLst>
          </p:nvPr>
        </p:nvGraphicFramePr>
        <p:xfrm>
          <a:off x="2351776" y="1911926"/>
          <a:ext cx="5957483"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EEBEB8E3-FAC9-4F52-83AF-614486CB142C}"/>
              </a:ext>
            </a:extLst>
          </p:cNvPr>
          <p:cNvGraphicFramePr/>
          <p:nvPr>
            <p:extLst>
              <p:ext uri="{D42A27DB-BD31-4B8C-83A1-F6EECF244321}">
                <p14:modId xmlns:p14="http://schemas.microsoft.com/office/powerpoint/2010/main" val="2524067829"/>
              </p:ext>
            </p:extLst>
          </p:nvPr>
        </p:nvGraphicFramePr>
        <p:xfrm>
          <a:off x="1752599" y="3127665"/>
          <a:ext cx="6684790" cy="2063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60212163"/>
      </p:ext>
    </p:extLst>
  </p:cSld>
  <p:clrMapOvr>
    <a:masterClrMapping/>
  </p:clrMapOvr>
  <mc:AlternateContent xmlns:mc="http://schemas.openxmlformats.org/markup-compatibility/2006" xmlns:p14="http://schemas.microsoft.com/office/powerpoint/2010/main">
    <mc:Choice Requires="p14">
      <p:transition spd="slow" p14:dur="2000" advTm="18922"/>
    </mc:Choice>
    <mc:Fallback xmlns="">
      <p:transition spd="slow" advTm="1892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25C8-2630-46B3-9186-73C46AF866BC}"/>
              </a:ext>
            </a:extLst>
          </p:cNvPr>
          <p:cNvSpPr>
            <a:spLocks noGrp="1"/>
          </p:cNvSpPr>
          <p:nvPr>
            <p:ph type="title"/>
          </p:nvPr>
        </p:nvSpPr>
        <p:spPr>
          <a:xfrm>
            <a:off x="256281" y="1339126"/>
            <a:ext cx="8368200" cy="686100"/>
          </a:xfrm>
        </p:spPr>
        <p:txBody>
          <a:bodyPr/>
          <a:lstStyle/>
          <a:p>
            <a:r>
              <a:rPr lang="en-US" dirty="0"/>
              <a:t>References</a:t>
            </a:r>
          </a:p>
        </p:txBody>
      </p:sp>
      <p:sp>
        <p:nvSpPr>
          <p:cNvPr id="3" name="Text Placeholder 2">
            <a:extLst>
              <a:ext uri="{FF2B5EF4-FFF2-40B4-BE49-F238E27FC236}">
                <a16:creationId xmlns:a16="http://schemas.microsoft.com/office/drawing/2014/main" id="{6229441F-E933-4D76-B7C9-971AEA106F3C}"/>
              </a:ext>
            </a:extLst>
          </p:cNvPr>
          <p:cNvSpPr>
            <a:spLocks noGrp="1"/>
          </p:cNvSpPr>
          <p:nvPr>
            <p:ph type="body" idx="1"/>
          </p:nvPr>
        </p:nvSpPr>
        <p:spPr>
          <a:xfrm>
            <a:off x="152400" y="613524"/>
            <a:ext cx="8368200" cy="4246606"/>
          </a:xfrm>
        </p:spPr>
        <p:txBody>
          <a:bodyPr/>
          <a:lstStyle/>
          <a:p>
            <a:pPr marL="114300" indent="0">
              <a:buNone/>
            </a:pPr>
            <a:endParaRPr lang="en-US" sz="1400" dirty="0">
              <a:hlinkClick r:id="rId3"/>
            </a:endParaRPr>
          </a:p>
          <a:p>
            <a:pPr marL="114300" indent="0">
              <a:buNone/>
            </a:pPr>
            <a:r>
              <a:rPr lang="en-US" sz="1400" dirty="0">
                <a:hlinkClick r:id="rId3"/>
              </a:rPr>
              <a:t>https://github.com/Archanam5282/Breast_Cancer_using_ML</a:t>
            </a:r>
            <a:endParaRPr lang="fr-FR" sz="1400" dirty="0">
              <a:solidFill>
                <a:schemeClr val="accent2">
                  <a:lumMod val="60000"/>
                  <a:lumOff val="40000"/>
                </a:schemeClr>
              </a:solidFill>
              <a:ea typeface="Roboto" panose="02000000000000000000" pitchFamily="2" charset="0"/>
              <a:cs typeface="Roboto" panose="02000000000000000000" pitchFamily="2" charset="0"/>
            </a:endParaRPr>
          </a:p>
          <a:p>
            <a:pPr marL="114300" indent="0">
              <a:buNone/>
            </a:pPr>
            <a:endParaRPr lang="fr-FR" sz="1400" dirty="0">
              <a:solidFill>
                <a:schemeClr val="accent2">
                  <a:lumMod val="60000"/>
                  <a:lumOff val="40000"/>
                </a:schemeClr>
              </a:solidFill>
              <a:ea typeface="Roboto" panose="02000000000000000000" pitchFamily="2" charset="0"/>
              <a:cs typeface="Roboto" panose="02000000000000000000" pitchFamily="2" charset="0"/>
            </a:endParaRPr>
          </a:p>
          <a:p>
            <a:endParaRPr lang="fr-FR" sz="1400" dirty="0">
              <a:solidFill>
                <a:schemeClr val="accent2">
                  <a:lumMod val="60000"/>
                  <a:lumOff val="40000"/>
                </a:schemeClr>
              </a:solidFill>
              <a:ea typeface="Roboto" panose="02000000000000000000" pitchFamily="2" charset="0"/>
              <a:cs typeface="Roboto" panose="02000000000000000000" pitchFamily="2" charset="0"/>
            </a:endParaRPr>
          </a:p>
          <a:p>
            <a:endParaRPr lang="fr-FR" sz="1400" dirty="0">
              <a:solidFill>
                <a:schemeClr val="accent2">
                  <a:lumMod val="60000"/>
                  <a:lumOff val="40000"/>
                </a:schemeClr>
              </a:solidFill>
              <a:ea typeface="Roboto" panose="02000000000000000000" pitchFamily="2" charset="0"/>
              <a:cs typeface="Roboto" panose="02000000000000000000" pitchFamily="2" charset="0"/>
            </a:endParaRPr>
          </a:p>
          <a:p>
            <a:pPr marL="114300" indent="0">
              <a:buNone/>
            </a:pPr>
            <a:r>
              <a:rPr lang="fr-FR" sz="1400" dirty="0">
                <a:solidFill>
                  <a:schemeClr val="accent2">
                    <a:lumMod val="60000"/>
                    <a:lumOff val="40000"/>
                  </a:schemeClr>
                </a:solidFill>
                <a:ea typeface="Roboto" panose="02000000000000000000" pitchFamily="2" charset="0"/>
                <a:cs typeface="Roboto" panose="02000000000000000000" pitchFamily="2" charset="0"/>
                <a:hlinkClick r:id="rId4"/>
              </a:rPr>
              <a:t>https://www.kaggle.com/uciml/breast-cancer-wisconsin-data</a:t>
            </a:r>
            <a:endParaRPr lang="fr-FR" sz="1400" dirty="0">
              <a:solidFill>
                <a:schemeClr val="accent2">
                  <a:lumMod val="60000"/>
                  <a:lumOff val="40000"/>
                </a:schemeClr>
              </a:solidFill>
              <a:ea typeface="Roboto" panose="02000000000000000000" pitchFamily="2" charset="0"/>
              <a:cs typeface="Roboto" panose="02000000000000000000" pitchFamily="2" charset="0"/>
            </a:endParaRPr>
          </a:p>
          <a:p>
            <a:pPr marL="114300" indent="0">
              <a:buNone/>
            </a:pPr>
            <a:r>
              <a:rPr lang="en-US" sz="1400" dirty="0">
                <a:solidFill>
                  <a:schemeClr val="accent2">
                    <a:lumMod val="60000"/>
                    <a:lumOff val="40000"/>
                  </a:schemeClr>
                </a:solidFill>
                <a:ea typeface="Roboto" panose="02000000000000000000" pitchFamily="2" charset="0"/>
                <a:cs typeface="Roboto" panose="02000000000000000000" pitchFamily="2" charset="0"/>
                <a:hlinkClick r:id="rId5"/>
              </a:rPr>
              <a:t>https://journals.plos.org/plosone/article/figures?id=10.1371/journal.pone.0140362</a:t>
            </a:r>
            <a:endParaRPr lang="en-US" sz="1400" dirty="0">
              <a:solidFill>
                <a:schemeClr val="accent2">
                  <a:lumMod val="60000"/>
                  <a:lumOff val="40000"/>
                </a:schemeClr>
              </a:solidFill>
              <a:ea typeface="Roboto" panose="02000000000000000000" pitchFamily="2" charset="0"/>
              <a:cs typeface="Roboto" panose="02000000000000000000" pitchFamily="2" charset="0"/>
            </a:endParaRPr>
          </a:p>
          <a:p>
            <a:pPr marL="114300" indent="0">
              <a:buNone/>
            </a:pPr>
            <a:r>
              <a:rPr lang="en-US" sz="1400" dirty="0">
                <a:hlinkClick r:id="rId6"/>
              </a:rPr>
              <a:t>https://towardsdatascience.com/real-world-implementation-of-logistic-regression-5136cefb8125</a:t>
            </a:r>
            <a:endParaRPr lang="en-US" sz="1400" dirty="0"/>
          </a:p>
          <a:p>
            <a:pPr marL="114300" indent="0">
              <a:buNone/>
            </a:pPr>
            <a:r>
              <a:rPr lang="en-US" sz="1400" dirty="0">
                <a:hlinkClick r:id="rId7"/>
              </a:rPr>
              <a:t>https://towardsdatascience.com/building-a-logistic-regression-in-python-step-by-step-becd4d56c9c8</a:t>
            </a:r>
            <a:endParaRPr lang="en-US" sz="1400" dirty="0"/>
          </a:p>
          <a:p>
            <a:pPr marL="114300" indent="0">
              <a:buNone/>
            </a:pPr>
            <a:r>
              <a:rPr lang="en-US" sz="1400" dirty="0">
                <a:hlinkClick r:id="rId8"/>
              </a:rPr>
              <a:t>https://towardsdatascience.com/logistic-regression-using-gradient-descent-optimizer-in-python-485148bd3ff2</a:t>
            </a:r>
            <a:endParaRPr lang="en-US" sz="1400" dirty="0"/>
          </a:p>
          <a:p>
            <a:pPr marL="114300" indent="0">
              <a:buNone/>
            </a:pPr>
            <a:r>
              <a:rPr lang="en-US" sz="1400" dirty="0">
                <a:hlinkClick r:id="rId9"/>
              </a:rPr>
              <a:t>https://towardsdatascience.com/gradient-descent-algorithm-and-its-variants-10f652806a3</a:t>
            </a:r>
            <a:endParaRPr lang="fr-FR" dirty="0">
              <a:solidFill>
                <a:schemeClr val="accent2">
                  <a:lumMod val="60000"/>
                  <a:lumOff val="40000"/>
                </a:schemeClr>
              </a:solidFill>
              <a:ea typeface="Roboto" panose="02000000000000000000" pitchFamily="2" charset="0"/>
              <a:cs typeface="Roboto" panose="02000000000000000000" pitchFamily="2" charset="0"/>
            </a:endParaRPr>
          </a:p>
          <a:p>
            <a:pPr marL="114300" indent="0">
              <a:buNone/>
            </a:pPr>
            <a:endParaRPr lang="fr-FR" sz="1100" dirty="0">
              <a:solidFill>
                <a:schemeClr val="bg1">
                  <a:lumMod val="50000"/>
                </a:schemeClr>
              </a:solidFill>
              <a:ea typeface="Roboto" panose="02000000000000000000" pitchFamily="2" charset="0"/>
              <a:cs typeface="Roboto" panose="02000000000000000000" pitchFamily="2" charset="0"/>
            </a:endParaRPr>
          </a:p>
          <a:p>
            <a:endParaRPr lang="fr-FR" sz="1100" dirty="0">
              <a:solidFill>
                <a:schemeClr val="bg1">
                  <a:lumMod val="50000"/>
                </a:schemeClr>
              </a:solidFill>
              <a:ea typeface="Roboto" panose="02000000000000000000" pitchFamily="2" charset="0"/>
              <a:cs typeface="Roboto" panose="02000000000000000000" pitchFamily="2" charset="0"/>
            </a:endParaRPr>
          </a:p>
          <a:p>
            <a:pPr marL="114300" indent="0">
              <a:buNone/>
            </a:pPr>
            <a:r>
              <a:rPr lang="en-US" sz="4800" dirty="0">
                <a:latin typeface="Script MT Bold" panose="03040602040607080904" pitchFamily="66" charset="0"/>
              </a:rPr>
              <a:t>Thank You</a:t>
            </a:r>
          </a:p>
        </p:txBody>
      </p:sp>
      <p:pic>
        <p:nvPicPr>
          <p:cNvPr id="6" name="Picture 5" descr="A picture containing drawing&#10;&#10;Description automatically generated">
            <a:extLst>
              <a:ext uri="{FF2B5EF4-FFF2-40B4-BE49-F238E27FC236}">
                <a16:creationId xmlns:a16="http://schemas.microsoft.com/office/drawing/2014/main" id="{31B1F36D-3C43-44EF-8411-7D0FEA59BB9F}"/>
              </a:ext>
            </a:extLst>
          </p:cNvPr>
          <p:cNvPicPr>
            <a:picLocks noChangeAspect="1"/>
          </p:cNvPicPr>
          <p:nvPr/>
        </p:nvPicPr>
        <p:blipFill>
          <a:blip r:embed="rId10"/>
          <a:stretch>
            <a:fillRect/>
          </a:stretch>
        </p:blipFill>
        <p:spPr>
          <a:xfrm>
            <a:off x="6428351" y="344662"/>
            <a:ext cx="564732" cy="537724"/>
          </a:xfrm>
          <a:prstGeom prst="rect">
            <a:avLst/>
          </a:prstGeom>
        </p:spPr>
      </p:pic>
      <p:cxnSp>
        <p:nvCxnSpPr>
          <p:cNvPr id="8" name="Straight Arrow Connector 7">
            <a:extLst>
              <a:ext uri="{FF2B5EF4-FFF2-40B4-BE49-F238E27FC236}">
                <a16:creationId xmlns:a16="http://schemas.microsoft.com/office/drawing/2014/main" id="{27E74554-DD7B-4285-A478-C9D51F55A765}"/>
              </a:ext>
            </a:extLst>
          </p:cNvPr>
          <p:cNvCxnSpPr>
            <a:cxnSpLocks/>
          </p:cNvCxnSpPr>
          <p:nvPr/>
        </p:nvCxnSpPr>
        <p:spPr>
          <a:xfrm flipH="1">
            <a:off x="5365173" y="758536"/>
            <a:ext cx="949037" cy="1238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80099912"/>
      </p:ext>
    </p:extLst>
  </p:cSld>
  <p:clrMapOvr>
    <a:masterClrMapping/>
  </p:clrMapOvr>
  <mc:AlternateContent xmlns:mc="http://schemas.openxmlformats.org/markup-compatibility/2006" xmlns:p14="http://schemas.microsoft.com/office/powerpoint/2010/main">
    <mc:Choice Requires="p14">
      <p:transition spd="slow" p14:dur="2000" advTm="7470"/>
    </mc:Choice>
    <mc:Fallback xmlns="">
      <p:transition spd="slow" advTm="747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0DCF-A1A1-4A18-B0EE-7508AD0B753F}"/>
              </a:ext>
            </a:extLst>
          </p:cNvPr>
          <p:cNvSpPr>
            <a:spLocks noGrp="1"/>
          </p:cNvSpPr>
          <p:nvPr>
            <p:ph type="title"/>
          </p:nvPr>
        </p:nvSpPr>
        <p:spPr/>
        <p:txBody>
          <a:bodyPr/>
          <a:lstStyle/>
          <a:p>
            <a:r>
              <a:rPr lang="en-US" dirty="0"/>
              <a:t>Table of Content</a:t>
            </a:r>
          </a:p>
        </p:txBody>
      </p:sp>
      <p:sp>
        <p:nvSpPr>
          <p:cNvPr id="3" name="Text Placeholder 2">
            <a:extLst>
              <a:ext uri="{FF2B5EF4-FFF2-40B4-BE49-F238E27FC236}">
                <a16:creationId xmlns:a16="http://schemas.microsoft.com/office/drawing/2014/main" id="{E79B4C56-3592-4DF4-9FE2-0B65CF46FCE8}"/>
              </a:ext>
            </a:extLst>
          </p:cNvPr>
          <p:cNvSpPr>
            <a:spLocks noGrp="1"/>
          </p:cNvSpPr>
          <p:nvPr>
            <p:ph type="body" idx="1"/>
          </p:nvPr>
        </p:nvSpPr>
        <p:spPr/>
        <p:txBody>
          <a:bodyPr/>
          <a:lstStyle/>
          <a:p>
            <a:r>
              <a:rPr lang="en-US" dirty="0"/>
              <a:t>Overview of the project</a:t>
            </a:r>
          </a:p>
          <a:p>
            <a:pPr marL="114300" indent="0">
              <a:buNone/>
            </a:pPr>
            <a:endParaRPr lang="en-US" dirty="0"/>
          </a:p>
          <a:p>
            <a:r>
              <a:rPr lang="en-US" dirty="0"/>
              <a:t>Overview of the Dataset and Variables</a:t>
            </a:r>
          </a:p>
          <a:p>
            <a:pPr marL="114300" indent="0">
              <a:buNone/>
            </a:pPr>
            <a:endParaRPr lang="en-US" dirty="0"/>
          </a:p>
          <a:p>
            <a:r>
              <a:rPr lang="en-US" dirty="0"/>
              <a:t>Machine Learning Model Results</a:t>
            </a:r>
          </a:p>
          <a:p>
            <a:endParaRPr lang="en-US" dirty="0"/>
          </a:p>
          <a:p>
            <a:r>
              <a:rPr lang="en-US" dirty="0"/>
              <a:t>Evaluation Method </a:t>
            </a:r>
          </a:p>
          <a:p>
            <a:endParaRPr lang="en-US" dirty="0"/>
          </a:p>
          <a:p>
            <a:r>
              <a:rPr lang="en-US" dirty="0"/>
              <a:t>Links and references</a:t>
            </a:r>
          </a:p>
        </p:txBody>
      </p:sp>
    </p:spTree>
    <p:extLst>
      <p:ext uri="{BB962C8B-B14F-4D97-AF65-F5344CB8AC3E}">
        <p14:creationId xmlns:p14="http://schemas.microsoft.com/office/powerpoint/2010/main" val="4126692860"/>
      </p:ext>
    </p:extLst>
  </p:cSld>
  <p:clrMapOvr>
    <a:masterClrMapping/>
  </p:clrMapOvr>
  <mc:AlternateContent xmlns:mc="http://schemas.openxmlformats.org/markup-compatibility/2006" xmlns:p14="http://schemas.microsoft.com/office/powerpoint/2010/main">
    <mc:Choice Requires="p14">
      <p:transition spd="slow" p14:dur="2000" advTm="8570"/>
    </mc:Choice>
    <mc:Fallback xmlns="">
      <p:transition spd="slow" advTm="857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9926-8F5B-402B-B0CF-E85D7CE26460}"/>
              </a:ext>
            </a:extLst>
          </p:cNvPr>
          <p:cNvSpPr>
            <a:spLocks noGrp="1"/>
          </p:cNvSpPr>
          <p:nvPr>
            <p:ph type="title"/>
          </p:nvPr>
        </p:nvSpPr>
        <p:spPr/>
        <p:txBody>
          <a:bodyPr/>
          <a:lstStyle/>
          <a:p>
            <a:r>
              <a:rPr lang="en-US" dirty="0"/>
              <a:t>Overview of the project</a:t>
            </a:r>
          </a:p>
        </p:txBody>
      </p:sp>
    </p:spTree>
    <p:extLst>
      <p:ext uri="{BB962C8B-B14F-4D97-AF65-F5344CB8AC3E}">
        <p14:creationId xmlns:p14="http://schemas.microsoft.com/office/powerpoint/2010/main" val="2366779482"/>
      </p:ext>
    </p:extLst>
  </p:cSld>
  <p:clrMapOvr>
    <a:masterClrMapping/>
  </p:clrMapOvr>
  <mc:AlternateContent xmlns:mc="http://schemas.openxmlformats.org/markup-compatibility/2006" xmlns:p14="http://schemas.microsoft.com/office/powerpoint/2010/main">
    <mc:Choice Requires="p14">
      <p:transition spd="slow" p14:dur="2000" advTm="3493"/>
    </mc:Choice>
    <mc:Fallback xmlns="">
      <p:transition spd="slow" advTm="349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E16F-B46C-44CB-A4A8-9A768CF270DC}"/>
              </a:ext>
            </a:extLst>
          </p:cNvPr>
          <p:cNvSpPr>
            <a:spLocks noGrp="1"/>
          </p:cNvSpPr>
          <p:nvPr>
            <p:ph type="title"/>
          </p:nvPr>
        </p:nvSpPr>
        <p:spPr/>
        <p:txBody>
          <a:bodyPr/>
          <a:lstStyle/>
          <a:p>
            <a:r>
              <a:rPr lang="en-US" dirty="0"/>
              <a:t>Overview of the project</a:t>
            </a:r>
          </a:p>
        </p:txBody>
      </p:sp>
      <p:sp>
        <p:nvSpPr>
          <p:cNvPr id="3" name="Text Placeholder 2">
            <a:extLst>
              <a:ext uri="{FF2B5EF4-FFF2-40B4-BE49-F238E27FC236}">
                <a16:creationId xmlns:a16="http://schemas.microsoft.com/office/drawing/2014/main" id="{22D2159F-16BC-4684-A603-10103A98765D}"/>
              </a:ext>
            </a:extLst>
          </p:cNvPr>
          <p:cNvSpPr>
            <a:spLocks noGrp="1"/>
          </p:cNvSpPr>
          <p:nvPr>
            <p:ph type="body" idx="1"/>
          </p:nvPr>
        </p:nvSpPr>
        <p:spPr/>
        <p:txBody>
          <a:bodyPr/>
          <a:lstStyle/>
          <a:p>
            <a:r>
              <a:rPr lang="en-US" sz="1400" dirty="0"/>
              <a:t>Breast cancer is the most common cancer among the women worldwide. It accounts for about 25% of all cancer (worldwide), affecting 2.1 million women (in 2015). It is said in a research that most experienced physician can diagnose cancer with 79% accuracy. But 91% of correct diagnosis can be achieved by ML.</a:t>
            </a:r>
          </a:p>
          <a:p>
            <a:pPr marL="114300" indent="0">
              <a:buNone/>
            </a:pPr>
            <a:endParaRPr lang="en-US" sz="1400" dirty="0"/>
          </a:p>
          <a:p>
            <a:r>
              <a:rPr lang="en-US" sz="1400" dirty="0"/>
              <a:t>There are two types of cancer, Malignant and Benign.</a:t>
            </a:r>
          </a:p>
          <a:p>
            <a:pPr lvl="1">
              <a:buFont typeface="Courier New" panose="02070309020205020404" pitchFamily="49" charset="0"/>
              <a:buChar char="o"/>
            </a:pPr>
            <a:r>
              <a:rPr lang="en-US" sz="1000" dirty="0"/>
              <a:t>Malignant is cancerous so early diagnosis of Malignant can significantly increases the chances of survival. </a:t>
            </a:r>
          </a:p>
          <a:p>
            <a:pPr lvl="1">
              <a:buFont typeface="Courier New" panose="02070309020205020404" pitchFamily="49" charset="0"/>
              <a:buChar char="o"/>
            </a:pPr>
            <a:r>
              <a:rPr lang="en-US" sz="1000" dirty="0"/>
              <a:t>Where as, Benign is a kind of tumor that do not spread across the body of the patient however, accurate classification of benign in patients can prevent them to undergo unnecessary treatments. </a:t>
            </a:r>
          </a:p>
          <a:p>
            <a:pPr lvl="1">
              <a:buFont typeface="Courier New" panose="02070309020205020404" pitchFamily="49" charset="0"/>
              <a:buChar char="o"/>
            </a:pPr>
            <a:endParaRPr lang="en-US" sz="1000" dirty="0"/>
          </a:p>
          <a:p>
            <a:r>
              <a:rPr lang="en-US" sz="1400" dirty="0"/>
              <a:t>Hence, we are classifying cancer into malignant and benign using the features of several cell images and feeding them into ML models.</a:t>
            </a:r>
          </a:p>
        </p:txBody>
      </p:sp>
    </p:spTree>
    <p:extLst>
      <p:ext uri="{BB962C8B-B14F-4D97-AF65-F5344CB8AC3E}">
        <p14:creationId xmlns:p14="http://schemas.microsoft.com/office/powerpoint/2010/main" val="327458488"/>
      </p:ext>
    </p:extLst>
  </p:cSld>
  <p:clrMapOvr>
    <a:masterClrMapping/>
  </p:clrMapOvr>
  <mc:AlternateContent xmlns:mc="http://schemas.openxmlformats.org/markup-compatibility/2006" xmlns:p14="http://schemas.microsoft.com/office/powerpoint/2010/main">
    <mc:Choice Requires="p14">
      <p:transition spd="slow" p14:dur="2000" advTm="76471"/>
    </mc:Choice>
    <mc:Fallback xmlns="">
      <p:transition spd="slow" advTm="7647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BF11-57D2-4E9B-BB3D-4C799363AF31}"/>
              </a:ext>
            </a:extLst>
          </p:cNvPr>
          <p:cNvSpPr>
            <a:spLocks noGrp="1"/>
          </p:cNvSpPr>
          <p:nvPr>
            <p:ph type="title"/>
          </p:nvPr>
        </p:nvSpPr>
        <p:spPr/>
        <p:txBody>
          <a:bodyPr/>
          <a:lstStyle/>
          <a:p>
            <a:r>
              <a:rPr lang="en-US" dirty="0"/>
              <a:t>Cancer Diagnosis Procedure :</a:t>
            </a:r>
          </a:p>
        </p:txBody>
      </p:sp>
      <p:sp>
        <p:nvSpPr>
          <p:cNvPr id="3" name="Text Placeholder 2">
            <a:extLst>
              <a:ext uri="{FF2B5EF4-FFF2-40B4-BE49-F238E27FC236}">
                <a16:creationId xmlns:a16="http://schemas.microsoft.com/office/drawing/2014/main" id="{AB8D73E3-25F6-4165-A3D3-43EDF5C3335E}"/>
              </a:ext>
            </a:extLst>
          </p:cNvPr>
          <p:cNvSpPr>
            <a:spLocks noGrp="1"/>
          </p:cNvSpPr>
          <p:nvPr>
            <p:ph type="body" idx="1"/>
          </p:nvPr>
        </p:nvSpPr>
        <p:spPr>
          <a:xfrm>
            <a:off x="197400" y="1216706"/>
            <a:ext cx="8368200" cy="3078900"/>
          </a:xfrm>
        </p:spPr>
        <p:txBody>
          <a:bodyPr/>
          <a:lstStyle/>
          <a:p>
            <a:pPr algn="just"/>
            <a:r>
              <a:rPr lang="en-US" sz="1400" dirty="0"/>
              <a:t>Cells are extracted out of tumor using Fine needle Aspirate (FNA) process. The images of these cell are classified into Malignant and Benign based on some features of these images. </a:t>
            </a:r>
          </a:p>
          <a:p>
            <a:pPr algn="just"/>
            <a:r>
              <a:rPr lang="en-US" sz="1400" dirty="0"/>
              <a:t>Features includes radius of the cells, texture, perimeter, area, and smoothness.</a:t>
            </a:r>
          </a:p>
          <a:p>
            <a:pPr lvl="0" algn="just"/>
            <a:r>
              <a:rPr lang="en-US" sz="1400" dirty="0"/>
              <a:t>We feed these features into the machine learning models. We are going ask ML models to classify without any human intervention. Once the model is good, we can use this to clarify the newer images</a:t>
            </a:r>
          </a:p>
          <a:p>
            <a:pPr marL="114300" indent="0">
              <a:buNone/>
            </a:pPr>
            <a:r>
              <a:rPr lang="en-US" sz="1100" b="1" dirty="0"/>
              <a:t>                                                                                 FEATURES</a:t>
            </a:r>
          </a:p>
          <a:p>
            <a:pPr marL="114300" indent="0">
              <a:buNone/>
            </a:pPr>
            <a:endParaRPr lang="en-US" sz="1100" b="1" dirty="0"/>
          </a:p>
          <a:p>
            <a:pPr marL="114300" indent="0">
              <a:buNone/>
            </a:pPr>
            <a:endParaRPr lang="en-US" sz="1100" b="1" dirty="0"/>
          </a:p>
          <a:p>
            <a:pPr marL="114300" indent="0">
              <a:buNone/>
            </a:pPr>
            <a:r>
              <a:rPr lang="en-US" sz="1100" b="1" dirty="0"/>
              <a:t>                                                                              FEATURES</a:t>
            </a:r>
          </a:p>
        </p:txBody>
      </p:sp>
      <p:pic>
        <p:nvPicPr>
          <p:cNvPr id="6" name="Picture 5" descr="A picture containing rug&#10;&#10;Description automatically generated">
            <a:extLst>
              <a:ext uri="{FF2B5EF4-FFF2-40B4-BE49-F238E27FC236}">
                <a16:creationId xmlns:a16="http://schemas.microsoft.com/office/drawing/2014/main" id="{F6545D54-886B-4141-99FB-F68D5B885954}"/>
              </a:ext>
            </a:extLst>
          </p:cNvPr>
          <p:cNvPicPr>
            <a:picLocks noChangeAspect="1"/>
          </p:cNvPicPr>
          <p:nvPr/>
        </p:nvPicPr>
        <p:blipFill>
          <a:blip r:embed="rId3"/>
          <a:stretch>
            <a:fillRect/>
          </a:stretch>
        </p:blipFill>
        <p:spPr>
          <a:xfrm>
            <a:off x="277168" y="3027354"/>
            <a:ext cx="2497842" cy="1698251"/>
          </a:xfrm>
          <a:prstGeom prst="rect">
            <a:avLst/>
          </a:prstGeom>
        </p:spPr>
      </p:pic>
      <p:sp>
        <p:nvSpPr>
          <p:cNvPr id="7" name="Callout: Right Arrow 6">
            <a:extLst>
              <a:ext uri="{FF2B5EF4-FFF2-40B4-BE49-F238E27FC236}">
                <a16:creationId xmlns:a16="http://schemas.microsoft.com/office/drawing/2014/main" id="{EF9B54A7-1F0D-4168-86F5-AE331A0FA556}"/>
              </a:ext>
            </a:extLst>
          </p:cNvPr>
          <p:cNvSpPr/>
          <p:nvPr/>
        </p:nvSpPr>
        <p:spPr>
          <a:xfrm>
            <a:off x="2911843" y="3168462"/>
            <a:ext cx="1586346" cy="1390231"/>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200000"/>
              </a:lnSpc>
            </a:pPr>
            <a:r>
              <a:rPr lang="en-US" sz="900" dirty="0">
                <a:latin typeface="Algerian" panose="04020705040A02060702" pitchFamily="82" charset="0"/>
              </a:rPr>
              <a:t>Area</a:t>
            </a:r>
          </a:p>
          <a:p>
            <a:pPr>
              <a:lnSpc>
                <a:spcPct val="200000"/>
              </a:lnSpc>
            </a:pPr>
            <a:r>
              <a:rPr lang="en-US" sz="900" dirty="0">
                <a:latin typeface="Algerian" panose="04020705040A02060702" pitchFamily="82" charset="0"/>
              </a:rPr>
              <a:t>Texture</a:t>
            </a:r>
          </a:p>
          <a:p>
            <a:pPr>
              <a:lnSpc>
                <a:spcPct val="200000"/>
              </a:lnSpc>
            </a:pPr>
            <a:r>
              <a:rPr lang="en-US" sz="900" dirty="0">
                <a:latin typeface="Algerian" panose="04020705040A02060702" pitchFamily="82" charset="0"/>
              </a:rPr>
              <a:t>Perimeter</a:t>
            </a:r>
          </a:p>
          <a:p>
            <a:pPr>
              <a:lnSpc>
                <a:spcPct val="200000"/>
              </a:lnSpc>
            </a:pPr>
            <a:r>
              <a:rPr lang="en-US" sz="900" dirty="0">
                <a:latin typeface="Algerian" panose="04020705040A02060702" pitchFamily="82" charset="0"/>
              </a:rPr>
              <a:t>Radius</a:t>
            </a:r>
          </a:p>
          <a:p>
            <a:pPr>
              <a:lnSpc>
                <a:spcPct val="200000"/>
              </a:lnSpc>
            </a:pPr>
            <a:r>
              <a:rPr lang="en-US" sz="900" dirty="0">
                <a:latin typeface="Algerian" panose="04020705040A02060702" pitchFamily="82" charset="0"/>
              </a:rPr>
              <a:t>Smoothness</a:t>
            </a:r>
          </a:p>
        </p:txBody>
      </p:sp>
      <p:sp>
        <p:nvSpPr>
          <p:cNvPr id="9" name="Flowchart: Alternate Process 8">
            <a:extLst>
              <a:ext uri="{FF2B5EF4-FFF2-40B4-BE49-F238E27FC236}">
                <a16:creationId xmlns:a16="http://schemas.microsoft.com/office/drawing/2014/main" id="{B690C2A1-B8C1-41F3-ACE2-86811FBE823D}"/>
              </a:ext>
            </a:extLst>
          </p:cNvPr>
          <p:cNvSpPr/>
          <p:nvPr/>
        </p:nvSpPr>
        <p:spPr>
          <a:xfrm>
            <a:off x="4806791" y="3415901"/>
            <a:ext cx="935918" cy="60475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Model</a:t>
            </a:r>
          </a:p>
        </p:txBody>
      </p:sp>
      <p:sp>
        <p:nvSpPr>
          <p:cNvPr id="11" name="Arrow: Right 10">
            <a:extLst>
              <a:ext uri="{FF2B5EF4-FFF2-40B4-BE49-F238E27FC236}">
                <a16:creationId xmlns:a16="http://schemas.microsoft.com/office/drawing/2014/main" id="{BD104A6C-D5A5-4FEA-9B93-468CF487ACCD}"/>
              </a:ext>
            </a:extLst>
          </p:cNvPr>
          <p:cNvSpPr/>
          <p:nvPr/>
        </p:nvSpPr>
        <p:spPr>
          <a:xfrm rot="5400000">
            <a:off x="5138396" y="3052366"/>
            <a:ext cx="269653" cy="33546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18077C6A-841B-48D0-9430-A23E0718A519}"/>
              </a:ext>
            </a:extLst>
          </p:cNvPr>
          <p:cNvSpPr/>
          <p:nvPr/>
        </p:nvSpPr>
        <p:spPr>
          <a:xfrm rot="16200000">
            <a:off x="5123169" y="4040110"/>
            <a:ext cx="230833" cy="33546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77A7A53-BE2D-4981-AC82-7B036DBAE654}"/>
              </a:ext>
            </a:extLst>
          </p:cNvPr>
          <p:cNvSpPr/>
          <p:nvPr/>
        </p:nvSpPr>
        <p:spPr>
          <a:xfrm>
            <a:off x="4962004" y="4402363"/>
            <a:ext cx="625492" cy="392415"/>
          </a:xfrm>
          <a:prstGeom prst="rect">
            <a:avLst/>
          </a:prstGeom>
          <a:noFill/>
        </p:spPr>
        <p:txBody>
          <a:bodyPr wrap="none" lIns="91440" tIns="45720" rIns="91440" bIns="45720">
            <a:spAutoFit/>
          </a:bodyPr>
          <a:lstStyle/>
          <a:p>
            <a:pPr algn="ctr"/>
            <a:r>
              <a:rPr lang="en-US" sz="900" b="0" cap="none" spc="0" dirty="0">
                <a:ln w="0"/>
                <a:solidFill>
                  <a:schemeClr val="tx1"/>
                </a:solidFill>
                <a:effectLst>
                  <a:outerShdw blurRad="38100" dist="19050" dir="2700000" algn="tl" rotWithShape="0">
                    <a:schemeClr val="dk1">
                      <a:alpha val="40000"/>
                    </a:schemeClr>
                  </a:outerShdw>
                </a:effectLst>
                <a:latin typeface="Aharoni" panose="020B0604020202020204" pitchFamily="2" charset="-79"/>
                <a:cs typeface="Aharoni" panose="020B0604020202020204" pitchFamily="2" charset="-79"/>
              </a:rPr>
              <a:t>BENIGN</a:t>
            </a:r>
          </a:p>
          <a:p>
            <a:pPr algn="ctr"/>
            <a:endParaRPr lang="en-US" sz="1050" b="0" cap="none" spc="0" dirty="0">
              <a:ln w="0"/>
              <a:solidFill>
                <a:schemeClr val="tx1"/>
              </a:solidFill>
              <a:effectLst>
                <a:outerShdw blurRad="38100" dist="19050" dir="2700000" algn="tl" rotWithShape="0">
                  <a:schemeClr val="dk1">
                    <a:alpha val="40000"/>
                  </a:schemeClr>
                </a:outerShdw>
              </a:effectLst>
              <a:latin typeface="Aharoni" panose="020B0604020202020204" pitchFamily="2" charset="-79"/>
              <a:cs typeface="Aharoni" panose="020B0604020202020204" pitchFamily="2" charset="-79"/>
            </a:endParaRPr>
          </a:p>
        </p:txBody>
      </p:sp>
      <p:sp>
        <p:nvSpPr>
          <p:cNvPr id="14" name="Rectangle 13">
            <a:extLst>
              <a:ext uri="{FF2B5EF4-FFF2-40B4-BE49-F238E27FC236}">
                <a16:creationId xmlns:a16="http://schemas.microsoft.com/office/drawing/2014/main" id="{5E579053-5D09-41EB-A45E-7D2BB7DA2FB3}"/>
              </a:ext>
            </a:extLst>
          </p:cNvPr>
          <p:cNvSpPr/>
          <p:nvPr/>
        </p:nvSpPr>
        <p:spPr>
          <a:xfrm>
            <a:off x="4841697" y="2824838"/>
            <a:ext cx="798616" cy="338554"/>
          </a:xfrm>
          <a:prstGeom prst="rect">
            <a:avLst/>
          </a:prstGeom>
          <a:noFill/>
        </p:spPr>
        <p:txBody>
          <a:bodyPr wrap="none" lIns="91440" tIns="45720" rIns="91440" bIns="45720">
            <a:spAutoFit/>
          </a:bodyPr>
          <a:lstStyle/>
          <a:p>
            <a:pPr algn="ctr"/>
            <a:r>
              <a:rPr lang="en-US" sz="800" dirty="0">
                <a:ln w="0"/>
                <a:solidFill>
                  <a:schemeClr val="tx1"/>
                </a:solidFill>
                <a:effectLst>
                  <a:outerShdw blurRad="38100" dist="19050" dir="2700000" algn="tl" rotWithShape="0">
                    <a:schemeClr val="dk1">
                      <a:alpha val="40000"/>
                    </a:schemeClr>
                  </a:outerShdw>
                </a:effectLst>
                <a:latin typeface="Aharoni" panose="020B0604020202020204" pitchFamily="2" charset="-79"/>
                <a:cs typeface="Aharoni" panose="020B0604020202020204" pitchFamily="2" charset="-79"/>
              </a:rPr>
              <a:t>MALIGNANT</a:t>
            </a:r>
            <a:endParaRPr lang="en-US" sz="800" b="0" cap="none" spc="0" dirty="0">
              <a:ln w="0"/>
              <a:solidFill>
                <a:schemeClr val="tx1"/>
              </a:solidFill>
              <a:effectLst>
                <a:outerShdw blurRad="38100" dist="19050" dir="2700000" algn="tl" rotWithShape="0">
                  <a:schemeClr val="dk1">
                    <a:alpha val="40000"/>
                  </a:schemeClr>
                </a:outerShdw>
              </a:effectLst>
              <a:latin typeface="Aharoni" panose="020B0604020202020204" pitchFamily="2" charset="-79"/>
              <a:cs typeface="Aharoni" panose="020B0604020202020204" pitchFamily="2" charset="-79"/>
            </a:endParaRPr>
          </a:p>
          <a:p>
            <a:pPr algn="ctr"/>
            <a:endParaRPr lang="en-US" sz="800" b="0" cap="none" spc="0" dirty="0">
              <a:ln w="0"/>
              <a:solidFill>
                <a:schemeClr val="tx1"/>
              </a:solidFill>
              <a:effectLst>
                <a:outerShdw blurRad="38100" dist="19050" dir="2700000" algn="tl" rotWithShape="0">
                  <a:schemeClr val="dk1">
                    <a:alpha val="40000"/>
                  </a:schemeClr>
                </a:outerShdw>
              </a:effectLst>
              <a:latin typeface="Aharoni" panose="020B0604020202020204" pitchFamily="2" charset="-79"/>
              <a:cs typeface="Aharoni" panose="020B0604020202020204" pitchFamily="2" charset="-79"/>
            </a:endParaRPr>
          </a:p>
        </p:txBody>
      </p:sp>
      <p:sp>
        <p:nvSpPr>
          <p:cNvPr id="15" name="Arrow: Right 14">
            <a:extLst>
              <a:ext uri="{FF2B5EF4-FFF2-40B4-BE49-F238E27FC236}">
                <a16:creationId xmlns:a16="http://schemas.microsoft.com/office/drawing/2014/main" id="{DD3B481C-AFC8-4580-9FCE-12CE8626DA56}"/>
              </a:ext>
            </a:extLst>
          </p:cNvPr>
          <p:cNvSpPr/>
          <p:nvPr/>
        </p:nvSpPr>
        <p:spPr>
          <a:xfrm rot="1478878">
            <a:off x="7251952" y="3930410"/>
            <a:ext cx="615112" cy="33546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0D9F0299-0257-46E2-ADF6-264735C52223}"/>
              </a:ext>
            </a:extLst>
          </p:cNvPr>
          <p:cNvSpPr/>
          <p:nvPr/>
        </p:nvSpPr>
        <p:spPr>
          <a:xfrm rot="19615611">
            <a:off x="7264877" y="3294104"/>
            <a:ext cx="615112" cy="33546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Alternate Process 16">
            <a:extLst>
              <a:ext uri="{FF2B5EF4-FFF2-40B4-BE49-F238E27FC236}">
                <a16:creationId xmlns:a16="http://schemas.microsoft.com/office/drawing/2014/main" id="{6FC6E274-518F-42F3-9076-135E60701E3E}"/>
              </a:ext>
            </a:extLst>
          </p:cNvPr>
          <p:cNvSpPr/>
          <p:nvPr/>
        </p:nvSpPr>
        <p:spPr>
          <a:xfrm>
            <a:off x="6201154" y="3429417"/>
            <a:ext cx="991562" cy="60475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Trained</a:t>
            </a:r>
          </a:p>
          <a:p>
            <a:pPr algn="ctr"/>
            <a:r>
              <a:rPr lang="en-US" b="1" dirty="0">
                <a:solidFill>
                  <a:schemeClr val="tx1"/>
                </a:solidFill>
              </a:rPr>
              <a:t>Model</a:t>
            </a:r>
          </a:p>
        </p:txBody>
      </p:sp>
      <p:cxnSp>
        <p:nvCxnSpPr>
          <p:cNvPr id="8" name="Straight Arrow Connector 7">
            <a:extLst>
              <a:ext uri="{FF2B5EF4-FFF2-40B4-BE49-F238E27FC236}">
                <a16:creationId xmlns:a16="http://schemas.microsoft.com/office/drawing/2014/main" id="{331CC161-DB49-4B1A-8966-33A8F3A0E284}"/>
              </a:ext>
            </a:extLst>
          </p:cNvPr>
          <p:cNvCxnSpPr/>
          <p:nvPr/>
        </p:nvCxnSpPr>
        <p:spPr>
          <a:xfrm>
            <a:off x="5850082" y="3697496"/>
            <a:ext cx="20781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BDE7861C-A13E-4C43-BD6A-23830B237330}"/>
              </a:ext>
            </a:extLst>
          </p:cNvPr>
          <p:cNvCxnSpPr/>
          <p:nvPr/>
        </p:nvCxnSpPr>
        <p:spPr>
          <a:xfrm>
            <a:off x="6726385" y="3090066"/>
            <a:ext cx="0" cy="230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BBC78F50-0FA6-4C68-90EA-A1CCFD83EBCC}"/>
              </a:ext>
            </a:extLst>
          </p:cNvPr>
          <p:cNvSpPr/>
          <p:nvPr/>
        </p:nvSpPr>
        <p:spPr>
          <a:xfrm>
            <a:off x="6347394" y="2856232"/>
            <a:ext cx="838691" cy="338554"/>
          </a:xfrm>
          <a:prstGeom prst="rect">
            <a:avLst/>
          </a:prstGeom>
          <a:noFill/>
        </p:spPr>
        <p:txBody>
          <a:bodyPr wrap="none" lIns="91440" tIns="45720" rIns="91440" bIns="45720">
            <a:spAutoFit/>
          </a:bodyPr>
          <a:lstStyle/>
          <a:p>
            <a:pPr algn="ctr"/>
            <a:r>
              <a:rPr lang="en-US" sz="800" dirty="0">
                <a:ln w="0"/>
                <a:solidFill>
                  <a:schemeClr val="tx1"/>
                </a:solidFill>
                <a:effectLst>
                  <a:outerShdw blurRad="38100" dist="19050" dir="2700000" algn="tl" rotWithShape="0">
                    <a:schemeClr val="dk1">
                      <a:alpha val="40000"/>
                    </a:schemeClr>
                  </a:outerShdw>
                </a:effectLst>
                <a:latin typeface="Aharoni" panose="020B0604020202020204" pitchFamily="2" charset="-79"/>
                <a:cs typeface="Aharoni" panose="020B0604020202020204" pitchFamily="2" charset="-79"/>
              </a:rPr>
              <a:t>NEW IMAGES</a:t>
            </a:r>
            <a:endParaRPr lang="en-US" sz="800" b="0" cap="none" spc="0" dirty="0">
              <a:ln w="0"/>
              <a:solidFill>
                <a:schemeClr val="tx1"/>
              </a:solidFill>
              <a:effectLst>
                <a:outerShdw blurRad="38100" dist="19050" dir="2700000" algn="tl" rotWithShape="0">
                  <a:schemeClr val="dk1">
                    <a:alpha val="40000"/>
                  </a:schemeClr>
                </a:outerShdw>
              </a:effectLst>
              <a:latin typeface="Aharoni" panose="020B0604020202020204" pitchFamily="2" charset="-79"/>
              <a:cs typeface="Aharoni" panose="020B0604020202020204" pitchFamily="2" charset="-79"/>
            </a:endParaRPr>
          </a:p>
          <a:p>
            <a:pPr algn="ctr"/>
            <a:endParaRPr lang="en-US" sz="800" b="0" cap="none" spc="0" dirty="0">
              <a:ln w="0"/>
              <a:solidFill>
                <a:schemeClr val="tx1"/>
              </a:solidFill>
              <a:effectLst>
                <a:outerShdw blurRad="38100" dist="19050" dir="2700000" algn="tl" rotWithShape="0">
                  <a:schemeClr val="dk1">
                    <a:alpha val="40000"/>
                  </a:schemeClr>
                </a:outerShdw>
              </a:effectLst>
              <a:latin typeface="Aharoni" panose="020B0604020202020204" pitchFamily="2" charset="-79"/>
              <a:cs typeface="Aharoni" panose="020B0604020202020204" pitchFamily="2" charset="-79"/>
            </a:endParaRPr>
          </a:p>
        </p:txBody>
      </p:sp>
      <p:sp>
        <p:nvSpPr>
          <p:cNvPr id="20" name="Rectangle 19">
            <a:extLst>
              <a:ext uri="{FF2B5EF4-FFF2-40B4-BE49-F238E27FC236}">
                <a16:creationId xmlns:a16="http://schemas.microsoft.com/office/drawing/2014/main" id="{71164AD2-D560-4D3E-A163-44991AD4E18B}"/>
              </a:ext>
            </a:extLst>
          </p:cNvPr>
          <p:cNvSpPr/>
          <p:nvPr/>
        </p:nvSpPr>
        <p:spPr>
          <a:xfrm>
            <a:off x="7766984" y="3084296"/>
            <a:ext cx="798616" cy="338554"/>
          </a:xfrm>
          <a:prstGeom prst="rect">
            <a:avLst/>
          </a:prstGeom>
          <a:noFill/>
        </p:spPr>
        <p:txBody>
          <a:bodyPr wrap="none" lIns="91440" tIns="45720" rIns="91440" bIns="45720">
            <a:spAutoFit/>
          </a:bodyPr>
          <a:lstStyle/>
          <a:p>
            <a:pPr algn="ctr"/>
            <a:r>
              <a:rPr lang="en-US" sz="800" dirty="0">
                <a:ln w="0"/>
                <a:solidFill>
                  <a:schemeClr val="tx1"/>
                </a:solidFill>
                <a:effectLst>
                  <a:outerShdw blurRad="38100" dist="19050" dir="2700000" algn="tl" rotWithShape="0">
                    <a:schemeClr val="dk1">
                      <a:alpha val="40000"/>
                    </a:schemeClr>
                  </a:outerShdw>
                </a:effectLst>
                <a:latin typeface="Aharoni" panose="020B0604020202020204" pitchFamily="2" charset="-79"/>
                <a:cs typeface="Aharoni" panose="020B0604020202020204" pitchFamily="2" charset="-79"/>
              </a:rPr>
              <a:t>MALIGNANT</a:t>
            </a:r>
            <a:endParaRPr lang="en-US" sz="800" b="0" cap="none" spc="0" dirty="0">
              <a:ln w="0"/>
              <a:solidFill>
                <a:schemeClr val="tx1"/>
              </a:solidFill>
              <a:effectLst>
                <a:outerShdw blurRad="38100" dist="19050" dir="2700000" algn="tl" rotWithShape="0">
                  <a:schemeClr val="dk1">
                    <a:alpha val="40000"/>
                  </a:schemeClr>
                </a:outerShdw>
              </a:effectLst>
              <a:latin typeface="Aharoni" panose="020B0604020202020204" pitchFamily="2" charset="-79"/>
              <a:cs typeface="Aharoni" panose="020B0604020202020204" pitchFamily="2" charset="-79"/>
            </a:endParaRPr>
          </a:p>
          <a:p>
            <a:pPr algn="ctr"/>
            <a:endParaRPr lang="en-US" sz="800" b="0" cap="none" spc="0" dirty="0">
              <a:ln w="0"/>
              <a:solidFill>
                <a:schemeClr val="tx1"/>
              </a:solidFill>
              <a:effectLst>
                <a:outerShdw blurRad="38100" dist="19050" dir="2700000" algn="tl" rotWithShape="0">
                  <a:schemeClr val="dk1">
                    <a:alpha val="40000"/>
                  </a:schemeClr>
                </a:outerShdw>
              </a:effectLst>
              <a:latin typeface="Aharoni" panose="020B0604020202020204" pitchFamily="2" charset="-79"/>
              <a:cs typeface="Aharoni" panose="020B0604020202020204" pitchFamily="2" charset="-79"/>
            </a:endParaRPr>
          </a:p>
        </p:txBody>
      </p:sp>
      <p:sp>
        <p:nvSpPr>
          <p:cNvPr id="21" name="Rectangle 20">
            <a:extLst>
              <a:ext uri="{FF2B5EF4-FFF2-40B4-BE49-F238E27FC236}">
                <a16:creationId xmlns:a16="http://schemas.microsoft.com/office/drawing/2014/main" id="{9DCD703A-93BB-4AB5-B260-5D567B5C8FBB}"/>
              </a:ext>
            </a:extLst>
          </p:cNvPr>
          <p:cNvSpPr/>
          <p:nvPr/>
        </p:nvSpPr>
        <p:spPr>
          <a:xfrm>
            <a:off x="7810566" y="4169891"/>
            <a:ext cx="625492" cy="392415"/>
          </a:xfrm>
          <a:prstGeom prst="rect">
            <a:avLst/>
          </a:prstGeom>
          <a:noFill/>
        </p:spPr>
        <p:txBody>
          <a:bodyPr wrap="none" lIns="91440" tIns="45720" rIns="91440" bIns="45720">
            <a:spAutoFit/>
          </a:bodyPr>
          <a:lstStyle/>
          <a:p>
            <a:pPr algn="ctr"/>
            <a:r>
              <a:rPr lang="en-US" sz="900" b="0" cap="none" spc="0" dirty="0">
                <a:ln w="0"/>
                <a:solidFill>
                  <a:schemeClr val="tx1"/>
                </a:solidFill>
                <a:effectLst>
                  <a:outerShdw blurRad="38100" dist="19050" dir="2700000" algn="tl" rotWithShape="0">
                    <a:schemeClr val="dk1">
                      <a:alpha val="40000"/>
                    </a:schemeClr>
                  </a:outerShdw>
                </a:effectLst>
                <a:latin typeface="Aharoni" panose="020B0604020202020204" pitchFamily="2" charset="-79"/>
                <a:cs typeface="Aharoni" panose="020B0604020202020204" pitchFamily="2" charset="-79"/>
              </a:rPr>
              <a:t>BENIGN</a:t>
            </a:r>
          </a:p>
          <a:p>
            <a:pPr algn="ctr"/>
            <a:endParaRPr lang="en-US" sz="1050" b="0" cap="none" spc="0" dirty="0">
              <a:ln w="0"/>
              <a:solidFill>
                <a:schemeClr val="tx1"/>
              </a:solidFill>
              <a:effectLst>
                <a:outerShdw blurRad="38100" dist="19050" dir="2700000" algn="tl" rotWithShape="0">
                  <a:schemeClr val="dk1">
                    <a:alpha val="40000"/>
                  </a:schemeClr>
                </a:outerShdw>
              </a:effectLst>
              <a:latin typeface="Aharoni" panose="020B0604020202020204" pitchFamily="2" charset="-79"/>
              <a:cs typeface="Aharoni" panose="020B0604020202020204" pitchFamily="2" charset="-79"/>
            </a:endParaRPr>
          </a:p>
        </p:txBody>
      </p:sp>
    </p:spTree>
    <p:extLst>
      <p:ext uri="{BB962C8B-B14F-4D97-AF65-F5344CB8AC3E}">
        <p14:creationId xmlns:p14="http://schemas.microsoft.com/office/powerpoint/2010/main" val="3851818502"/>
      </p:ext>
    </p:extLst>
  </p:cSld>
  <p:clrMapOvr>
    <a:masterClrMapping/>
  </p:clrMapOvr>
  <mc:AlternateContent xmlns:mc="http://schemas.openxmlformats.org/markup-compatibility/2006" xmlns:p14="http://schemas.microsoft.com/office/powerpoint/2010/main">
    <mc:Choice Requires="p14">
      <p:transition spd="slow" p14:dur="2000" advTm="68362"/>
    </mc:Choice>
    <mc:Fallback xmlns="">
      <p:transition spd="slow" advTm="6836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6"/>
          <p:cNvSpPr txBox="1">
            <a:spLocks noGrp="1"/>
          </p:cNvSpPr>
          <p:nvPr>
            <p:ph type="body" idx="1"/>
          </p:nvPr>
        </p:nvSpPr>
        <p:spPr>
          <a:xfrm>
            <a:off x="342873" y="1264688"/>
            <a:ext cx="8368200" cy="3078900"/>
          </a:xfrm>
          <a:prstGeom prst="rect">
            <a:avLst/>
          </a:prstGeom>
        </p:spPr>
        <p:txBody>
          <a:bodyPr spcFirstLastPara="1" wrap="square" lIns="91425" tIns="91425" rIns="91425" bIns="91425" anchor="t" anchorCtr="0">
            <a:noAutofit/>
          </a:bodyPr>
          <a:lstStyle/>
          <a:p>
            <a:pPr marL="285750" indent="-285750"/>
            <a:r>
              <a:rPr lang="en-US" sz="1400" dirty="0"/>
              <a:t>Data : Kaggle data</a:t>
            </a:r>
          </a:p>
          <a:p>
            <a:pPr marL="0" indent="0">
              <a:buNone/>
            </a:pPr>
            <a:endParaRPr lang="en-US" sz="1400" dirty="0"/>
          </a:p>
          <a:p>
            <a:pPr marL="285750" indent="-285750"/>
            <a:r>
              <a:rPr lang="en-US" sz="1400" dirty="0"/>
              <a:t>Libraries used:</a:t>
            </a:r>
          </a:p>
          <a:p>
            <a:pPr marL="742950" lvl="1" indent="-285750">
              <a:spcBef>
                <a:spcPts val="0"/>
              </a:spcBef>
              <a:buFont typeface="Courier New" panose="02070309020205020404" pitchFamily="49" charset="0"/>
              <a:buChar char="o"/>
            </a:pPr>
            <a:r>
              <a:rPr lang="en-US" dirty="0"/>
              <a:t>Pandas and NumPy for Data Analysis</a:t>
            </a:r>
          </a:p>
          <a:p>
            <a:pPr marL="742950" lvl="1" indent="-285750">
              <a:spcBef>
                <a:spcPts val="0"/>
              </a:spcBef>
              <a:buFont typeface="Courier New" panose="02070309020205020404" pitchFamily="49" charset="0"/>
              <a:buChar char="o"/>
            </a:pPr>
            <a:r>
              <a:rPr lang="en-US" dirty="0"/>
              <a:t>Matplotlib for visualization</a:t>
            </a:r>
          </a:p>
          <a:p>
            <a:pPr marL="742950" lvl="1" indent="-285750">
              <a:spcBef>
                <a:spcPts val="0"/>
              </a:spcBef>
              <a:buFont typeface="Courier New" panose="02070309020205020404" pitchFamily="49" charset="0"/>
              <a:buChar char="o"/>
            </a:pPr>
            <a:r>
              <a:rPr lang="en-US" dirty="0" err="1"/>
              <a:t>Scikit</a:t>
            </a:r>
            <a:r>
              <a:rPr lang="en-US" dirty="0"/>
              <a:t>-Learn for model building</a:t>
            </a:r>
          </a:p>
          <a:p>
            <a:pPr marL="457200" lvl="1" indent="0">
              <a:spcBef>
                <a:spcPts val="0"/>
              </a:spcBef>
              <a:buNone/>
            </a:pPr>
            <a:endParaRPr lang="en-US" dirty="0"/>
          </a:p>
          <a:p>
            <a:pPr marL="285750" indent="-285750"/>
            <a:r>
              <a:rPr lang="en-US" sz="1400" dirty="0"/>
              <a:t>ML techniques used : SVM, Decision tree and Logistic regression</a:t>
            </a:r>
          </a:p>
          <a:p>
            <a:pPr marL="285750" indent="-285750"/>
            <a:endParaRPr lang="en-US" sz="1400" dirty="0"/>
          </a:p>
          <a:p>
            <a:pPr marL="285750" indent="-285750"/>
            <a:r>
              <a:rPr lang="en-US" sz="1400" dirty="0"/>
              <a:t>Evaluation methods: Confusion matrix and ROC-AUC curve</a:t>
            </a:r>
          </a:p>
          <a:p>
            <a:pPr marL="0" indent="0">
              <a:buNone/>
            </a:pPr>
            <a:endParaRPr lang="en-US" sz="1400" dirty="0"/>
          </a:p>
          <a:p>
            <a:pPr marL="0" indent="0">
              <a:buNone/>
            </a:pPr>
            <a:endParaRPr lang="en-US" sz="1400" dirty="0"/>
          </a:p>
          <a:p>
            <a:pPr marL="0" indent="0">
              <a:buNone/>
            </a:pPr>
            <a:endParaRPr lang="en-US" sz="1400" dirty="0"/>
          </a:p>
          <a:p>
            <a:pPr marL="0" lvl="0" indent="0" algn="l" rtl="0">
              <a:spcBef>
                <a:spcPts val="0"/>
              </a:spcBef>
              <a:spcAft>
                <a:spcPts val="0"/>
              </a:spcAft>
              <a:buNone/>
            </a:pPr>
            <a:endParaRPr sz="1400" dirty="0"/>
          </a:p>
        </p:txBody>
      </p:sp>
    </p:spTree>
  </p:cSld>
  <p:clrMapOvr>
    <a:masterClrMapping/>
  </p:clrMapOvr>
  <mc:AlternateContent xmlns:mc="http://schemas.openxmlformats.org/markup-compatibility/2006" xmlns:p14="http://schemas.microsoft.com/office/powerpoint/2010/main">
    <mc:Choice Requires="p14">
      <p:transition spd="slow" p14:dur="2000" advTm="29781"/>
    </mc:Choice>
    <mc:Fallback xmlns="">
      <p:transition spd="slow" advTm="297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6E84C-A50D-4EDC-8DCA-00D6430B142C}"/>
              </a:ext>
            </a:extLst>
          </p:cNvPr>
          <p:cNvSpPr>
            <a:spLocks noGrp="1"/>
          </p:cNvSpPr>
          <p:nvPr>
            <p:ph type="title"/>
          </p:nvPr>
        </p:nvSpPr>
        <p:spPr>
          <a:xfrm>
            <a:off x="460950" y="2042041"/>
            <a:ext cx="8222100" cy="907500"/>
          </a:xfrm>
        </p:spPr>
        <p:txBody>
          <a:bodyPr/>
          <a:lstStyle/>
          <a:p>
            <a:r>
              <a:rPr lang="en-US" dirty="0"/>
              <a:t>Overview of Dataset and Variables</a:t>
            </a:r>
          </a:p>
        </p:txBody>
      </p:sp>
    </p:spTree>
    <p:extLst>
      <p:ext uri="{BB962C8B-B14F-4D97-AF65-F5344CB8AC3E}">
        <p14:creationId xmlns:p14="http://schemas.microsoft.com/office/powerpoint/2010/main" val="439742745"/>
      </p:ext>
    </p:extLst>
  </p:cSld>
  <p:clrMapOvr>
    <a:masterClrMapping/>
  </p:clrMapOvr>
  <mc:AlternateContent xmlns:mc="http://schemas.openxmlformats.org/markup-compatibility/2006" xmlns:p14="http://schemas.microsoft.com/office/powerpoint/2010/main">
    <mc:Choice Requires="p14">
      <p:transition spd="slow" p14:dur="2000" advTm="3841"/>
    </mc:Choice>
    <mc:Fallback xmlns="">
      <p:transition spd="slow" advTm="384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D2D7-D21B-493E-8AEA-DD5DEC2FB7FB}"/>
              </a:ext>
            </a:extLst>
          </p:cNvPr>
          <p:cNvSpPr>
            <a:spLocks noGrp="1"/>
          </p:cNvSpPr>
          <p:nvPr>
            <p:ph type="title"/>
          </p:nvPr>
        </p:nvSpPr>
        <p:spPr/>
        <p:txBody>
          <a:bodyPr/>
          <a:lstStyle/>
          <a:p>
            <a:r>
              <a:rPr lang="en-US" dirty="0"/>
              <a:t>Dataset:</a:t>
            </a:r>
          </a:p>
        </p:txBody>
      </p:sp>
      <p:sp>
        <p:nvSpPr>
          <p:cNvPr id="3" name="Text Placeholder 2">
            <a:extLst>
              <a:ext uri="{FF2B5EF4-FFF2-40B4-BE49-F238E27FC236}">
                <a16:creationId xmlns:a16="http://schemas.microsoft.com/office/drawing/2014/main" id="{7E6FD279-A081-49C3-A909-1E5F65CF7F44}"/>
              </a:ext>
            </a:extLst>
          </p:cNvPr>
          <p:cNvSpPr>
            <a:spLocks noGrp="1"/>
          </p:cNvSpPr>
          <p:nvPr>
            <p:ph type="body" idx="1"/>
          </p:nvPr>
        </p:nvSpPr>
        <p:spPr>
          <a:xfrm>
            <a:off x="283991" y="1208384"/>
            <a:ext cx="5126209" cy="3078900"/>
          </a:xfrm>
        </p:spPr>
        <p:txBody>
          <a:bodyPr/>
          <a:lstStyle/>
          <a:p>
            <a:pPr marL="114300" indent="0">
              <a:buNone/>
            </a:pPr>
            <a:r>
              <a:rPr lang="en-US" sz="1400" dirty="0"/>
              <a:t>The dataset has 30 features and 569 observations. </a:t>
            </a:r>
          </a:p>
          <a:p>
            <a:pPr marL="114300" indent="0">
              <a:buNone/>
            </a:pPr>
            <a:r>
              <a:rPr lang="en-US" sz="1400" dirty="0"/>
              <a:t>(Benign: 357 Malignant: 212)</a:t>
            </a:r>
          </a:p>
          <a:p>
            <a:pPr marL="114300" indent="0">
              <a:buNone/>
            </a:pPr>
            <a:endParaRPr lang="en-US" sz="1400" dirty="0"/>
          </a:p>
          <a:p>
            <a:pPr marL="114300" indent="0">
              <a:buNone/>
            </a:pPr>
            <a:r>
              <a:rPr lang="en-US" sz="1400" dirty="0"/>
              <a:t>The dependent variable here is the diagnosis column and independent variables are the feature columns</a:t>
            </a:r>
          </a:p>
          <a:p>
            <a:pPr marL="114300" indent="0">
              <a:buNone/>
            </a:pPr>
            <a:endParaRPr lang="en-US" sz="1400" dirty="0"/>
          </a:p>
          <a:p>
            <a:pPr marL="114300" indent="0">
              <a:buNone/>
            </a:pPr>
            <a:r>
              <a:rPr lang="en-US" sz="1400" dirty="0"/>
              <a:t>Correlation was checked in order to make sure that  there is independence among the independent variables</a:t>
            </a:r>
          </a:p>
          <a:p>
            <a:pPr marL="114300" indent="0">
              <a:buNone/>
            </a:pPr>
            <a:endParaRPr lang="en-US" sz="1400" dirty="0"/>
          </a:p>
          <a:p>
            <a:pPr marL="114300" indent="0">
              <a:buNone/>
            </a:pPr>
            <a:r>
              <a:rPr lang="en-US" sz="1400" dirty="0"/>
              <a:t>Divided the data into test and train data (80% – 20 %) </a:t>
            </a:r>
          </a:p>
          <a:p>
            <a:pPr marL="571500" lvl="1" indent="0">
              <a:buNone/>
            </a:pPr>
            <a:endParaRPr lang="en-US" dirty="0"/>
          </a:p>
          <a:p>
            <a:endParaRPr lang="en-US" sz="1400" dirty="0"/>
          </a:p>
        </p:txBody>
      </p:sp>
      <p:pic>
        <p:nvPicPr>
          <p:cNvPr id="10" name="Picture 9">
            <a:extLst>
              <a:ext uri="{FF2B5EF4-FFF2-40B4-BE49-F238E27FC236}">
                <a16:creationId xmlns:a16="http://schemas.microsoft.com/office/drawing/2014/main" id="{8CCCB8E7-7BCF-4F34-A4F3-04DE8CB39939}"/>
              </a:ext>
            </a:extLst>
          </p:cNvPr>
          <p:cNvPicPr>
            <a:picLocks noChangeAspect="1"/>
          </p:cNvPicPr>
          <p:nvPr/>
        </p:nvPicPr>
        <p:blipFill>
          <a:blip r:embed="rId2"/>
          <a:stretch>
            <a:fillRect/>
          </a:stretch>
        </p:blipFill>
        <p:spPr>
          <a:xfrm>
            <a:off x="5257800" y="960881"/>
            <a:ext cx="3706089" cy="3809557"/>
          </a:xfrm>
          <a:prstGeom prst="rect">
            <a:avLst/>
          </a:prstGeom>
        </p:spPr>
      </p:pic>
    </p:spTree>
    <p:extLst>
      <p:ext uri="{BB962C8B-B14F-4D97-AF65-F5344CB8AC3E}">
        <p14:creationId xmlns:p14="http://schemas.microsoft.com/office/powerpoint/2010/main" val="2612597199"/>
      </p:ext>
    </p:extLst>
  </p:cSld>
  <p:clrMapOvr>
    <a:masterClrMapping/>
  </p:clrMapOvr>
  <mc:AlternateContent xmlns:mc="http://schemas.openxmlformats.org/markup-compatibility/2006" xmlns:p14="http://schemas.microsoft.com/office/powerpoint/2010/main">
    <mc:Choice Requires="p14">
      <p:transition spd="slow" p14:dur="2000" advTm="43908"/>
    </mc:Choice>
    <mc:Fallback xmlns="">
      <p:transition spd="slow" advTm="4390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15A1-DC6C-4E92-B1DE-2EA18787FB23}"/>
              </a:ext>
            </a:extLst>
          </p:cNvPr>
          <p:cNvSpPr>
            <a:spLocks noGrp="1"/>
          </p:cNvSpPr>
          <p:nvPr>
            <p:ph type="title"/>
          </p:nvPr>
        </p:nvSpPr>
        <p:spPr/>
        <p:txBody>
          <a:bodyPr/>
          <a:lstStyle/>
          <a:p>
            <a:r>
              <a:rPr lang="en-US" dirty="0"/>
              <a:t>Machine Learning Models</a:t>
            </a:r>
            <a:br>
              <a:rPr lang="en-US" dirty="0"/>
            </a:br>
            <a:r>
              <a:rPr lang="en-US" dirty="0"/>
              <a:t>and Evaluation techniques</a:t>
            </a:r>
          </a:p>
        </p:txBody>
      </p:sp>
    </p:spTree>
    <p:extLst>
      <p:ext uri="{BB962C8B-B14F-4D97-AF65-F5344CB8AC3E}">
        <p14:creationId xmlns:p14="http://schemas.microsoft.com/office/powerpoint/2010/main" val="3221416207"/>
      </p:ext>
    </p:extLst>
  </p:cSld>
  <p:clrMapOvr>
    <a:masterClrMapping/>
  </p:clrMapOvr>
  <mc:AlternateContent xmlns:mc="http://schemas.openxmlformats.org/markup-compatibility/2006" xmlns:p14="http://schemas.microsoft.com/office/powerpoint/2010/main">
    <mc:Choice Requires="p14">
      <p:transition spd="slow" p14:dur="2000" advTm="4987"/>
    </mc:Choice>
    <mc:Fallback xmlns="">
      <p:transition spd="slow" advTm="4987"/>
    </mc:Fallback>
  </mc:AlternateContent>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4926</TotalTime>
  <Words>869</Words>
  <Application>Microsoft Office PowerPoint</Application>
  <PresentationFormat>On-screen Show (16:9)</PresentationFormat>
  <Paragraphs>147</Paragraphs>
  <Slides>16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Aharoni</vt:lpstr>
      <vt:lpstr>Roboto</vt:lpstr>
      <vt:lpstr>Script MT Bold</vt:lpstr>
      <vt:lpstr>Roboto Slab</vt:lpstr>
      <vt:lpstr>Courier New</vt:lpstr>
      <vt:lpstr>Arial</vt:lpstr>
      <vt:lpstr>Algerian</vt:lpstr>
      <vt:lpstr>Marina</vt:lpstr>
      <vt:lpstr>Breast Cancer Diagnosis using Machine Learning</vt:lpstr>
      <vt:lpstr>Table of Content</vt:lpstr>
      <vt:lpstr>Overview of the project</vt:lpstr>
      <vt:lpstr>Overview of the project</vt:lpstr>
      <vt:lpstr>Cancer Diagnosis Procedure :</vt:lpstr>
      <vt:lpstr>PowerPoint Presentation</vt:lpstr>
      <vt:lpstr>Overview of Dataset and Variables</vt:lpstr>
      <vt:lpstr>Dataset:</vt:lpstr>
      <vt:lpstr>Machine Learning Models and Evaluation techniques</vt:lpstr>
      <vt:lpstr>Support Vector Machine (SVM):</vt:lpstr>
      <vt:lpstr>Logistic Regression (LR):</vt:lpstr>
      <vt:lpstr>Decision tree (DT):</vt:lpstr>
      <vt:lpstr>Conclusion</vt:lpstr>
      <vt:lpstr>Comparison of 3 models</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Students’ Perceptions</dc:title>
  <dc:creator>Archana Marol</dc:creator>
  <cp:lastModifiedBy>Archana Marol</cp:lastModifiedBy>
  <cp:revision>138</cp:revision>
  <dcterms:modified xsi:type="dcterms:W3CDTF">2020-05-05T18:00:22Z</dcterms:modified>
</cp:coreProperties>
</file>