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CE895-6F40-C352-4973-ACF09C428E57}"/>
              </a:ext>
            </a:extLst>
          </p:cNvPr>
          <p:cNvSpPr txBox="1"/>
          <p:nvPr/>
        </p:nvSpPr>
        <p:spPr>
          <a:xfrm>
            <a:off x="775096" y="895348"/>
            <a:ext cx="10641807" cy="769441"/>
          </a:xfrm>
          <a:prstGeom prst="rect">
            <a:avLst/>
          </a:prstGeom>
          <a:noFill/>
        </p:spPr>
        <p:txBody>
          <a:bodyPr wrap="square" rtlCol="0">
            <a:spAutoFit/>
          </a:bodyPr>
          <a:lstStyle/>
          <a:p>
            <a:pPr algn="l"/>
            <a:r>
              <a:rPr lang="en-US" sz="4400" b="1">
                <a:solidFill>
                  <a:schemeClr val="bg1"/>
                </a:solidFill>
              </a:rPr>
              <a:t>Employee Data Analytics using Excel </a:t>
            </a:r>
          </a:p>
        </p:txBody>
      </p:sp>
      <p:sp>
        <p:nvSpPr>
          <p:cNvPr id="3" name="TextBox 2">
            <a:extLst>
              <a:ext uri="{FF2B5EF4-FFF2-40B4-BE49-F238E27FC236}">
                <a16:creationId xmlns:a16="http://schemas.microsoft.com/office/drawing/2014/main" id="{93C408A6-D616-6F66-C59C-975D81FB5541}"/>
              </a:ext>
            </a:extLst>
          </p:cNvPr>
          <p:cNvSpPr txBox="1"/>
          <p:nvPr/>
        </p:nvSpPr>
        <p:spPr>
          <a:xfrm>
            <a:off x="775096" y="2871788"/>
            <a:ext cx="10833498" cy="2308324"/>
          </a:xfrm>
          <a:prstGeom prst="rect">
            <a:avLst/>
          </a:prstGeom>
          <a:noFill/>
        </p:spPr>
        <p:txBody>
          <a:bodyPr wrap="square" rtlCol="0">
            <a:spAutoFit/>
          </a:bodyPr>
          <a:lstStyle/>
          <a:p>
            <a:pPr algn="l"/>
            <a:r>
              <a:rPr lang="en-US" sz="2400" b="1">
                <a:solidFill>
                  <a:schemeClr val="bg1"/>
                </a:solidFill>
              </a:rPr>
              <a:t>STUDENT NAME:</a:t>
            </a:r>
            <a:r>
              <a:rPr lang="en-US" sz="2400">
                <a:solidFill>
                  <a:schemeClr val="bg1"/>
                </a:solidFill>
              </a:rPr>
              <a:t> Archana S</a:t>
            </a:r>
          </a:p>
          <a:p>
            <a:pPr algn="l"/>
            <a:r>
              <a:rPr lang="en-US" sz="2400" b="1">
                <a:solidFill>
                  <a:schemeClr val="bg1"/>
                </a:solidFill>
              </a:rPr>
              <a:t>ROLL NO: </a:t>
            </a:r>
            <a:r>
              <a:rPr lang="en-US" sz="2400">
                <a:solidFill>
                  <a:schemeClr val="bg1"/>
                </a:solidFill>
              </a:rPr>
              <a:t>22BC10</a:t>
            </a:r>
            <a:endParaRPr lang="en-US" sz="2400" b="1">
              <a:solidFill>
                <a:schemeClr val="bg1"/>
              </a:solidFill>
            </a:endParaRPr>
          </a:p>
          <a:p>
            <a:pPr algn="l"/>
            <a:r>
              <a:rPr lang="en-US" sz="2400" b="1">
                <a:solidFill>
                  <a:schemeClr val="bg1"/>
                </a:solidFill>
              </a:rPr>
              <a:t>REGISTER NUMBER: </a:t>
            </a:r>
            <a:r>
              <a:rPr lang="en-US" sz="2400">
                <a:solidFill>
                  <a:schemeClr val="bg1"/>
                </a:solidFill>
              </a:rPr>
              <a:t>312218920</a:t>
            </a:r>
            <a:endParaRPr lang="en-US" sz="2400" b="1">
              <a:solidFill>
                <a:schemeClr val="bg1"/>
              </a:solidFill>
            </a:endParaRPr>
          </a:p>
          <a:p>
            <a:pPr algn="l"/>
            <a:r>
              <a:rPr lang="en-US" sz="2400" b="1">
                <a:solidFill>
                  <a:schemeClr val="bg1"/>
                </a:solidFill>
              </a:rPr>
              <a:t>NAAN MUDHALVAN ID: </a:t>
            </a:r>
            <a:r>
              <a:rPr lang="en-US" sz="2400">
                <a:solidFill>
                  <a:schemeClr val="bg1"/>
                </a:solidFill>
              </a:rPr>
              <a:t>8A321CBC9EB252488DD43E00CCBA575E</a:t>
            </a:r>
            <a:endParaRPr lang="en-US" sz="2400" b="1">
              <a:solidFill>
                <a:schemeClr val="bg1"/>
              </a:solidFill>
            </a:endParaRPr>
          </a:p>
          <a:p>
            <a:pPr algn="l"/>
            <a:r>
              <a:rPr lang="en-US" sz="2400" b="1">
                <a:solidFill>
                  <a:schemeClr val="bg1"/>
                </a:solidFill>
              </a:rPr>
              <a:t>DEPARTMENT: </a:t>
            </a:r>
            <a:r>
              <a:rPr lang="en-US" sz="2400">
                <a:solidFill>
                  <a:schemeClr val="bg1"/>
                </a:solidFill>
              </a:rPr>
              <a:t>BACHALOR OF COMMERCE (GENERAL)</a:t>
            </a:r>
            <a:endParaRPr lang="en-US" sz="2400" b="1">
              <a:solidFill>
                <a:schemeClr val="bg1"/>
              </a:solidFill>
            </a:endParaRPr>
          </a:p>
          <a:p>
            <a:pPr algn="l"/>
            <a:r>
              <a:rPr lang="en-US" sz="2400" b="1">
                <a:solidFill>
                  <a:schemeClr val="bg1"/>
                </a:solidFill>
              </a:rPr>
              <a:t>COLLEGE: </a:t>
            </a:r>
            <a:r>
              <a:rPr lang="en-US" sz="2400">
                <a:solidFill>
                  <a:schemeClr val="bg1"/>
                </a:solidFill>
              </a:rPr>
              <a:t>AVICHI COLLEGE OF ARTS AND SCIENCE, VIRUGABAKKAM </a:t>
            </a:r>
            <a:endParaRPr lang="en-US" sz="2400" b="1">
              <a:solidFill>
                <a:schemeClr val="bg1"/>
              </a:solidFill>
            </a:endParaRPr>
          </a:p>
        </p:txBody>
      </p:sp>
    </p:spTree>
    <p:extLst>
      <p:ext uri="{BB962C8B-B14F-4D97-AF65-F5344CB8AC3E}">
        <p14:creationId xmlns:p14="http://schemas.microsoft.com/office/powerpoint/2010/main" val="176167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5121-402E-8E84-C656-45547008A5B7}"/>
              </a:ext>
            </a:extLst>
          </p:cNvPr>
          <p:cNvSpPr>
            <a:spLocks noGrp="1"/>
          </p:cNvSpPr>
          <p:nvPr>
            <p:ph type="title"/>
          </p:nvPr>
        </p:nvSpPr>
        <p:spPr/>
        <p:txBody>
          <a:bodyPr/>
          <a:lstStyle/>
          <a:p>
            <a:r>
              <a:rPr lang="en-US"/>
              <a:t>THE “WOW” IN SOLUTION </a:t>
            </a:r>
          </a:p>
        </p:txBody>
      </p:sp>
      <p:sp>
        <p:nvSpPr>
          <p:cNvPr id="3" name="Content Placeholder 2">
            <a:extLst>
              <a:ext uri="{FF2B5EF4-FFF2-40B4-BE49-F238E27FC236}">
                <a16:creationId xmlns:a16="http://schemas.microsoft.com/office/drawing/2014/main" id="{F50182CC-F4E0-A697-20B9-94075255787A}"/>
              </a:ext>
            </a:extLst>
          </p:cNvPr>
          <p:cNvSpPr>
            <a:spLocks noGrp="1"/>
          </p:cNvSpPr>
          <p:nvPr>
            <p:ph idx="1"/>
          </p:nvPr>
        </p:nvSpPr>
        <p:spPr>
          <a:xfrm>
            <a:off x="3952924" y="2651125"/>
            <a:ext cx="7488984" cy="2754313"/>
          </a:xfrm>
        </p:spPr>
        <p:txBody>
          <a:bodyPr>
            <a:normAutofit/>
          </a:bodyPr>
          <a:lstStyle/>
          <a:p>
            <a:pPr marL="0" indent="0">
              <a:buNone/>
            </a:pPr>
            <a:r>
              <a:rPr lang="en-US" sz="3200"/>
              <a:t> PERFORMANCE CATEGORY LEVEL:</a:t>
            </a:r>
          </a:p>
          <a:p>
            <a:pPr marL="0" indent="0">
              <a:buNone/>
            </a:pPr>
            <a:r>
              <a:rPr lang="en-US" sz="3200" b="1"/>
              <a:t>= IFS(Z3&gt;=5,” VERYHIGH”, Z3&gt;=4,”HIGH”,Z3&gt;=3,”MEDIUM “,Z3&gt;2,”POOE”,Z3&gt;1,”VERY POOR”)</a:t>
            </a:r>
          </a:p>
        </p:txBody>
      </p:sp>
      <p:pic>
        <p:nvPicPr>
          <p:cNvPr id="4" name="Picture 4">
            <a:extLst>
              <a:ext uri="{FF2B5EF4-FFF2-40B4-BE49-F238E27FC236}">
                <a16:creationId xmlns:a16="http://schemas.microsoft.com/office/drawing/2014/main" id="{0EBC7BD9-75B2-9376-2E46-269D34725655}"/>
              </a:ext>
            </a:extLst>
          </p:cNvPr>
          <p:cNvPicPr>
            <a:picLocks noChangeAspect="1"/>
          </p:cNvPicPr>
          <p:nvPr/>
        </p:nvPicPr>
        <p:blipFill>
          <a:blip r:embed="rId2"/>
          <a:stretch>
            <a:fillRect/>
          </a:stretch>
        </p:blipFill>
        <p:spPr>
          <a:xfrm>
            <a:off x="750092" y="2446072"/>
            <a:ext cx="2914222" cy="4411928"/>
          </a:xfrm>
          <a:prstGeom prst="rect">
            <a:avLst/>
          </a:prstGeom>
        </p:spPr>
      </p:pic>
    </p:spTree>
    <p:extLst>
      <p:ext uri="{BB962C8B-B14F-4D97-AF65-F5344CB8AC3E}">
        <p14:creationId xmlns:p14="http://schemas.microsoft.com/office/powerpoint/2010/main" val="358484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320B-5AFA-D117-8A76-421EF0803396}"/>
              </a:ext>
            </a:extLst>
          </p:cNvPr>
          <p:cNvSpPr>
            <a:spLocks noGrp="1"/>
          </p:cNvSpPr>
          <p:nvPr>
            <p:ph type="title"/>
          </p:nvPr>
        </p:nvSpPr>
        <p:spPr/>
        <p:txBody>
          <a:bodyPr/>
          <a:lstStyle/>
          <a:p>
            <a:r>
              <a:rPr lang="en-US"/>
              <a:t>MODELLING </a:t>
            </a:r>
          </a:p>
        </p:txBody>
      </p:sp>
      <p:sp>
        <p:nvSpPr>
          <p:cNvPr id="3" name="Content Placeholder 2">
            <a:extLst>
              <a:ext uri="{FF2B5EF4-FFF2-40B4-BE49-F238E27FC236}">
                <a16:creationId xmlns:a16="http://schemas.microsoft.com/office/drawing/2014/main" id="{1986714E-5D05-F097-F628-FDCD272D5BC3}"/>
              </a:ext>
            </a:extLst>
          </p:cNvPr>
          <p:cNvSpPr>
            <a:spLocks noGrp="1"/>
          </p:cNvSpPr>
          <p:nvPr>
            <p:ph idx="1"/>
          </p:nvPr>
        </p:nvSpPr>
        <p:spPr>
          <a:xfrm>
            <a:off x="1154954" y="2603499"/>
            <a:ext cx="10155984" cy="4087813"/>
          </a:xfrm>
        </p:spPr>
        <p:txBody>
          <a:bodyPr>
            <a:noAutofit/>
          </a:bodyPr>
          <a:lstStyle/>
          <a:p>
            <a:r>
              <a:rPr lang="en-US" b="1"/>
              <a:t>Data Preparation</a:t>
            </a:r>
            <a:r>
              <a:rPr lang="en-US"/>
              <a:t>: Gather employee performance data from multiple sources, such as performance evaluations, productivity measures, and attendance logs. Ensure the data is clean and organized, with key fields including employee names, performance ratings, departments, and review periods.
</a:t>
            </a:r>
            <a:r>
              <a:rPr lang="en-US" b="1"/>
              <a:t>Building Pivot Tables</a:t>
            </a:r>
            <a:r>
              <a:rPr lang="en-US"/>
              <a:t>: Utilize Pivot Tables to compile and summarize performance data. Key elements include,</a:t>
            </a:r>
          </a:p>
          <a:p>
            <a:pPr>
              <a:buFont typeface="+mj-lt"/>
              <a:buAutoNum type="arabicPeriod"/>
            </a:pPr>
            <a:r>
              <a:rPr lang="en-US" b="1"/>
              <a:t>Rows and Columns</a:t>
            </a:r>
            <a:r>
              <a:rPr lang="en-US"/>
              <a:t>: Organize data by categories such as employee, department, or performance period.
</a:t>
            </a:r>
            <a:r>
              <a:rPr lang="en-US" b="1"/>
              <a:t>Values</a:t>
            </a:r>
            <a:r>
              <a:rPr lang="en-US"/>
              <a:t>: Establish calculations to assess performance metrics, such as average scores or total hours worked.
</a:t>
            </a:r>
            <a:r>
              <a:rPr lang="en-US" b="1"/>
              <a:t>Filters</a:t>
            </a:r>
            <a:r>
              <a:rPr lang="en-US"/>
              <a:t>: Apply filters to narrow down specific data subsets, like top performers or particular departments.</a:t>
            </a:r>
          </a:p>
        </p:txBody>
      </p:sp>
    </p:spTree>
    <p:extLst>
      <p:ext uri="{BB962C8B-B14F-4D97-AF65-F5344CB8AC3E}">
        <p14:creationId xmlns:p14="http://schemas.microsoft.com/office/powerpoint/2010/main" val="356015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6ED6-B955-2483-49AA-A015F39A599D}"/>
              </a:ext>
            </a:extLst>
          </p:cNvPr>
          <p:cNvSpPr>
            <a:spLocks noGrp="1"/>
          </p:cNvSpPr>
          <p:nvPr>
            <p:ph type="title"/>
          </p:nvPr>
        </p:nvSpPr>
        <p:spPr/>
        <p:txBody>
          <a:bodyPr/>
          <a:lstStyle/>
          <a:p>
            <a:r>
              <a:rPr lang="en-US"/>
              <a:t>Modelling </a:t>
            </a:r>
          </a:p>
        </p:txBody>
      </p:sp>
      <p:sp>
        <p:nvSpPr>
          <p:cNvPr id="3" name="Content Placeholder 2">
            <a:extLst>
              <a:ext uri="{FF2B5EF4-FFF2-40B4-BE49-F238E27FC236}">
                <a16:creationId xmlns:a16="http://schemas.microsoft.com/office/drawing/2014/main" id="{EED8B860-2190-D5ED-B6A8-772ED2FFEC31}"/>
              </a:ext>
            </a:extLst>
          </p:cNvPr>
          <p:cNvSpPr>
            <a:spLocks noGrp="1"/>
          </p:cNvSpPr>
          <p:nvPr>
            <p:ph idx="1"/>
          </p:nvPr>
        </p:nvSpPr>
        <p:spPr>
          <a:xfrm>
            <a:off x="1154954" y="2603500"/>
            <a:ext cx="10203609" cy="3416300"/>
          </a:xfrm>
        </p:spPr>
        <p:txBody>
          <a:bodyPr>
            <a:normAutofit/>
          </a:bodyPr>
          <a:lstStyle/>
          <a:p>
            <a:r>
              <a:rPr lang="en-US" sz="2000" b="1"/>
              <a:t>Analysis and Visualization</a:t>
            </a:r>
            <a:r>
              <a:rPr lang="en-US" sz="2000"/>
              <a:t>:  Create Pivot Charts to visually display performance trends and comparisons. Develop dashboards to provide a quick overview of key performance metrics.
</a:t>
            </a:r>
            <a:r>
              <a:rPr lang="en-US" sz="2000" b="1"/>
              <a:t>Insights and Recommendations</a:t>
            </a:r>
            <a:r>
              <a:rPr lang="en-US" sz="2000"/>
              <a:t>: Detect patterns and outliers in employee performance data. Produce actionable insights to guide decisions on promotions, training requirements, and strategies for performance enhancement.</a:t>
            </a:r>
          </a:p>
        </p:txBody>
      </p:sp>
    </p:spTree>
    <p:extLst>
      <p:ext uri="{BB962C8B-B14F-4D97-AF65-F5344CB8AC3E}">
        <p14:creationId xmlns:p14="http://schemas.microsoft.com/office/powerpoint/2010/main" val="81946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DA62-1F97-E11E-FAA2-E28D41C88145}"/>
              </a:ext>
            </a:extLst>
          </p:cNvPr>
          <p:cNvSpPr>
            <a:spLocks noGrp="1"/>
          </p:cNvSpPr>
          <p:nvPr>
            <p:ph type="title"/>
          </p:nvPr>
        </p:nvSpPr>
        <p:spPr/>
        <p:txBody>
          <a:bodyPr/>
          <a:lstStyle/>
          <a:p>
            <a:r>
              <a:rPr lang="en-US"/>
              <a:t>Results</a:t>
            </a:r>
          </a:p>
        </p:txBody>
      </p:sp>
      <p:pic>
        <p:nvPicPr>
          <p:cNvPr id="4" name="Picture 4">
            <a:extLst>
              <a:ext uri="{FF2B5EF4-FFF2-40B4-BE49-F238E27FC236}">
                <a16:creationId xmlns:a16="http://schemas.microsoft.com/office/drawing/2014/main" id="{C302A0F5-20FA-0698-5D4D-0A217F622545}"/>
              </a:ext>
            </a:extLst>
          </p:cNvPr>
          <p:cNvPicPr>
            <a:picLocks noGrp="1" noChangeAspect="1"/>
          </p:cNvPicPr>
          <p:nvPr>
            <p:ph idx="1"/>
          </p:nvPr>
        </p:nvPicPr>
        <p:blipFill>
          <a:blip r:embed="rId2"/>
          <a:stretch>
            <a:fillRect/>
          </a:stretch>
        </p:blipFill>
        <p:spPr>
          <a:xfrm>
            <a:off x="1310210" y="2357366"/>
            <a:ext cx="8452915" cy="4500634"/>
          </a:xfrm>
        </p:spPr>
      </p:pic>
    </p:spTree>
    <p:extLst>
      <p:ext uri="{BB962C8B-B14F-4D97-AF65-F5344CB8AC3E}">
        <p14:creationId xmlns:p14="http://schemas.microsoft.com/office/powerpoint/2010/main" val="4184940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AB70-51B9-A5CC-8568-9AA2435D7BFA}"/>
              </a:ext>
            </a:extLst>
          </p:cNvPr>
          <p:cNvSpPr>
            <a:spLocks noGrp="1"/>
          </p:cNvSpPr>
          <p:nvPr>
            <p:ph type="title"/>
          </p:nvPr>
        </p:nvSpPr>
        <p:spPr/>
        <p:txBody>
          <a:bodyPr/>
          <a:lstStyle/>
          <a:p>
            <a:r>
              <a:rPr lang="en-US"/>
              <a:t>Conclusion </a:t>
            </a:r>
            <a:br>
              <a:rPr lang="en-US"/>
            </a:br>
            <a:endParaRPr lang="en-US"/>
          </a:p>
        </p:txBody>
      </p:sp>
      <p:sp>
        <p:nvSpPr>
          <p:cNvPr id="3" name="Content Placeholder 2">
            <a:extLst>
              <a:ext uri="{FF2B5EF4-FFF2-40B4-BE49-F238E27FC236}">
                <a16:creationId xmlns:a16="http://schemas.microsoft.com/office/drawing/2014/main" id="{F86D8967-7B67-8760-1087-7C8F366041F6}"/>
              </a:ext>
            </a:extLst>
          </p:cNvPr>
          <p:cNvSpPr>
            <a:spLocks noGrp="1"/>
          </p:cNvSpPr>
          <p:nvPr>
            <p:ph idx="1"/>
          </p:nvPr>
        </p:nvSpPr>
        <p:spPr>
          <a:xfrm>
            <a:off x="452437" y="2468031"/>
            <a:ext cx="11596687" cy="4223281"/>
          </a:xfrm>
        </p:spPr>
        <p:txBody>
          <a:bodyPr>
            <a:noAutofit/>
          </a:bodyPr>
          <a:lstStyle/>
          <a:p>
            <a:r>
              <a:rPr lang="en-US"/>
              <a:t>Utilizing Pivot Tables in Excel for employee performance evaluation provides a robust and effective means to manage and interpret intricate data. By capitalizing on this feature, companies can convert raw performance data into valuable insights that inform strategic HR decisions. Excel Pivot Tables serve as an essential resource for employee performance evaluation, offering a simplified approach to data analysis, visualization, and informed decision-making. By adopting this technique, organizations can gain a more precise and actionable understanding of employee performance, ultimately boosting overall organizational effectiveness and employee satisfaction. Key Highlights:
•Improved Data Structuring
•Dynamic Evaluation
•Enhanced Decision-Making
•Effective Visualization
•Time-Saving Efficiency</a:t>
            </a:r>
          </a:p>
        </p:txBody>
      </p:sp>
    </p:spTree>
    <p:extLst>
      <p:ext uri="{BB962C8B-B14F-4D97-AF65-F5344CB8AC3E}">
        <p14:creationId xmlns:p14="http://schemas.microsoft.com/office/powerpoint/2010/main" val="235883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692DD-4695-3907-0D44-8C53D776A87E}"/>
              </a:ext>
            </a:extLst>
          </p:cNvPr>
          <p:cNvSpPr txBox="1"/>
          <p:nvPr/>
        </p:nvSpPr>
        <p:spPr>
          <a:xfrm>
            <a:off x="4360069" y="942974"/>
            <a:ext cx="5093494" cy="707886"/>
          </a:xfrm>
          <a:prstGeom prst="rect">
            <a:avLst/>
          </a:prstGeom>
          <a:noFill/>
        </p:spPr>
        <p:txBody>
          <a:bodyPr wrap="square" rtlCol="0">
            <a:spAutoFit/>
          </a:bodyPr>
          <a:lstStyle/>
          <a:p>
            <a:pPr algn="l"/>
            <a:r>
              <a:rPr lang="en-US" sz="4000" b="1" u="sng">
                <a:solidFill>
                  <a:schemeClr val="bg1"/>
                </a:solidFill>
              </a:rPr>
              <a:t>PROJECT TITLE </a:t>
            </a:r>
          </a:p>
        </p:txBody>
      </p:sp>
      <p:sp>
        <p:nvSpPr>
          <p:cNvPr id="3" name="TextBox 2">
            <a:extLst>
              <a:ext uri="{FF2B5EF4-FFF2-40B4-BE49-F238E27FC236}">
                <a16:creationId xmlns:a16="http://schemas.microsoft.com/office/drawing/2014/main" id="{E7FF99F5-7789-6247-1738-E2F4AEF76F0D}"/>
              </a:ext>
            </a:extLst>
          </p:cNvPr>
          <p:cNvSpPr txBox="1"/>
          <p:nvPr/>
        </p:nvSpPr>
        <p:spPr>
          <a:xfrm>
            <a:off x="842961" y="3202543"/>
            <a:ext cx="10587039" cy="1323439"/>
          </a:xfrm>
          <a:prstGeom prst="rect">
            <a:avLst/>
          </a:prstGeom>
          <a:noFill/>
        </p:spPr>
        <p:txBody>
          <a:bodyPr wrap="square" rtlCol="0">
            <a:spAutoFit/>
          </a:bodyPr>
          <a:lstStyle/>
          <a:p>
            <a:pPr algn="l"/>
            <a:r>
              <a:rPr lang="en-US" sz="4000" b="1"/>
              <a:t>EMPLOYEE PERFORMANCE ANALYSIS USING EXCEL </a:t>
            </a:r>
          </a:p>
        </p:txBody>
      </p:sp>
    </p:spTree>
    <p:extLst>
      <p:ext uri="{BB962C8B-B14F-4D97-AF65-F5344CB8AC3E}">
        <p14:creationId xmlns:p14="http://schemas.microsoft.com/office/powerpoint/2010/main" val="370796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3A2-5F62-AA9A-DE11-D5A2A76F17F2}"/>
              </a:ext>
            </a:extLst>
          </p:cNvPr>
          <p:cNvSpPr>
            <a:spLocks noGrp="1"/>
          </p:cNvSpPr>
          <p:nvPr>
            <p:ph type="title"/>
          </p:nvPr>
        </p:nvSpPr>
        <p:spPr/>
        <p:txBody>
          <a:bodyPr/>
          <a:lstStyle/>
          <a:p>
            <a:r>
              <a:rPr lang="en-US" b="1">
                <a:solidFill>
                  <a:schemeClr val="bg1"/>
                </a:solidFill>
              </a:rPr>
              <a:t>AGENDA</a:t>
            </a:r>
          </a:p>
        </p:txBody>
      </p:sp>
      <p:sp>
        <p:nvSpPr>
          <p:cNvPr id="3" name="Content Placeholder 2">
            <a:extLst>
              <a:ext uri="{FF2B5EF4-FFF2-40B4-BE49-F238E27FC236}">
                <a16:creationId xmlns:a16="http://schemas.microsoft.com/office/drawing/2014/main" id="{5C2B649F-5C5F-F6B2-0EFB-2D367C1BC365}"/>
              </a:ext>
            </a:extLst>
          </p:cNvPr>
          <p:cNvSpPr>
            <a:spLocks noGrp="1"/>
          </p:cNvSpPr>
          <p:nvPr>
            <p:ph idx="1"/>
          </p:nvPr>
        </p:nvSpPr>
        <p:spPr>
          <a:xfrm>
            <a:off x="2190799" y="2468032"/>
            <a:ext cx="5893546" cy="3416300"/>
          </a:xfrm>
        </p:spPr>
        <p:txBody>
          <a:bodyPr>
            <a:noAutofit/>
          </a:bodyPr>
          <a:lstStyle/>
          <a:p>
            <a:r>
              <a:rPr lang="en-US" sz="2400"/>
              <a:t>Problem statement </a:t>
            </a:r>
          </a:p>
          <a:p>
            <a:r>
              <a:rPr lang="en-US" sz="2400"/>
              <a:t>Project overview </a:t>
            </a:r>
          </a:p>
          <a:p>
            <a:r>
              <a:rPr lang="en-US" sz="2400"/>
              <a:t>End User</a:t>
            </a:r>
          </a:p>
          <a:p>
            <a:r>
              <a:rPr lang="en-US" sz="2400"/>
              <a:t>Our Solution and Proposition </a:t>
            </a:r>
          </a:p>
          <a:p>
            <a:r>
              <a:rPr lang="en-US" sz="2400"/>
              <a:t>Dataset Description </a:t>
            </a:r>
          </a:p>
          <a:p>
            <a:r>
              <a:rPr lang="en-US" sz="2400"/>
              <a:t>Modelling Approach </a:t>
            </a:r>
          </a:p>
          <a:p>
            <a:r>
              <a:rPr lang="en-US" sz="2400"/>
              <a:t>Result and Discussion </a:t>
            </a:r>
          </a:p>
          <a:p>
            <a:r>
              <a:rPr lang="en-US" sz="2400"/>
              <a:t>Conclusion </a:t>
            </a:r>
          </a:p>
        </p:txBody>
      </p:sp>
      <p:pic>
        <p:nvPicPr>
          <p:cNvPr id="4" name="Picture 4">
            <a:extLst>
              <a:ext uri="{FF2B5EF4-FFF2-40B4-BE49-F238E27FC236}">
                <a16:creationId xmlns:a16="http://schemas.microsoft.com/office/drawing/2014/main" id="{619D278B-6C2B-4AD2-12AD-BB1D526F2E7F}"/>
              </a:ext>
            </a:extLst>
          </p:cNvPr>
          <p:cNvPicPr>
            <a:picLocks noChangeAspect="1"/>
          </p:cNvPicPr>
          <p:nvPr/>
        </p:nvPicPr>
        <p:blipFill>
          <a:blip r:embed="rId2"/>
          <a:stretch>
            <a:fillRect/>
          </a:stretch>
        </p:blipFill>
        <p:spPr>
          <a:xfrm>
            <a:off x="299543" y="2083593"/>
            <a:ext cx="1710822" cy="4436621"/>
          </a:xfrm>
          <a:prstGeom prst="rect">
            <a:avLst/>
          </a:prstGeom>
        </p:spPr>
      </p:pic>
    </p:spTree>
    <p:extLst>
      <p:ext uri="{BB962C8B-B14F-4D97-AF65-F5344CB8AC3E}">
        <p14:creationId xmlns:p14="http://schemas.microsoft.com/office/powerpoint/2010/main" val="113988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36D0-3DAB-8B4B-6D1E-7678F2656C3F}"/>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2B3AF59B-5DF0-A468-FA14-9F0CB042184E}"/>
              </a:ext>
            </a:extLst>
          </p:cNvPr>
          <p:cNvSpPr>
            <a:spLocks noGrp="1"/>
          </p:cNvSpPr>
          <p:nvPr>
            <p:ph idx="1"/>
          </p:nvPr>
        </p:nvSpPr>
        <p:spPr>
          <a:xfrm>
            <a:off x="1154954" y="2603499"/>
            <a:ext cx="6774609" cy="3956845"/>
          </a:xfrm>
        </p:spPr>
        <p:txBody>
          <a:bodyPr>
            <a:normAutofit/>
          </a:bodyPr>
          <a:lstStyle/>
          <a:p>
            <a:r>
              <a:rPr lang="en-US" sz="2800"/>
              <a:t>To assess and review employee performance utilizing Microsoft Excel’s Pivot Table function, delivering actionable insights to aid in performance management decisions.</a:t>
            </a:r>
          </a:p>
        </p:txBody>
      </p:sp>
      <p:pic>
        <p:nvPicPr>
          <p:cNvPr id="4" name="Picture 4">
            <a:extLst>
              <a:ext uri="{FF2B5EF4-FFF2-40B4-BE49-F238E27FC236}">
                <a16:creationId xmlns:a16="http://schemas.microsoft.com/office/drawing/2014/main" id="{7FB5635E-E731-A98F-6A29-B5F24E37B282}"/>
              </a:ext>
            </a:extLst>
          </p:cNvPr>
          <p:cNvPicPr>
            <a:picLocks noChangeAspect="1"/>
          </p:cNvPicPr>
          <p:nvPr/>
        </p:nvPicPr>
        <p:blipFill>
          <a:blip r:embed="rId2"/>
          <a:stretch>
            <a:fillRect/>
          </a:stretch>
        </p:blipFill>
        <p:spPr>
          <a:xfrm>
            <a:off x="8880737" y="2521480"/>
            <a:ext cx="2308929" cy="4209521"/>
          </a:xfrm>
          <a:prstGeom prst="rect">
            <a:avLst/>
          </a:prstGeom>
        </p:spPr>
      </p:pic>
    </p:spTree>
    <p:extLst>
      <p:ext uri="{BB962C8B-B14F-4D97-AF65-F5344CB8AC3E}">
        <p14:creationId xmlns:p14="http://schemas.microsoft.com/office/powerpoint/2010/main" val="276307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64DA-CDC5-7FFF-AAD2-0DD6B381A925}"/>
              </a:ext>
            </a:extLst>
          </p:cNvPr>
          <p:cNvSpPr>
            <a:spLocks noGrp="1"/>
          </p:cNvSpPr>
          <p:nvPr>
            <p:ph type="title"/>
          </p:nvPr>
        </p:nvSpPr>
        <p:spPr/>
        <p:txBody>
          <a:bodyPr/>
          <a:lstStyle/>
          <a:p>
            <a:r>
              <a:rPr lang="en-US">
                <a:solidFill>
                  <a:schemeClr val="bg1"/>
                </a:solidFill>
              </a:rPr>
              <a:t>PROBLEM OVERVIEW </a:t>
            </a:r>
          </a:p>
        </p:txBody>
      </p:sp>
      <p:sp>
        <p:nvSpPr>
          <p:cNvPr id="3" name="Content Placeholder 2">
            <a:extLst>
              <a:ext uri="{FF2B5EF4-FFF2-40B4-BE49-F238E27FC236}">
                <a16:creationId xmlns:a16="http://schemas.microsoft.com/office/drawing/2014/main" id="{38DF6849-1678-2B91-8753-D1F2F93D9728}"/>
              </a:ext>
            </a:extLst>
          </p:cNvPr>
          <p:cNvSpPr>
            <a:spLocks noGrp="1"/>
          </p:cNvSpPr>
          <p:nvPr>
            <p:ph idx="1"/>
          </p:nvPr>
        </p:nvSpPr>
        <p:spPr>
          <a:xfrm>
            <a:off x="1154955" y="2603500"/>
            <a:ext cx="6774608" cy="3416300"/>
          </a:xfrm>
        </p:spPr>
        <p:txBody>
          <a:bodyPr>
            <a:noAutofit/>
          </a:bodyPr>
          <a:lstStyle/>
          <a:p>
            <a:r>
              <a:rPr lang="en-US" sz="2400"/>
              <a:t>This method utilizes Pivot Tables in Excel to summarize, assess, and visualize employee performance data. By arranging information into a dynamic and interactive format, users can effortlessly pinpoint trends, performance indicators, and critical insights.</a:t>
            </a:r>
          </a:p>
        </p:txBody>
      </p:sp>
      <p:pic>
        <p:nvPicPr>
          <p:cNvPr id="4" name="Picture 4">
            <a:extLst>
              <a:ext uri="{FF2B5EF4-FFF2-40B4-BE49-F238E27FC236}">
                <a16:creationId xmlns:a16="http://schemas.microsoft.com/office/drawing/2014/main" id="{E6C23023-473F-6097-C509-00EF01D21922}"/>
              </a:ext>
            </a:extLst>
          </p:cNvPr>
          <p:cNvPicPr>
            <a:picLocks noChangeAspect="1"/>
          </p:cNvPicPr>
          <p:nvPr/>
        </p:nvPicPr>
        <p:blipFill>
          <a:blip r:embed="rId2"/>
          <a:stretch>
            <a:fillRect/>
          </a:stretch>
        </p:blipFill>
        <p:spPr>
          <a:xfrm>
            <a:off x="8316535" y="2470150"/>
            <a:ext cx="3018215" cy="4054475"/>
          </a:xfrm>
          <a:prstGeom prst="rect">
            <a:avLst/>
          </a:prstGeom>
        </p:spPr>
      </p:pic>
    </p:spTree>
    <p:extLst>
      <p:ext uri="{BB962C8B-B14F-4D97-AF65-F5344CB8AC3E}">
        <p14:creationId xmlns:p14="http://schemas.microsoft.com/office/powerpoint/2010/main" val="232478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7470-1784-8A13-040C-29EC391542F1}"/>
              </a:ext>
            </a:extLst>
          </p:cNvPr>
          <p:cNvSpPr>
            <a:spLocks noGrp="1"/>
          </p:cNvSpPr>
          <p:nvPr>
            <p:ph type="title"/>
          </p:nvPr>
        </p:nvSpPr>
        <p:spPr/>
        <p:txBody>
          <a:bodyPr/>
          <a:lstStyle/>
          <a:p>
            <a:r>
              <a:rPr lang="en-US">
                <a:solidFill>
                  <a:schemeClr val="bg1"/>
                </a:solidFill>
              </a:rPr>
              <a:t>WHO ARE THE END USER</a:t>
            </a:r>
          </a:p>
        </p:txBody>
      </p:sp>
      <p:pic>
        <p:nvPicPr>
          <p:cNvPr id="4" name="Picture 4">
            <a:extLst>
              <a:ext uri="{FF2B5EF4-FFF2-40B4-BE49-F238E27FC236}">
                <a16:creationId xmlns:a16="http://schemas.microsoft.com/office/drawing/2014/main" id="{379C32A9-D3D6-F1FA-3809-5DFD91A7A929}"/>
              </a:ext>
            </a:extLst>
          </p:cNvPr>
          <p:cNvPicPr>
            <a:picLocks noChangeAspect="1"/>
          </p:cNvPicPr>
          <p:nvPr/>
        </p:nvPicPr>
        <p:blipFill>
          <a:blip r:embed="rId2"/>
          <a:stretch>
            <a:fillRect/>
          </a:stretch>
        </p:blipFill>
        <p:spPr>
          <a:xfrm>
            <a:off x="1230277" y="2481791"/>
            <a:ext cx="9731446" cy="4376209"/>
          </a:xfrm>
          <a:prstGeom prst="rect">
            <a:avLst/>
          </a:prstGeom>
        </p:spPr>
      </p:pic>
      <p:pic>
        <p:nvPicPr>
          <p:cNvPr id="6" name="Picture 6">
            <a:extLst>
              <a:ext uri="{FF2B5EF4-FFF2-40B4-BE49-F238E27FC236}">
                <a16:creationId xmlns:a16="http://schemas.microsoft.com/office/drawing/2014/main" id="{D3078B2E-7461-10B9-0E45-F0AF963B82BE}"/>
              </a:ext>
            </a:extLst>
          </p:cNvPr>
          <p:cNvPicPr>
            <a:picLocks noChangeAspect="1"/>
          </p:cNvPicPr>
          <p:nvPr/>
        </p:nvPicPr>
        <p:blipFill>
          <a:blip r:embed="rId3"/>
          <a:stretch>
            <a:fillRect/>
          </a:stretch>
        </p:blipFill>
        <p:spPr>
          <a:xfrm>
            <a:off x="9779794" y="5405438"/>
            <a:ext cx="1575223" cy="1452562"/>
          </a:xfrm>
          <a:prstGeom prst="rect">
            <a:avLst/>
          </a:prstGeom>
        </p:spPr>
      </p:pic>
    </p:spTree>
    <p:extLst>
      <p:ext uri="{BB962C8B-B14F-4D97-AF65-F5344CB8AC3E}">
        <p14:creationId xmlns:p14="http://schemas.microsoft.com/office/powerpoint/2010/main" val="133099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A3E9-E774-FEB9-783F-897A43207B61}"/>
              </a:ext>
            </a:extLst>
          </p:cNvPr>
          <p:cNvSpPr>
            <a:spLocks noGrp="1"/>
          </p:cNvSpPr>
          <p:nvPr>
            <p:ph type="title"/>
          </p:nvPr>
        </p:nvSpPr>
        <p:spPr>
          <a:xfrm>
            <a:off x="1107305" y="711730"/>
            <a:ext cx="9977390" cy="1002770"/>
          </a:xfrm>
        </p:spPr>
        <p:txBody>
          <a:bodyPr/>
          <a:lstStyle/>
          <a:p>
            <a:r>
              <a:rPr lang="en-US">
                <a:solidFill>
                  <a:schemeClr val="bg1"/>
                </a:solidFill>
              </a:rPr>
              <a:t>OUR SOLUTION AND ITS VALUE PROPOSITION </a:t>
            </a:r>
          </a:p>
        </p:txBody>
      </p:sp>
      <p:sp>
        <p:nvSpPr>
          <p:cNvPr id="3" name="Content Placeholder 2">
            <a:extLst>
              <a:ext uri="{FF2B5EF4-FFF2-40B4-BE49-F238E27FC236}">
                <a16:creationId xmlns:a16="http://schemas.microsoft.com/office/drawing/2014/main" id="{4A132A05-E081-0885-241D-C347EE5CA425}"/>
              </a:ext>
            </a:extLst>
          </p:cNvPr>
          <p:cNvSpPr>
            <a:spLocks noGrp="1"/>
          </p:cNvSpPr>
          <p:nvPr>
            <p:ph idx="1"/>
          </p:nvPr>
        </p:nvSpPr>
        <p:spPr>
          <a:xfrm>
            <a:off x="2476500" y="2603500"/>
            <a:ext cx="9167813" cy="3416300"/>
          </a:xfrm>
        </p:spPr>
        <p:txBody>
          <a:bodyPr>
            <a:noAutofit/>
          </a:bodyPr>
          <a:lstStyle/>
          <a:p>
            <a:r>
              <a:rPr lang="en-US" sz="2000" b="1"/>
              <a:t>Employee ID</a:t>
            </a:r>
            <a:r>
              <a:rPr lang="en-US" sz="2000"/>
              <a:t> – Sort from Smallest to Largest
</a:t>
            </a:r>
            <a:r>
              <a:rPr lang="en-US" sz="2000" b="1"/>
              <a:t>Conditional Formatting</a:t>
            </a:r>
            <a:r>
              <a:rPr lang="en-US" sz="2000"/>
              <a:t> – Missing Values
</a:t>
            </a:r>
            <a:r>
              <a:rPr lang="en-US" sz="2000" b="1"/>
              <a:t>Filter</a:t>
            </a:r>
            <a:r>
              <a:rPr lang="en-US" sz="2000"/>
              <a:t> – Removal of Missing Values Columns
</a:t>
            </a:r>
            <a:r>
              <a:rPr lang="en-US" sz="2000" b="1"/>
              <a:t>Formula</a:t>
            </a:r>
            <a:r>
              <a:rPr lang="en-US" sz="2000"/>
              <a:t> – Findout Employee Performance Category Level
</a:t>
            </a:r>
            <a:r>
              <a:rPr lang="en-US" sz="2000" b="1"/>
              <a:t>Pivot Table</a:t>
            </a:r>
            <a:r>
              <a:rPr lang="en-US" sz="2000"/>
              <a:t> – Summary of the Employees Performance Analysis
</a:t>
            </a:r>
            <a:r>
              <a:rPr lang="en-US" sz="2000" b="1"/>
              <a:t>Recommended Chart</a:t>
            </a:r>
            <a:r>
              <a:rPr lang="en-US" sz="2000"/>
              <a:t> – Employee Performance Analysis Visualization
</a:t>
            </a:r>
            <a:r>
              <a:rPr lang="en-US" sz="2000" b="1"/>
              <a:t>Pie Chart</a:t>
            </a:r>
            <a:r>
              <a:rPr lang="en-US" sz="2000"/>
              <a:t> – Identify the Business Unit Wise Summary Visualization</a:t>
            </a:r>
          </a:p>
        </p:txBody>
      </p:sp>
      <p:pic>
        <p:nvPicPr>
          <p:cNvPr id="4" name="Picture 4">
            <a:extLst>
              <a:ext uri="{FF2B5EF4-FFF2-40B4-BE49-F238E27FC236}">
                <a16:creationId xmlns:a16="http://schemas.microsoft.com/office/drawing/2014/main" id="{45331B1B-9475-7F64-19A4-418C52884012}"/>
              </a:ext>
            </a:extLst>
          </p:cNvPr>
          <p:cNvPicPr>
            <a:picLocks noChangeAspect="1"/>
          </p:cNvPicPr>
          <p:nvPr/>
        </p:nvPicPr>
        <p:blipFill>
          <a:blip r:embed="rId2"/>
          <a:stretch>
            <a:fillRect/>
          </a:stretch>
        </p:blipFill>
        <p:spPr>
          <a:xfrm>
            <a:off x="294916" y="2308092"/>
            <a:ext cx="2181584" cy="4007115"/>
          </a:xfrm>
          <a:prstGeom prst="rect">
            <a:avLst/>
          </a:prstGeom>
        </p:spPr>
      </p:pic>
    </p:spTree>
    <p:extLst>
      <p:ext uri="{BB962C8B-B14F-4D97-AF65-F5344CB8AC3E}">
        <p14:creationId xmlns:p14="http://schemas.microsoft.com/office/powerpoint/2010/main" val="79761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B4A1-1467-C3F4-3FF3-0A1832F9DE95}"/>
              </a:ext>
            </a:extLst>
          </p:cNvPr>
          <p:cNvSpPr>
            <a:spLocks noGrp="1"/>
          </p:cNvSpPr>
          <p:nvPr>
            <p:ph type="title"/>
          </p:nvPr>
        </p:nvSpPr>
        <p:spPr/>
        <p:txBody>
          <a:bodyPr/>
          <a:lstStyle/>
          <a:p>
            <a:r>
              <a:rPr lang="en-US"/>
              <a:t>DATASET DESCRIPTION </a:t>
            </a:r>
          </a:p>
        </p:txBody>
      </p:sp>
      <p:sp>
        <p:nvSpPr>
          <p:cNvPr id="3" name="Content Placeholder 2">
            <a:extLst>
              <a:ext uri="{FF2B5EF4-FFF2-40B4-BE49-F238E27FC236}">
                <a16:creationId xmlns:a16="http://schemas.microsoft.com/office/drawing/2014/main" id="{D4CF8BA5-7D0D-E3E6-B0C0-A0D50F71272F}"/>
              </a:ext>
            </a:extLst>
          </p:cNvPr>
          <p:cNvSpPr>
            <a:spLocks noGrp="1"/>
          </p:cNvSpPr>
          <p:nvPr>
            <p:ph idx="1"/>
          </p:nvPr>
        </p:nvSpPr>
        <p:spPr/>
        <p:txBody>
          <a:bodyPr>
            <a:normAutofit/>
          </a:bodyPr>
          <a:lstStyle/>
          <a:p>
            <a:r>
              <a:rPr lang="en-US" sz="2000"/>
              <a:t>Employees Database Sourced from “Kaggle”
The Employees Database includes 26 Features
I selected 9 Features for Employee Performance Analysis
Employee ID, a Numerical Value, was sorted in Ascending Order
Names were provided as First Name &amp; Last Name
Business Unit was listed in Abbreviated Form
Employee Status was indicated as either Active or Terminated Voluntarily</a:t>
            </a:r>
          </a:p>
        </p:txBody>
      </p:sp>
    </p:spTree>
    <p:extLst>
      <p:ext uri="{BB962C8B-B14F-4D97-AF65-F5344CB8AC3E}">
        <p14:creationId xmlns:p14="http://schemas.microsoft.com/office/powerpoint/2010/main" val="175733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D18C-573F-20D5-2B0E-E1E52BD4651C}"/>
              </a:ext>
            </a:extLst>
          </p:cNvPr>
          <p:cNvSpPr>
            <a:spLocks noGrp="1"/>
          </p:cNvSpPr>
          <p:nvPr>
            <p:ph type="title"/>
          </p:nvPr>
        </p:nvSpPr>
        <p:spPr/>
        <p:txBody>
          <a:bodyPr/>
          <a:lstStyle/>
          <a:p>
            <a:r>
              <a:rPr lang="en-US"/>
              <a:t>DATASET DESCRIPTION </a:t>
            </a:r>
          </a:p>
        </p:txBody>
      </p:sp>
      <p:sp>
        <p:nvSpPr>
          <p:cNvPr id="3" name="Content Placeholder 2">
            <a:extLst>
              <a:ext uri="{FF2B5EF4-FFF2-40B4-BE49-F238E27FC236}">
                <a16:creationId xmlns:a16="http://schemas.microsoft.com/office/drawing/2014/main" id="{CEEDA438-8FDF-5408-7302-B394A2EF94D6}"/>
              </a:ext>
            </a:extLst>
          </p:cNvPr>
          <p:cNvSpPr>
            <a:spLocks noGrp="1"/>
          </p:cNvSpPr>
          <p:nvPr>
            <p:ph idx="1"/>
          </p:nvPr>
        </p:nvSpPr>
        <p:spPr/>
        <p:txBody>
          <a:bodyPr>
            <a:normAutofit/>
          </a:bodyPr>
          <a:lstStyle/>
          <a:p>
            <a:r>
              <a:rPr lang="en-US" sz="2000"/>
              <a:t>Employee Type was categorized as Part-Time, Contract, and Full-Time  
Employee Classification was listed as Voluntary, Involuntary, and Retirement  
Performance Scores were recorded as Improvement, Needs Improvement, Fully Meets Expectations, and Exceeds Expectations  
Current Employee Ratings were provided as Numerical Values ranging from 1 to 5  
Performance Category Level was determined using a Formula</a:t>
            </a:r>
          </a:p>
        </p:txBody>
      </p:sp>
    </p:spTree>
    <p:extLst>
      <p:ext uri="{BB962C8B-B14F-4D97-AF65-F5344CB8AC3E}">
        <p14:creationId xmlns:p14="http://schemas.microsoft.com/office/powerpoint/2010/main" val="2777446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PowerPoint Presentation</vt:lpstr>
      <vt:lpstr>PowerPoint Presentation</vt:lpstr>
      <vt:lpstr>AGENDA</vt:lpstr>
      <vt:lpstr>PROBLEM STATEMENT </vt:lpstr>
      <vt:lpstr>PROBLEM OVERVIEW </vt:lpstr>
      <vt:lpstr>WHO ARE THE END USER</vt:lpstr>
      <vt:lpstr>OUR SOLUTION AND ITS VALUE PROPOSITION </vt:lpstr>
      <vt:lpstr>DATASET DESCRIPTION </vt:lpstr>
      <vt:lpstr>DATASET DESCRIPTION </vt:lpstr>
      <vt:lpstr>THE “WOW” IN SOLUTION </vt:lpstr>
      <vt:lpstr>MODELLING </vt:lpstr>
      <vt:lpstr>Modelling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muthu</dc:creator>
  <cp:lastModifiedBy>Arun muthu</cp:lastModifiedBy>
  <cp:revision>3</cp:revision>
  <dcterms:created xsi:type="dcterms:W3CDTF">2024-09-03T13:45:50Z</dcterms:created>
  <dcterms:modified xsi:type="dcterms:W3CDTF">2024-09-03T15:46:02Z</dcterms:modified>
</cp:coreProperties>
</file>