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62" r:id="rId7"/>
    <p:sldId id="263" r:id="rId8"/>
    <p:sldId id="272" r:id="rId9"/>
    <p:sldId id="273" r:id="rId10"/>
    <p:sldId id="258" r:id="rId11"/>
    <p:sldId id="264" r:id="rId12"/>
    <p:sldId id="259" r:id="rId13"/>
    <p:sldId id="265" r:id="rId14"/>
    <p:sldId id="266" r:id="rId15"/>
    <p:sldId id="274" r:id="rId16"/>
    <p:sldId id="269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5B6AD11-5371-45C5-CAAB-2D95E72DFD94}" name="Boer, M.L. de (Michel)" initials="B(" userId="S::michel.deboer@ru.nl::f1b3b332-9a2a-4d59-bccd-cf7d0eb029c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30635-9FFE-40F0-8C5D-F963846AA2B5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76101-C998-47A2-9FCF-765009FDBC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348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76101-C998-47A2-9FCF-765009FDBC9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780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A8ECC1-AFD1-431C-91BB-5D39C594C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8D1A655-B75C-4C59-B734-733FDCA20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5E5CD09-3ACD-43C4-BFE9-CF17111AC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0652B-F231-48A9-A508-B0BE6843E9A3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3596E1B-3FAD-4E17-999E-6C461372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D429CB7-DD9A-49BD-AB25-0995D2E68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E23E-5D57-47B0-A8FD-74B254C53D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121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7EFA83-B986-473F-A560-53241416B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D28DECE-8E0C-481E-89AD-C82E7673F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8EFD26E-6186-4EB6-BDB5-C6D94830E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0652B-F231-48A9-A508-B0BE6843E9A3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FBF31CD-A2D1-4BFA-9FB6-3A93D99E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F11F454-2D3D-472D-A871-0E3D0957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E23E-5D57-47B0-A8FD-74B254C53D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203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3DA4277-0138-4928-BBFA-765490B67C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B81DA02-31D1-402C-A15F-77A8C4131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79A73C5-D5D7-483A-A1D8-C997F2A2F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0652B-F231-48A9-A508-B0BE6843E9A3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4A06CAF-646E-488B-B352-1F5E99D3B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9E2B23-7382-486C-9B8D-19540168E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E23E-5D57-47B0-A8FD-74B254C53D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851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85A6A-966A-4CE9-8E07-AFB8B60DB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CDEF6CD-298F-4354-9C22-26A55AFB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2FC1F9B-5D01-42AE-B494-3F663FAD9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0652B-F231-48A9-A508-B0BE6843E9A3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4221791-E1EF-47A0-BE86-56DDEBEEF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E75F6F-9B2A-418A-BDD1-8B612FA3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E23E-5D57-47B0-A8FD-74B254C53D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510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4FC7D4-F6C0-4626-A958-DFB34F7A2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381A37C-3994-4096-AF32-1C34FD88F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0B95009-384B-41BE-8A1E-3EFD758E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0652B-F231-48A9-A508-B0BE6843E9A3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9DB5079-B6E5-42DF-AF97-27598385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F4E0DFD-9D26-41B6-95C7-5B0DD67CC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E23E-5D57-47B0-A8FD-74B254C53D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413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1C216-2FC9-4DC7-98A0-72A5657E3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8966763-0122-4C86-92FF-F0312AFDB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9C20D09-215A-441B-BD45-8A4823FBA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C598918-EB97-4261-A2B3-EABD36F1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0652B-F231-48A9-A508-B0BE6843E9A3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42EF2A0-0ACC-418C-9579-8ADCDFF40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1C9A1DD-B3C1-46C5-85E4-7DDB04B6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E23E-5D57-47B0-A8FD-74B254C53D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173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1282CB-53D5-4829-82F3-160960B24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7E75037-F8D5-498A-B78F-166F1C507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7A0FC65-7084-4DE6-8D1F-EA1909875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6734A81-5F83-4912-B1C6-4A58C86E2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5CB2AB4-5B12-4154-BFC0-CCD3A8577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9453237-428A-47EF-9ED3-0F9D2A719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0652B-F231-48A9-A508-B0BE6843E9A3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9F58BAA2-A414-4277-AC1A-8DA7631D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381902C-D2CD-4095-B353-1C45FCF3A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E23E-5D57-47B0-A8FD-74B254C53D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593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9A1184-15B4-45E6-845E-70EB4A24A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E3A6DEF-1E75-4227-928A-90CBFDC5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0652B-F231-48A9-A508-B0BE6843E9A3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7B6BBC2-52B8-4C10-AB69-695873E0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839B932-8A58-4AA8-B614-E4B7E67AE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E23E-5D57-47B0-A8FD-74B254C53D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872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FDA4592-8F10-40CB-932D-706EE608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0652B-F231-48A9-A508-B0BE6843E9A3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88052DD-392E-4806-BBB1-CD92A2E2E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AA3F26F-9373-4088-9BE0-46280D7DB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E23E-5D57-47B0-A8FD-74B254C53D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041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D27697-FF6F-4974-BEBB-C25F51776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F77E1F-F6B8-42D8-8AF3-A0342611F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C83C30-00BA-47EB-A1A8-CA036F1C4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06B55B2-8E0B-4BA4-8797-C5D05779B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0652B-F231-48A9-A508-B0BE6843E9A3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3879EDC-7EA2-4A97-8A4D-2F960A182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3EF908C-DD62-4280-97C4-E2C598A3A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E23E-5D57-47B0-A8FD-74B254C53D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385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7318F9-F48F-4172-A12A-883F6D531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443A64B-F6CA-441D-9398-89696C1C1B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675607D-FEC9-49C8-B92D-6BD5E29FA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BA800C1-3DD2-4FAB-98AF-6837B2055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0652B-F231-48A9-A508-B0BE6843E9A3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F57B9C0-2875-4EA6-BD05-334DCBAF8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D4356C8-DDB3-4931-A83C-0BF8176E5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E23E-5D57-47B0-A8FD-74B254C53D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036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09AC758-917E-4913-B29F-0CB07DF5B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56E7EE0-2348-46AB-AA11-E53DEC734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DE24653-5E16-4160-BCB9-30694B397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0652B-F231-48A9-A508-B0BE6843E9A3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E806C70-866C-4D06-9E71-1FA62F71C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F3ADFEC-C65D-460D-B399-76D32659E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5E23E-5D57-47B0-A8FD-74B254C53D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83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CAF89FA8-B64A-4482-85C6-DF19CFB0FB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el 1">
            <a:extLst>
              <a:ext uri="{FF2B5EF4-FFF2-40B4-BE49-F238E27FC236}">
                <a16:creationId xmlns:a16="http://schemas.microsoft.com/office/drawing/2014/main" id="{B0E35F4C-8774-4E16-9286-2CBC4F2E6D9B}"/>
              </a:ext>
            </a:extLst>
          </p:cNvPr>
          <p:cNvSpPr txBox="1">
            <a:spLocks/>
          </p:cNvSpPr>
          <p:nvPr/>
        </p:nvSpPr>
        <p:spPr>
          <a:xfrm>
            <a:off x="7607030" y="5719664"/>
            <a:ext cx="4054837" cy="9455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nl-NL" sz="18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Group 4 | Advanced Network Security</a:t>
            </a:r>
          </a:p>
          <a:p>
            <a:pPr algn="r"/>
            <a:r>
              <a:rPr lang="nl-NL" sz="18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Radboud University</a:t>
            </a:r>
          </a:p>
          <a:p>
            <a:pPr algn="r"/>
            <a:r>
              <a:rPr lang="nl-NL" sz="18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13-12-2021</a:t>
            </a:r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2F959FF0-9235-46D2-9716-ABFA407253BD}"/>
              </a:ext>
            </a:extLst>
          </p:cNvPr>
          <p:cNvSpPr/>
          <p:nvPr/>
        </p:nvSpPr>
        <p:spPr>
          <a:xfrm>
            <a:off x="2851824" y="1977999"/>
            <a:ext cx="6488350" cy="3420851"/>
          </a:xfrm>
          <a:prstGeom prst="roundRect">
            <a:avLst>
              <a:gd name="adj" fmla="val 17223"/>
            </a:avLst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ndertitel 2">
            <a:extLst>
              <a:ext uri="{FF2B5EF4-FFF2-40B4-BE49-F238E27FC236}">
                <a16:creationId xmlns:a16="http://schemas.microsoft.com/office/drawing/2014/main" id="{A71446F3-4E37-4DD8-AD9C-7E7CA1C2ED13}"/>
              </a:ext>
            </a:extLst>
          </p:cNvPr>
          <p:cNvSpPr txBox="1">
            <a:spLocks/>
          </p:cNvSpPr>
          <p:nvPr/>
        </p:nvSpPr>
        <p:spPr>
          <a:xfrm>
            <a:off x="4486512" y="3912869"/>
            <a:ext cx="3218974" cy="1229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8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Michel de Boer - s1011542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8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Casini - s1062069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8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Onno de Gouw - s1025613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8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Stefan Popa - s1027672</a:t>
            </a:r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id="{C35796A2-B83E-48DB-971C-64DA6929CD66}"/>
              </a:ext>
            </a:extLst>
          </p:cNvPr>
          <p:cNvSpPr txBox="1">
            <a:spLocks/>
          </p:cNvSpPr>
          <p:nvPr/>
        </p:nvSpPr>
        <p:spPr>
          <a:xfrm>
            <a:off x="3028506" y="2361879"/>
            <a:ext cx="6134986" cy="15509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58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Network </a:t>
            </a:r>
            <a:r>
              <a:rPr lang="en-US" sz="58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Topology</a:t>
            </a:r>
          </a:p>
          <a:p>
            <a:r>
              <a:rPr lang="nl-NL" sz="58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210349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lucht, dag, verschillende&#10;&#10;Automatisch gegenereerde beschrijving">
            <a:extLst>
              <a:ext uri="{FF2B5EF4-FFF2-40B4-BE49-F238E27FC236}">
                <a16:creationId xmlns:a16="http://schemas.microsoft.com/office/drawing/2014/main" id="{2B85BA17-A011-4A22-9DA4-954EBD2ED7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Afbeelding 5" descr="Afbeelding met kaart&#10;&#10;Automatisch gegenereerde beschrijving">
            <a:extLst>
              <a:ext uri="{FF2B5EF4-FFF2-40B4-BE49-F238E27FC236}">
                <a16:creationId xmlns:a16="http://schemas.microsoft.com/office/drawing/2014/main" id="{F697566B-77C8-4812-AF15-A289420B6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99914" y="1624519"/>
            <a:ext cx="8992171" cy="5051144"/>
          </a:xfr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4D3273DE-6805-4135-B07A-21BF19A3658B}"/>
              </a:ext>
            </a:extLst>
          </p:cNvPr>
          <p:cNvSpPr txBox="1">
            <a:spLocks/>
          </p:cNvSpPr>
          <p:nvPr/>
        </p:nvSpPr>
        <p:spPr>
          <a:xfrm>
            <a:off x="838200" y="328839"/>
            <a:ext cx="10515600" cy="1089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>
                <a:latin typeface="Microsoft Sans Serif"/>
                <a:ea typeface="+mj-lt"/>
                <a:cs typeface="+mj-lt"/>
              </a:rPr>
              <a:t>Chinadaily.com.cn (</a:t>
            </a:r>
            <a:r>
              <a:rPr lang="nl-NL" sz="4800">
                <a:latin typeface="Microsoft Sans Serif"/>
                <a:ea typeface="+mj-lt"/>
                <a:cs typeface="+mj-lt"/>
              </a:rPr>
              <a:t>No VPN)</a:t>
            </a:r>
          </a:p>
        </p:txBody>
      </p:sp>
    </p:spTree>
    <p:extLst>
      <p:ext uri="{BB962C8B-B14F-4D97-AF65-F5344CB8AC3E}">
        <p14:creationId xmlns:p14="http://schemas.microsoft.com/office/powerpoint/2010/main" val="287977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lucht, dag, verschillende&#10;&#10;Automatisch gegenereerde beschrijving">
            <a:extLst>
              <a:ext uri="{FF2B5EF4-FFF2-40B4-BE49-F238E27FC236}">
                <a16:creationId xmlns:a16="http://schemas.microsoft.com/office/drawing/2014/main" id="{DFC16196-F0C3-4BBC-B0C5-69A2FA9E8E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B7693EF-F5EB-4422-962B-4E2D37CA3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12" y="378637"/>
            <a:ext cx="10515600" cy="995363"/>
          </a:xfrm>
        </p:spPr>
        <p:txBody>
          <a:bodyPr>
            <a:normAutofit/>
          </a:bodyPr>
          <a:lstStyle/>
          <a:p>
            <a:r>
              <a:rPr lang="nl-NL" sz="4800">
                <a:latin typeface="Microsoft Sans Serif"/>
                <a:ea typeface="+mj-lt"/>
                <a:cs typeface="+mj-lt"/>
              </a:rPr>
              <a:t>Chinadaily.com.cn (Japan: VPN)</a:t>
            </a:r>
            <a:endParaRPr lang="nl-NL" sz="4800">
              <a:latin typeface="Microsoft Sans Serif"/>
              <a:ea typeface="Microsoft Sans Serif"/>
              <a:cs typeface="Calibri Light"/>
            </a:endParaRPr>
          </a:p>
        </p:txBody>
      </p:sp>
      <p:pic>
        <p:nvPicPr>
          <p:cNvPr id="10" name="Afbeelding 10" descr="Afbeelding met kaart&#10;&#10;Automatisch gegenereerde beschrijving">
            <a:extLst>
              <a:ext uri="{FF2B5EF4-FFF2-40B4-BE49-F238E27FC236}">
                <a16:creationId xmlns:a16="http://schemas.microsoft.com/office/drawing/2014/main" id="{2B4E4814-AAE3-4F52-8035-0624470AE7E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1724" y="1628931"/>
            <a:ext cx="8988552" cy="5047488"/>
          </a:xfr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DBAE230B-30DA-47FE-A838-980B7C63ADA4}"/>
              </a:ext>
            </a:extLst>
          </p:cNvPr>
          <p:cNvSpPr txBox="1"/>
          <p:nvPr/>
        </p:nvSpPr>
        <p:spPr>
          <a:xfrm>
            <a:off x="910071" y="1204479"/>
            <a:ext cx="46395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err="1"/>
              <a:t>Note</a:t>
            </a:r>
            <a:r>
              <a:rPr lang="nl-NL"/>
              <a:t>: </a:t>
            </a:r>
            <a:r>
              <a:rPr lang="nl-NL" err="1"/>
              <a:t>Starting</a:t>
            </a:r>
            <a:r>
              <a:rPr lang="nl-NL"/>
              <a:t> point is </a:t>
            </a:r>
            <a:r>
              <a:rPr lang="nl-NL" err="1"/>
              <a:t>visited</a:t>
            </a:r>
            <a:r>
              <a:rPr lang="nl-NL"/>
              <a:t> </a:t>
            </a:r>
            <a:r>
              <a:rPr lang="nl-NL" err="1"/>
              <a:t>twice</a:t>
            </a:r>
            <a:r>
              <a:rPr lang="nl-NL"/>
              <a:t> </a:t>
            </a:r>
            <a:r>
              <a:rPr lang="nl-NL" err="1"/>
              <a:t>sometimes</a:t>
            </a:r>
            <a:r>
              <a:rPr lang="nl-NL"/>
              <a:t>!</a:t>
            </a:r>
            <a:endParaRPr lang="nl-NL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826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1663CFDB-66E3-4A00-8FB7-D0D941090B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5006360-339F-40B6-AA3B-2A68E8F7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>
            <a:normAutofit/>
          </a:bodyPr>
          <a:lstStyle/>
          <a:p>
            <a:r>
              <a:rPr lang="en-GB" sz="54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Limitations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9C7F32-5633-4AA8-A2BA-FBBD1CB46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47924"/>
          </a:xfrm>
          <a:solidFill>
            <a:srgbClr val="FAFAFA">
              <a:alpha val="80000"/>
            </a:srgbClr>
          </a:solidFill>
        </p:spPr>
        <p:txBody>
          <a:bodyPr vert="horz" lIns="91440" tIns="45720" rIns="91440" bIns="45720" rtlCol="0" anchor="t">
            <a:normAutofit fontScale="92500"/>
          </a:bodyPr>
          <a:lstStyle/>
          <a:p>
            <a:pPr indent="-359410">
              <a:buClr>
                <a:schemeClr val="tx2"/>
              </a:buClr>
              <a:buSzPct val="60000"/>
              <a:buFont typeface="Wingdings 3" panose="05040102010807070707" pitchFamily="18" charset="2"/>
              <a:buChar char=""/>
            </a:pPr>
            <a:r>
              <a:rPr lang="en-GB" sz="3200"/>
              <a:t>Corelation ping &amp; traceroute</a:t>
            </a:r>
            <a:endParaRPr lang="nl-NL"/>
          </a:p>
          <a:p>
            <a:pPr marL="755650" lvl="1" indent="-359410">
              <a:buClr>
                <a:schemeClr val="tx2"/>
              </a:buClr>
              <a:buSzPct val="60000"/>
              <a:buFont typeface="Wingdings 3" panose="05040102010807070707" pitchFamily="18" charset="2"/>
              <a:buChar char=""/>
            </a:pPr>
            <a:r>
              <a:rPr lang="en-GB" sz="2800"/>
              <a:t>Possibly different paths</a:t>
            </a:r>
            <a:endParaRPr lang="en-GB" sz="2800">
              <a:cs typeface="Calibri" panose="020F0502020204030204"/>
            </a:endParaRPr>
          </a:p>
          <a:p>
            <a:pPr marL="298450" indent="-359410">
              <a:buClr>
                <a:schemeClr val="tx2"/>
              </a:buClr>
              <a:buSzPct val="60000"/>
              <a:buFont typeface="Wingdings 3" panose="05040102010807070707" pitchFamily="18" charset="2"/>
              <a:buChar char=""/>
            </a:pPr>
            <a:r>
              <a:rPr lang="en-GB" sz="3200"/>
              <a:t>Use 1 specific API/database for the </a:t>
            </a:r>
            <a:r>
              <a:rPr lang="en-GB" sz="3200" err="1"/>
              <a:t>GeoIP</a:t>
            </a:r>
            <a:r>
              <a:rPr lang="en-GB" sz="3200"/>
              <a:t> lookup</a:t>
            </a:r>
            <a:endParaRPr lang="en-GB" sz="3200">
              <a:cs typeface="Calibri" panose="020F0502020204030204"/>
            </a:endParaRPr>
          </a:p>
          <a:p>
            <a:pPr marL="755650" lvl="1" indent="-359410">
              <a:buClr>
                <a:schemeClr val="tx2"/>
              </a:buClr>
              <a:buSzPct val="60000"/>
              <a:buFont typeface="Wingdings 3" panose="05040102010807070707" pitchFamily="18" charset="2"/>
              <a:buChar char=""/>
            </a:pPr>
            <a:r>
              <a:rPr lang="en-GB" sz="2800"/>
              <a:t>Different API’s might return different locations</a:t>
            </a:r>
            <a:endParaRPr lang="en-GB" sz="2800">
              <a:cs typeface="Calibri" panose="020F0502020204030204"/>
            </a:endParaRPr>
          </a:p>
          <a:p>
            <a:pPr marL="298450" indent="-359410">
              <a:buClr>
                <a:schemeClr val="tx2"/>
              </a:buClr>
              <a:buSzPct val="60000"/>
              <a:buFont typeface="Wingdings 3" panose="05040102010807070707" pitchFamily="18" charset="2"/>
              <a:buChar char=""/>
            </a:pPr>
            <a:r>
              <a:rPr lang="en-GB" sz="3200"/>
              <a:t>Difficult to explain routing decisions</a:t>
            </a:r>
            <a:endParaRPr lang="en-GB" sz="3200">
              <a:cs typeface="Calibri" panose="020F0502020204030204"/>
            </a:endParaRPr>
          </a:p>
          <a:p>
            <a:pPr marL="755650" lvl="1" indent="-359410">
              <a:buClr>
                <a:schemeClr val="tx2"/>
              </a:buClr>
              <a:buSzPct val="60000"/>
              <a:buFont typeface="Wingdings 3" panose="05040102010807070707" pitchFamily="18" charset="2"/>
              <a:buChar char=""/>
            </a:pPr>
            <a:r>
              <a:rPr lang="en-GB" sz="2800"/>
              <a:t>No ground-truth</a:t>
            </a:r>
            <a:endParaRPr lang="en-GB" sz="3200">
              <a:cs typeface="Calibri" panose="020F0502020204030204"/>
            </a:endParaRPr>
          </a:p>
          <a:p>
            <a:pPr marL="298450" indent="-359410">
              <a:buClr>
                <a:schemeClr val="tx2"/>
              </a:buClr>
              <a:buSzPct val="60000"/>
              <a:buFont typeface="Wingdings 3" panose="05040102010807070707" pitchFamily="18" charset="2"/>
              <a:buChar char=""/>
            </a:pPr>
            <a:r>
              <a:rPr lang="en-GB" sz="3200">
                <a:solidFill>
                  <a:srgbClr val="000000"/>
                </a:solidFill>
                <a:cs typeface="Calibri" panose="020F0502020204030204"/>
              </a:rPr>
              <a:t>Network unreliable</a:t>
            </a:r>
          </a:p>
          <a:p>
            <a:pPr marL="755650" lvl="1">
              <a:buClr>
                <a:schemeClr val="tx2"/>
              </a:buClr>
              <a:buSzPct val="60000"/>
              <a:buFont typeface="Wingdings 3" panose="05040102010807070707" pitchFamily="18" charset="2"/>
              <a:buChar char=""/>
            </a:pPr>
            <a:r>
              <a:rPr lang="en-GB" sz="2800">
                <a:solidFill>
                  <a:srgbClr val="000000"/>
                </a:solidFill>
                <a:cs typeface="Calibri"/>
              </a:rPr>
              <a:t>Packet drop by kernel if hugely parallel</a:t>
            </a:r>
          </a:p>
          <a:p>
            <a:pPr marL="755650" lvl="1">
              <a:buClr>
                <a:schemeClr val="tx2"/>
              </a:buClr>
              <a:buSzPct val="60000"/>
              <a:buFont typeface="Wingdings 3" panose="05040102010807070707" pitchFamily="18" charset="2"/>
              <a:buChar char=""/>
            </a:pPr>
            <a:r>
              <a:rPr lang="en-GB" sz="2800">
                <a:solidFill>
                  <a:srgbClr val="000000"/>
                </a:solidFill>
                <a:ea typeface="+mn-lt"/>
                <a:cs typeface="+mn-lt"/>
              </a:rPr>
              <a:t>Debugging can be difficult and time consuming (</a:t>
            </a:r>
            <a:r>
              <a:rPr lang="en-GB" sz="2800" err="1">
                <a:solidFill>
                  <a:srgbClr val="000000"/>
                </a:solidFill>
                <a:ea typeface="+mn-lt"/>
                <a:cs typeface="+mn-lt"/>
              </a:rPr>
              <a:t>dropwatch</a:t>
            </a:r>
            <a:r>
              <a:rPr lang="en-GB" sz="2800">
                <a:solidFill>
                  <a:srgbClr val="000000"/>
                </a:solidFill>
                <a:ea typeface="+mn-lt"/>
                <a:cs typeface="+mn-lt"/>
              </a:rPr>
              <a:t>, </a:t>
            </a:r>
            <a:r>
              <a:rPr lang="en-GB" sz="2800" err="1">
                <a:solidFill>
                  <a:srgbClr val="000000"/>
                </a:solidFill>
                <a:ea typeface="+mn-lt"/>
                <a:cs typeface="+mn-lt"/>
              </a:rPr>
              <a:t>wireshark</a:t>
            </a:r>
            <a:r>
              <a:rPr lang="en-GB" sz="2800">
                <a:solidFill>
                  <a:srgbClr val="000000"/>
                </a:solidFill>
                <a:ea typeface="+mn-lt"/>
                <a:cs typeface="+mn-lt"/>
              </a:rPr>
              <a:t>)</a:t>
            </a:r>
            <a:endParaRPr lang="en-GB" sz="280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050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lucht, dag, verschillende&#10;&#10;Automatisch gegenereerde beschrijving">
            <a:extLst>
              <a:ext uri="{FF2B5EF4-FFF2-40B4-BE49-F238E27FC236}">
                <a16:creationId xmlns:a16="http://schemas.microsoft.com/office/drawing/2014/main" id="{92DEDF0C-46B8-4814-8637-C07CC7C916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CB8B773-6CB9-4E96-8FE4-F28D70D82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571" y="2766218"/>
            <a:ext cx="3844858" cy="1325563"/>
          </a:xfrm>
        </p:spPr>
        <p:txBody>
          <a:bodyPr/>
          <a:lstStyle/>
          <a:p>
            <a:r>
              <a:rPr lang="nl-NL" b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0518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1663CFDB-66E3-4A00-8FB7-D0D941090B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5006360-339F-40B6-AA3B-2A68E8F7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428"/>
            <a:ext cx="10515600" cy="975014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GB" sz="54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BGP Network Topology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9C7F32-5633-4AA8-A2BA-FBBD1CB46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1870"/>
            <a:ext cx="10515600" cy="2022659"/>
          </a:xfrm>
          <a:solidFill>
            <a:srgbClr val="FAFAFA">
              <a:alpha val="80000"/>
            </a:srgb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chemeClr val="tx2"/>
              </a:buClr>
              <a:buSzPct val="60000"/>
              <a:buFont typeface="Wingdings 3" panose="05040102010807070707" pitchFamily="18" charset="2"/>
              <a:buChar char="u"/>
            </a:pPr>
            <a:r>
              <a:rPr lang="en-GB" sz="3200" b="1">
                <a:cs typeface="Calibri"/>
              </a:rPr>
              <a:t> Goals</a:t>
            </a:r>
            <a:endParaRPr lang="nl-NL" b="1"/>
          </a:p>
          <a:p>
            <a:pPr lvl="1">
              <a:buClr>
                <a:schemeClr val="tx2"/>
              </a:buClr>
              <a:buSzPct val="60000"/>
              <a:buFont typeface="Wingdings 3" panose="05040102010807070707" pitchFamily="18" charset="2"/>
              <a:buChar char=""/>
            </a:pPr>
            <a:r>
              <a:rPr lang="en-GB" sz="2800">
                <a:ea typeface="+mn-lt"/>
                <a:cs typeface="+mn-lt"/>
              </a:rPr>
              <a:t> Define and measure nodes of interest</a:t>
            </a:r>
          </a:p>
          <a:p>
            <a:pPr lvl="1">
              <a:buClr>
                <a:schemeClr val="tx2"/>
              </a:buClr>
              <a:buSzPct val="60000"/>
              <a:buFont typeface="Wingdings 3" panose="05040102010807070707" pitchFamily="18" charset="2"/>
              <a:buChar char=""/>
            </a:pPr>
            <a:r>
              <a:rPr lang="en-GB" sz="2800">
                <a:ea typeface="+mn-lt"/>
                <a:cs typeface="+mn-lt"/>
              </a:rPr>
              <a:t> Gather data with the right tools</a:t>
            </a:r>
          </a:p>
          <a:p>
            <a:pPr lvl="1">
              <a:buClr>
                <a:schemeClr val="tx2"/>
              </a:buClr>
              <a:buSzPct val="60000"/>
              <a:buFont typeface="Wingdings 3" panose="05040102010807070707" pitchFamily="18" charset="2"/>
              <a:buChar char=""/>
            </a:pPr>
            <a:r>
              <a:rPr lang="en-GB" sz="2800">
                <a:cs typeface="Calibri"/>
              </a:rPr>
              <a:t> Visualize results</a:t>
            </a:r>
          </a:p>
          <a:p>
            <a:pPr lvl="1" indent="0"/>
            <a:endParaRPr lang="nl-NL">
              <a:cs typeface="Calibri"/>
            </a:endParaRPr>
          </a:p>
        </p:txBody>
      </p:sp>
      <p:pic>
        <p:nvPicPr>
          <p:cNvPr id="1026" name="Picture 2" descr="Connectivity Icon">
            <a:extLst>
              <a:ext uri="{FF2B5EF4-FFF2-40B4-BE49-F238E27FC236}">
                <a16:creationId xmlns:a16="http://schemas.microsoft.com/office/drawing/2014/main" id="{3DAF08B7-0498-4C53-8895-F8149B65E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267" y="3090217"/>
            <a:ext cx="1645963" cy="164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92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1663CFDB-66E3-4A00-8FB7-D0D941090B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5006360-339F-40B6-AA3B-2A68E8F7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>
            <a:normAutofit/>
          </a:bodyPr>
          <a:lstStyle/>
          <a:p>
            <a:r>
              <a:rPr lang="en-GB" sz="54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Tools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9C7F32-5633-4AA8-A2BA-FBBD1CB46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5925"/>
            <a:ext cx="3139676" cy="2906150"/>
          </a:xfrm>
          <a:solidFill>
            <a:srgbClr val="FAFAFA">
              <a:alpha val="80000"/>
            </a:srgb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Clr>
                <a:schemeClr val="tx2"/>
              </a:buClr>
              <a:buSzPct val="60000"/>
              <a:buNone/>
            </a:pPr>
            <a:r>
              <a:rPr lang="en-GB" sz="3600" b="1">
                <a:cs typeface="Calibri" panose="020F0502020204030204"/>
              </a:rPr>
              <a:t>Data Gathering</a:t>
            </a:r>
          </a:p>
          <a:p>
            <a:pPr>
              <a:buClr>
                <a:schemeClr val="tx2"/>
              </a:buClr>
              <a:buSzPct val="60000"/>
              <a:buFont typeface="Wingdings 3" panose="05040102010807070707" pitchFamily="18" charset="2"/>
              <a:buChar char="u"/>
            </a:pPr>
            <a:r>
              <a:rPr lang="en-GB" sz="3200"/>
              <a:t> </a:t>
            </a:r>
            <a:r>
              <a:rPr lang="en-GB" sz="3200" err="1"/>
              <a:t>Icmplib</a:t>
            </a:r>
            <a:endParaRPr lang="nl-NL">
              <a:cs typeface="Calibri" panose="020F0502020204030204"/>
            </a:endParaRPr>
          </a:p>
          <a:p>
            <a:pPr>
              <a:buClr>
                <a:schemeClr val="tx2"/>
              </a:buClr>
              <a:buSzPct val="60000"/>
              <a:buFont typeface="Wingdings 3" panose="05040102010807070707" pitchFamily="18" charset="2"/>
              <a:buChar char="u"/>
            </a:pPr>
            <a:r>
              <a:rPr lang="nl-NL" sz="3200">
                <a:cs typeface="Calibri" panose="020F0502020204030204"/>
              </a:rPr>
              <a:t> </a:t>
            </a:r>
            <a:r>
              <a:rPr lang="en-GB" sz="3200" err="1"/>
              <a:t>Ipinfo</a:t>
            </a:r>
            <a:endParaRPr lang="en-GB" sz="3200">
              <a:cs typeface="Calibri"/>
            </a:endParaRPr>
          </a:p>
          <a:p>
            <a:pPr>
              <a:buClr>
                <a:schemeClr val="tx2"/>
              </a:buClr>
              <a:buSzPct val="60000"/>
              <a:buFont typeface="Wingdings 3" panose="05040102010807070707" pitchFamily="18" charset="2"/>
              <a:buChar char="u"/>
            </a:pPr>
            <a:r>
              <a:rPr lang="en-GB" sz="3200">
                <a:cs typeface="Calibri"/>
              </a:rPr>
              <a:t> </a:t>
            </a:r>
            <a:r>
              <a:rPr lang="en-GB" sz="3200" err="1">
                <a:cs typeface="Calibri"/>
              </a:rPr>
              <a:t>Aslookup</a:t>
            </a:r>
            <a:endParaRPr lang="en-GB" sz="3200">
              <a:cs typeface="Calibri"/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27AF377-1BB1-4F16-9542-7D9C701C287D}"/>
              </a:ext>
            </a:extLst>
          </p:cNvPr>
          <p:cNvSpPr txBox="1">
            <a:spLocks/>
          </p:cNvSpPr>
          <p:nvPr/>
        </p:nvSpPr>
        <p:spPr>
          <a:xfrm>
            <a:off x="5061543" y="1975925"/>
            <a:ext cx="2778537" cy="2906150"/>
          </a:xfrm>
          <a:prstGeom prst="rect">
            <a:avLst/>
          </a:prstGeom>
          <a:solidFill>
            <a:srgbClr val="FAFAFA">
              <a:alpha val="8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2"/>
              </a:buClr>
              <a:buSzPct val="60000"/>
              <a:buNone/>
            </a:pPr>
            <a:r>
              <a:rPr lang="en-GB" sz="3600" b="1">
                <a:cs typeface="Calibri"/>
              </a:rPr>
              <a:t>Visualization</a:t>
            </a:r>
          </a:p>
          <a:p>
            <a:pPr>
              <a:buClr>
                <a:schemeClr val="tx2"/>
              </a:buClr>
              <a:buSzPct val="60000"/>
              <a:buFont typeface="Wingdings 3" panose="05040102010807070707" pitchFamily="18" charset="2"/>
              <a:buChar char="u"/>
            </a:pPr>
            <a:r>
              <a:rPr lang="en-GB" sz="3200">
                <a:cs typeface="Calibri"/>
              </a:rPr>
              <a:t> Django</a:t>
            </a:r>
            <a:endParaRPr lang="nl-NL">
              <a:cs typeface="Calibri"/>
            </a:endParaRPr>
          </a:p>
          <a:p>
            <a:pPr>
              <a:buClr>
                <a:schemeClr val="tx2"/>
              </a:buClr>
              <a:buSzPct val="60000"/>
              <a:buFont typeface="Wingdings 3" panose="05040102010807070707" pitchFamily="18" charset="2"/>
              <a:buChar char="u"/>
            </a:pPr>
            <a:r>
              <a:rPr lang="nl-NL" sz="3200">
                <a:cs typeface="Calibri"/>
              </a:rPr>
              <a:t> </a:t>
            </a:r>
            <a:r>
              <a:rPr lang="en-GB" sz="3200" err="1">
                <a:cs typeface="Calibri"/>
              </a:rPr>
              <a:t>Jquery</a:t>
            </a:r>
            <a:endParaRPr lang="en-GB" sz="3200">
              <a:cs typeface="Calibri"/>
            </a:endParaRPr>
          </a:p>
          <a:p>
            <a:pPr>
              <a:buClr>
                <a:schemeClr val="tx2"/>
              </a:buClr>
              <a:buSzPct val="60000"/>
              <a:buFont typeface="Wingdings 3" panose="05040102010807070707" pitchFamily="18" charset="2"/>
              <a:buChar char="u"/>
            </a:pPr>
            <a:r>
              <a:rPr lang="en-GB" sz="3200">
                <a:cs typeface="Calibri"/>
              </a:rPr>
              <a:t> Chart.js</a:t>
            </a:r>
          </a:p>
          <a:p>
            <a:pPr>
              <a:buClr>
                <a:schemeClr val="tx2"/>
              </a:buClr>
              <a:buSzPct val="60000"/>
              <a:buFont typeface="Wingdings 3" panose="05040102010807070707" pitchFamily="18" charset="2"/>
              <a:buChar char="u"/>
            </a:pPr>
            <a:r>
              <a:rPr lang="en-GB" sz="3200">
                <a:cs typeface="Calibri"/>
              </a:rPr>
              <a:t> </a:t>
            </a:r>
            <a:r>
              <a:rPr lang="en-GB" sz="3200" err="1">
                <a:cs typeface="Calibri"/>
              </a:rPr>
              <a:t>Openlayers</a:t>
            </a:r>
            <a:r>
              <a:rPr lang="en-GB" sz="3200">
                <a:cs typeface="Calibri"/>
              </a:rPr>
              <a:t> </a:t>
            </a:r>
          </a:p>
          <a:p>
            <a:pPr marL="298450" indent="-359410">
              <a:buClr>
                <a:schemeClr val="tx2"/>
              </a:buClr>
              <a:buSzPct val="60000"/>
              <a:buFont typeface="Wingdings 3" panose="05040102010807070707" pitchFamily="18" charset="2"/>
              <a:buChar char=""/>
            </a:pPr>
            <a:endParaRPr lang="en-GB" sz="3200">
              <a:cs typeface="Calibri"/>
            </a:endParaRP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E3D17AEE-D831-4143-BC50-8AD2746A973C}"/>
              </a:ext>
            </a:extLst>
          </p:cNvPr>
          <p:cNvSpPr txBox="1">
            <a:spLocks/>
          </p:cNvSpPr>
          <p:nvPr/>
        </p:nvSpPr>
        <p:spPr>
          <a:xfrm>
            <a:off x="8923747" y="1975925"/>
            <a:ext cx="2539398" cy="2906150"/>
          </a:xfrm>
          <a:prstGeom prst="rect">
            <a:avLst/>
          </a:prstGeom>
          <a:solidFill>
            <a:srgbClr val="FAFAFA">
              <a:alpha val="8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600" b="1">
                <a:cs typeface="Calibri" panose="020F0502020204030204"/>
              </a:rPr>
              <a:t>Debugging</a:t>
            </a:r>
            <a:endParaRPr lang="nl-NL" b="1"/>
          </a:p>
          <a:p>
            <a:pPr>
              <a:buClr>
                <a:schemeClr val="tx2"/>
              </a:buClr>
              <a:buSzPct val="60000"/>
              <a:buFont typeface="Wingdings 3" panose="05040102010807070707" pitchFamily="18" charset="2"/>
              <a:buChar char="u"/>
            </a:pPr>
            <a:r>
              <a:rPr lang="en-GB" sz="3200"/>
              <a:t> Wireshark</a:t>
            </a:r>
            <a:endParaRPr lang="nl-NL"/>
          </a:p>
          <a:p>
            <a:pPr>
              <a:buClr>
                <a:schemeClr val="tx2"/>
              </a:buClr>
              <a:buSzPct val="60000"/>
              <a:buFont typeface="Wingdings 3" panose="05040102010807070707" pitchFamily="18" charset="2"/>
              <a:buChar char="u"/>
            </a:pPr>
            <a:r>
              <a:rPr lang="en-GB" sz="3200">
                <a:cs typeface="Calibri" panose="020F0502020204030204"/>
              </a:rPr>
              <a:t> </a:t>
            </a:r>
            <a:r>
              <a:rPr lang="en-GB" sz="3200" err="1">
                <a:cs typeface="Calibri" panose="020F0502020204030204"/>
              </a:rPr>
              <a:t>Dropwatch</a:t>
            </a:r>
            <a:endParaRPr lang="en-GB" sz="3200">
              <a:cs typeface="Calibri" panose="020F0502020204030204"/>
            </a:endParaRPr>
          </a:p>
          <a:p>
            <a:pPr marL="457200" indent="-457200">
              <a:buClr>
                <a:schemeClr val="tx2"/>
              </a:buClr>
              <a:buSzPct val="60000"/>
            </a:pPr>
            <a:endParaRPr lang="en-GB" sz="32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1378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1663CFDB-66E3-4A00-8FB7-D0D941090B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5006360-339F-40B6-AA3B-2A68E8F7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>
            <a:normAutofit/>
          </a:bodyPr>
          <a:lstStyle/>
          <a:p>
            <a:r>
              <a:rPr lang="en-GB" sz="54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Measurements &amp; Data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9C7F32-5633-4AA8-A2BA-FBBD1CB4685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FAFAFA">
              <a:alpha val="80000"/>
            </a:srgb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indent="-359410">
              <a:buClr>
                <a:schemeClr val="tx2"/>
              </a:buClr>
              <a:buSzPct val="60000"/>
              <a:buFont typeface="Wingdings 3" panose="05040102010807070707" pitchFamily="18" charset="2"/>
              <a:buChar char=""/>
            </a:pPr>
            <a:r>
              <a:rPr lang="en-GB" sz="3200"/>
              <a:t>Measurements:</a:t>
            </a:r>
            <a:endParaRPr lang="nl-NL"/>
          </a:p>
          <a:p>
            <a:pPr marL="755650" lvl="1" indent="-359410">
              <a:buClr>
                <a:schemeClr val="tx2"/>
              </a:buClr>
              <a:buSzPct val="60000"/>
              <a:buFont typeface="Wingdings 3" panose="05040102010807070707" pitchFamily="18" charset="2"/>
              <a:buChar char=""/>
            </a:pPr>
            <a:r>
              <a:rPr lang="en-GB" sz="2800"/>
              <a:t>Parsing handled by packages</a:t>
            </a:r>
            <a:endParaRPr lang="en-GB" sz="2800">
              <a:cs typeface="Calibri" panose="020F0502020204030204"/>
            </a:endParaRPr>
          </a:p>
          <a:p>
            <a:pPr marL="755650" lvl="1" indent="-359410">
              <a:buClr>
                <a:schemeClr val="tx2"/>
              </a:buClr>
              <a:buSzPct val="60000"/>
              <a:buFont typeface="Wingdings 3" panose="05040102010807070707" pitchFamily="18" charset="2"/>
              <a:buChar char=""/>
            </a:pPr>
            <a:r>
              <a:rPr lang="en-GB" sz="2800"/>
              <a:t>Stored using Django database model</a:t>
            </a:r>
            <a:endParaRPr lang="en-GB" sz="2800">
              <a:cs typeface="Calibri" panose="020F0502020204030204"/>
            </a:endParaRPr>
          </a:p>
          <a:p>
            <a:pPr marL="1212850" lvl="2" indent="-359410">
              <a:buClr>
                <a:schemeClr val="tx2"/>
              </a:buClr>
              <a:buSzPct val="60000"/>
              <a:buFont typeface="Wingdings 3" panose="05040102010807070707" pitchFamily="18" charset="2"/>
              <a:buChar char=""/>
            </a:pPr>
            <a:r>
              <a:rPr lang="en-GB" sz="2400"/>
              <a:t>SQL access and insertion</a:t>
            </a:r>
            <a:endParaRPr lang="en-GB" sz="2400">
              <a:cs typeface="Calibri" panose="020F0502020204030204"/>
            </a:endParaRPr>
          </a:p>
          <a:p>
            <a:pPr marL="755650" lvl="1" indent="-359410">
              <a:buClr>
                <a:schemeClr val="tx2"/>
              </a:buClr>
              <a:buSzPct val="60000"/>
              <a:buFont typeface="Wingdings 3" panose="05040102010807070707" pitchFamily="18" charset="2"/>
              <a:buChar char=""/>
            </a:pPr>
            <a:r>
              <a:rPr lang="en-GB" sz="2800"/>
              <a:t>Data extracted and converted to JSON</a:t>
            </a:r>
            <a:endParaRPr lang="en-GB" sz="2400">
              <a:cs typeface="Calibri" panose="020F0502020204030204"/>
            </a:endParaRPr>
          </a:p>
          <a:p>
            <a:pPr marL="298450" indent="-359410">
              <a:buClr>
                <a:schemeClr val="tx2"/>
              </a:buClr>
              <a:buSzPct val="60000"/>
              <a:buFont typeface="Wingdings 3" panose="05040102010807070707" pitchFamily="18" charset="2"/>
              <a:buChar char=""/>
            </a:pPr>
            <a:r>
              <a:rPr lang="en-GB" sz="3200"/>
              <a:t>Data:</a:t>
            </a:r>
            <a:endParaRPr lang="en-GB" sz="3200">
              <a:cs typeface="Calibri" panose="020F0502020204030204"/>
            </a:endParaRPr>
          </a:p>
          <a:p>
            <a:pPr marL="755650" lvl="1" indent="-359410">
              <a:buClr>
                <a:schemeClr val="tx2"/>
              </a:buClr>
              <a:buSzPct val="60000"/>
              <a:buFont typeface="Wingdings 3" panose="05040102010807070707" pitchFamily="18" charset="2"/>
              <a:buChar char=""/>
            </a:pPr>
            <a:r>
              <a:rPr lang="en-GB" sz="2800"/>
              <a:t>Top 100 websites</a:t>
            </a:r>
            <a:endParaRPr lang="en-GB" sz="2800">
              <a:cs typeface="Calibri" panose="020F0502020204030204"/>
            </a:endParaRPr>
          </a:p>
          <a:p>
            <a:pPr marL="755650" lvl="1" indent="-359410">
              <a:buClr>
                <a:schemeClr val="tx2"/>
              </a:buClr>
              <a:buSzPct val="60000"/>
              <a:buFont typeface="Wingdings 3" panose="05040102010807070707" pitchFamily="18" charset="2"/>
              <a:buChar char=""/>
            </a:pPr>
            <a:r>
              <a:rPr lang="en-GB" sz="2800">
                <a:cs typeface="Calibri" panose="020F0502020204030204"/>
              </a:rPr>
              <a:t>Newspaper websites + social media</a:t>
            </a:r>
          </a:p>
          <a:p>
            <a:pPr marL="755650" lvl="1" indent="-359410">
              <a:buClr>
                <a:schemeClr val="tx2"/>
              </a:buClr>
              <a:buSzPct val="60000"/>
              <a:buFont typeface="Wingdings 3" panose="05040102010807070707" pitchFamily="18" charset="2"/>
              <a:buChar char=""/>
            </a:pPr>
            <a:r>
              <a:rPr lang="en-GB" sz="2800"/>
              <a:t>VPN</a:t>
            </a:r>
            <a:endParaRPr lang="en-GB" sz="28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4894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1663CFDB-66E3-4A00-8FB7-D0D941090B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5006360-339F-40B6-AA3B-2A68E8F7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0766"/>
            <a:ext cx="10515600" cy="939228"/>
          </a:xfrm>
        </p:spPr>
        <p:txBody>
          <a:bodyPr>
            <a:normAutofit/>
          </a:bodyPr>
          <a:lstStyle/>
          <a:p>
            <a:r>
              <a:rPr lang="en-GB" sz="5400">
                <a:latin typeface="Microsoft Sans Serif"/>
                <a:ea typeface="Microsoft Sans Serif"/>
                <a:cs typeface="Microsoft Sans Serif"/>
              </a:rPr>
              <a:t>Ping Visualization</a:t>
            </a:r>
            <a:endParaRPr lang="en-GB" sz="540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9C7F32-5633-4AA8-A2BA-FBBD1CB46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0107"/>
            <a:ext cx="10515600" cy="551777"/>
          </a:xfrm>
          <a:solidFill>
            <a:srgbClr val="FAFAFA">
              <a:alpha val="80000"/>
            </a:srgb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298450" indent="-359410">
              <a:buClr>
                <a:schemeClr val="tx2"/>
              </a:buClr>
              <a:buSzPct val="60000"/>
              <a:buFont typeface="Wingdings 3" panose="05040102010807070707" pitchFamily="18" charset="2"/>
              <a:buChar char=""/>
            </a:pPr>
            <a:r>
              <a:rPr lang="en-GB" sz="3200">
                <a:cs typeface="Calibri"/>
              </a:rPr>
              <a:t>Min-</a:t>
            </a:r>
            <a:r>
              <a:rPr lang="en-GB" sz="3200" err="1">
                <a:cs typeface="Calibri"/>
              </a:rPr>
              <a:t>rtt</a:t>
            </a:r>
            <a:r>
              <a:rPr lang="en-GB" sz="3200">
                <a:cs typeface="Calibri"/>
              </a:rPr>
              <a:t>, average, max</a:t>
            </a:r>
            <a:endParaRPr lang="nl-NL">
              <a:cs typeface="Calibri"/>
            </a:endParaRPr>
          </a:p>
        </p:txBody>
      </p:sp>
      <p:pic>
        <p:nvPicPr>
          <p:cNvPr id="5" name="Afbeelding 5" descr="Afbeelding met tekst, schrijfgerei, kantoorartikelen&#10;&#10;Automatisch gegenereerde beschrijving">
            <a:extLst>
              <a:ext uri="{FF2B5EF4-FFF2-40B4-BE49-F238E27FC236}">
                <a16:creationId xmlns:a16="http://schemas.microsoft.com/office/drawing/2014/main" id="{B15DED60-71DB-43A1-AE3B-B6D38947F1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27" b="91"/>
          <a:stretch/>
        </p:blipFill>
        <p:spPr>
          <a:xfrm>
            <a:off x="1959387" y="2371725"/>
            <a:ext cx="8273225" cy="410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9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1663CFDB-66E3-4A00-8FB7-D0D941090B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5006360-339F-40B6-AA3B-2A68E8F7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5181"/>
            <a:ext cx="10515600" cy="846205"/>
          </a:xfrm>
        </p:spPr>
        <p:txBody>
          <a:bodyPr>
            <a:normAutofit/>
          </a:bodyPr>
          <a:lstStyle/>
          <a:p>
            <a:r>
              <a:rPr lang="en-GB" sz="5400">
                <a:latin typeface="Microsoft Sans Serif"/>
                <a:ea typeface="Microsoft Sans Serif"/>
                <a:cs typeface="Microsoft Sans Serif"/>
              </a:rPr>
              <a:t>Ping Visualization</a:t>
            </a:r>
            <a:endParaRPr lang="en-GB" sz="540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9C7F32-5633-4AA8-A2BA-FBBD1CB46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8619"/>
            <a:ext cx="10515600" cy="528470"/>
          </a:xfrm>
          <a:solidFill>
            <a:srgbClr val="FAFAFA">
              <a:alpha val="80000"/>
            </a:srgbClr>
          </a:solidFill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Clr>
                <a:schemeClr val="tx2"/>
              </a:buClr>
              <a:buSzPct val="60000"/>
              <a:buFont typeface="Wingdings 3" panose="05040102010807070707" pitchFamily="18" charset="2"/>
              <a:buChar char="u"/>
            </a:pPr>
            <a:r>
              <a:rPr lang="en-GB" sz="3200">
                <a:ea typeface="+mn-lt"/>
                <a:cs typeface="+mn-lt"/>
              </a:rPr>
              <a:t> Timeline visualization for host</a:t>
            </a:r>
            <a:endParaRPr lang="nl-NL" sz="3200">
              <a:cs typeface="Calibri"/>
            </a:endParaRPr>
          </a:p>
        </p:txBody>
      </p:sp>
      <p:pic>
        <p:nvPicPr>
          <p:cNvPr id="6" name="Afbeelding 6">
            <a:extLst>
              <a:ext uri="{FF2B5EF4-FFF2-40B4-BE49-F238E27FC236}">
                <a16:creationId xmlns:a16="http://schemas.microsoft.com/office/drawing/2014/main" id="{A9E59C04-F35B-4529-BC5A-9DE5422FF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792" y="2384322"/>
            <a:ext cx="8126415" cy="435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4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1663CFDB-66E3-4A00-8FB7-D0D941090B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5006360-339F-40B6-AA3B-2A68E8F7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>
            <a:normAutofit/>
          </a:bodyPr>
          <a:lstStyle/>
          <a:p>
            <a:r>
              <a:rPr lang="en-GB" sz="5400">
                <a:latin typeface="Microsoft Sans Serif"/>
                <a:ea typeface="Microsoft Sans Serif"/>
                <a:cs typeface="Microsoft Sans Serif"/>
              </a:rPr>
              <a:t>Traceroute Visualization</a:t>
            </a:r>
            <a:endParaRPr lang="en-GB" sz="540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9C7F32-5633-4AA8-A2BA-FBBD1CB46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7801"/>
            <a:ext cx="10515600" cy="541338"/>
          </a:xfrm>
          <a:solidFill>
            <a:srgbClr val="FAFAFA">
              <a:alpha val="80000"/>
            </a:srgb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298450" indent="-359410">
              <a:buClr>
                <a:schemeClr val="tx2"/>
              </a:buClr>
              <a:buSzPct val="60000"/>
              <a:buFont typeface="Wingdings 3" panose="05040102010807070707" pitchFamily="18" charset="2"/>
              <a:buChar char=""/>
            </a:pPr>
            <a:r>
              <a:rPr lang="en-GB" sz="3200">
                <a:ea typeface="+mn-lt"/>
                <a:cs typeface="+mn-lt"/>
              </a:rPr>
              <a:t>AS number + </a:t>
            </a:r>
            <a:r>
              <a:rPr lang="en-GB" sz="3200" err="1">
                <a:ea typeface="+mn-lt"/>
                <a:cs typeface="+mn-lt"/>
              </a:rPr>
              <a:t>Countrycode</a:t>
            </a:r>
            <a:r>
              <a:rPr lang="en-GB" sz="3200">
                <a:ea typeface="+mn-lt"/>
                <a:cs typeface="+mn-lt"/>
              </a:rPr>
              <a:t> </a:t>
            </a:r>
            <a:r>
              <a:rPr lang="en-GB" sz="3200">
                <a:cs typeface="Calibri"/>
              </a:rPr>
              <a:t>path and Map (geolocation)</a:t>
            </a:r>
          </a:p>
        </p:txBody>
      </p:sp>
      <p:pic>
        <p:nvPicPr>
          <p:cNvPr id="6" name="Afbeelding 6" descr="Afbeelding met kaart&#10;&#10;Automatisch gegenereerde beschrijving">
            <a:extLst>
              <a:ext uri="{FF2B5EF4-FFF2-40B4-BE49-F238E27FC236}">
                <a16:creationId xmlns:a16="http://schemas.microsoft.com/office/drawing/2014/main" id="{01A6B93B-73BE-44FF-9710-F871D07A3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115" y="2409423"/>
            <a:ext cx="8319769" cy="432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37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1663CFDB-66E3-4A00-8FB7-D0D941090B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5006360-339F-40B6-AA3B-2A68E8F7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2253" y="2924174"/>
            <a:ext cx="2887494" cy="1009651"/>
          </a:xfrm>
        </p:spPr>
        <p:txBody>
          <a:bodyPr>
            <a:normAutofit/>
          </a:bodyPr>
          <a:lstStyle/>
          <a:p>
            <a:pPr algn="ctr"/>
            <a:r>
              <a:rPr lang="en-GB" sz="5400" b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8091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1663CFDB-66E3-4A00-8FB7-D0D941090B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5006360-339F-40B6-AA3B-2A68E8F7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0416"/>
            <a:ext cx="10515600" cy="1009651"/>
          </a:xfrm>
        </p:spPr>
        <p:txBody>
          <a:bodyPr>
            <a:normAutofit/>
          </a:bodyPr>
          <a:lstStyle/>
          <a:p>
            <a:r>
              <a:rPr lang="en-GB" sz="5400">
                <a:latin typeface="Microsoft Sans Serif"/>
                <a:ea typeface="Microsoft Sans Serif"/>
                <a:cs typeface="Microsoft Sans Serif"/>
              </a:rPr>
              <a:t>Results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9C7F32-5633-4AA8-A2BA-FBBD1CB46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1923"/>
            <a:ext cx="10515600" cy="1754154"/>
          </a:xfrm>
          <a:solidFill>
            <a:srgbClr val="FAFAFA">
              <a:alpha val="80000"/>
            </a:srgb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indent="-359410">
              <a:buClr>
                <a:schemeClr val="tx2"/>
              </a:buClr>
              <a:buSzPct val="60000"/>
              <a:buFont typeface="Wingdings 3" panose="05040102010807070707" pitchFamily="18" charset="2"/>
              <a:buChar char=""/>
            </a:pPr>
            <a:r>
              <a:rPr lang="en-GB" sz="3200">
                <a:cs typeface="Calibri"/>
              </a:rPr>
              <a:t>Chinadaily.com.cn</a:t>
            </a:r>
          </a:p>
          <a:p>
            <a:pPr indent="-359410">
              <a:buClr>
                <a:schemeClr val="tx2"/>
              </a:buClr>
              <a:buSzPct val="60000"/>
              <a:buFont typeface="Wingdings 3" panose="05040102010807070707" pitchFamily="18" charset="2"/>
              <a:buChar char=""/>
            </a:pPr>
            <a:r>
              <a:rPr lang="en-GB" sz="3200">
                <a:cs typeface="Calibri"/>
              </a:rPr>
              <a:t>No VPN vs. VPN</a:t>
            </a:r>
          </a:p>
        </p:txBody>
      </p:sp>
    </p:spTree>
    <p:extLst>
      <p:ext uri="{BB962C8B-B14F-4D97-AF65-F5344CB8AC3E}">
        <p14:creationId xmlns:p14="http://schemas.microsoft.com/office/powerpoint/2010/main" val="309726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E86A2310F7424F89F7C2C4CFAC4C5F" ma:contentTypeVersion="0" ma:contentTypeDescription="Een nieuw document maken." ma:contentTypeScope="" ma:versionID="f959f1e4a6416b52844b18a31b9158f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240ef7f88b4abcfc6681ee023f27c0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BEEA258-42F5-4104-9A1B-8F57FED92C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4A97D2-7156-46F6-8A44-EEB67B810D72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9AED6ED-C729-4D58-8C20-01391F1E263F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Microsoft Office PowerPoint</Application>
  <PresentationFormat>Widescreen</PresentationFormat>
  <Paragraphs>62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Microsoft Sans Serif</vt:lpstr>
      <vt:lpstr>Wingdings 3</vt:lpstr>
      <vt:lpstr>Kantoorthema</vt:lpstr>
      <vt:lpstr>PowerPoint Presentation</vt:lpstr>
      <vt:lpstr>BGP Network Topology</vt:lpstr>
      <vt:lpstr>Tools</vt:lpstr>
      <vt:lpstr>Measurements &amp; Data</vt:lpstr>
      <vt:lpstr>Ping Visualization</vt:lpstr>
      <vt:lpstr>Ping Visualization</vt:lpstr>
      <vt:lpstr>Traceroute Visualization</vt:lpstr>
      <vt:lpstr>DEMO</vt:lpstr>
      <vt:lpstr>Results</vt:lpstr>
      <vt:lpstr>PowerPoint Presentation</vt:lpstr>
      <vt:lpstr>Chinadaily.com.cn (Japan: VPN)</vt:lpstr>
      <vt:lpstr>Limitations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Onno de Gouw</dc:creator>
  <cp:lastModifiedBy>Popa, S.A. (Stefan)</cp:lastModifiedBy>
  <cp:revision>2</cp:revision>
  <dcterms:created xsi:type="dcterms:W3CDTF">2021-12-05T16:19:26Z</dcterms:created>
  <dcterms:modified xsi:type="dcterms:W3CDTF">2021-12-13T10:06:59Z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0x01010047E86A2310F7424F89F7C2C4CFAC4C5F</vt:lpwstr>
  </property>
</Properties>
</file>