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A3FC-B46D-43FB-8D81-298E7987DF7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262"/>
            <a:ext cx="9716814" cy="595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题目</a:t>
            </a:r>
            <a:r>
              <a:rPr lang="en-US" altLang="zh-CN" sz="2400" b="1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600" dirty="0"/>
              <a:t>考虑以下文法：</a:t>
            </a:r>
          </a:p>
          <a:p>
            <a:pPr marL="0" indent="0">
              <a:buNone/>
            </a:pPr>
            <a:r>
              <a:rPr lang="en-US" altLang="zh-CN" sz="1600" dirty="0"/>
              <a:t>S → </a:t>
            </a:r>
            <a:r>
              <a:rPr lang="en-US" altLang="zh-CN" sz="1600" dirty="0" err="1"/>
              <a:t>aABe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A → 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 | b</a:t>
            </a:r>
          </a:p>
          <a:p>
            <a:pPr marL="0" indent="0">
              <a:buNone/>
            </a:pPr>
            <a:r>
              <a:rPr lang="en-US" altLang="zh-CN" sz="1600" dirty="0"/>
              <a:t>B → d</a:t>
            </a:r>
          </a:p>
          <a:p>
            <a:pPr marL="0" indent="0">
              <a:buNone/>
            </a:pPr>
            <a:r>
              <a:rPr lang="en-US" altLang="zh-CN" sz="1600" dirty="0"/>
              <a:t> 1. </a:t>
            </a:r>
            <a:r>
              <a:rPr lang="zh-CN" altLang="en-US" sz="1600" dirty="0"/>
              <a:t>用最左推导（</a:t>
            </a:r>
            <a:r>
              <a:rPr lang="en-US" altLang="zh-CN" sz="1600" dirty="0"/>
              <a:t>leftmost derivation</a:t>
            </a:r>
            <a:r>
              <a:rPr lang="zh-CN" altLang="en-US" sz="1600" dirty="0"/>
              <a:t>）推导出句子</a:t>
            </a:r>
            <a:r>
              <a:rPr lang="en-US" altLang="zh-CN" sz="1600" dirty="0" err="1"/>
              <a:t>abbcde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用最右推导（</a:t>
            </a:r>
            <a:r>
              <a:rPr lang="en-US" altLang="zh-CN" sz="1600" dirty="0"/>
              <a:t>rightmost derivation</a:t>
            </a:r>
            <a:r>
              <a:rPr lang="zh-CN" altLang="en-US" sz="1600" dirty="0"/>
              <a:t>）推导出句子</a:t>
            </a:r>
            <a:r>
              <a:rPr lang="en-US" altLang="zh-CN" sz="1600" dirty="0" err="1"/>
              <a:t>abbcde</a:t>
            </a:r>
            <a:r>
              <a:rPr lang="en-US" altLang="zh-CN" sz="1600" dirty="0"/>
              <a:t>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S ==&gt; </a:t>
            </a:r>
            <a:r>
              <a:rPr lang="en-US" altLang="zh-CN" sz="2000" dirty="0" err="1"/>
              <a:t>aABe</a:t>
            </a:r>
            <a:r>
              <a:rPr lang="en-US" altLang="zh-CN" sz="2000" dirty="0"/>
              <a:t> ==&gt; </a:t>
            </a:r>
            <a:r>
              <a:rPr lang="en-US" altLang="zh-CN" sz="2000" dirty="0" err="1"/>
              <a:t>aAbcBe</a:t>
            </a:r>
            <a:r>
              <a:rPr lang="en-US" altLang="zh-CN" sz="2000" dirty="0"/>
              <a:t> ==&gt; </a:t>
            </a:r>
            <a:r>
              <a:rPr lang="en-US" altLang="zh-CN" sz="2000" dirty="0" err="1"/>
              <a:t>abbcBe</a:t>
            </a:r>
            <a:r>
              <a:rPr lang="en-US" altLang="zh-CN" sz="2000" dirty="0"/>
              <a:t> ==&gt; </a:t>
            </a:r>
            <a:r>
              <a:rPr lang="en-US" altLang="zh-CN" sz="2000" dirty="0" err="1"/>
              <a:t>abbcde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 ==&gt; </a:t>
            </a:r>
            <a:r>
              <a:rPr lang="en-US" altLang="zh-CN" sz="2000" dirty="0" err="1"/>
              <a:t>aABe</a:t>
            </a:r>
            <a:r>
              <a:rPr lang="en-US" altLang="zh-CN" sz="2000" dirty="0"/>
              <a:t> ==&gt; </a:t>
            </a:r>
            <a:r>
              <a:rPr lang="en-US" altLang="zh-CN" sz="2000" dirty="0" err="1"/>
              <a:t>aAde</a:t>
            </a:r>
            <a:r>
              <a:rPr lang="en-US" altLang="zh-CN" sz="2000" dirty="0"/>
              <a:t> ==&gt; </a:t>
            </a:r>
            <a:r>
              <a:rPr lang="en-US" altLang="zh-CN" sz="2000" dirty="0" err="1"/>
              <a:t>aAbcde</a:t>
            </a:r>
            <a:r>
              <a:rPr lang="en-US" altLang="zh-CN" sz="2000" dirty="0"/>
              <a:t> ==&gt; </a:t>
            </a:r>
            <a:r>
              <a:rPr lang="en-US" altLang="zh-CN" sz="2000" dirty="0" err="1"/>
              <a:t>abbcde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6C3F2-21AA-4CE7-BFC3-3E1AD0E1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900" y="961052"/>
            <a:ext cx="2862994" cy="41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262"/>
            <a:ext cx="9716814" cy="595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题目</a:t>
            </a:r>
            <a:r>
              <a:rPr lang="en-US" altLang="zh-CN" sz="2400" b="1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600" dirty="0"/>
              <a:t>考虑以下文法：</a:t>
            </a:r>
          </a:p>
          <a:p>
            <a:pPr marL="0" indent="0">
              <a:buNone/>
            </a:pPr>
            <a:r>
              <a:rPr lang="en-US" altLang="zh-CN" sz="1600" dirty="0"/>
              <a:t>S → </a:t>
            </a:r>
            <a:r>
              <a:rPr lang="en-US" altLang="zh-CN" sz="1600" dirty="0" err="1"/>
              <a:t>aSb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 →  </a:t>
            </a:r>
            <a:r>
              <a:rPr lang="en-US" altLang="zh-CN" sz="1600" dirty="0" err="1"/>
              <a:t>aS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 →  ε</a:t>
            </a:r>
          </a:p>
          <a:p>
            <a:pPr marL="0" indent="0">
              <a:buNone/>
            </a:pPr>
            <a:r>
              <a:rPr lang="en-US" altLang="zh-CN" sz="1600" dirty="0"/>
              <a:t>1. </a:t>
            </a:r>
            <a:r>
              <a:rPr lang="zh-CN" altLang="en-US" sz="1600" dirty="0"/>
              <a:t>这一文法产生什么语言（用自然语言描述）？</a:t>
            </a:r>
          </a:p>
          <a:p>
            <a:pPr marL="0" indent="0"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证明这一文法是二义的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r>
              <a:rPr lang="en-US" altLang="zh-CN" sz="1600" dirty="0"/>
              <a:t>3. </a:t>
            </a:r>
            <a:r>
              <a:rPr lang="zh-CN" altLang="en-US" sz="1600" dirty="0"/>
              <a:t>写出一个新的文法，要求新文法无二义且和上述文法产生相同的语言。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400" dirty="0"/>
              <a:t>1. </a:t>
            </a:r>
            <a:r>
              <a:rPr lang="zh-CN" altLang="en-US" sz="1400" dirty="0"/>
              <a:t>所有</a:t>
            </a:r>
            <a:r>
              <a:rPr lang="en-US" altLang="zh-CN" sz="1400" dirty="0"/>
              <a:t>n</a:t>
            </a:r>
            <a:r>
              <a:rPr lang="zh-CN" altLang="en-US" sz="1400" dirty="0"/>
              <a:t>个</a:t>
            </a:r>
            <a:r>
              <a:rPr lang="en-US" altLang="zh-CN" sz="1400" dirty="0"/>
              <a:t>a</a:t>
            </a:r>
            <a:r>
              <a:rPr lang="zh-CN" altLang="en-US" sz="1400" dirty="0"/>
              <a:t>后紧接</a:t>
            </a:r>
            <a:r>
              <a:rPr lang="en-US" altLang="zh-CN" sz="1400" dirty="0"/>
              <a:t>m</a:t>
            </a:r>
            <a:r>
              <a:rPr lang="zh-CN" altLang="en-US" sz="1400" dirty="0"/>
              <a:t>个</a:t>
            </a:r>
            <a:r>
              <a:rPr lang="en-US" altLang="zh-CN" sz="1400" dirty="0"/>
              <a:t>b</a:t>
            </a:r>
            <a:r>
              <a:rPr lang="zh-CN" altLang="en-US" sz="1400" dirty="0"/>
              <a:t>，且</a:t>
            </a:r>
            <a:r>
              <a:rPr lang="en-US" altLang="zh-CN" sz="1400" dirty="0"/>
              <a:t>n&gt;=m</a:t>
            </a:r>
            <a:r>
              <a:rPr lang="zh-CN" altLang="en-US" sz="1400" dirty="0"/>
              <a:t>的字符串</a:t>
            </a:r>
          </a:p>
          <a:p>
            <a:pPr marL="0" indent="0">
              <a:buNone/>
            </a:pPr>
            <a:r>
              <a:rPr lang="zh-CN" altLang="en-US" sz="1400" dirty="0"/>
              <a:t> </a:t>
            </a:r>
          </a:p>
          <a:p>
            <a:pPr marL="0" indent="0">
              <a:buNone/>
            </a:pPr>
            <a:r>
              <a:rPr lang="en-US" altLang="zh-CN" sz="1400" dirty="0"/>
              <a:t>2. </a:t>
            </a:r>
            <a:r>
              <a:rPr lang="zh-CN" altLang="en-US" sz="1400" dirty="0"/>
              <a:t>对于输入串</a:t>
            </a:r>
            <a:r>
              <a:rPr lang="en-US" altLang="zh-CN" sz="1400" dirty="0" err="1"/>
              <a:t>aab</a:t>
            </a:r>
            <a:r>
              <a:rPr lang="zh-CN" altLang="en-US" sz="1400" dirty="0"/>
              <a:t>，有如下两棵不同的分析树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FB7B70-F8BF-41C1-B1FB-C0D8E9B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4" y="4616696"/>
            <a:ext cx="2888515" cy="2051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1DB4B2-6B15-413E-975A-E8D4FAC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15" y="3676260"/>
            <a:ext cx="1544864" cy="29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4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79B09-A250-46A2-ACAC-010BC0A7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题目</a:t>
            </a:r>
            <a:r>
              <a:rPr lang="en-US" altLang="zh-CN" b="1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2518DB-FA16-46BA-8B4D-9E15CA08AABE}"/>
              </a:ext>
            </a:extLst>
          </p:cNvPr>
          <p:cNvSpPr/>
          <p:nvPr/>
        </p:nvSpPr>
        <p:spPr>
          <a:xfrm>
            <a:off x="528515" y="1569783"/>
            <a:ext cx="111349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 → 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| 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bTb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| a | b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 → 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| 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bT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| </a:t>
            </a:r>
            <a:r>
              <a:rPr lang="az-Cyrl-AZ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є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说明：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来产生定义在字母表∑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={a, b}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上的任意字符串；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注意不要漏了单个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和单个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的情况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 → 0S1 | 0S11 | </a:t>
            </a:r>
            <a:r>
              <a:rPr lang="az-Cyrl-AZ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є</a:t>
            </a:r>
          </a:p>
          <a:p>
            <a:r>
              <a:rPr lang="az-Cyrl-AZ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r>
              <a:rPr lang="az-Cyrl-AZ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 → 0S1 | 1S0 | SS | </a:t>
            </a:r>
            <a:r>
              <a:rPr lang="az-Cyrl-AZ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є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分两种情况考虑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1)     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如果首尾字母不同，那么这一字符串去掉首尾字母仍应该属于我们要定义的语言，因此有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 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→ 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0S1 | 1S0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2)     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如果首尾字母相同，那么这一字符串必定可以分成两部分，每一部分都属于我们要定义的语言，因此有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 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→ 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SS.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B09D42-75D8-4165-BCB2-7B1385B4AE7F}"/>
              </a:ext>
            </a:extLst>
          </p:cNvPr>
          <p:cNvSpPr txBox="1">
            <a:spLocks/>
          </p:cNvSpPr>
          <p:nvPr/>
        </p:nvSpPr>
        <p:spPr>
          <a:xfrm>
            <a:off x="6830646" y="539263"/>
            <a:ext cx="4523154" cy="216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用</a:t>
            </a:r>
            <a:r>
              <a:rPr lang="zh-CN" altLang="en-US" sz="1400" dirty="0" smtClean="0"/>
              <a:t>上下文无关文法描述下列定义在字母表</a:t>
            </a:r>
            <a:r>
              <a:rPr lang="el-GR" altLang="zh-CN" sz="1400" dirty="0" smtClean="0"/>
              <a:t>Σ={</a:t>
            </a:r>
            <a:r>
              <a:rPr lang="en-US" altLang="zh-CN" sz="1400" dirty="0" smtClean="0"/>
              <a:t>a, b}</a:t>
            </a:r>
            <a:r>
              <a:rPr lang="zh-CN" altLang="en-US" sz="1400" dirty="0" smtClean="0"/>
              <a:t>上的语言：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 </a:t>
            </a:r>
            <a:r>
              <a:rPr lang="zh-CN" altLang="en-US" sz="1400" dirty="0" smtClean="0"/>
              <a:t>所有首字符和尾字符相同的非空字符串</a:t>
            </a:r>
            <a:r>
              <a:rPr lang="en-US" altLang="zh-CN" sz="1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 L={0</a:t>
            </a:r>
            <a:r>
              <a:rPr lang="en-US" altLang="zh-CN" sz="1400" baseline="30000" dirty="0" smtClean="0"/>
              <a:t>i</a:t>
            </a:r>
            <a:r>
              <a:rPr lang="en-US" altLang="zh-CN" sz="1400" dirty="0" smtClean="0"/>
              <a:t>1</a:t>
            </a:r>
            <a:r>
              <a:rPr lang="en-US" altLang="zh-CN" sz="1400" baseline="30000" dirty="0" smtClean="0"/>
              <a:t>j </a:t>
            </a:r>
            <a:r>
              <a:rPr lang="en-US" altLang="zh-CN" sz="1400" dirty="0" smtClean="0"/>
              <a:t>| i≤j≤2i </a:t>
            </a:r>
            <a:r>
              <a:rPr lang="zh-CN" altLang="en-US" sz="1400" dirty="0" smtClean="0"/>
              <a:t>且 </a:t>
            </a:r>
            <a:r>
              <a:rPr lang="en-US" altLang="zh-CN" sz="1400" dirty="0" smtClean="0"/>
              <a:t>i≥0 }.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 </a:t>
            </a:r>
            <a:r>
              <a:rPr lang="zh-CN" altLang="en-US" sz="1400" dirty="0" smtClean="0"/>
              <a:t>所有含有相同个数的</a:t>
            </a:r>
            <a:r>
              <a:rPr lang="en-US" altLang="zh-CN" sz="1400" dirty="0" smtClean="0"/>
              <a:t>0 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的字符串（包括空串）</a:t>
            </a:r>
            <a:r>
              <a:rPr lang="en-US" altLang="zh-CN" sz="1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292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题目3：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dafu</dc:creator>
  <cp:lastModifiedBy>欣明</cp:lastModifiedBy>
  <cp:revision>14</cp:revision>
  <dcterms:created xsi:type="dcterms:W3CDTF">2016-10-16T10:12:54Z</dcterms:created>
  <dcterms:modified xsi:type="dcterms:W3CDTF">2018-10-30T03:45:54Z</dcterms:modified>
</cp:coreProperties>
</file>