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1" r:id="rId1"/>
  </p:sldMasterIdLst>
  <p:notesMasterIdLst>
    <p:notesMasterId r:id="rId25"/>
  </p:notesMasterIdLst>
  <p:sldIdLst>
    <p:sldId id="256" r:id="rId2"/>
    <p:sldId id="389" r:id="rId3"/>
    <p:sldId id="390" r:id="rId4"/>
    <p:sldId id="391" r:id="rId5"/>
    <p:sldId id="423" r:id="rId6"/>
    <p:sldId id="392" r:id="rId7"/>
    <p:sldId id="426" r:id="rId8"/>
    <p:sldId id="394" r:id="rId9"/>
    <p:sldId id="393" r:id="rId10"/>
    <p:sldId id="395" r:id="rId11"/>
    <p:sldId id="396" r:id="rId12"/>
    <p:sldId id="397" r:id="rId13"/>
    <p:sldId id="402" r:id="rId14"/>
    <p:sldId id="425" r:id="rId15"/>
    <p:sldId id="403" r:id="rId16"/>
    <p:sldId id="427" r:id="rId17"/>
    <p:sldId id="428" r:id="rId18"/>
    <p:sldId id="430" r:id="rId19"/>
    <p:sldId id="418" r:id="rId20"/>
    <p:sldId id="419" r:id="rId21"/>
    <p:sldId id="420" r:id="rId22"/>
    <p:sldId id="422" r:id="rId23"/>
    <p:sldId id="44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1906" autoAdjust="0"/>
  </p:normalViewPr>
  <p:slideViewPr>
    <p:cSldViewPr snapToGrid="0">
      <p:cViewPr varScale="1">
        <p:scale>
          <a:sx n="119" d="100"/>
          <a:sy n="11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E527D-8E7A-4527-9357-4ACB82ED7803}" type="datetimeFigureOut">
              <a:rPr lang="zh-CN" altLang="en-US" smtClean="0"/>
              <a:t>2018-11-08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BDDFC-3E8B-4153-9B0B-289BC605851C}" type="slidenum">
              <a:rPr lang="zh-CN" altLang="en-US" smtClean="0"/>
              <a:t>‹#›</a:t>
            </a:fld>
            <a:endParaRPr lang="zh-CN" altLang="en-US"/>
          </a:p>
        </p:txBody>
      </p:sp>
    </p:spTree>
    <p:extLst>
      <p:ext uri="{BB962C8B-B14F-4D97-AF65-F5344CB8AC3E}">
        <p14:creationId xmlns:p14="http://schemas.microsoft.com/office/powerpoint/2010/main" val="18223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E817476-0DCB-4384-8BD4-B615F884C664}" type="datetime1">
              <a:rPr lang="zh-CN" altLang="en-US" smtClean="0"/>
              <a:t>2018-11-08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90642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204598-05D8-4189-AE87-01F671EABFB1}" type="datetime1">
              <a:rPr lang="zh-CN" altLang="en-US" smtClean="0"/>
              <a:t>2018-11-08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47925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0592F-E811-4499-A84C-81006D734EAD}" type="datetime1">
              <a:rPr lang="zh-CN" altLang="en-US" smtClean="0"/>
              <a:t>2018-11-08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45552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61209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1EDECA9-40A3-46D9-A9D7-0DF22F58DD64}" type="datetime1">
              <a:rPr lang="zh-CN" altLang="en-US" smtClean="0"/>
              <a:t>2018-11-08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8502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3ED96F2-E7D7-4653-BF8F-20247065939E}" type="datetime1">
              <a:rPr lang="zh-CN" altLang="en-US" smtClean="0"/>
              <a:t>2018-11-08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62178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4FA4E9-2656-449D-9B92-A572C39654A5}" type="datetime1">
              <a:rPr lang="zh-CN" altLang="en-US" smtClean="0"/>
              <a:t>2018-11-08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10782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CDBDFC-085B-46F9-857E-0A37335CDB7D}" type="datetime1">
              <a:rPr lang="zh-CN" altLang="en-US" smtClean="0"/>
              <a:t>2018-11-08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49176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2D0270-5200-467D-A7E2-D1B902B34E2F}" type="datetime1">
              <a:rPr lang="zh-CN" altLang="en-US" smtClean="0"/>
              <a:t>2018-11-08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6363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B3C1F3-A75F-44CB-AD32-1BB2E23817DC}" type="datetime1">
              <a:rPr lang="zh-CN" altLang="en-US" smtClean="0"/>
              <a:t>2018-11-08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31489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BE6CF5-2FBC-4332-B447-D440DB4A29CE}" type="datetime1">
              <a:rPr lang="zh-CN" altLang="en-US" smtClean="0"/>
              <a:t>2018-11-08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0966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17EF5-B876-4C7E-956F-5CAB68406841}" type="datetime1">
              <a:rPr lang="zh-CN" altLang="en-US" smtClean="0"/>
              <a:t>2018-11-08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46215138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编译原理</a:t>
            </a:r>
          </a:p>
        </p:txBody>
      </p:sp>
      <p:sp>
        <p:nvSpPr>
          <p:cNvPr id="3" name="副标题 2"/>
          <p:cNvSpPr>
            <a:spLocks noGrp="1"/>
          </p:cNvSpPr>
          <p:nvPr>
            <p:ph type="subTitle" idx="1"/>
          </p:nvPr>
        </p:nvSpPr>
        <p:spPr/>
        <p:txBody>
          <a:bodyPr>
            <a:normAutofit fontScale="92500" lnSpcReduction="20000"/>
          </a:bodyPr>
          <a:lstStyle/>
          <a:p>
            <a:r>
              <a:rPr lang="en-US" altLang="zh-CN" sz="3600" dirty="0"/>
              <a:t>Lecture 10</a:t>
            </a:r>
            <a:r>
              <a:rPr lang="zh-CN" altLang="en-US" sz="3600" dirty="0"/>
              <a:t>：</a:t>
            </a:r>
            <a:r>
              <a:rPr lang="en-US" altLang="zh-CN" sz="3600" dirty="0"/>
              <a:t>Syntax Analysis III</a:t>
            </a:r>
          </a:p>
          <a:p>
            <a:r>
              <a:rPr lang="en-US" altLang="zh-CN" sz="3600" dirty="0"/>
              <a:t>LR</a:t>
            </a:r>
            <a:r>
              <a:rPr lang="zh-CN" altLang="en-US" sz="3600" dirty="0"/>
              <a:t>分析器</a:t>
            </a:r>
            <a:endParaRPr lang="en-US" altLang="zh-CN" sz="3600" dirty="0"/>
          </a:p>
          <a:p>
            <a:endParaRPr lang="en-US" altLang="zh-CN" dirty="0"/>
          </a:p>
          <a:p>
            <a:r>
              <a:rPr lang="en-US" altLang="zh-CN" dirty="0"/>
              <a:t>2016</a:t>
            </a:r>
            <a:r>
              <a:rPr lang="zh-CN" altLang="en-US" dirty="0"/>
              <a:t>年秋季学期</a:t>
            </a:r>
          </a:p>
        </p:txBody>
      </p:sp>
    </p:spTree>
    <p:extLst>
      <p:ext uri="{BB962C8B-B14F-4D97-AF65-F5344CB8AC3E}">
        <p14:creationId xmlns:p14="http://schemas.microsoft.com/office/powerpoint/2010/main" val="263806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移入</a:t>
            </a:r>
            <a:r>
              <a:rPr lang="en-US" altLang="zh-CN" dirty="0"/>
              <a:t>-</a:t>
            </a:r>
            <a:r>
              <a:rPr lang="zh-CN" altLang="en-US" dirty="0"/>
              <a:t>归约分析技术</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10</a:t>
            </a:fld>
            <a:endParaRPr lang="zh-CN" altLang="en-US"/>
          </a:p>
        </p:txBody>
      </p:sp>
      <p:pic>
        <p:nvPicPr>
          <p:cNvPr id="7" name="图片 6"/>
          <p:cNvPicPr>
            <a:picLocks noChangeAspect="1"/>
          </p:cNvPicPr>
          <p:nvPr/>
        </p:nvPicPr>
        <p:blipFill>
          <a:blip r:embed="rId2"/>
          <a:stretch>
            <a:fillRect/>
          </a:stretch>
        </p:blipFill>
        <p:spPr>
          <a:xfrm>
            <a:off x="980873" y="1690688"/>
            <a:ext cx="9347034" cy="4336558"/>
          </a:xfrm>
          <a:prstGeom prst="rect">
            <a:avLst/>
          </a:prstGeom>
        </p:spPr>
      </p:pic>
    </p:spTree>
    <p:extLst>
      <p:ext uri="{BB962C8B-B14F-4D97-AF65-F5344CB8AC3E}">
        <p14:creationId xmlns:p14="http://schemas.microsoft.com/office/powerpoint/2010/main" val="12556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主要分析动作</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11</a:t>
            </a:fld>
            <a:endParaRPr lang="zh-CN" altLang="en-US"/>
          </a:p>
        </p:txBody>
      </p:sp>
      <p:pic>
        <p:nvPicPr>
          <p:cNvPr id="6" name="图片 5"/>
          <p:cNvPicPr>
            <a:picLocks noChangeAspect="1"/>
          </p:cNvPicPr>
          <p:nvPr/>
        </p:nvPicPr>
        <p:blipFill>
          <a:blip r:embed="rId2"/>
          <a:stretch>
            <a:fillRect/>
          </a:stretch>
        </p:blipFill>
        <p:spPr>
          <a:xfrm>
            <a:off x="838200" y="1690687"/>
            <a:ext cx="9557084" cy="3540691"/>
          </a:xfrm>
          <a:prstGeom prst="rect">
            <a:avLst/>
          </a:prstGeom>
        </p:spPr>
      </p:pic>
    </p:spTree>
    <p:extLst>
      <p:ext uri="{BB962C8B-B14F-4D97-AF65-F5344CB8AC3E}">
        <p14:creationId xmlns:p14="http://schemas.microsoft.com/office/powerpoint/2010/main" val="9480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归约分析过程的例子 </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12</a:t>
            </a:fld>
            <a:endParaRPr lang="zh-CN" altLang="en-US"/>
          </a:p>
        </p:txBody>
      </p:sp>
      <p:pic>
        <p:nvPicPr>
          <p:cNvPr id="6" name="图片 5"/>
          <p:cNvPicPr>
            <a:picLocks noChangeAspect="1"/>
          </p:cNvPicPr>
          <p:nvPr/>
        </p:nvPicPr>
        <p:blipFill>
          <a:blip r:embed="rId2"/>
          <a:stretch>
            <a:fillRect/>
          </a:stretch>
        </p:blipFill>
        <p:spPr>
          <a:xfrm>
            <a:off x="3275717" y="1559790"/>
            <a:ext cx="5194514" cy="4394628"/>
          </a:xfrm>
          <a:prstGeom prst="rect">
            <a:avLst/>
          </a:prstGeom>
        </p:spPr>
      </p:pic>
    </p:spTree>
    <p:extLst>
      <p:ext uri="{BB962C8B-B14F-4D97-AF65-F5344CB8AC3E}">
        <p14:creationId xmlns:p14="http://schemas.microsoft.com/office/powerpoint/2010/main" val="30486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LR</a:t>
            </a:r>
            <a:r>
              <a:rPr lang="zh-CN" altLang="en-US" dirty="0"/>
              <a:t>语法分析技术（</a:t>
            </a:r>
            <a:r>
              <a:rPr lang="en-US" altLang="zh-CN" dirty="0"/>
              <a:t>LR Parser</a:t>
            </a:r>
            <a:r>
              <a:rPr lang="zh-CN" altLang="en-US" dirty="0"/>
              <a:t>）</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13</a:t>
            </a:fld>
            <a:endParaRPr lang="zh-CN" altLang="en-US"/>
          </a:p>
        </p:txBody>
      </p:sp>
      <p:pic>
        <p:nvPicPr>
          <p:cNvPr id="6" name="图片 5"/>
          <p:cNvPicPr>
            <a:picLocks noChangeAspect="1"/>
          </p:cNvPicPr>
          <p:nvPr/>
        </p:nvPicPr>
        <p:blipFill>
          <a:blip r:embed="rId2"/>
          <a:stretch>
            <a:fillRect/>
          </a:stretch>
        </p:blipFill>
        <p:spPr>
          <a:xfrm>
            <a:off x="838200" y="1690688"/>
            <a:ext cx="9768401" cy="4276975"/>
          </a:xfrm>
          <a:prstGeom prst="rect">
            <a:avLst/>
          </a:prstGeom>
        </p:spPr>
      </p:pic>
    </p:spTree>
    <p:extLst>
      <p:ext uri="{BB962C8B-B14F-4D97-AF65-F5344CB8AC3E}">
        <p14:creationId xmlns:p14="http://schemas.microsoft.com/office/powerpoint/2010/main" val="1804293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a:t>LR</a:t>
            </a:r>
            <a:r>
              <a:rPr lang="zh-CN" altLang="en-US" dirty="0"/>
              <a:t>分析技术的历史</a:t>
            </a:r>
          </a:p>
        </p:txBody>
      </p:sp>
      <p:sp>
        <p:nvSpPr>
          <p:cNvPr id="24579" name="内容占位符 2"/>
          <p:cNvSpPr>
            <a:spLocks noGrp="1"/>
          </p:cNvSpPr>
          <p:nvPr>
            <p:ph idx="1"/>
          </p:nvPr>
        </p:nvSpPr>
        <p:spPr/>
        <p:txBody>
          <a:bodyPr>
            <a:normAutofit fontScale="92500" lnSpcReduction="20000"/>
          </a:bodyPr>
          <a:lstStyle/>
          <a:p>
            <a:pPr>
              <a:lnSpc>
                <a:spcPct val="150000"/>
              </a:lnSpc>
              <a:tabLst>
                <a:tab pos="1524000" algn="l"/>
                <a:tab pos="2066925" algn="l"/>
              </a:tabLst>
            </a:pPr>
            <a:r>
              <a:rPr lang="en-US" altLang="zh-CN" sz="2500" dirty="0"/>
              <a:t>Proposed by </a:t>
            </a:r>
            <a:r>
              <a:rPr lang="en-US" altLang="zh-CN" sz="2000" dirty="0">
                <a:latin typeface="黑体" panose="02010609060101010101" pitchFamily="49" charset="-122"/>
                <a:ea typeface="黑体" panose="02010609060101010101" pitchFamily="49" charset="-122"/>
              </a:rPr>
              <a:t>D. Knuth (Stanford U.). On the Translation of Languages from Left to Right. Information and Control, 8(6), 1965, pp.607-639</a:t>
            </a:r>
          </a:p>
          <a:p>
            <a:pPr lvl="1">
              <a:lnSpc>
                <a:spcPct val="150000"/>
              </a:lnSpc>
              <a:tabLst>
                <a:tab pos="1524000" algn="l"/>
                <a:tab pos="2066925" algn="l"/>
              </a:tabLst>
            </a:pPr>
            <a:r>
              <a:rPr lang="en-US" altLang="zh-CN" dirty="0"/>
              <a:t>Prof. </a:t>
            </a:r>
            <a:r>
              <a:rPr lang="zh-CN" altLang="en-US" b="1" dirty="0">
                <a:ea typeface="楷体_GB2312" pitchFamily="49" charset="-122"/>
              </a:rPr>
              <a:t>高德纳</a:t>
            </a:r>
            <a:r>
              <a:rPr lang="en-US" altLang="zh-CN" dirty="0"/>
              <a:t>: The Art of Computer Programming, T</a:t>
            </a:r>
            <a:r>
              <a:rPr lang="en-US" altLang="zh-CN" baseline="-25000" dirty="0"/>
              <a:t>E</a:t>
            </a:r>
            <a:r>
              <a:rPr lang="en-US" altLang="zh-CN" dirty="0"/>
              <a:t>X, KMP Algorithm, LR Parsing, Attribute Grammar, etc. </a:t>
            </a:r>
          </a:p>
          <a:p>
            <a:pPr>
              <a:lnSpc>
                <a:spcPct val="150000"/>
              </a:lnSpc>
              <a:tabLst>
                <a:tab pos="1524000" algn="l"/>
                <a:tab pos="2066925" algn="l"/>
              </a:tabLst>
            </a:pPr>
            <a:r>
              <a:rPr lang="en-US" altLang="zh-CN" sz="2400" dirty="0"/>
              <a:t>LR(k) parsing:</a:t>
            </a:r>
          </a:p>
          <a:p>
            <a:pPr lvl="1">
              <a:lnSpc>
                <a:spcPct val="150000"/>
              </a:lnSpc>
              <a:tabLst>
                <a:tab pos="1524000" algn="l"/>
                <a:tab pos="2066925" algn="l"/>
              </a:tabLst>
            </a:pPr>
            <a:r>
              <a:rPr lang="en-US" altLang="zh-CN" sz="2000" dirty="0"/>
              <a:t>"L" : left-to-right scanning of the input</a:t>
            </a:r>
          </a:p>
          <a:p>
            <a:pPr lvl="1">
              <a:lnSpc>
                <a:spcPct val="150000"/>
              </a:lnSpc>
              <a:tabLst>
                <a:tab pos="1524000" algn="l"/>
                <a:tab pos="2066925" algn="l"/>
              </a:tabLst>
            </a:pPr>
            <a:r>
              <a:rPr lang="en-US" altLang="zh-CN" sz="2000" dirty="0"/>
              <a:t>"R“: constructing a rightmost derivation in reverse</a:t>
            </a:r>
          </a:p>
          <a:p>
            <a:pPr lvl="1">
              <a:lnSpc>
                <a:spcPct val="150000"/>
              </a:lnSpc>
              <a:tabLst>
                <a:tab pos="1524000" algn="l"/>
                <a:tab pos="2066925" algn="l"/>
              </a:tabLst>
            </a:pPr>
            <a:r>
              <a:rPr lang="en-US" altLang="zh-CN" sz="2000" dirty="0"/>
              <a:t>k: the number of input symbols of lookahead that are used in making parsing decisions, when (k) is omitted, k is assumed to be 1.</a:t>
            </a:r>
            <a:endParaRPr lang="zh-CN" altLang="en-US" sz="2000" dirty="0"/>
          </a:p>
        </p:txBody>
      </p:sp>
      <p:pic>
        <p:nvPicPr>
          <p:cNvPr id="2458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25" y="142875"/>
            <a:ext cx="13335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84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LR</a:t>
            </a:r>
            <a:r>
              <a:rPr lang="zh-CN" altLang="en-US" dirty="0"/>
              <a:t>语法分析器的优点</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15</a:t>
            </a:fld>
            <a:endParaRPr lang="zh-CN" altLang="en-US"/>
          </a:p>
        </p:txBody>
      </p:sp>
      <p:pic>
        <p:nvPicPr>
          <p:cNvPr id="6" name="图片 5"/>
          <p:cNvPicPr>
            <a:picLocks noChangeAspect="1"/>
          </p:cNvPicPr>
          <p:nvPr/>
        </p:nvPicPr>
        <p:blipFill>
          <a:blip r:embed="rId2"/>
          <a:stretch>
            <a:fillRect/>
          </a:stretch>
        </p:blipFill>
        <p:spPr>
          <a:xfrm>
            <a:off x="838200" y="1690688"/>
            <a:ext cx="9081688" cy="4249404"/>
          </a:xfrm>
          <a:prstGeom prst="rect">
            <a:avLst/>
          </a:prstGeom>
        </p:spPr>
      </p:pic>
      <p:pic>
        <p:nvPicPr>
          <p:cNvPr id="3" name="图片 2">
            <a:extLst>
              <a:ext uri="{FF2B5EF4-FFF2-40B4-BE49-F238E27FC236}">
                <a16:creationId xmlns:a16="http://schemas.microsoft.com/office/drawing/2014/main" id="{75A05573-94F1-4DD8-9972-2DF4CC72C4CA}"/>
              </a:ext>
            </a:extLst>
          </p:cNvPr>
          <p:cNvPicPr>
            <a:picLocks noChangeAspect="1"/>
          </p:cNvPicPr>
          <p:nvPr/>
        </p:nvPicPr>
        <p:blipFill>
          <a:blip r:embed="rId3"/>
          <a:stretch>
            <a:fillRect/>
          </a:stretch>
        </p:blipFill>
        <p:spPr>
          <a:xfrm>
            <a:off x="6696592" y="4849523"/>
            <a:ext cx="3132511" cy="2008477"/>
          </a:xfrm>
          <a:prstGeom prst="rect">
            <a:avLst/>
          </a:prstGeom>
        </p:spPr>
      </p:pic>
    </p:spTree>
    <p:extLst>
      <p:ext uri="{BB962C8B-B14F-4D97-AF65-F5344CB8AC3E}">
        <p14:creationId xmlns:p14="http://schemas.microsoft.com/office/powerpoint/2010/main" val="158226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LR</a:t>
            </a:r>
            <a:r>
              <a:rPr lang="zh-CN" altLang="en-US" dirty="0"/>
              <a:t>语法分析器的结构</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16</a:t>
            </a:fld>
            <a:endParaRPr lang="zh-CN" altLang="en-US"/>
          </a:p>
        </p:txBody>
      </p:sp>
      <p:pic>
        <p:nvPicPr>
          <p:cNvPr id="6" name="图片 5"/>
          <p:cNvPicPr>
            <a:picLocks noChangeAspect="1"/>
          </p:cNvPicPr>
          <p:nvPr/>
        </p:nvPicPr>
        <p:blipFill>
          <a:blip r:embed="rId2"/>
          <a:stretch>
            <a:fillRect/>
          </a:stretch>
        </p:blipFill>
        <p:spPr>
          <a:xfrm>
            <a:off x="1011454" y="1690688"/>
            <a:ext cx="7964251" cy="4490640"/>
          </a:xfrm>
          <a:prstGeom prst="rect">
            <a:avLst/>
          </a:prstGeom>
        </p:spPr>
      </p:pic>
      <p:pic>
        <p:nvPicPr>
          <p:cNvPr id="7" name="Picture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028" y="2786322"/>
            <a:ext cx="13335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448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LR</a:t>
            </a:r>
            <a:r>
              <a:rPr lang="zh-CN" altLang="en-US" dirty="0"/>
              <a:t>语法分析表的结构</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17</a:t>
            </a:fld>
            <a:endParaRPr lang="zh-CN" altLang="en-US"/>
          </a:p>
        </p:txBody>
      </p:sp>
      <p:pic>
        <p:nvPicPr>
          <p:cNvPr id="7" name="图片 6"/>
          <p:cNvPicPr>
            <a:picLocks noChangeAspect="1"/>
          </p:cNvPicPr>
          <p:nvPr/>
        </p:nvPicPr>
        <p:blipFill>
          <a:blip r:embed="rId2"/>
          <a:stretch>
            <a:fillRect/>
          </a:stretch>
        </p:blipFill>
        <p:spPr>
          <a:xfrm>
            <a:off x="1028776" y="1593519"/>
            <a:ext cx="7925401" cy="4860000"/>
          </a:xfrm>
          <a:prstGeom prst="rect">
            <a:avLst/>
          </a:prstGeom>
        </p:spPr>
      </p:pic>
    </p:spTree>
    <p:extLst>
      <p:ext uri="{BB962C8B-B14F-4D97-AF65-F5344CB8AC3E}">
        <p14:creationId xmlns:p14="http://schemas.microsoft.com/office/powerpoint/2010/main" val="656679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LR</a:t>
            </a:r>
            <a:r>
              <a:rPr lang="zh-CN" altLang="en-US" dirty="0"/>
              <a:t>分析表的例子</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18</a:t>
            </a:fld>
            <a:endParaRPr lang="zh-CN" altLang="en-US"/>
          </a:p>
        </p:txBody>
      </p:sp>
      <p:pic>
        <p:nvPicPr>
          <p:cNvPr id="7" name="图片 6"/>
          <p:cNvPicPr>
            <a:picLocks noChangeAspect="1"/>
          </p:cNvPicPr>
          <p:nvPr/>
        </p:nvPicPr>
        <p:blipFill>
          <a:blip r:embed="rId2"/>
          <a:stretch>
            <a:fillRect/>
          </a:stretch>
        </p:blipFill>
        <p:spPr>
          <a:xfrm>
            <a:off x="759329" y="1463040"/>
            <a:ext cx="6575121" cy="4813934"/>
          </a:xfrm>
          <a:prstGeom prst="rect">
            <a:avLst/>
          </a:prstGeom>
        </p:spPr>
      </p:pic>
    </p:spTree>
    <p:extLst>
      <p:ext uri="{BB962C8B-B14F-4D97-AF65-F5344CB8AC3E}">
        <p14:creationId xmlns:p14="http://schemas.microsoft.com/office/powerpoint/2010/main" val="2286511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LR</a:t>
            </a:r>
            <a:r>
              <a:rPr lang="zh-CN" altLang="en-US" dirty="0"/>
              <a:t>语法分析器的格局</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19</a:t>
            </a:fld>
            <a:endParaRPr lang="zh-CN" altLang="en-US"/>
          </a:p>
        </p:txBody>
      </p:sp>
      <p:pic>
        <p:nvPicPr>
          <p:cNvPr id="6" name="图片 5"/>
          <p:cNvPicPr>
            <a:picLocks noChangeAspect="1"/>
          </p:cNvPicPr>
          <p:nvPr/>
        </p:nvPicPr>
        <p:blipFill>
          <a:blip r:embed="rId2"/>
          <a:stretch>
            <a:fillRect/>
          </a:stretch>
        </p:blipFill>
        <p:spPr>
          <a:xfrm>
            <a:off x="939386" y="1585366"/>
            <a:ext cx="8158501" cy="4393440"/>
          </a:xfrm>
          <a:prstGeom prst="rect">
            <a:avLst/>
          </a:prstGeom>
        </p:spPr>
      </p:pic>
    </p:spTree>
    <p:extLst>
      <p:ext uri="{BB962C8B-B14F-4D97-AF65-F5344CB8AC3E}">
        <p14:creationId xmlns:p14="http://schemas.microsoft.com/office/powerpoint/2010/main" val="122985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normAutofit/>
          </a:bodyPr>
          <a:lstStyle/>
          <a:p>
            <a:pPr>
              <a:lnSpc>
                <a:spcPct val="150000"/>
              </a:lnSpc>
            </a:pPr>
            <a:r>
              <a:rPr lang="zh-CN" altLang="en-US" dirty="0"/>
              <a:t>自底向上语法分析的通用框架</a:t>
            </a:r>
          </a:p>
          <a:p>
            <a:pPr lvl="1">
              <a:lnSpc>
                <a:spcPct val="150000"/>
              </a:lnSpc>
            </a:pPr>
            <a:r>
              <a:rPr lang="zh-CN" altLang="en-US" dirty="0"/>
              <a:t>移入</a:t>
            </a:r>
            <a:r>
              <a:rPr lang="en-US" altLang="zh-CN" dirty="0"/>
              <a:t>-</a:t>
            </a:r>
            <a:r>
              <a:rPr lang="zh-CN" altLang="en-US" dirty="0"/>
              <a:t>归约</a:t>
            </a:r>
            <a:r>
              <a:rPr lang="en-US" altLang="zh-CN" dirty="0"/>
              <a:t>(shift-reduce)</a:t>
            </a:r>
          </a:p>
          <a:p>
            <a:pPr lvl="1">
              <a:lnSpc>
                <a:spcPct val="150000"/>
              </a:lnSpc>
            </a:pPr>
            <a:r>
              <a:rPr lang="en-US" altLang="zh-CN" dirty="0"/>
              <a:t>LR</a:t>
            </a:r>
            <a:r>
              <a:rPr lang="zh-CN" altLang="en-US" dirty="0"/>
              <a:t>分析器是最重要的移入</a:t>
            </a:r>
            <a:r>
              <a:rPr lang="en-US" altLang="zh-CN" dirty="0"/>
              <a:t>-</a:t>
            </a:r>
            <a:r>
              <a:rPr lang="zh-CN" altLang="en-US" dirty="0"/>
              <a:t>归约分析器</a:t>
            </a:r>
            <a:endParaRPr lang="en-US" altLang="zh-CN" dirty="0"/>
          </a:p>
          <a:p>
            <a:pPr>
              <a:lnSpc>
                <a:spcPct val="150000"/>
              </a:lnSpc>
            </a:pPr>
            <a:r>
              <a:rPr lang="en-US" altLang="zh-CN" dirty="0"/>
              <a:t>LR</a:t>
            </a:r>
            <a:r>
              <a:rPr lang="zh-CN" altLang="en-US" dirty="0"/>
              <a:t>分析器的基本结构和运行原理</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2</a:t>
            </a:fld>
            <a:endParaRPr lang="zh-CN" altLang="en-US"/>
          </a:p>
        </p:txBody>
      </p:sp>
    </p:spTree>
    <p:extLst>
      <p:ext uri="{BB962C8B-B14F-4D97-AF65-F5344CB8AC3E}">
        <p14:creationId xmlns:p14="http://schemas.microsoft.com/office/powerpoint/2010/main" val="415619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r>
              <a:rPr lang="en-US" altLang="zh-CN" dirty="0"/>
              <a:t>LR</a:t>
            </a:r>
            <a:r>
              <a:rPr lang="zh-CN" altLang="en-US" dirty="0"/>
              <a:t>语法分析器的行为</a:t>
            </a:r>
          </a:p>
        </p:txBody>
      </p:sp>
      <p:sp>
        <p:nvSpPr>
          <p:cNvPr id="4" name="日期占位符 3"/>
          <p:cNvSpPr>
            <a:spLocks noGrp="1"/>
          </p:cNvSpPr>
          <p:nvPr>
            <p:ph type="dt" sz="half" idx="10"/>
          </p:nvPr>
        </p:nvSpPr>
        <p:spPr>
          <a:xfrm>
            <a:off x="838200" y="6356350"/>
            <a:ext cx="2743200" cy="365125"/>
          </a:xfrm>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73EEFB0-B63D-4295-A631-D63A173DC90C}" type="slidenum">
              <a:rPr lang="zh-CN" altLang="en-US" smtClean="0"/>
              <a:t>20</a:t>
            </a:fld>
            <a:endParaRPr lang="zh-CN" altLang="en-US"/>
          </a:p>
        </p:txBody>
      </p:sp>
      <p:pic>
        <p:nvPicPr>
          <p:cNvPr id="6" name="图片 5"/>
          <p:cNvPicPr>
            <a:picLocks noChangeAspect="1"/>
          </p:cNvPicPr>
          <p:nvPr/>
        </p:nvPicPr>
        <p:blipFill>
          <a:blip r:embed="rId2"/>
          <a:stretch>
            <a:fillRect/>
          </a:stretch>
        </p:blipFill>
        <p:spPr>
          <a:xfrm>
            <a:off x="949361" y="1758064"/>
            <a:ext cx="9934529" cy="4301913"/>
          </a:xfrm>
          <a:prstGeom prst="rect">
            <a:avLst/>
          </a:prstGeom>
        </p:spPr>
      </p:pic>
    </p:spTree>
    <p:extLst>
      <p:ext uri="{BB962C8B-B14F-4D97-AF65-F5344CB8AC3E}">
        <p14:creationId xmlns:p14="http://schemas.microsoft.com/office/powerpoint/2010/main" val="368154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40451" y="1508126"/>
            <a:ext cx="8093863" cy="5030787"/>
          </a:xfrm>
          <a:prstGeom prst="rect">
            <a:avLst/>
          </a:prstGeom>
        </p:spPr>
      </p:pic>
      <p:sp>
        <p:nvSpPr>
          <p:cNvPr id="2" name="标题 1"/>
          <p:cNvSpPr>
            <a:spLocks noGrp="1"/>
          </p:cNvSpPr>
          <p:nvPr>
            <p:ph type="title"/>
          </p:nvPr>
        </p:nvSpPr>
        <p:spPr/>
        <p:txBody>
          <a:bodyPr/>
          <a:lstStyle/>
          <a:p>
            <a:r>
              <a:rPr lang="en-US" altLang="zh-CN" dirty="0"/>
              <a:t>LR</a:t>
            </a:r>
            <a:r>
              <a:rPr lang="zh-CN" altLang="en-US" dirty="0"/>
              <a:t>语法分析算法</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21</a:t>
            </a:fld>
            <a:endParaRPr lang="zh-CN" altLang="en-US"/>
          </a:p>
        </p:txBody>
      </p:sp>
    </p:spTree>
    <p:extLst>
      <p:ext uri="{BB962C8B-B14F-4D97-AF65-F5344CB8AC3E}">
        <p14:creationId xmlns:p14="http://schemas.microsoft.com/office/powerpoint/2010/main" val="26108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LR</a:t>
            </a:r>
            <a:r>
              <a:rPr lang="zh-CN" altLang="en-US" dirty="0"/>
              <a:t>分析过程的例子</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22</a:t>
            </a:fld>
            <a:endParaRPr lang="zh-CN" altLang="en-US"/>
          </a:p>
        </p:txBody>
      </p:sp>
      <p:pic>
        <p:nvPicPr>
          <p:cNvPr id="6" name="图片 5"/>
          <p:cNvPicPr>
            <a:picLocks noChangeAspect="1"/>
          </p:cNvPicPr>
          <p:nvPr/>
        </p:nvPicPr>
        <p:blipFill>
          <a:blip r:embed="rId2"/>
          <a:stretch>
            <a:fillRect/>
          </a:stretch>
        </p:blipFill>
        <p:spPr>
          <a:xfrm>
            <a:off x="496763" y="1758479"/>
            <a:ext cx="6584449" cy="4395740"/>
          </a:xfrm>
          <a:prstGeom prst="rect">
            <a:avLst/>
          </a:prstGeom>
        </p:spPr>
      </p:pic>
      <p:pic>
        <p:nvPicPr>
          <p:cNvPr id="7" name="图片 6"/>
          <p:cNvPicPr>
            <a:picLocks noChangeAspect="1"/>
          </p:cNvPicPr>
          <p:nvPr/>
        </p:nvPicPr>
        <p:blipFill rotWithShape="1">
          <a:blip r:embed="rId3"/>
          <a:srcRect l="20566"/>
          <a:stretch/>
        </p:blipFill>
        <p:spPr>
          <a:xfrm>
            <a:off x="7474470" y="2016795"/>
            <a:ext cx="4488930" cy="4137424"/>
          </a:xfrm>
          <a:prstGeom prst="rect">
            <a:avLst/>
          </a:prstGeom>
        </p:spPr>
      </p:pic>
    </p:spTree>
    <p:extLst>
      <p:ext uri="{BB962C8B-B14F-4D97-AF65-F5344CB8AC3E}">
        <p14:creationId xmlns:p14="http://schemas.microsoft.com/office/powerpoint/2010/main" val="4235741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LR</a:t>
            </a:r>
            <a:r>
              <a:rPr lang="zh-CN" altLang="en-US" dirty="0"/>
              <a:t>归约分析器的分类</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23</a:t>
            </a:fld>
            <a:endParaRPr lang="zh-CN" altLang="en-US"/>
          </a:p>
        </p:txBody>
      </p:sp>
      <p:grpSp>
        <p:nvGrpSpPr>
          <p:cNvPr id="6" name="Group 22"/>
          <p:cNvGrpSpPr>
            <a:grpSpLocks/>
          </p:cNvGrpSpPr>
          <p:nvPr/>
        </p:nvGrpSpPr>
        <p:grpSpPr bwMode="auto">
          <a:xfrm>
            <a:off x="2370932" y="1865515"/>
            <a:ext cx="6535739" cy="3276600"/>
            <a:chOff x="1104" y="1728"/>
            <a:chExt cx="4117" cy="2064"/>
          </a:xfrm>
        </p:grpSpPr>
        <p:sp>
          <p:nvSpPr>
            <p:cNvPr id="7" name="AutoShape 12"/>
            <p:cNvSpPr>
              <a:spLocks noChangeArrowheads="1"/>
            </p:cNvSpPr>
            <p:nvPr/>
          </p:nvSpPr>
          <p:spPr bwMode="auto">
            <a:xfrm rot="-2700000">
              <a:off x="3504" y="2832"/>
              <a:ext cx="96" cy="720"/>
            </a:xfrm>
            <a:prstGeom prst="upArrow">
              <a:avLst>
                <a:gd name="adj1" fmla="val 0"/>
                <a:gd name="adj2" fmla="val 20777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 name="AutoShape 15"/>
            <p:cNvSpPr>
              <a:spLocks noChangeArrowheads="1"/>
            </p:cNvSpPr>
            <p:nvPr/>
          </p:nvSpPr>
          <p:spPr bwMode="auto">
            <a:xfrm rot="-2700000">
              <a:off x="2880" y="1968"/>
              <a:ext cx="107" cy="720"/>
            </a:xfrm>
            <a:prstGeom prst="upArrow">
              <a:avLst>
                <a:gd name="adj1" fmla="val 0"/>
                <a:gd name="adj2" fmla="val 1842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 name="AutoShape 16"/>
            <p:cNvSpPr>
              <a:spLocks noChangeArrowheads="1"/>
            </p:cNvSpPr>
            <p:nvPr/>
          </p:nvSpPr>
          <p:spPr bwMode="auto">
            <a:xfrm rot="2555095">
              <a:off x="2016" y="1968"/>
              <a:ext cx="107" cy="720"/>
            </a:xfrm>
            <a:prstGeom prst="upArrow">
              <a:avLst>
                <a:gd name="adj1" fmla="val 0"/>
                <a:gd name="adj2" fmla="val 1842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 name="AutoShape 17"/>
            <p:cNvSpPr>
              <a:spLocks noChangeArrowheads="1"/>
            </p:cNvSpPr>
            <p:nvPr/>
          </p:nvSpPr>
          <p:spPr bwMode="auto">
            <a:xfrm rot="-3938324">
              <a:off x="4120" y="2548"/>
              <a:ext cx="107" cy="1296"/>
            </a:xfrm>
            <a:prstGeom prst="upArrow">
              <a:avLst>
                <a:gd name="adj1" fmla="val 0"/>
                <a:gd name="adj2" fmla="val 19071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1" name="AutoShape 19"/>
            <p:cNvSpPr>
              <a:spLocks noChangeArrowheads="1"/>
            </p:cNvSpPr>
            <p:nvPr/>
          </p:nvSpPr>
          <p:spPr bwMode="auto">
            <a:xfrm rot="2555095">
              <a:off x="2880" y="2832"/>
              <a:ext cx="107" cy="720"/>
            </a:xfrm>
            <a:prstGeom prst="upArrow">
              <a:avLst>
                <a:gd name="adj1" fmla="val 0"/>
                <a:gd name="adj2" fmla="val 1842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2" name="AutoShape 20"/>
            <p:cNvSpPr>
              <a:spLocks noChangeArrowheads="1"/>
            </p:cNvSpPr>
            <p:nvPr/>
          </p:nvSpPr>
          <p:spPr bwMode="auto">
            <a:xfrm rot="3918771">
              <a:off x="2227" y="2546"/>
              <a:ext cx="96" cy="1296"/>
            </a:xfrm>
            <a:prstGeom prst="upArrow">
              <a:avLst>
                <a:gd name="adj1" fmla="val 0"/>
                <a:gd name="adj2" fmla="val 22818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3" name="Rectangle 7"/>
            <p:cNvSpPr>
              <a:spLocks noChangeArrowheads="1"/>
            </p:cNvSpPr>
            <p:nvPr/>
          </p:nvSpPr>
          <p:spPr bwMode="auto">
            <a:xfrm>
              <a:off x="2256" y="3456"/>
              <a:ext cx="949"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a:t>SLR(1) Parser</a:t>
              </a:r>
            </a:p>
          </p:txBody>
        </p:sp>
        <p:sp>
          <p:nvSpPr>
            <p:cNvPr id="14" name="Rectangle 8"/>
            <p:cNvSpPr>
              <a:spLocks noChangeArrowheads="1"/>
            </p:cNvSpPr>
            <p:nvPr/>
          </p:nvSpPr>
          <p:spPr bwMode="auto">
            <a:xfrm>
              <a:off x="1248" y="3456"/>
              <a:ext cx="949"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a:t>LR(0) Parser</a:t>
              </a:r>
            </a:p>
          </p:txBody>
        </p:sp>
        <p:sp>
          <p:nvSpPr>
            <p:cNvPr id="15" name="Rectangle 9"/>
            <p:cNvSpPr>
              <a:spLocks noChangeArrowheads="1"/>
            </p:cNvSpPr>
            <p:nvPr/>
          </p:nvSpPr>
          <p:spPr bwMode="auto">
            <a:xfrm>
              <a:off x="3264" y="3456"/>
              <a:ext cx="949"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a:t>LALR(1) Parser</a:t>
              </a:r>
            </a:p>
          </p:txBody>
        </p:sp>
        <p:sp>
          <p:nvSpPr>
            <p:cNvPr id="16" name="Rectangle 10"/>
            <p:cNvSpPr>
              <a:spLocks noChangeArrowheads="1"/>
            </p:cNvSpPr>
            <p:nvPr/>
          </p:nvSpPr>
          <p:spPr bwMode="auto">
            <a:xfrm>
              <a:off x="4272" y="3456"/>
              <a:ext cx="949"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a:t>LR(1) Parser</a:t>
              </a:r>
            </a:p>
          </p:txBody>
        </p:sp>
        <p:sp>
          <p:nvSpPr>
            <p:cNvPr id="17" name="Rectangle 5"/>
            <p:cNvSpPr>
              <a:spLocks noChangeArrowheads="1"/>
            </p:cNvSpPr>
            <p:nvPr/>
          </p:nvSpPr>
          <p:spPr bwMode="auto">
            <a:xfrm>
              <a:off x="1104" y="2592"/>
              <a:ext cx="134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dirty="0"/>
                <a:t>OPP Parser</a:t>
              </a:r>
            </a:p>
          </p:txBody>
        </p:sp>
        <p:sp>
          <p:nvSpPr>
            <p:cNvPr id="18" name="Rectangle 6"/>
            <p:cNvSpPr>
              <a:spLocks noChangeArrowheads="1"/>
            </p:cNvSpPr>
            <p:nvPr/>
          </p:nvSpPr>
          <p:spPr bwMode="auto">
            <a:xfrm>
              <a:off x="2544" y="2592"/>
              <a:ext cx="134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1" dirty="0"/>
                <a:t>LR Parser</a:t>
              </a:r>
            </a:p>
          </p:txBody>
        </p:sp>
        <p:sp>
          <p:nvSpPr>
            <p:cNvPr id="19" name="Rectangle 4"/>
            <p:cNvSpPr>
              <a:spLocks noChangeArrowheads="1"/>
            </p:cNvSpPr>
            <p:nvPr/>
          </p:nvSpPr>
          <p:spPr bwMode="auto">
            <a:xfrm>
              <a:off x="1824" y="1728"/>
              <a:ext cx="134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1"/>
                <a:t>Shift-Reduce Parser</a:t>
              </a:r>
            </a:p>
          </p:txBody>
        </p:sp>
      </p:grpSp>
      <p:pic>
        <p:nvPicPr>
          <p:cNvPr id="2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239" y="824305"/>
            <a:ext cx="13335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内容占位符 2"/>
          <p:cNvSpPr>
            <a:spLocks noGrp="1"/>
          </p:cNvSpPr>
          <p:nvPr>
            <p:ph idx="1"/>
          </p:nvPr>
        </p:nvSpPr>
        <p:spPr>
          <a:xfrm>
            <a:off x="1255105" y="5517938"/>
            <a:ext cx="9681789" cy="760240"/>
          </a:xfrm>
        </p:spPr>
        <p:txBody>
          <a:bodyPr>
            <a:normAutofit fontScale="85000" lnSpcReduction="20000"/>
          </a:bodyPr>
          <a:lstStyle/>
          <a:p>
            <a:pPr>
              <a:buFont typeface="Arial" panose="020B0604020202020204" pitchFamily="34" charset="0"/>
              <a:buChar char="•"/>
            </a:pPr>
            <a:r>
              <a:rPr lang="zh-CN" altLang="en-US" dirty="0"/>
              <a:t>不同的</a:t>
            </a:r>
            <a:r>
              <a:rPr lang="en-US" altLang="zh-CN" dirty="0"/>
              <a:t>LR</a:t>
            </a:r>
            <a:r>
              <a:rPr lang="zh-CN" altLang="en-US" dirty="0"/>
              <a:t>分析法具有相同的</a:t>
            </a:r>
            <a:r>
              <a:rPr lang="en-US" altLang="zh-CN" dirty="0"/>
              <a:t>LR</a:t>
            </a:r>
            <a:r>
              <a:rPr lang="zh-CN" altLang="en-US" dirty="0"/>
              <a:t>分析程序</a:t>
            </a:r>
            <a:endParaRPr lang="en-US" altLang="zh-CN" dirty="0"/>
          </a:p>
          <a:p>
            <a:pPr>
              <a:buFont typeface="Arial" panose="020B0604020202020204" pitchFamily="34" charset="0"/>
              <a:buChar char="•"/>
            </a:pPr>
            <a:r>
              <a:rPr lang="zh-CN" altLang="en-US" dirty="0"/>
              <a:t>不同之处在于用不同的方法构造出不同的</a:t>
            </a:r>
            <a:r>
              <a:rPr lang="en-US" altLang="zh-CN" dirty="0"/>
              <a:t>ACTION</a:t>
            </a:r>
            <a:r>
              <a:rPr lang="zh-CN" altLang="en-US" dirty="0"/>
              <a:t>表和</a:t>
            </a:r>
            <a:r>
              <a:rPr lang="en-US" altLang="zh-CN" dirty="0"/>
              <a:t>GOTO</a:t>
            </a:r>
            <a:r>
              <a:rPr lang="zh-CN" altLang="en-US" dirty="0"/>
              <a:t>表</a:t>
            </a:r>
            <a:r>
              <a:rPr lang="en-US" altLang="zh-CN" dirty="0"/>
              <a:t>.</a:t>
            </a:r>
            <a:endParaRPr lang="zh-CN" altLang="en-US" dirty="0"/>
          </a:p>
        </p:txBody>
      </p:sp>
      <p:sp>
        <p:nvSpPr>
          <p:cNvPr id="22" name="椭圆 21"/>
          <p:cNvSpPr/>
          <p:nvPr/>
        </p:nvSpPr>
        <p:spPr>
          <a:xfrm>
            <a:off x="2014870" y="4116544"/>
            <a:ext cx="7265324" cy="1305098"/>
          </a:xfrm>
          <a:prstGeom prst="ellipse">
            <a:avLst/>
          </a:prstGeom>
          <a:solidFill>
            <a:srgbClr val="FF0000">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435F5F81-9D6E-4D8E-95FB-D7CD3F4FD7E9}"/>
              </a:ext>
            </a:extLst>
          </p:cNvPr>
          <p:cNvPicPr>
            <a:picLocks noChangeAspect="1"/>
          </p:cNvPicPr>
          <p:nvPr/>
        </p:nvPicPr>
        <p:blipFill>
          <a:blip r:embed="rId3"/>
          <a:stretch>
            <a:fillRect/>
          </a:stretch>
        </p:blipFill>
        <p:spPr>
          <a:xfrm>
            <a:off x="6492828" y="861276"/>
            <a:ext cx="3132511" cy="2008477"/>
          </a:xfrm>
          <a:prstGeom prst="rect">
            <a:avLst/>
          </a:prstGeom>
        </p:spPr>
      </p:pic>
    </p:spTree>
    <p:extLst>
      <p:ext uri="{BB962C8B-B14F-4D97-AF65-F5344CB8AC3E}">
        <p14:creationId xmlns:p14="http://schemas.microsoft.com/office/powerpoint/2010/main" val="162322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分析过程示例 </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3</a:t>
            </a:fld>
            <a:endParaRPr lang="zh-CN" altLang="en-US"/>
          </a:p>
        </p:txBody>
      </p:sp>
      <p:pic>
        <p:nvPicPr>
          <p:cNvPr id="6" name="图片 5"/>
          <p:cNvPicPr>
            <a:picLocks noChangeAspect="1"/>
          </p:cNvPicPr>
          <p:nvPr/>
        </p:nvPicPr>
        <p:blipFill>
          <a:blip r:embed="rId2"/>
          <a:stretch>
            <a:fillRect/>
          </a:stretch>
        </p:blipFill>
        <p:spPr>
          <a:xfrm>
            <a:off x="1578579" y="1827865"/>
            <a:ext cx="9082749" cy="3640427"/>
          </a:xfrm>
          <a:prstGeom prst="rect">
            <a:avLst/>
          </a:prstGeom>
        </p:spPr>
      </p:pic>
    </p:spTree>
    <p:extLst>
      <p:ext uri="{BB962C8B-B14F-4D97-AF65-F5344CB8AC3E}">
        <p14:creationId xmlns:p14="http://schemas.microsoft.com/office/powerpoint/2010/main" val="149415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p>
        </p:txBody>
      </p:sp>
      <p:sp>
        <p:nvSpPr>
          <p:cNvPr id="3" name="内容占位符 2"/>
          <p:cNvSpPr>
            <a:spLocks noGrp="1"/>
          </p:cNvSpPr>
          <p:nvPr>
            <p:ph idx="1"/>
          </p:nvPr>
        </p:nvSpPr>
        <p:spPr/>
        <p:txBody>
          <a:bodyPr>
            <a:normAutofit fontScale="92500"/>
          </a:bodyPr>
          <a:lstStyle/>
          <a:p>
            <a:pPr>
              <a:lnSpc>
                <a:spcPct val="150000"/>
              </a:lnSpc>
            </a:pPr>
            <a:r>
              <a:rPr lang="zh-CN" altLang="en-US" dirty="0"/>
              <a:t>自底向上语法分析过程看成从串</a:t>
            </a:r>
            <a:r>
              <a:rPr lang="en-US" altLang="zh-CN" i="1" dirty="0"/>
              <a:t>w</a:t>
            </a:r>
            <a:r>
              <a:rPr lang="zh-CN" altLang="en-US" dirty="0"/>
              <a:t>“归约”为文法开始符号</a:t>
            </a:r>
            <a:r>
              <a:rPr lang="en-US" altLang="zh-CN" i="1" dirty="0"/>
              <a:t>S</a:t>
            </a:r>
            <a:r>
              <a:rPr lang="zh-CN" altLang="en-US" dirty="0"/>
              <a:t>的过程</a:t>
            </a:r>
          </a:p>
          <a:p>
            <a:pPr>
              <a:lnSpc>
                <a:spcPct val="150000"/>
              </a:lnSpc>
            </a:pPr>
            <a:r>
              <a:rPr lang="zh-CN" altLang="en-US" dirty="0"/>
              <a:t>归约步骤</a:t>
            </a:r>
          </a:p>
          <a:p>
            <a:pPr lvl="1">
              <a:lnSpc>
                <a:spcPct val="150000"/>
              </a:lnSpc>
            </a:pPr>
            <a:r>
              <a:rPr lang="zh-CN" altLang="en-US" dirty="0"/>
              <a:t>一个与某产生式体相匹配的特定子串被替换为该产生式头部的非终结符号</a:t>
            </a:r>
          </a:p>
          <a:p>
            <a:pPr>
              <a:lnSpc>
                <a:spcPct val="150000"/>
              </a:lnSpc>
            </a:pPr>
            <a:r>
              <a:rPr lang="zh-CN" altLang="en-US" dirty="0"/>
              <a:t>问题</a:t>
            </a:r>
          </a:p>
          <a:p>
            <a:pPr lvl="1">
              <a:lnSpc>
                <a:spcPct val="150000"/>
              </a:lnSpc>
            </a:pPr>
            <a:r>
              <a:rPr lang="zh-CN" altLang="en-US" dirty="0"/>
              <a:t>何时归约</a:t>
            </a:r>
            <a:r>
              <a:rPr lang="en-US" altLang="zh-CN" dirty="0"/>
              <a:t>(</a:t>
            </a:r>
            <a:r>
              <a:rPr lang="zh-CN" altLang="en-US" dirty="0"/>
              <a:t>归约哪些符号串</a:t>
            </a:r>
            <a:r>
              <a:rPr lang="en-US" altLang="zh-CN" dirty="0"/>
              <a:t>) </a:t>
            </a:r>
            <a:r>
              <a:rPr lang="zh-CN" altLang="en-US" dirty="0"/>
              <a:t>？</a:t>
            </a:r>
          </a:p>
          <a:p>
            <a:pPr lvl="1">
              <a:lnSpc>
                <a:spcPct val="150000"/>
              </a:lnSpc>
            </a:pPr>
            <a:r>
              <a:rPr lang="zh-CN" altLang="en-US" dirty="0"/>
              <a:t>归约到哪个非终结符号？ </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4</a:t>
            </a:fld>
            <a:endParaRPr lang="zh-CN" altLang="en-US"/>
          </a:p>
        </p:txBody>
      </p:sp>
    </p:spTree>
    <p:extLst>
      <p:ext uri="{BB962C8B-B14F-4D97-AF65-F5344CB8AC3E}">
        <p14:creationId xmlns:p14="http://schemas.microsoft.com/office/powerpoint/2010/main" val="241116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句型</a:t>
            </a:r>
            <a:r>
              <a:rPr lang="en-US" altLang="zh-CN" dirty="0"/>
              <a:t>/</a:t>
            </a:r>
            <a:r>
              <a:rPr lang="zh-CN" altLang="en-US" dirty="0"/>
              <a:t>句子</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5</a:t>
            </a:fld>
            <a:endParaRPr lang="zh-CN" altLang="en-US"/>
          </a:p>
        </p:txBody>
      </p:sp>
      <p:pic>
        <p:nvPicPr>
          <p:cNvPr id="7" name="图片 6"/>
          <p:cNvPicPr>
            <a:picLocks noChangeAspect="1"/>
          </p:cNvPicPr>
          <p:nvPr/>
        </p:nvPicPr>
        <p:blipFill>
          <a:blip r:embed="rId2"/>
          <a:stretch>
            <a:fillRect/>
          </a:stretch>
        </p:blipFill>
        <p:spPr>
          <a:xfrm>
            <a:off x="838200" y="1782681"/>
            <a:ext cx="9664686" cy="3251045"/>
          </a:xfrm>
          <a:prstGeom prst="rect">
            <a:avLst/>
          </a:prstGeom>
        </p:spPr>
      </p:pic>
    </p:spTree>
    <p:extLst>
      <p:ext uri="{BB962C8B-B14F-4D97-AF65-F5344CB8AC3E}">
        <p14:creationId xmlns:p14="http://schemas.microsoft.com/office/powerpoint/2010/main" val="169423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归约的例子</a:t>
            </a:r>
          </a:p>
        </p:txBody>
      </p:sp>
      <p:pic>
        <p:nvPicPr>
          <p:cNvPr id="6" name="内容占位符 5"/>
          <p:cNvPicPr>
            <a:picLocks noGrp="1" noChangeAspect="1"/>
          </p:cNvPicPr>
          <p:nvPr>
            <p:ph idx="1"/>
          </p:nvPr>
        </p:nvPicPr>
        <p:blipFill>
          <a:blip r:embed="rId2"/>
          <a:stretch>
            <a:fillRect/>
          </a:stretch>
        </p:blipFill>
        <p:spPr>
          <a:xfrm>
            <a:off x="994232" y="1841430"/>
            <a:ext cx="9701626" cy="4193609"/>
          </a:xfrm>
          <a:prstGeom prst="rect">
            <a:avLst/>
          </a:prstGeom>
        </p:spPr>
      </p:pic>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6</a:t>
            </a:fld>
            <a:endParaRPr lang="zh-CN" altLang="en-US"/>
          </a:p>
        </p:txBody>
      </p:sp>
      <p:pic>
        <p:nvPicPr>
          <p:cNvPr id="7" name="图片 6"/>
          <p:cNvPicPr>
            <a:picLocks noChangeAspect="1"/>
          </p:cNvPicPr>
          <p:nvPr/>
        </p:nvPicPr>
        <p:blipFill>
          <a:blip r:embed="rId3"/>
          <a:stretch>
            <a:fillRect/>
          </a:stretch>
        </p:blipFill>
        <p:spPr>
          <a:xfrm>
            <a:off x="8129250" y="354270"/>
            <a:ext cx="3224550" cy="1487160"/>
          </a:xfrm>
          <a:prstGeom prst="rect">
            <a:avLst/>
          </a:prstGeom>
        </p:spPr>
      </p:pic>
    </p:spTree>
    <p:extLst>
      <p:ext uri="{BB962C8B-B14F-4D97-AF65-F5344CB8AC3E}">
        <p14:creationId xmlns:p14="http://schemas.microsoft.com/office/powerpoint/2010/main" val="420249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2024064" y="1571625"/>
            <a:ext cx="8186737" cy="928688"/>
          </a:xfrm>
        </p:spPr>
        <p:txBody>
          <a:bodyPr/>
          <a:lstStyle/>
          <a:p>
            <a:r>
              <a:rPr lang="zh-CN" altLang="en-US" dirty="0"/>
              <a:t>如果                        ，则称    是句型        的句柄</a:t>
            </a:r>
            <a:r>
              <a:rPr lang="en-US" altLang="zh-CN" dirty="0"/>
              <a:t>.</a:t>
            </a:r>
            <a:endParaRPr lang="zh-CN" altLang="en-US" dirty="0"/>
          </a:p>
        </p:txBody>
      </p:sp>
      <p:graphicFrame>
        <p:nvGraphicFramePr>
          <p:cNvPr id="23556" name="Object 5"/>
          <p:cNvGraphicFramePr>
            <a:graphicFrameLocks noChangeAspect="1"/>
          </p:cNvGraphicFramePr>
          <p:nvPr>
            <p:extLst>
              <p:ext uri="{D42A27DB-BD31-4B8C-83A1-F6EECF244321}">
                <p14:modId xmlns:p14="http://schemas.microsoft.com/office/powerpoint/2010/main" val="1892270149"/>
              </p:ext>
            </p:extLst>
          </p:nvPr>
        </p:nvGraphicFramePr>
        <p:xfrm>
          <a:off x="3103563" y="1418429"/>
          <a:ext cx="2357438" cy="809625"/>
        </p:xfrm>
        <a:graphic>
          <a:graphicData uri="http://schemas.openxmlformats.org/presentationml/2006/ole">
            <mc:AlternateContent xmlns:mc="http://schemas.openxmlformats.org/markup-compatibility/2006">
              <mc:Choice xmlns:v="urn:schemas-microsoft-com:vml" Requires="v">
                <p:oleObj spid="_x0000_s1095" name="公式" r:id="rId3" imgW="1295280" imgH="444240" progId="Equation.3">
                  <p:embed/>
                </p:oleObj>
              </mc:Choice>
              <mc:Fallback>
                <p:oleObj name="公式" r:id="rId3" imgW="1295280" imgH="444240" progId="Equation.3">
                  <p:embed/>
                  <p:pic>
                    <p:nvPicPr>
                      <p:cNvPr id="23556" name="Object 5"/>
                      <p:cNvPicPr>
                        <a:picLocks noChangeAspect="1" noChangeArrowheads="1"/>
                      </p:cNvPicPr>
                      <p:nvPr/>
                    </p:nvPicPr>
                    <p:blipFill>
                      <a:blip r:embed="rId4"/>
                      <a:srcRect/>
                      <a:stretch>
                        <a:fillRect/>
                      </a:stretch>
                    </p:blipFill>
                    <p:spPr bwMode="auto">
                      <a:xfrm>
                        <a:off x="3103563" y="1418429"/>
                        <a:ext cx="2357438"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6"/>
          <p:cNvGraphicFramePr>
            <a:graphicFrameLocks noChangeAspect="1"/>
          </p:cNvGraphicFramePr>
          <p:nvPr>
            <p:extLst>
              <p:ext uri="{D42A27DB-BD31-4B8C-83A1-F6EECF244321}">
                <p14:modId xmlns:p14="http://schemas.microsoft.com/office/powerpoint/2010/main" val="3451051699"/>
              </p:ext>
            </p:extLst>
          </p:nvPr>
        </p:nvGraphicFramePr>
        <p:xfrm>
          <a:off x="6453315" y="1612559"/>
          <a:ext cx="357187" cy="476250"/>
        </p:xfrm>
        <a:graphic>
          <a:graphicData uri="http://schemas.openxmlformats.org/presentationml/2006/ole">
            <mc:AlternateContent xmlns:mc="http://schemas.openxmlformats.org/markup-compatibility/2006">
              <mc:Choice xmlns:v="urn:schemas-microsoft-com:vml" Requires="v">
                <p:oleObj spid="_x0000_s1096" name="公式" r:id="rId5" imgW="152268" imgH="203024" progId="Equation.3">
                  <p:embed/>
                </p:oleObj>
              </mc:Choice>
              <mc:Fallback>
                <p:oleObj name="公式" r:id="rId5" imgW="152268" imgH="203024" progId="Equation.3">
                  <p:embed/>
                  <p:pic>
                    <p:nvPicPr>
                      <p:cNvPr id="2355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3315" y="1612559"/>
                        <a:ext cx="357187"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7"/>
          <p:cNvGraphicFramePr>
            <a:graphicFrameLocks noChangeAspect="1"/>
          </p:cNvGraphicFramePr>
          <p:nvPr>
            <p:extLst>
              <p:ext uri="{D42A27DB-BD31-4B8C-83A1-F6EECF244321}">
                <p14:modId xmlns:p14="http://schemas.microsoft.com/office/powerpoint/2010/main" val="1724682091"/>
              </p:ext>
            </p:extLst>
          </p:nvPr>
        </p:nvGraphicFramePr>
        <p:xfrm>
          <a:off x="7907430" y="1544465"/>
          <a:ext cx="785812" cy="503237"/>
        </p:xfrm>
        <a:graphic>
          <a:graphicData uri="http://schemas.openxmlformats.org/presentationml/2006/ole">
            <mc:AlternateContent xmlns:mc="http://schemas.openxmlformats.org/markup-compatibility/2006">
              <mc:Choice xmlns:v="urn:schemas-microsoft-com:vml" Requires="v">
                <p:oleObj spid="_x0000_s1097" name="公式" r:id="rId7" imgW="317225" imgH="203024" progId="Equation.3">
                  <p:embed/>
                </p:oleObj>
              </mc:Choice>
              <mc:Fallback>
                <p:oleObj name="公式" r:id="rId7" imgW="317225" imgH="203024" progId="Equation.3">
                  <p:embed/>
                  <p:pic>
                    <p:nvPicPr>
                      <p:cNvPr id="2355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7430" y="1544465"/>
                        <a:ext cx="785812"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9"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4313" y="2500314"/>
            <a:ext cx="33591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10"/>
          <p:cNvSpPr txBox="1">
            <a:spLocks noChangeArrowheads="1"/>
          </p:cNvSpPr>
          <p:nvPr/>
        </p:nvSpPr>
        <p:spPr bwMode="auto">
          <a:xfrm>
            <a:off x="1511930" y="4714876"/>
            <a:ext cx="943371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eaLnBrk="1" hangingPunct="1">
              <a:spcBef>
                <a:spcPct val="0"/>
              </a:spcBef>
              <a:buFontTx/>
              <a:buNone/>
            </a:pPr>
            <a:r>
              <a:rPr lang="zh-CN" altLang="en-US" sz="2000" dirty="0">
                <a:latin typeface="Arial" panose="020B0604020202020204" pitchFamily="34" charset="0"/>
                <a:ea typeface="宋体" panose="02010600030101010101" pitchFamily="2" charset="-122"/>
              </a:rPr>
              <a:t>注意：在上式中</a:t>
            </a:r>
            <a:r>
              <a:rPr lang="en-US" altLang="zh-CN" sz="2000" dirty="0">
                <a:latin typeface="Arial" panose="020B0604020202020204" pitchFamily="34" charset="0"/>
                <a:ea typeface="宋体" panose="02010600030101010101" pitchFamily="2" charset="-122"/>
              </a:rPr>
              <a:t>w</a:t>
            </a:r>
            <a:r>
              <a:rPr lang="zh-CN" altLang="en-US" sz="2000" dirty="0">
                <a:latin typeface="Arial" panose="020B0604020202020204" pitchFamily="34" charset="0"/>
                <a:ea typeface="宋体" panose="02010600030101010101" pitchFamily="2" charset="-122"/>
              </a:rPr>
              <a:t>是终端符号串，</a:t>
            </a:r>
            <a:r>
              <a:rPr lang="en-US" altLang="zh-CN" sz="2000" dirty="0">
                <a:latin typeface="Arial" panose="020B0604020202020204" pitchFamily="34" charset="0"/>
                <a:ea typeface="宋体" panose="02010600030101010101" pitchFamily="2" charset="-122"/>
              </a:rPr>
              <a:t>A</a:t>
            </a:r>
            <a:r>
              <a:rPr lang="zh-CN" altLang="en-US" sz="2000" dirty="0">
                <a:latin typeface="Arial" panose="020B0604020202020204" pitchFamily="34" charset="0"/>
                <a:ea typeface="宋体" panose="02010600030101010101" pitchFamily="2" charset="-122"/>
              </a:rPr>
              <a:t>是非终端符号，</a:t>
            </a:r>
            <a:r>
              <a:rPr lang="el-GR" altLang="zh-CN" sz="2000" dirty="0">
                <a:latin typeface="Arial" panose="020B0604020202020204" pitchFamily="34" charset="0"/>
                <a:ea typeface="宋体" panose="02010600030101010101" pitchFamily="2" charset="-122"/>
              </a:rPr>
              <a:t>α</a:t>
            </a:r>
            <a:r>
              <a:rPr lang="zh-CN" altLang="en-US" sz="2000" dirty="0">
                <a:latin typeface="Arial" panose="020B0604020202020204" pitchFamily="34" charset="0"/>
                <a:ea typeface="宋体" panose="02010600030101010101" pitchFamily="2" charset="-122"/>
              </a:rPr>
              <a:t>和</a:t>
            </a:r>
            <a:r>
              <a:rPr lang="el-GR" altLang="zh-CN" sz="2000" dirty="0">
                <a:latin typeface="Arial" panose="020B0604020202020204" pitchFamily="34" charset="0"/>
                <a:ea typeface="宋体" panose="02010600030101010101" pitchFamily="2" charset="-122"/>
              </a:rPr>
              <a:t>β</a:t>
            </a:r>
            <a:r>
              <a:rPr lang="zh-CN" altLang="en-US" sz="2000" dirty="0">
                <a:latin typeface="Arial" panose="020B0604020202020204" pitchFamily="34" charset="0"/>
                <a:ea typeface="宋体" panose="02010600030101010101" pitchFamily="2" charset="-122"/>
              </a:rPr>
              <a:t>中可以有终端符号和非终端符号。</a:t>
            </a:r>
            <a:endParaRPr lang="en-US" altLang="zh-CN" sz="2000" dirty="0">
              <a:latin typeface="Arial" panose="020B0604020202020204" pitchFamily="34" charset="0"/>
              <a:ea typeface="宋体" panose="02010600030101010101" pitchFamily="2" charset="-122"/>
            </a:endParaRPr>
          </a:p>
          <a:p>
            <a:pPr eaLnBrk="1" hangingPunct="1">
              <a:spcBef>
                <a:spcPct val="0"/>
              </a:spcBef>
              <a:buFontTx/>
              <a:buNone/>
            </a:pPr>
            <a:r>
              <a:rPr lang="zh-CN" altLang="en-US" sz="2000" dirty="0">
                <a:latin typeface="Arial" panose="020B0604020202020204" pitchFamily="34" charset="0"/>
                <a:ea typeface="宋体" panose="02010600030101010101" pitchFamily="2" charset="-122"/>
              </a:rPr>
              <a:t>直观的理解：一个句型的句柄就是这个句型的分析树中最左那棵只有父子两代的子树的所有叶子的从左到右的排列</a:t>
            </a:r>
          </a:p>
        </p:txBody>
      </p:sp>
      <p:sp>
        <p:nvSpPr>
          <p:cNvPr id="9" name="标题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句柄</a:t>
            </a:r>
            <a:endParaRPr lang="zh-CN" altLang="en-US" dirty="0"/>
          </a:p>
        </p:txBody>
      </p:sp>
    </p:spTree>
    <p:extLst>
      <p:ext uri="{BB962C8B-B14F-4D97-AF65-F5344CB8AC3E}">
        <p14:creationId xmlns:p14="http://schemas.microsoft.com/office/powerpoint/2010/main" val="2249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句柄的例子</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73EEFB0-B63D-4295-A631-D63A173DC90C}" type="slidenum">
              <a:rPr lang="zh-CN" altLang="en-US" smtClean="0"/>
              <a:t>8</a:t>
            </a:fld>
            <a:endParaRPr lang="zh-CN" altLang="en-US"/>
          </a:p>
        </p:txBody>
      </p:sp>
      <p:pic>
        <p:nvPicPr>
          <p:cNvPr id="6" name="图片 5"/>
          <p:cNvPicPr>
            <a:picLocks noChangeAspect="1"/>
          </p:cNvPicPr>
          <p:nvPr/>
        </p:nvPicPr>
        <p:blipFill>
          <a:blip r:embed="rId2"/>
          <a:stretch>
            <a:fillRect/>
          </a:stretch>
        </p:blipFill>
        <p:spPr>
          <a:xfrm>
            <a:off x="926552" y="1989134"/>
            <a:ext cx="8003101" cy="3839400"/>
          </a:xfrm>
          <a:prstGeom prst="rect">
            <a:avLst/>
          </a:prstGeom>
        </p:spPr>
      </p:pic>
      <p:pic>
        <p:nvPicPr>
          <p:cNvPr id="7" name="图片 6">
            <a:extLst>
              <a:ext uri="{FF2B5EF4-FFF2-40B4-BE49-F238E27FC236}">
                <a16:creationId xmlns:a16="http://schemas.microsoft.com/office/drawing/2014/main" id="{0ABA00A6-504C-42D4-B246-B5AF7333431E}"/>
              </a:ext>
            </a:extLst>
          </p:cNvPr>
          <p:cNvPicPr>
            <a:picLocks noChangeAspect="1"/>
          </p:cNvPicPr>
          <p:nvPr/>
        </p:nvPicPr>
        <p:blipFill>
          <a:blip r:embed="rId3"/>
          <a:stretch>
            <a:fillRect/>
          </a:stretch>
        </p:blipFill>
        <p:spPr>
          <a:xfrm>
            <a:off x="8129250" y="354270"/>
            <a:ext cx="3224550" cy="1487160"/>
          </a:xfrm>
          <a:prstGeom prst="rect">
            <a:avLst/>
          </a:prstGeom>
        </p:spPr>
      </p:pic>
    </p:spTree>
    <p:extLst>
      <p:ext uri="{BB962C8B-B14F-4D97-AF65-F5344CB8AC3E}">
        <p14:creationId xmlns:p14="http://schemas.microsoft.com/office/powerpoint/2010/main" val="88336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srcRect b="27036"/>
          <a:stretch/>
        </p:blipFill>
        <p:spPr>
          <a:xfrm>
            <a:off x="5125914" y="0"/>
            <a:ext cx="7066085" cy="2066447"/>
          </a:xfrm>
          <a:prstGeom prst="rect">
            <a:avLst/>
          </a:prstGeom>
        </p:spPr>
      </p:pic>
      <p:pic>
        <p:nvPicPr>
          <p:cNvPr id="7" name="图片 6"/>
          <p:cNvPicPr>
            <a:picLocks noChangeAspect="1"/>
          </p:cNvPicPr>
          <p:nvPr/>
        </p:nvPicPr>
        <p:blipFill>
          <a:blip r:embed="rId3"/>
          <a:stretch>
            <a:fillRect/>
          </a:stretch>
        </p:blipFill>
        <p:spPr>
          <a:xfrm>
            <a:off x="1050202" y="1521706"/>
            <a:ext cx="8793178" cy="4867615"/>
          </a:xfrm>
          <a:prstGeom prst="rect">
            <a:avLst/>
          </a:prstGeom>
        </p:spPr>
      </p:pic>
      <p:sp>
        <p:nvSpPr>
          <p:cNvPr id="2" name="标题 1"/>
          <p:cNvSpPr>
            <a:spLocks noGrp="1"/>
          </p:cNvSpPr>
          <p:nvPr>
            <p:ph type="title"/>
          </p:nvPr>
        </p:nvSpPr>
        <p:spPr/>
        <p:txBody>
          <a:bodyPr/>
          <a:lstStyle/>
          <a:p>
            <a:r>
              <a:rPr lang="zh-CN" altLang="en-US" dirty="0"/>
              <a:t>句柄</a:t>
            </a:r>
          </a:p>
        </p:txBody>
      </p:sp>
      <p:sp>
        <p:nvSpPr>
          <p:cNvPr id="4" name="日期占位符 3"/>
          <p:cNvSpPr>
            <a:spLocks noGrp="1"/>
          </p:cNvSpPr>
          <p:nvPr>
            <p:ph type="dt" sz="half" idx="10"/>
          </p:nvPr>
        </p:nvSpPr>
        <p:spPr/>
        <p:txBody>
          <a:bodyPr/>
          <a:lstStyle/>
          <a:p>
            <a:fld id="{35A58EC4-7847-4112-A3C7-951CDC4BFDB9}" type="datetime1">
              <a:rPr lang="zh-CN" altLang="en-US" smtClean="0"/>
              <a:t>2018-11-08</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9</a:t>
            </a:fld>
            <a:endParaRPr lang="zh-CN" altLang="en-US"/>
          </a:p>
        </p:txBody>
      </p:sp>
    </p:spTree>
    <p:extLst>
      <p:ext uri="{BB962C8B-B14F-4D97-AF65-F5344CB8AC3E}">
        <p14:creationId xmlns:p14="http://schemas.microsoft.com/office/powerpoint/2010/main" val="10869838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1937</TotalTime>
  <Words>445</Words>
  <Application>Microsoft Office PowerPoint</Application>
  <PresentationFormat>宽屏</PresentationFormat>
  <Paragraphs>95</Paragraphs>
  <Slides>23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1" baseType="lpstr">
      <vt:lpstr>等线</vt:lpstr>
      <vt:lpstr>等线 Light</vt:lpstr>
      <vt:lpstr>黑体</vt:lpstr>
      <vt:lpstr>楷体_GB2312</vt:lpstr>
      <vt:lpstr>宋体</vt:lpstr>
      <vt:lpstr>Arial</vt:lpstr>
      <vt:lpstr>Office 主题​​</vt:lpstr>
      <vt:lpstr>公式</vt:lpstr>
      <vt:lpstr>编译原理</vt:lpstr>
      <vt:lpstr>内容</vt:lpstr>
      <vt:lpstr>分析过程示例 </vt:lpstr>
      <vt:lpstr>归约</vt:lpstr>
      <vt:lpstr>句型/句子</vt:lpstr>
      <vt:lpstr>归约的例子</vt:lpstr>
      <vt:lpstr>PowerPoint 演示文稿</vt:lpstr>
      <vt:lpstr>句柄的例子</vt:lpstr>
      <vt:lpstr>句柄</vt:lpstr>
      <vt:lpstr>移入-归约分析技术</vt:lpstr>
      <vt:lpstr>主要分析动作</vt:lpstr>
      <vt:lpstr>归约分析过程的例子 </vt:lpstr>
      <vt:lpstr>LR语法分析技术（LR Parser）</vt:lpstr>
      <vt:lpstr>LR分析技术的历史</vt:lpstr>
      <vt:lpstr>LR语法分析器的优点</vt:lpstr>
      <vt:lpstr>LR语法分析器的结构</vt:lpstr>
      <vt:lpstr>LR语法分析表的结构</vt:lpstr>
      <vt:lpstr>LR分析表的例子</vt:lpstr>
      <vt:lpstr>LR语法分析器的格局</vt:lpstr>
      <vt:lpstr>LR语法分析器的行为</vt:lpstr>
      <vt:lpstr>LR语法分析算法</vt:lpstr>
      <vt:lpstr>LR分析过程的例子</vt:lpstr>
      <vt:lpstr>LR归约分析器的分类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Dr. Wang</dc:creator>
  <cp:lastModifiedBy>王欣明</cp:lastModifiedBy>
  <cp:revision>679</cp:revision>
  <dcterms:created xsi:type="dcterms:W3CDTF">2016-09-05T01:21:07Z</dcterms:created>
  <dcterms:modified xsi:type="dcterms:W3CDTF">2018-11-08T12:50:02Z</dcterms:modified>
</cp:coreProperties>
</file>