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47"/>
  </p:notesMasterIdLst>
  <p:sldIdLst>
    <p:sldId id="256" r:id="rId2"/>
    <p:sldId id="388" r:id="rId3"/>
    <p:sldId id="357" r:id="rId4"/>
    <p:sldId id="360" r:id="rId5"/>
    <p:sldId id="361" r:id="rId6"/>
    <p:sldId id="356" r:id="rId7"/>
    <p:sldId id="383" r:id="rId8"/>
    <p:sldId id="384" r:id="rId9"/>
    <p:sldId id="358" r:id="rId10"/>
    <p:sldId id="359" r:id="rId11"/>
    <p:sldId id="343" r:id="rId12"/>
    <p:sldId id="344" r:id="rId13"/>
    <p:sldId id="301" r:id="rId14"/>
    <p:sldId id="345" r:id="rId15"/>
    <p:sldId id="346" r:id="rId16"/>
    <p:sldId id="347" r:id="rId17"/>
    <p:sldId id="389" r:id="rId18"/>
    <p:sldId id="348" r:id="rId19"/>
    <p:sldId id="349" r:id="rId20"/>
    <p:sldId id="350" r:id="rId21"/>
    <p:sldId id="385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90" r:id="rId30"/>
    <p:sldId id="392" r:id="rId31"/>
    <p:sldId id="369" r:id="rId32"/>
    <p:sldId id="370" r:id="rId33"/>
    <p:sldId id="386" r:id="rId34"/>
    <p:sldId id="387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42" r:id="rId45"/>
    <p:sldId id="39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0412" autoAdjust="0"/>
  </p:normalViewPr>
  <p:slideViewPr>
    <p:cSldViewPr snapToGrid="0">
      <p:cViewPr varScale="1">
        <p:scale>
          <a:sx n="114" d="100"/>
          <a:sy n="114" d="100"/>
        </p:scale>
        <p:origin x="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527D-8E7A-4527-9357-4ACB82ED7803}" type="datetimeFigureOut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BDDFC-3E8B-4153-9B0B-289BC6058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什么是回溯？八皇后问题。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1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循环不变式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循环到第</a:t>
            </a:r>
            <a:r>
              <a:rPr lang="en-US" altLang="zh-CN" dirty="0"/>
              <a:t>i</a:t>
            </a:r>
            <a:r>
              <a:rPr lang="zh-CN" altLang="en-US" dirty="0"/>
              <a:t>次的时候，前面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8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BDDFC-3E8B-4153-9B0B-289BC605851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3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7476-0DCB-4384-8BD4-B615F884C664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4598-05D8-4189-AE87-01F671EABFB1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592F-E811-4499-A84C-81006D734EAD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ECA9-40A3-46D9-A9D7-0DF22F58DD64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6F2-E7D7-4653-BF8F-20247065939E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A4E9-2656-449D-9B92-A572C39654A5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270-5200-467D-A7E2-D1B902B34E2F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C1F3-A75F-44CB-AD32-1BB2E23817DC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6CF5-2FBC-4332-B447-D440DB4A29CE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7EF5-B876-4C7E-956F-5CAB68406841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EFB0-B63D-4295-A631-D63A173DC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Lecture 9</a:t>
            </a:r>
            <a:r>
              <a:rPr lang="zh-CN" altLang="en-US" sz="3600" dirty="0"/>
              <a:t>：</a:t>
            </a:r>
            <a:r>
              <a:rPr lang="en-US" altLang="zh-CN" sz="3600" dirty="0"/>
              <a:t>Syntax Analysis II</a:t>
            </a:r>
          </a:p>
          <a:p>
            <a:r>
              <a:rPr lang="zh-CN" altLang="en-US" sz="3600" dirty="0"/>
              <a:t>递归下降分解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dirty="0" smtClean="0"/>
              <a:t>201</a:t>
            </a:r>
            <a:r>
              <a:rPr lang="zh-CN" altLang="en-US" dirty="0" smtClean="0"/>
              <a:t>年</a:t>
            </a:r>
            <a:r>
              <a:rPr lang="zh-CN" altLang="en-US" dirty="0"/>
              <a:t>秋季学期</a:t>
            </a:r>
          </a:p>
        </p:txBody>
      </p:sp>
    </p:spTree>
    <p:extLst>
      <p:ext uri="{BB962C8B-B14F-4D97-AF65-F5344CB8AC3E}">
        <p14:creationId xmlns:p14="http://schemas.microsoft.com/office/powerpoint/2010/main" val="263806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任务一：消除二义性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上节课内容：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没有通用的解决方法和算法。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不过一般可以通过引入优先级解决。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不是所有的二义性都要消除！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大部分高级程序设计语言并不能完全避免二义性。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X= Y + Z - Y;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但是</a:t>
            </a:r>
            <a:r>
              <a:rPr lang="zh-CN" altLang="en-US" dirty="0"/>
              <a:t>大部分情况下无伤大雅。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10" y="4882499"/>
            <a:ext cx="2915782" cy="16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09892"/>
            <a:ext cx="10215279" cy="5111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任务二：左递归的消除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1" y="1402740"/>
            <a:ext cx="8908982" cy="5398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立即左递归的消除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立即左递归消除示例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5" y="1386038"/>
            <a:ext cx="9330078" cy="46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消除多步左递归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00526"/>
            <a:ext cx="11336071" cy="35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7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通用的左递归消除方法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1" y="1588071"/>
            <a:ext cx="10199557" cy="47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8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通用左递归消除的例子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4" y="1478331"/>
            <a:ext cx="8793698" cy="48780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73974" y="1478331"/>
            <a:ext cx="659567" cy="48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95010" y="3252864"/>
            <a:ext cx="659567" cy="35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81400" y="4720837"/>
            <a:ext cx="659567" cy="354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44190" y="3846135"/>
            <a:ext cx="4054840" cy="87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8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AE193-DD85-44A1-9D9A-850F9FB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7F14A-73F7-47C9-9CF0-21080CA7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消除下面文法的左递归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 → Qc</a:t>
            </a:r>
            <a:r>
              <a:rPr lang="zh-CN" altLang="en-US" dirty="0"/>
              <a:t>｜</a:t>
            </a:r>
            <a:r>
              <a:rPr lang="en-US" altLang="zh-CN" dirty="0"/>
              <a:t>c</a:t>
            </a:r>
          </a:p>
          <a:p>
            <a:pPr marL="457200" lvl="1" indent="0">
              <a:buNone/>
            </a:pPr>
            <a:r>
              <a:rPr lang="en-US" altLang="zh-CN" dirty="0"/>
              <a:t>Q → </a:t>
            </a:r>
            <a:r>
              <a:rPr lang="en-US" altLang="zh-CN" dirty="0" err="1"/>
              <a:t>Rb</a:t>
            </a:r>
            <a:r>
              <a:rPr lang="zh-CN" altLang="en-US" dirty="0"/>
              <a:t>｜</a:t>
            </a:r>
            <a:r>
              <a:rPr lang="en-US" altLang="zh-CN" dirty="0"/>
              <a:t>b</a:t>
            </a:r>
          </a:p>
          <a:p>
            <a:pPr marL="457200" lvl="1" indent="0">
              <a:buNone/>
            </a:pPr>
            <a:r>
              <a:rPr lang="en-US" altLang="zh-CN" dirty="0"/>
              <a:t>R → Sa</a:t>
            </a:r>
            <a:r>
              <a:rPr lang="zh-CN" altLang="en-US" dirty="0"/>
              <a:t>｜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分别按照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S, Q, R </a:t>
            </a:r>
            <a:r>
              <a:rPr lang="zh-CN" altLang="en-US" dirty="0"/>
              <a:t>两种顺序进行消除。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8891E-136A-4CC9-B04A-122C4125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175B1-ABF9-44DF-ABA7-A7AA0FD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4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614"/>
            <a:ext cx="8725090" cy="51638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任务三：提取左公因子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0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提取公因子的文法变换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" y="1552672"/>
            <a:ext cx="10815968" cy="45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自顶向下的语法分析：递归下降分析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递归下降分析可以适用于任何上下文无关文法。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但是只有一部分上下文无关文法可以实现高效的（也就是无回溯）的递归下降分析。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实现高效的递归下降分析的第一步：消除二义性，消除左递归，提取左公因子。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实现高效的递归下降分析的第二步：判断文法是否</a:t>
            </a:r>
            <a:r>
              <a:rPr lang="en-US" altLang="zh-CN" sz="3200" dirty="0"/>
              <a:t>LL(1)</a:t>
            </a:r>
            <a:r>
              <a:rPr lang="zh-CN" altLang="en-US" sz="3200" dirty="0"/>
              <a:t>，不是就拉倒，不用递归下降分析了。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实现高效的递归下降分析的第三步：若文法是</a:t>
            </a:r>
            <a:r>
              <a:rPr lang="en-US" altLang="zh-CN" sz="3200" dirty="0"/>
              <a:t>LL(1)</a:t>
            </a:r>
            <a:r>
              <a:rPr lang="zh-CN" altLang="en-US" sz="3200" dirty="0"/>
              <a:t>，那就提取预测分析表，实现高效递归下降分析器，收工。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81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提取公因子的例子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9" y="1615752"/>
            <a:ext cx="9641155" cy="47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三个任务都已经完成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959193" cy="4909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回顾我们的目的：对于合法程序，每次在第</a:t>
            </a:r>
            <a:r>
              <a:rPr lang="en-US" altLang="zh-CN" sz="2400" dirty="0"/>
              <a:t>1</a:t>
            </a:r>
            <a:r>
              <a:rPr lang="zh-CN" altLang="en-US" sz="2400" dirty="0"/>
              <a:t>行时都能</a:t>
            </a:r>
            <a:r>
              <a:rPr lang="zh-CN" altLang="en-US" sz="2400" b="1" dirty="0"/>
              <a:t>唯一的确定</a:t>
            </a:r>
            <a:r>
              <a:rPr lang="zh-CN" altLang="en-US" sz="2400" dirty="0"/>
              <a:t>当前应该选的产生式。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就算三个任务都已经完成，我们仍然还未实现目标。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无二义，无左递归，已提取左公因子只是可以避免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回朔的</a:t>
            </a:r>
            <a:r>
              <a:rPr lang="zh-CN" altLang="en-US" sz="2000" b="1" dirty="0"/>
              <a:t>必要非充分条件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例子：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anose="05000000000000000000" pitchFamily="2" charset="2"/>
              </a:rPr>
              <a:t>Abc|Bda</a:t>
            </a:r>
            <a:r>
              <a:rPr lang="en-US" altLang="zh-CN" sz="2400" dirty="0">
                <a:sym typeface="Wingdings" panose="05000000000000000000" pitchFamily="2" charset="2"/>
              </a:rPr>
              <a:t> … </a:t>
            </a:r>
            <a:r>
              <a:rPr lang="zh-CN" altLang="en-US" sz="2400" dirty="0"/>
              <a:t>我们还是不知道要选哪个。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怎么办？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偷看（</a:t>
            </a:r>
            <a:r>
              <a:rPr lang="en-US" altLang="zh-CN" sz="2000" dirty="0"/>
              <a:t>lookahead</a:t>
            </a:r>
            <a:r>
              <a:rPr lang="zh-CN" altLang="en-US" sz="2000" dirty="0"/>
              <a:t>）当前输入符号</a:t>
            </a:r>
            <a:r>
              <a:rPr lang="en-US" altLang="zh-CN" sz="2000" dirty="0"/>
              <a:t>a</a:t>
            </a:r>
            <a:r>
              <a:rPr lang="zh-CN" altLang="en-US" sz="2000" dirty="0"/>
              <a:t>以及后续的几个输入符号，来帮助我们选定产生式。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当然前提是偷看后能够唯一确定：这对文法又产生了新的要求。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偷看一个字符就能唯一确定的文法称之为</a:t>
            </a:r>
            <a:r>
              <a:rPr lang="en-US" altLang="zh-CN" sz="2000" dirty="0"/>
              <a:t>LL(1)</a:t>
            </a:r>
            <a:r>
              <a:rPr lang="zh-CN" altLang="en-US" sz="2000" dirty="0"/>
              <a:t>文法，偷看两个能确定的就叫</a:t>
            </a:r>
            <a:r>
              <a:rPr lang="en-US" altLang="zh-CN" sz="2000" dirty="0"/>
              <a:t>LL(2)</a:t>
            </a:r>
            <a:r>
              <a:rPr lang="zh-CN" altLang="en-US" sz="2000" dirty="0"/>
              <a:t>文法</a:t>
            </a:r>
            <a:r>
              <a:rPr lang="en-US" altLang="zh-CN" sz="2000" dirty="0"/>
              <a:t>...</a:t>
            </a:r>
            <a:r>
              <a:rPr lang="zh-CN" altLang="en-US" sz="2000" dirty="0"/>
              <a:t>。</a:t>
            </a:r>
            <a:r>
              <a:rPr lang="en-US" altLang="zh-CN" sz="2000" dirty="0"/>
              <a:t>LL(n)</a:t>
            </a:r>
            <a:r>
              <a:rPr lang="zh-CN" altLang="en-US" sz="2000" dirty="0"/>
              <a:t>文法是</a:t>
            </a:r>
            <a:r>
              <a:rPr lang="en-US" altLang="zh-CN" sz="2000" dirty="0"/>
              <a:t>CFG</a:t>
            </a:r>
            <a:r>
              <a:rPr lang="zh-CN" altLang="en-US" sz="2000" dirty="0"/>
              <a:t>的一个子集，出于实现上的效率，一般我们只考虑</a:t>
            </a:r>
            <a:r>
              <a:rPr lang="en-US" altLang="zh-CN" sz="2000" dirty="0"/>
              <a:t>LL(1)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非</a:t>
            </a:r>
            <a:r>
              <a:rPr lang="en-US" altLang="zh-CN" sz="2000" dirty="0"/>
              <a:t>LL(1)</a:t>
            </a:r>
            <a:r>
              <a:rPr lang="zh-CN" altLang="en-US" sz="2000" dirty="0"/>
              <a:t>文法改成</a:t>
            </a:r>
            <a:r>
              <a:rPr lang="en-US" altLang="zh-CN" sz="2000" dirty="0"/>
              <a:t>LL(1)</a:t>
            </a:r>
            <a:r>
              <a:rPr lang="zh-CN" altLang="en-US" sz="2000" dirty="0"/>
              <a:t>文法太过复杂，一般不会这么做。如果文法不是</a:t>
            </a:r>
            <a:r>
              <a:rPr lang="en-US" altLang="zh-CN" sz="2000" dirty="0"/>
              <a:t>LL(1)</a:t>
            </a:r>
            <a:r>
              <a:rPr lang="zh-CN" altLang="en-US" sz="2000" dirty="0"/>
              <a:t>，那就拉倒，找别的语法分析方法去，不用递归下降分解了。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554" y="2551605"/>
            <a:ext cx="3234082" cy="18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3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文法满足什么条件时偷看一个符号能唯一确定产生式？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6" y="1604147"/>
            <a:ext cx="8801234" cy="45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9" y="1486630"/>
            <a:ext cx="8158501" cy="48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的计算方法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06" y="1457470"/>
            <a:ext cx="8158501" cy="48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6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88"/>
            <a:ext cx="8502616" cy="4665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85" y="0"/>
            <a:ext cx="3341100" cy="15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的计算方法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52669" cy="4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5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FIRST/FOLLOW</a:t>
            </a:r>
            <a:r>
              <a:rPr lang="zh-CN" altLang="en-US" dirty="0"/>
              <a:t>的例子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9" y="1515690"/>
            <a:ext cx="8119651" cy="4626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16" y="157514"/>
            <a:ext cx="4523759" cy="27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1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3" y="1570364"/>
            <a:ext cx="8072509" cy="49063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16" y="155542"/>
            <a:ext cx="5663784" cy="23440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FIRST/FOLLOW</a:t>
            </a:r>
            <a:r>
              <a:rPr lang="zh-CN" altLang="en-US" dirty="0"/>
              <a:t>的例子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10255" t="11952" r="11838" b="68123"/>
          <a:stretch/>
        </p:blipFill>
        <p:spPr>
          <a:xfrm>
            <a:off x="7727430" y="5652056"/>
            <a:ext cx="4332156" cy="6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4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B756-C1F8-4D1D-9323-F0A915C0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77185-FAA2-4E13-B254-14FC32F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276F7-9AF8-4CA6-AD7B-2491BE7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4B519-7110-4F40-94C9-0A3F2407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0" y="199100"/>
            <a:ext cx="4523759" cy="27163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8F6CFE-166D-4D13-B4F4-002C5AC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447" y="139030"/>
            <a:ext cx="4786623" cy="198104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85EF-F2A3-4EF0-93E3-2866BCB1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考虑以下文法：</a:t>
            </a:r>
          </a:p>
          <a:p>
            <a:pPr marL="0" indent="0">
              <a:buNone/>
            </a:pPr>
            <a:r>
              <a:rPr lang="en-US" altLang="zh-CN" dirty="0"/>
              <a:t>S →  </a:t>
            </a:r>
            <a:r>
              <a:rPr lang="en-US" altLang="zh-CN" dirty="0" err="1"/>
              <a:t>aTUV</a:t>
            </a:r>
            <a:r>
              <a:rPr lang="en-US" altLang="zh-CN" dirty="0"/>
              <a:t> | </a:t>
            </a:r>
            <a:r>
              <a:rPr lang="en-US" altLang="zh-CN" dirty="0" err="1"/>
              <a:t>bV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→ U | UU</a:t>
            </a:r>
          </a:p>
          <a:p>
            <a:pPr marL="0" indent="0">
              <a:buNone/>
            </a:pPr>
            <a:r>
              <a:rPr lang="en-US" altLang="zh-CN" dirty="0"/>
              <a:t>U → </a:t>
            </a:r>
            <a:r>
              <a:rPr lang="el-GR" altLang="zh-CN" dirty="0"/>
              <a:t>ε | </a:t>
            </a:r>
            <a:r>
              <a:rPr lang="en-US" altLang="zh-CN" dirty="0" err="1"/>
              <a:t>bV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 → </a:t>
            </a:r>
            <a:r>
              <a:rPr lang="el-GR" altLang="zh-CN" dirty="0"/>
              <a:t>ε | </a:t>
            </a:r>
            <a:r>
              <a:rPr lang="en-US" altLang="zh-CN" dirty="0" err="1"/>
              <a:t>cV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写出每个非终端符号的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 dirty="0"/>
              <a:t>集。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1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语法分析：给出一个</a:t>
            </a:r>
            <a:r>
              <a:rPr lang="en-US" altLang="zh-CN" sz="3200" dirty="0"/>
              <a:t>CFG</a:t>
            </a:r>
            <a:r>
              <a:rPr lang="zh-CN" altLang="en-US" sz="3200" dirty="0"/>
              <a:t>，如何判断一个字符串是否属于它定义的语言？</a:t>
            </a:r>
          </a:p>
        </p:txBody>
      </p:sp>
    </p:spTree>
    <p:extLst>
      <p:ext uri="{BB962C8B-B14F-4D97-AF65-F5344CB8AC3E}">
        <p14:creationId xmlns:p14="http://schemas.microsoft.com/office/powerpoint/2010/main" val="3914607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B756-C1F8-4D1D-9323-F0A915C0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85EF-F2A3-4EF0-93E3-2866BCB1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考虑以下文法：</a:t>
            </a:r>
          </a:p>
          <a:p>
            <a:pPr marL="0" indent="0">
              <a:buNone/>
            </a:pPr>
            <a:r>
              <a:rPr lang="en-US" altLang="zh-CN" sz="1800" dirty="0"/>
              <a:t>S →  </a:t>
            </a:r>
            <a:r>
              <a:rPr lang="en-US" altLang="zh-CN" sz="1800" dirty="0" err="1"/>
              <a:t>aTUV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bV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T → U | UU</a:t>
            </a:r>
          </a:p>
          <a:p>
            <a:pPr marL="0" indent="0">
              <a:buNone/>
            </a:pPr>
            <a:r>
              <a:rPr lang="en-US" altLang="zh-CN" sz="1800" dirty="0"/>
              <a:t>U → </a:t>
            </a:r>
            <a:r>
              <a:rPr lang="el-GR" altLang="zh-CN" sz="1800" dirty="0"/>
              <a:t>ε | </a:t>
            </a:r>
            <a:r>
              <a:rPr lang="en-US" altLang="zh-CN" sz="1800" dirty="0" err="1"/>
              <a:t>bV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V → </a:t>
            </a:r>
            <a:r>
              <a:rPr lang="el-GR" altLang="zh-CN" sz="1800" dirty="0"/>
              <a:t>ε | </a:t>
            </a:r>
            <a:r>
              <a:rPr lang="en-US" altLang="zh-CN" sz="1800" dirty="0" err="1"/>
              <a:t>cV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写出每个非终端符号的</a:t>
            </a:r>
            <a:r>
              <a:rPr lang="en-US" altLang="zh-CN" sz="1800" dirty="0"/>
              <a:t>FIRST</a:t>
            </a:r>
            <a:r>
              <a:rPr lang="zh-CN" altLang="en-US" sz="1800" dirty="0"/>
              <a:t>集和</a:t>
            </a:r>
            <a:r>
              <a:rPr lang="en-US" altLang="zh-CN" sz="1800" dirty="0"/>
              <a:t>FOLLOW</a:t>
            </a:r>
            <a:r>
              <a:rPr lang="zh-CN" altLang="en-US" sz="1800" dirty="0"/>
              <a:t>集。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FIRST(S)={a, b}  FIRST(T)={</a:t>
            </a:r>
            <a:r>
              <a:rPr lang="az-Cyrl-AZ" altLang="zh-CN" sz="2000" dirty="0"/>
              <a:t>є, </a:t>
            </a:r>
            <a:r>
              <a:rPr lang="en-US" altLang="zh-CN" sz="2000" dirty="0"/>
              <a:t>b}  FIRST(U)={ </a:t>
            </a:r>
            <a:r>
              <a:rPr lang="az-Cyrl-AZ" altLang="zh-CN" sz="2000" dirty="0"/>
              <a:t>є, </a:t>
            </a:r>
            <a:r>
              <a:rPr lang="en-US" altLang="zh-CN" sz="2000" dirty="0"/>
              <a:t>b}  FIRST(V)={</a:t>
            </a:r>
            <a:r>
              <a:rPr lang="az-Cyrl-AZ" altLang="zh-CN" sz="2000" dirty="0"/>
              <a:t>є, </a:t>
            </a:r>
            <a:r>
              <a:rPr lang="en-US" altLang="zh-CN" sz="2000" dirty="0"/>
              <a:t>c}</a:t>
            </a:r>
          </a:p>
          <a:p>
            <a:pPr marL="0" indent="0">
              <a:buNone/>
            </a:pPr>
            <a:r>
              <a:rPr lang="en-US" altLang="zh-CN" sz="2000" dirty="0"/>
              <a:t>FOLLOW(S)={$}  FOLLOW(T)={ b, c, $}  FOLLOW(U)={ b, c, $}  FOLLOW(V)={b, c , $}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77185-FAA2-4E13-B254-14FC32F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276F7-9AF8-4CA6-AD7B-2491BE7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6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612"/>
            <a:ext cx="9206915" cy="44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9" y="1538820"/>
            <a:ext cx="8275051" cy="46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10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的补充理解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9199"/>
            <a:ext cx="814705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981075" y="4838136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第一个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：输入字符串从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边开始扫描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第二个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：得到的推导是最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推导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：向前看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个输入符号（或单词）</a:t>
            </a:r>
          </a:p>
        </p:txBody>
      </p:sp>
    </p:spTree>
    <p:extLst>
      <p:ext uri="{BB962C8B-B14F-4D97-AF65-F5344CB8AC3E}">
        <p14:creationId xmlns:p14="http://schemas.microsoft.com/office/powerpoint/2010/main" val="3496763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文法分析器的实现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首先构造预测分析表，接下来可以有两种实现方式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基于递归的预测分析器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简单，效率低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基于栈的预测分析器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复杂，效率高</a:t>
            </a:r>
          </a:p>
        </p:txBody>
      </p:sp>
    </p:spTree>
    <p:extLst>
      <p:ext uri="{BB962C8B-B14F-4D97-AF65-F5344CB8AC3E}">
        <p14:creationId xmlns:p14="http://schemas.microsoft.com/office/powerpoint/2010/main" val="177762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预测分析表构造算法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029"/>
            <a:ext cx="9766376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47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38" y="1491915"/>
            <a:ext cx="7466193" cy="4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1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预测分析表冲突的例子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7" y="1360270"/>
            <a:ext cx="8313901" cy="49960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A19BD4-6EF9-4464-A09E-2BBEF9554CC7}"/>
              </a:ext>
            </a:extLst>
          </p:cNvPr>
          <p:cNvSpPr/>
          <p:nvPr/>
        </p:nvSpPr>
        <p:spPr>
          <a:xfrm>
            <a:off x="5690075" y="33667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4283711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LL(1)</a:t>
            </a:r>
            <a:r>
              <a:rPr lang="zh-CN" altLang="en-US" sz="3600" dirty="0"/>
              <a:t>文法的递归下降预测分析器（基于递归的实现）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439"/>
            <a:ext cx="8508151" cy="51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27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非递归、基于栈的预测分析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在自顶向下分析的过程中，我们总是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匹配掉句型中左边的所有终结符号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对于最左边的非终结符号，选择适当的产生式展开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匹配成功的终结符号不会再被考虑，因此只需要记住句型的余下部分，以及尚未匹配的输入终结符号串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由于展开的动作总是发生在余下部分的左端，我们可以用栈来存放这些符号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2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自顶向下的语法分析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为输入串构造语法分析树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从分析树的根结点开始，按照先根次序，深度优先地创建各个结点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对应于最左推导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基本步骤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确定对句型中最左边的非终结符号应用哪个产生式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然后对句型中的非终结符号和输入符号进行匹配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关键问题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确定对最左边的非终结符号应用哪个产生式 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非递归、基于栈的预测分析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分析时的处理过程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初始化时，栈中仅包含开始符号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/>
              <a:t>$)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如果栈顶元素是终结符号，那么进行匹配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如果栈顶元素是非终结符号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使用预测分析表来选择适当的产生式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在栈顶用产生式右部替换产生式左部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对所有文法的预测分析都可以用同样的驱动程序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35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2" y="1543680"/>
            <a:ext cx="8236201" cy="46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5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262"/>
            <a:ext cx="8352751" cy="48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86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8" y="1384710"/>
            <a:ext cx="8553588" cy="49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0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完整的例子（见课本）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711"/>
            <a:ext cx="638238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53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CB72D-8216-4EFE-9C7E-333C2E76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文法比较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3B5383-1612-4C34-81F1-9CEF4023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DFC-085B-46F9-857E-0A37335CDB7D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037B5-A766-43AB-9FBA-9817504A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1026" name="Picture 2" descr="https://pic2.zhimg.com/50/ab32ee6b25cf9d1c57694c12774a5bfd_hd.jpg">
            <a:extLst>
              <a:ext uri="{FF2B5EF4-FFF2-40B4-BE49-F238E27FC236}">
                <a16:creationId xmlns:a16="http://schemas.microsoft.com/office/drawing/2014/main" id="{80E23E48-6EA2-4314-96E4-584E180AA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t="21146" r="4483" b="3611"/>
          <a:stretch/>
        </p:blipFill>
        <p:spPr bwMode="auto">
          <a:xfrm>
            <a:off x="1845128" y="1690688"/>
            <a:ext cx="7495260" cy="47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57" y="1367225"/>
            <a:ext cx="9631441" cy="5354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自顶向下分析的例子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0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具体实现：递归下降分析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07579" cy="4624161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递归下降分析程序由一组过程组成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每个非终结符号对应于一个过程，该过程负责扫描此非终结符号对应的结构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程序执行从开始符号对应的过程开始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当扫描整个输入串时宣布分析成功完成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87" y="2364468"/>
            <a:ext cx="4532638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问题是第</a:t>
            </a:r>
            <a:r>
              <a:rPr lang="en-US" altLang="zh-CN" sz="4000" dirty="0"/>
              <a:t>1</a:t>
            </a:r>
            <a:r>
              <a:rPr lang="zh-CN" altLang="en-US" sz="4000" dirty="0"/>
              <a:t>行选错了产生式怎么办？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2982232"/>
            <a:ext cx="2298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992689" y="3196545"/>
            <a:ext cx="1881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对于字符串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cad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93" y="4416650"/>
            <a:ext cx="21209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014118" y="4916712"/>
            <a:ext cx="928688" cy="2857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07" y="4345213"/>
            <a:ext cx="18621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81030" y="6116804"/>
            <a:ext cx="1515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cabd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!= cad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70168" y="1504292"/>
            <a:ext cx="4121832" cy="2341552"/>
            <a:chOff x="7996804" y="328159"/>
            <a:chExt cx="4121832" cy="23415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6804" y="328159"/>
              <a:ext cx="4121832" cy="2341552"/>
            </a:xfrm>
            <a:prstGeom prst="rect">
              <a:avLst/>
            </a:prstGeom>
          </p:spPr>
        </p:pic>
        <p:cxnSp>
          <p:nvCxnSpPr>
            <p:cNvPr id="3" name="直接连接符 2"/>
            <p:cNvCxnSpPr/>
            <p:nvPr/>
          </p:nvCxnSpPr>
          <p:spPr>
            <a:xfrm>
              <a:off x="9001352" y="873579"/>
              <a:ext cx="284933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86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solution</a:t>
            </a:r>
            <a:r>
              <a:rPr lang="zh-CN" altLang="en-US" dirty="0"/>
              <a:t>：</a:t>
            </a:r>
            <a:r>
              <a:rPr lang="en-US" altLang="zh-CN" dirty="0"/>
              <a:t>backtracking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893879" cy="47384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行报告错误并不意味着输入串不是句子，而可能是表示前面选错了产生式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行上保存当前的扫描指针；在第</a:t>
            </a:r>
            <a:r>
              <a:rPr lang="en-US" altLang="zh-CN" dirty="0"/>
              <a:t>7</a:t>
            </a:r>
            <a:r>
              <a:rPr lang="zh-CN" altLang="en-US" dirty="0"/>
              <a:t>行上应该改成</a:t>
            </a:r>
          </a:p>
          <a:p>
            <a:pPr lvl="2">
              <a:lnSpc>
                <a:spcPct val="160000"/>
              </a:lnSpc>
            </a:pPr>
            <a:r>
              <a:rPr lang="zh-CN" altLang="en-US" dirty="0"/>
              <a:t>回退到保存的指针；</a:t>
            </a:r>
            <a:r>
              <a:rPr lang="en-US" altLang="zh-CN" dirty="0"/>
              <a:t>GOTO1) </a:t>
            </a:r>
            <a:r>
              <a:rPr lang="zh-CN" altLang="en-US" dirty="0"/>
              <a:t>并选择下一个产生式</a:t>
            </a:r>
          </a:p>
          <a:p>
            <a:pPr lvl="2">
              <a:lnSpc>
                <a:spcPct val="160000"/>
              </a:lnSpc>
            </a:pPr>
            <a:r>
              <a:rPr lang="zh-CN" altLang="en-US" dirty="0"/>
              <a:t>如果没有下一个产生式可选，报告错误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回溯需要来回扫描，因而低效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而且还要撤销已经完成的语义处理动作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更好的办法：</a:t>
            </a:r>
            <a:r>
              <a:rPr lang="zh-CN" altLang="en-US" b="1" dirty="0"/>
              <a:t>修改文法</a:t>
            </a:r>
            <a:r>
              <a:rPr lang="zh-CN" altLang="en-US" dirty="0"/>
              <a:t>，令到递归下降分解算法不需要回溯。</a:t>
            </a:r>
            <a:r>
              <a:rPr lang="zh-CN" altLang="en-US" i="1" dirty="0"/>
              <a:t>也就是对于合法程序，每次在第</a:t>
            </a:r>
            <a:r>
              <a:rPr lang="en-US" altLang="zh-CN" i="1" dirty="0"/>
              <a:t>1</a:t>
            </a:r>
            <a:r>
              <a:rPr lang="zh-CN" altLang="en-US" i="1" dirty="0"/>
              <a:t>行时都</a:t>
            </a:r>
            <a:r>
              <a:rPr lang="zh-CN" altLang="en-US" b="1" i="1" dirty="0"/>
              <a:t>能唯一的确定</a:t>
            </a:r>
            <a:r>
              <a:rPr lang="zh-CN" altLang="en-US" i="1" dirty="0"/>
              <a:t>当前应该选的产生式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68" y="3014422"/>
            <a:ext cx="3790154" cy="21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要做什么修改才能“</a:t>
            </a:r>
            <a:r>
              <a:rPr lang="zh-CN" altLang="en-US" b="1" i="1" dirty="0"/>
              <a:t>唯一的确定 </a:t>
            </a:r>
            <a:r>
              <a:rPr lang="zh-CN" altLang="en-US" dirty="0"/>
              <a:t>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在进行高效的递归下降分析语法分析之前，需要对文法做以下修改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消除二义性（为什么？）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文法的二义性：文法可以为一个句子生成多颗不同的分析树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消除左递归（为什么？）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左递归：文法中一个非终结符号</a:t>
            </a:r>
            <a:r>
              <a:rPr lang="en-US" altLang="zh-CN" sz="2400" i="1" dirty="0"/>
              <a:t>A</a:t>
            </a:r>
            <a:r>
              <a:rPr lang="zh-CN" altLang="en-US" sz="2400" dirty="0"/>
              <a:t>使得对某个串</a:t>
            </a:r>
            <a:r>
              <a:rPr lang="en-US" altLang="zh-CN" sz="2400" i="1" dirty="0"/>
              <a:t>α</a:t>
            </a:r>
            <a:r>
              <a:rPr lang="zh-CN" altLang="en-US" sz="2400" dirty="0"/>
              <a:t>，存在一个推导</a:t>
            </a:r>
            <a:r>
              <a:rPr lang="en-US" altLang="zh-CN" sz="2400" i="1" dirty="0"/>
              <a:t>A      Aα</a:t>
            </a:r>
            <a:r>
              <a:rPr lang="zh-CN" altLang="en-US" sz="2400" dirty="0"/>
              <a:t>，则称这个文法是左递归的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提取左公因子 （为什么？）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8EC4-7847-4112-A3C7-951CDC4BFDB9}" type="datetime1">
              <a:rPr lang="zh-CN" altLang="en-US" smtClean="0"/>
              <a:t>2019-11-01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EFB0-B63D-4295-A631-D63A173DC90C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640" y="4231812"/>
            <a:ext cx="349650" cy="272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12" y="4663404"/>
            <a:ext cx="3301455" cy="18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1186</Words>
  <Application>Microsoft Office PowerPoint</Application>
  <PresentationFormat>宽屏</PresentationFormat>
  <Paragraphs>225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编译原理</vt:lpstr>
      <vt:lpstr>内容</vt:lpstr>
      <vt:lpstr>问题</vt:lpstr>
      <vt:lpstr>自顶向下的语法分析</vt:lpstr>
      <vt:lpstr>自顶向下分析的例子 </vt:lpstr>
      <vt:lpstr>具体实现：递归下降分析</vt:lpstr>
      <vt:lpstr>问题是第1行选错了产生式怎么办？</vt:lpstr>
      <vt:lpstr>Simple solution：backtracking</vt:lpstr>
      <vt:lpstr>要做什么修改才能“唯一的确定 “？</vt:lpstr>
      <vt:lpstr>任务一：消除二义性</vt:lpstr>
      <vt:lpstr>任务二：左递归的消除</vt:lpstr>
      <vt:lpstr>立即左递归的消除</vt:lpstr>
      <vt:lpstr>立即左递归消除示例</vt:lpstr>
      <vt:lpstr>消除多步左递归</vt:lpstr>
      <vt:lpstr>通用的左递归消除方法</vt:lpstr>
      <vt:lpstr>通用左递归消除的例子</vt:lpstr>
      <vt:lpstr>练习</vt:lpstr>
      <vt:lpstr>任务三：提取左公因子</vt:lpstr>
      <vt:lpstr>提取公因子的文法变换</vt:lpstr>
      <vt:lpstr>提取公因子的例子</vt:lpstr>
      <vt:lpstr>三个任务都已经完成</vt:lpstr>
      <vt:lpstr>文法满足什么条件时偷看一个符号能唯一确定产生式？</vt:lpstr>
      <vt:lpstr>FIRST </vt:lpstr>
      <vt:lpstr>FIRST的计算方法</vt:lpstr>
      <vt:lpstr>FOLLOW</vt:lpstr>
      <vt:lpstr>FOLLOW的计算方法</vt:lpstr>
      <vt:lpstr>FIRST/FOLLOW的例子(1)</vt:lpstr>
      <vt:lpstr>FIRST/FOLLOW的例子(2)</vt:lpstr>
      <vt:lpstr>练习</vt:lpstr>
      <vt:lpstr>练习</vt:lpstr>
      <vt:lpstr>LL(1)文法(1)</vt:lpstr>
      <vt:lpstr>LL(1)文法(2)</vt:lpstr>
      <vt:lpstr>LL(1)的补充理解</vt:lpstr>
      <vt:lpstr>LL(1)文法分析器的实现</vt:lpstr>
      <vt:lpstr>预测分析表构造算法</vt:lpstr>
      <vt:lpstr>预测分析表的例子</vt:lpstr>
      <vt:lpstr>预测分析表冲突的例子</vt:lpstr>
      <vt:lpstr>LL(1)文法的递归下降预测分析器（基于递归的实现）</vt:lpstr>
      <vt:lpstr>非递归、基于栈的预测分析 (1)</vt:lpstr>
      <vt:lpstr>非递归、基于栈的预测分析(2)</vt:lpstr>
      <vt:lpstr>实现细节（1）</vt:lpstr>
      <vt:lpstr>实现细节（2）</vt:lpstr>
      <vt:lpstr>例子</vt:lpstr>
      <vt:lpstr>完整的例子（见课本）</vt:lpstr>
      <vt:lpstr>文法比较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Dr. Wang</dc:creator>
  <cp:lastModifiedBy>Wang Xinming</cp:lastModifiedBy>
  <cp:revision>663</cp:revision>
  <dcterms:created xsi:type="dcterms:W3CDTF">2016-09-05T01:21:07Z</dcterms:created>
  <dcterms:modified xsi:type="dcterms:W3CDTF">2019-11-01T06:20:07Z</dcterms:modified>
</cp:coreProperties>
</file>