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7" r:id="rId1"/>
  </p:sldMasterIdLst>
  <p:notesMasterIdLst>
    <p:notesMasterId r:id="rId153"/>
  </p:notesMasterIdLst>
  <p:sldIdLst>
    <p:sldId id="256" r:id="rId2"/>
    <p:sldId id="257" r:id="rId3"/>
    <p:sldId id="258" r:id="rId4"/>
    <p:sldId id="259" r:id="rId5"/>
    <p:sldId id="260" r:id="rId6"/>
    <p:sldId id="261" r:id="rId7"/>
    <p:sldId id="262" r:id="rId8"/>
    <p:sldId id="263" r:id="rId9"/>
    <p:sldId id="264" r:id="rId10"/>
    <p:sldId id="265" r:id="rId11"/>
    <p:sldId id="434" r:id="rId12"/>
    <p:sldId id="270" r:id="rId13"/>
    <p:sldId id="267" r:id="rId14"/>
    <p:sldId id="268" r:id="rId15"/>
    <p:sldId id="269" r:id="rId16"/>
    <p:sldId id="271" r:id="rId17"/>
    <p:sldId id="272" r:id="rId18"/>
    <p:sldId id="273" r:id="rId19"/>
    <p:sldId id="278" r:id="rId20"/>
    <p:sldId id="274" r:id="rId21"/>
    <p:sldId id="279" r:id="rId22"/>
    <p:sldId id="280" r:id="rId23"/>
    <p:sldId id="281" r:id="rId24"/>
    <p:sldId id="435" r:id="rId25"/>
    <p:sldId id="282" r:id="rId26"/>
    <p:sldId id="436" r:id="rId27"/>
    <p:sldId id="283" r:id="rId28"/>
    <p:sldId id="437" r:id="rId29"/>
    <p:sldId id="284" r:id="rId30"/>
    <p:sldId id="438" r:id="rId31"/>
    <p:sldId id="285" r:id="rId32"/>
    <p:sldId id="439" r:id="rId33"/>
    <p:sldId id="291" r:id="rId34"/>
    <p:sldId id="292" r:id="rId35"/>
    <p:sldId id="440" r:id="rId36"/>
    <p:sldId id="294" r:id="rId37"/>
    <p:sldId id="296" r:id="rId38"/>
    <p:sldId id="298" r:id="rId39"/>
    <p:sldId id="300" r:id="rId40"/>
    <p:sldId id="301" r:id="rId41"/>
    <p:sldId id="302" r:id="rId42"/>
    <p:sldId id="303" r:id="rId43"/>
    <p:sldId id="304" r:id="rId44"/>
    <p:sldId id="305" r:id="rId45"/>
    <p:sldId id="306" r:id="rId46"/>
    <p:sldId id="307" r:id="rId47"/>
    <p:sldId id="337" r:id="rId48"/>
    <p:sldId id="308" r:id="rId49"/>
    <p:sldId id="309" r:id="rId50"/>
    <p:sldId id="338" r:id="rId51"/>
    <p:sldId id="311" r:id="rId52"/>
    <p:sldId id="313" r:id="rId53"/>
    <p:sldId id="314" r:id="rId54"/>
    <p:sldId id="317" r:id="rId55"/>
    <p:sldId id="319" r:id="rId56"/>
    <p:sldId id="320" r:id="rId57"/>
    <p:sldId id="321" r:id="rId58"/>
    <p:sldId id="322" r:id="rId59"/>
    <p:sldId id="323" r:id="rId60"/>
    <p:sldId id="324" r:id="rId61"/>
    <p:sldId id="325" r:id="rId62"/>
    <p:sldId id="327" r:id="rId63"/>
    <p:sldId id="328" r:id="rId64"/>
    <p:sldId id="329" r:id="rId65"/>
    <p:sldId id="330" r:id="rId66"/>
    <p:sldId id="331" r:id="rId67"/>
    <p:sldId id="332" r:id="rId68"/>
    <p:sldId id="333" r:id="rId69"/>
    <p:sldId id="334" r:id="rId70"/>
    <p:sldId id="335" r:id="rId71"/>
    <p:sldId id="336" r:id="rId72"/>
    <p:sldId id="339" r:id="rId73"/>
    <p:sldId id="340" r:id="rId74"/>
    <p:sldId id="341" r:id="rId75"/>
    <p:sldId id="342" r:id="rId76"/>
    <p:sldId id="343" r:id="rId77"/>
    <p:sldId id="344" r:id="rId78"/>
    <p:sldId id="345" r:id="rId79"/>
    <p:sldId id="346" r:id="rId80"/>
    <p:sldId id="347" r:id="rId81"/>
    <p:sldId id="348" r:id="rId82"/>
    <p:sldId id="349" r:id="rId83"/>
    <p:sldId id="350" r:id="rId84"/>
    <p:sldId id="357" r:id="rId85"/>
    <p:sldId id="358" r:id="rId86"/>
    <p:sldId id="359" r:id="rId87"/>
    <p:sldId id="360" r:id="rId88"/>
    <p:sldId id="361" r:id="rId89"/>
    <p:sldId id="362" r:id="rId90"/>
    <p:sldId id="363" r:id="rId91"/>
    <p:sldId id="364" r:id="rId92"/>
    <p:sldId id="365" r:id="rId93"/>
    <p:sldId id="366" r:id="rId94"/>
    <p:sldId id="367" r:id="rId95"/>
    <p:sldId id="368" r:id="rId96"/>
    <p:sldId id="372" r:id="rId97"/>
    <p:sldId id="373" r:id="rId98"/>
    <p:sldId id="374" r:id="rId99"/>
    <p:sldId id="376" r:id="rId100"/>
    <p:sldId id="377" r:id="rId101"/>
    <p:sldId id="378" r:id="rId102"/>
    <p:sldId id="379" r:id="rId103"/>
    <p:sldId id="380" r:id="rId104"/>
    <p:sldId id="433" r:id="rId105"/>
    <p:sldId id="381" r:id="rId106"/>
    <p:sldId id="382" r:id="rId107"/>
    <p:sldId id="383" r:id="rId108"/>
    <p:sldId id="384" r:id="rId109"/>
    <p:sldId id="385" r:id="rId110"/>
    <p:sldId id="386" r:id="rId111"/>
    <p:sldId id="387" r:id="rId112"/>
    <p:sldId id="388" r:id="rId113"/>
    <p:sldId id="389" r:id="rId114"/>
    <p:sldId id="390" r:id="rId115"/>
    <p:sldId id="391" r:id="rId116"/>
    <p:sldId id="392" r:id="rId117"/>
    <p:sldId id="393" r:id="rId118"/>
    <p:sldId id="394" r:id="rId119"/>
    <p:sldId id="395" r:id="rId120"/>
    <p:sldId id="396" r:id="rId121"/>
    <p:sldId id="397" r:id="rId122"/>
    <p:sldId id="398" r:id="rId123"/>
    <p:sldId id="399" r:id="rId124"/>
    <p:sldId id="400" r:id="rId125"/>
    <p:sldId id="401" r:id="rId126"/>
    <p:sldId id="402" r:id="rId127"/>
    <p:sldId id="405" r:id="rId128"/>
    <p:sldId id="406" r:id="rId129"/>
    <p:sldId id="407" r:id="rId130"/>
    <p:sldId id="408" r:id="rId131"/>
    <p:sldId id="409" r:id="rId132"/>
    <p:sldId id="410" r:id="rId133"/>
    <p:sldId id="411" r:id="rId134"/>
    <p:sldId id="413" r:id="rId135"/>
    <p:sldId id="414" r:id="rId136"/>
    <p:sldId id="415" r:id="rId137"/>
    <p:sldId id="417" r:id="rId138"/>
    <p:sldId id="418" r:id="rId139"/>
    <p:sldId id="419" r:id="rId140"/>
    <p:sldId id="420" r:id="rId141"/>
    <p:sldId id="421" r:id="rId142"/>
    <p:sldId id="422" r:id="rId143"/>
    <p:sldId id="423" r:id="rId144"/>
    <p:sldId id="424" r:id="rId145"/>
    <p:sldId id="425" r:id="rId146"/>
    <p:sldId id="426" r:id="rId147"/>
    <p:sldId id="427" r:id="rId148"/>
    <p:sldId id="428" r:id="rId149"/>
    <p:sldId id="429" r:id="rId150"/>
    <p:sldId id="430" r:id="rId151"/>
    <p:sldId id="432" r:id="rId15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29752" autoAdjust="0"/>
    <p:restoredTop sz="86358" autoAdjust="0"/>
  </p:normalViewPr>
  <p:slideViewPr>
    <p:cSldViewPr snapToGrid="0">
      <p:cViewPr varScale="1">
        <p:scale>
          <a:sx n="89" d="100"/>
          <a:sy n="89" d="100"/>
        </p:scale>
        <p:origin x="-126" y="-324"/>
      </p:cViewPr>
      <p:guideLst>
        <p:guide orient="horz" pos="2160"/>
        <p:guide pos="3840"/>
      </p:guideLst>
    </p:cSldViewPr>
  </p:slideViewPr>
  <p:outlineViewPr>
    <p:cViewPr>
      <p:scale>
        <a:sx n="33" d="100"/>
        <a:sy n="33" d="100"/>
      </p:scale>
      <p:origin x="0" y="12336"/>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 r:id="rId37" collapse="1"/>
      <p:sld r:id="rId38" collapse="1"/>
      <p:sld r:id="rId39" collapse="1"/>
      <p:sld r:id="rId40" collapse="1"/>
      <p:sld r:id="rId41" collapse="1"/>
      <p:sld r:id="rId42" collapse="1"/>
      <p:sld r:id="rId43" collapse="1"/>
      <p:sld r:id="rId44" collapse="1"/>
      <p:sld r:id="rId45" collapse="1"/>
      <p:sld r:id="rId46" collapse="1"/>
      <p:sld r:id="rId47" collapse="1"/>
      <p:sld r:id="rId48" collapse="1"/>
      <p:sld r:id="rId49" collapse="1"/>
      <p:sld r:id="rId50" collapse="1"/>
      <p:sld r:id="rId51" collapse="1"/>
      <p:sld r:id="rId52" collapse="1"/>
      <p:sld r:id="rId53" collapse="1"/>
      <p:sld r:id="rId54" collapse="1"/>
      <p:sld r:id="rId55" collapse="1"/>
      <p:sld r:id="rId56" collapse="1"/>
      <p:sld r:id="rId57" collapse="1"/>
      <p:sld r:id="rId58" collapse="1"/>
      <p:sld r:id="rId59" collapse="1"/>
      <p:sld r:id="rId60" collapse="1"/>
      <p:sld r:id="rId61" collapse="1"/>
      <p:sld r:id="rId62" collapse="1"/>
      <p:sld r:id="rId63" collapse="1"/>
      <p:sld r:id="rId64" collapse="1"/>
      <p:sld r:id="rId65" collapse="1"/>
      <p:sld r:id="rId66" collapse="1"/>
      <p:sld r:id="rId67" collapse="1"/>
      <p:sld r:id="rId68" collapse="1"/>
      <p:sld r:id="rId69" collapse="1"/>
      <p:sld r:id="rId70" collapse="1"/>
      <p:sld r:id="rId71" collapse="1"/>
      <p:sld r:id="rId72" collapse="1"/>
      <p:sld r:id="rId73" collapse="1"/>
      <p:sld r:id="rId74" collapse="1"/>
      <p:sld r:id="rId75" collapse="1"/>
      <p:sld r:id="rId76" collapse="1"/>
      <p:sld r:id="rId77" collapse="1"/>
      <p:sld r:id="rId78" collapse="1"/>
      <p:sld r:id="rId79" collapse="1"/>
      <p:sld r:id="rId80" collapse="1"/>
      <p:sld r:id="rId81" collapse="1"/>
      <p:sld r:id="rId82" collapse="1"/>
      <p:sld r:id="rId83" collapse="1"/>
      <p:sld r:id="rId84" collapse="1"/>
      <p:sld r:id="rId85" collapse="1"/>
      <p:sld r:id="rId86" collapse="1"/>
      <p:sld r:id="rId87" collapse="1"/>
      <p:sld r:id="rId88" collapse="1"/>
      <p:sld r:id="rId89" collapse="1"/>
      <p:sld r:id="rId90" collapse="1"/>
      <p:sld r:id="rId91" collapse="1"/>
      <p:sld r:id="rId92" collapse="1"/>
      <p:sld r:id="rId93" collapse="1"/>
      <p:sld r:id="rId94" collapse="1"/>
      <p:sld r:id="rId95" collapse="1"/>
      <p:sld r:id="rId96" collapse="1"/>
      <p:sld r:id="rId97" collapse="1"/>
      <p:sld r:id="rId98" collapse="1"/>
      <p:sld r:id="rId99" collapse="1"/>
      <p:sld r:id="rId100" collapse="1"/>
      <p:sld r:id="rId101" collapse="1"/>
      <p:sld r:id="rId102" collapse="1"/>
      <p:sld r:id="rId103" collapse="1"/>
      <p:sld r:id="rId104" collapse="1"/>
      <p:sld r:id="rId105" collapse="1"/>
      <p:sld r:id="rId106" collapse="1"/>
      <p:sld r:id="rId107" collapse="1"/>
      <p:sld r:id="rId108" collapse="1"/>
      <p:sld r:id="rId109" collapse="1"/>
      <p:sld r:id="rId110" collapse="1"/>
      <p:sld r:id="rId111" collapse="1"/>
      <p:sld r:id="rId112" collapse="1"/>
      <p:sld r:id="rId113" collapse="1"/>
      <p:sld r:id="rId114" collapse="1"/>
      <p:sld r:id="rId115" collapse="1"/>
      <p:sld r:id="rId116" collapse="1"/>
      <p:sld r:id="rId117" collapse="1"/>
      <p:sld r:id="rId118" collapse="1"/>
      <p:sld r:id="rId119" collapse="1"/>
      <p:sld r:id="rId120" collapse="1"/>
      <p:sld r:id="rId121" collapse="1"/>
      <p:sld r:id="rId122" collapse="1"/>
      <p:sld r:id="rId123" collapse="1"/>
      <p:sld r:id="rId124" collapse="1"/>
      <p:sld r:id="rId125" collapse="1"/>
      <p:sld r:id="rId126" collapse="1"/>
      <p:sld r:id="rId127" collapse="1"/>
      <p:sld r:id="rId128" collapse="1"/>
      <p:sld r:id="rId129" collapse="1"/>
      <p:sld r:id="rId130" collapse="1"/>
      <p:sld r:id="rId131" collapse="1"/>
      <p:sld r:id="rId132" collapse="1"/>
      <p:sld r:id="rId133" collapse="1"/>
      <p:sld r:id="rId134" collapse="1"/>
      <p:sld r:id="rId135" collapse="1"/>
      <p:sld r:id="rId136" collapse="1"/>
      <p:sld r:id="rId137" collapse="1"/>
      <p:sld r:id="rId138" collapse="1"/>
      <p:sld r:id="rId139" collapse="1"/>
      <p:sld r:id="rId140" collapse="1"/>
      <p:sld r:id="rId141" collapse="1"/>
      <p:sld r:id="rId142" collapse="1"/>
      <p:sld r:id="rId143" collapse="1"/>
      <p:sld r:id="rId144" collapse="1"/>
      <p:sld r:id="rId145" collapse="1"/>
      <p:sld r:id="rId146" collapse="1"/>
      <p:sld r:id="rId147" collapse="1"/>
      <p:sld r:id="rId148" collapse="1"/>
      <p:sld r:id="rId149" collapse="1"/>
      <p:sld r:id="rId150" collapse="1"/>
      <p:sld r:id="rId151" collapse="1"/>
    </p:sldLst>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presProps" Target="pres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viewProps" Target="viewProp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slide" Target="slides/slide144.xml"/><Relationship Id="rId153"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s>
</file>

<file path=ppt/_rels/viewProps.xml.rels><?xml version="1.0" encoding="UTF-8" standalone="yes"?>
<Relationships xmlns="http://schemas.openxmlformats.org/package/2006/relationships"><Relationship Id="rId26" Type="http://schemas.openxmlformats.org/officeDocument/2006/relationships/slide" Target="slides/slide26.xml"/><Relationship Id="rId117" Type="http://schemas.openxmlformats.org/officeDocument/2006/relationships/slide" Target="slides/slide117.xml"/><Relationship Id="rId21" Type="http://schemas.openxmlformats.org/officeDocument/2006/relationships/slide" Target="slides/slide21.xml"/><Relationship Id="rId42" Type="http://schemas.openxmlformats.org/officeDocument/2006/relationships/slide" Target="slides/slide42.xml"/><Relationship Id="rId47" Type="http://schemas.openxmlformats.org/officeDocument/2006/relationships/slide" Target="slides/slide47.xml"/><Relationship Id="rId63" Type="http://schemas.openxmlformats.org/officeDocument/2006/relationships/slide" Target="slides/slide63.xml"/><Relationship Id="rId68" Type="http://schemas.openxmlformats.org/officeDocument/2006/relationships/slide" Target="slides/slide68.xml"/><Relationship Id="rId84" Type="http://schemas.openxmlformats.org/officeDocument/2006/relationships/slide" Target="slides/slide84.xml"/><Relationship Id="rId89" Type="http://schemas.openxmlformats.org/officeDocument/2006/relationships/slide" Target="slides/slide89.xml"/><Relationship Id="rId112" Type="http://schemas.openxmlformats.org/officeDocument/2006/relationships/slide" Target="slides/slide112.xml"/><Relationship Id="rId133" Type="http://schemas.openxmlformats.org/officeDocument/2006/relationships/slide" Target="slides/slide133.xml"/><Relationship Id="rId138" Type="http://schemas.openxmlformats.org/officeDocument/2006/relationships/slide" Target="slides/slide138.xml"/><Relationship Id="rId16" Type="http://schemas.openxmlformats.org/officeDocument/2006/relationships/slide" Target="slides/slide16.xml"/><Relationship Id="rId107" Type="http://schemas.openxmlformats.org/officeDocument/2006/relationships/slide" Target="slides/slide107.xml"/><Relationship Id="rId11" Type="http://schemas.openxmlformats.org/officeDocument/2006/relationships/slide" Target="slides/slide11.xml"/><Relationship Id="rId32" Type="http://schemas.openxmlformats.org/officeDocument/2006/relationships/slide" Target="slides/slide32.xml"/><Relationship Id="rId37" Type="http://schemas.openxmlformats.org/officeDocument/2006/relationships/slide" Target="slides/slide37.xml"/><Relationship Id="rId53" Type="http://schemas.openxmlformats.org/officeDocument/2006/relationships/slide" Target="slides/slide53.xml"/><Relationship Id="rId58" Type="http://schemas.openxmlformats.org/officeDocument/2006/relationships/slide" Target="slides/slide58.xml"/><Relationship Id="rId74" Type="http://schemas.openxmlformats.org/officeDocument/2006/relationships/slide" Target="slides/slide74.xml"/><Relationship Id="rId79" Type="http://schemas.openxmlformats.org/officeDocument/2006/relationships/slide" Target="slides/slide79.xml"/><Relationship Id="rId102" Type="http://schemas.openxmlformats.org/officeDocument/2006/relationships/slide" Target="slides/slide102.xml"/><Relationship Id="rId123" Type="http://schemas.openxmlformats.org/officeDocument/2006/relationships/slide" Target="slides/slide123.xml"/><Relationship Id="rId128" Type="http://schemas.openxmlformats.org/officeDocument/2006/relationships/slide" Target="slides/slide128.xml"/><Relationship Id="rId144" Type="http://schemas.openxmlformats.org/officeDocument/2006/relationships/slide" Target="slides/slide144.xml"/><Relationship Id="rId149" Type="http://schemas.openxmlformats.org/officeDocument/2006/relationships/slide" Target="slides/slide149.xml"/><Relationship Id="rId5" Type="http://schemas.openxmlformats.org/officeDocument/2006/relationships/slide" Target="slides/slide5.xml"/><Relationship Id="rId90" Type="http://schemas.openxmlformats.org/officeDocument/2006/relationships/slide" Target="slides/slide90.xml"/><Relationship Id="rId95" Type="http://schemas.openxmlformats.org/officeDocument/2006/relationships/slide" Target="slides/slide95.xml"/><Relationship Id="rId22" Type="http://schemas.openxmlformats.org/officeDocument/2006/relationships/slide" Target="slides/slide22.xml"/><Relationship Id="rId27" Type="http://schemas.openxmlformats.org/officeDocument/2006/relationships/slide" Target="slides/slide27.xml"/><Relationship Id="rId43" Type="http://schemas.openxmlformats.org/officeDocument/2006/relationships/slide" Target="slides/slide43.xml"/><Relationship Id="rId48" Type="http://schemas.openxmlformats.org/officeDocument/2006/relationships/slide" Target="slides/slide48.xml"/><Relationship Id="rId64" Type="http://schemas.openxmlformats.org/officeDocument/2006/relationships/slide" Target="slides/slide64.xml"/><Relationship Id="rId69" Type="http://schemas.openxmlformats.org/officeDocument/2006/relationships/slide" Target="slides/slide69.xml"/><Relationship Id="rId113" Type="http://schemas.openxmlformats.org/officeDocument/2006/relationships/slide" Target="slides/slide113.xml"/><Relationship Id="rId118" Type="http://schemas.openxmlformats.org/officeDocument/2006/relationships/slide" Target="slides/slide118.xml"/><Relationship Id="rId134" Type="http://schemas.openxmlformats.org/officeDocument/2006/relationships/slide" Target="slides/slide134.xml"/><Relationship Id="rId139" Type="http://schemas.openxmlformats.org/officeDocument/2006/relationships/slide" Target="slides/slide139.xml"/><Relationship Id="rId80" Type="http://schemas.openxmlformats.org/officeDocument/2006/relationships/slide" Target="slides/slide80.xml"/><Relationship Id="rId85" Type="http://schemas.openxmlformats.org/officeDocument/2006/relationships/slide" Target="slides/slide85.xml"/><Relationship Id="rId150" Type="http://schemas.openxmlformats.org/officeDocument/2006/relationships/slide" Target="slides/slide150.xml"/><Relationship Id="rId12" Type="http://schemas.openxmlformats.org/officeDocument/2006/relationships/slide" Target="slides/slide12.xml"/><Relationship Id="rId17" Type="http://schemas.openxmlformats.org/officeDocument/2006/relationships/slide" Target="slides/slide17.xml"/><Relationship Id="rId25" Type="http://schemas.openxmlformats.org/officeDocument/2006/relationships/slide" Target="slides/slide25.xml"/><Relationship Id="rId33" Type="http://schemas.openxmlformats.org/officeDocument/2006/relationships/slide" Target="slides/slide33.xml"/><Relationship Id="rId38" Type="http://schemas.openxmlformats.org/officeDocument/2006/relationships/slide" Target="slides/slide38.xml"/><Relationship Id="rId46" Type="http://schemas.openxmlformats.org/officeDocument/2006/relationships/slide" Target="slides/slide46.xml"/><Relationship Id="rId59" Type="http://schemas.openxmlformats.org/officeDocument/2006/relationships/slide" Target="slides/slide59.xml"/><Relationship Id="rId67" Type="http://schemas.openxmlformats.org/officeDocument/2006/relationships/slide" Target="slides/slide67.xml"/><Relationship Id="rId103" Type="http://schemas.openxmlformats.org/officeDocument/2006/relationships/slide" Target="slides/slide103.xml"/><Relationship Id="rId108" Type="http://schemas.openxmlformats.org/officeDocument/2006/relationships/slide" Target="slides/slide108.xml"/><Relationship Id="rId116" Type="http://schemas.openxmlformats.org/officeDocument/2006/relationships/slide" Target="slides/slide116.xml"/><Relationship Id="rId124" Type="http://schemas.openxmlformats.org/officeDocument/2006/relationships/slide" Target="slides/slide124.xml"/><Relationship Id="rId129" Type="http://schemas.openxmlformats.org/officeDocument/2006/relationships/slide" Target="slides/slide129.xml"/><Relationship Id="rId137" Type="http://schemas.openxmlformats.org/officeDocument/2006/relationships/slide" Target="slides/slide137.xml"/><Relationship Id="rId20" Type="http://schemas.openxmlformats.org/officeDocument/2006/relationships/slide" Target="slides/slide20.xml"/><Relationship Id="rId41" Type="http://schemas.openxmlformats.org/officeDocument/2006/relationships/slide" Target="slides/slide41.xml"/><Relationship Id="rId54" Type="http://schemas.openxmlformats.org/officeDocument/2006/relationships/slide" Target="slides/slide54.xml"/><Relationship Id="rId62" Type="http://schemas.openxmlformats.org/officeDocument/2006/relationships/slide" Target="slides/slide62.xml"/><Relationship Id="rId70" Type="http://schemas.openxmlformats.org/officeDocument/2006/relationships/slide" Target="slides/slide70.xml"/><Relationship Id="rId75" Type="http://schemas.openxmlformats.org/officeDocument/2006/relationships/slide" Target="slides/slide75.xml"/><Relationship Id="rId83" Type="http://schemas.openxmlformats.org/officeDocument/2006/relationships/slide" Target="slides/slide83.xml"/><Relationship Id="rId88" Type="http://schemas.openxmlformats.org/officeDocument/2006/relationships/slide" Target="slides/slide88.xml"/><Relationship Id="rId91" Type="http://schemas.openxmlformats.org/officeDocument/2006/relationships/slide" Target="slides/slide91.xml"/><Relationship Id="rId96" Type="http://schemas.openxmlformats.org/officeDocument/2006/relationships/slide" Target="slides/slide96.xml"/><Relationship Id="rId111" Type="http://schemas.openxmlformats.org/officeDocument/2006/relationships/slide" Target="slides/slide111.xml"/><Relationship Id="rId132" Type="http://schemas.openxmlformats.org/officeDocument/2006/relationships/slide" Target="slides/slide132.xml"/><Relationship Id="rId140" Type="http://schemas.openxmlformats.org/officeDocument/2006/relationships/slide" Target="slides/slide140.xml"/><Relationship Id="rId145" Type="http://schemas.openxmlformats.org/officeDocument/2006/relationships/slide" Target="slides/slide145.xml"/><Relationship Id="rId1" Type="http://schemas.openxmlformats.org/officeDocument/2006/relationships/slide" Target="slides/slide1.xml"/><Relationship Id="rId6" Type="http://schemas.openxmlformats.org/officeDocument/2006/relationships/slide" Target="slides/slide6.xml"/><Relationship Id="rId15" Type="http://schemas.openxmlformats.org/officeDocument/2006/relationships/slide" Target="slides/slide15.xml"/><Relationship Id="rId23" Type="http://schemas.openxmlformats.org/officeDocument/2006/relationships/slide" Target="slides/slide23.xml"/><Relationship Id="rId28" Type="http://schemas.openxmlformats.org/officeDocument/2006/relationships/slide" Target="slides/slide28.xml"/><Relationship Id="rId36" Type="http://schemas.openxmlformats.org/officeDocument/2006/relationships/slide" Target="slides/slide36.xml"/><Relationship Id="rId49" Type="http://schemas.openxmlformats.org/officeDocument/2006/relationships/slide" Target="slides/slide49.xml"/><Relationship Id="rId57" Type="http://schemas.openxmlformats.org/officeDocument/2006/relationships/slide" Target="slides/slide57.xml"/><Relationship Id="rId106" Type="http://schemas.openxmlformats.org/officeDocument/2006/relationships/slide" Target="slides/slide106.xml"/><Relationship Id="rId114" Type="http://schemas.openxmlformats.org/officeDocument/2006/relationships/slide" Target="slides/slide114.xml"/><Relationship Id="rId119" Type="http://schemas.openxmlformats.org/officeDocument/2006/relationships/slide" Target="slides/slide119.xml"/><Relationship Id="rId127" Type="http://schemas.openxmlformats.org/officeDocument/2006/relationships/slide" Target="slides/slide127.xml"/><Relationship Id="rId10" Type="http://schemas.openxmlformats.org/officeDocument/2006/relationships/slide" Target="slides/slide10.xml"/><Relationship Id="rId31" Type="http://schemas.openxmlformats.org/officeDocument/2006/relationships/slide" Target="slides/slide31.xml"/><Relationship Id="rId44" Type="http://schemas.openxmlformats.org/officeDocument/2006/relationships/slide" Target="slides/slide44.xml"/><Relationship Id="rId52" Type="http://schemas.openxmlformats.org/officeDocument/2006/relationships/slide" Target="slides/slide52.xml"/><Relationship Id="rId60" Type="http://schemas.openxmlformats.org/officeDocument/2006/relationships/slide" Target="slides/slide60.xml"/><Relationship Id="rId65" Type="http://schemas.openxmlformats.org/officeDocument/2006/relationships/slide" Target="slides/slide65.xml"/><Relationship Id="rId73" Type="http://schemas.openxmlformats.org/officeDocument/2006/relationships/slide" Target="slides/slide73.xml"/><Relationship Id="rId78" Type="http://schemas.openxmlformats.org/officeDocument/2006/relationships/slide" Target="slides/slide78.xml"/><Relationship Id="rId81" Type="http://schemas.openxmlformats.org/officeDocument/2006/relationships/slide" Target="slides/slide81.xml"/><Relationship Id="rId86" Type="http://schemas.openxmlformats.org/officeDocument/2006/relationships/slide" Target="slides/slide86.xml"/><Relationship Id="rId94" Type="http://schemas.openxmlformats.org/officeDocument/2006/relationships/slide" Target="slides/slide94.xml"/><Relationship Id="rId99" Type="http://schemas.openxmlformats.org/officeDocument/2006/relationships/slide" Target="slides/slide99.xml"/><Relationship Id="rId101" Type="http://schemas.openxmlformats.org/officeDocument/2006/relationships/slide" Target="slides/slide101.xml"/><Relationship Id="rId122" Type="http://schemas.openxmlformats.org/officeDocument/2006/relationships/slide" Target="slides/slide122.xml"/><Relationship Id="rId130" Type="http://schemas.openxmlformats.org/officeDocument/2006/relationships/slide" Target="slides/slide130.xml"/><Relationship Id="rId135" Type="http://schemas.openxmlformats.org/officeDocument/2006/relationships/slide" Target="slides/slide135.xml"/><Relationship Id="rId143" Type="http://schemas.openxmlformats.org/officeDocument/2006/relationships/slide" Target="slides/slide143.xml"/><Relationship Id="rId148" Type="http://schemas.openxmlformats.org/officeDocument/2006/relationships/slide" Target="slides/slide148.xml"/><Relationship Id="rId151" Type="http://schemas.openxmlformats.org/officeDocument/2006/relationships/slide" Target="slides/slide151.xml"/><Relationship Id="rId4" Type="http://schemas.openxmlformats.org/officeDocument/2006/relationships/slide" Target="slides/slide4.xml"/><Relationship Id="rId9" Type="http://schemas.openxmlformats.org/officeDocument/2006/relationships/slide" Target="slides/slide9.xml"/><Relationship Id="rId13" Type="http://schemas.openxmlformats.org/officeDocument/2006/relationships/slide" Target="slides/slide13.xml"/><Relationship Id="rId18" Type="http://schemas.openxmlformats.org/officeDocument/2006/relationships/slide" Target="slides/slide18.xml"/><Relationship Id="rId39" Type="http://schemas.openxmlformats.org/officeDocument/2006/relationships/slide" Target="slides/slide39.xml"/><Relationship Id="rId109" Type="http://schemas.openxmlformats.org/officeDocument/2006/relationships/slide" Target="slides/slide109.xml"/><Relationship Id="rId34" Type="http://schemas.openxmlformats.org/officeDocument/2006/relationships/slide" Target="slides/slide34.xml"/><Relationship Id="rId50" Type="http://schemas.openxmlformats.org/officeDocument/2006/relationships/slide" Target="slides/slide50.xml"/><Relationship Id="rId55" Type="http://schemas.openxmlformats.org/officeDocument/2006/relationships/slide" Target="slides/slide55.xml"/><Relationship Id="rId76" Type="http://schemas.openxmlformats.org/officeDocument/2006/relationships/slide" Target="slides/slide76.xml"/><Relationship Id="rId97" Type="http://schemas.openxmlformats.org/officeDocument/2006/relationships/slide" Target="slides/slide97.xml"/><Relationship Id="rId104" Type="http://schemas.openxmlformats.org/officeDocument/2006/relationships/slide" Target="slides/slide104.xml"/><Relationship Id="rId120" Type="http://schemas.openxmlformats.org/officeDocument/2006/relationships/slide" Target="slides/slide120.xml"/><Relationship Id="rId125" Type="http://schemas.openxmlformats.org/officeDocument/2006/relationships/slide" Target="slides/slide125.xml"/><Relationship Id="rId141" Type="http://schemas.openxmlformats.org/officeDocument/2006/relationships/slide" Target="slides/slide141.xml"/><Relationship Id="rId146" Type="http://schemas.openxmlformats.org/officeDocument/2006/relationships/slide" Target="slides/slide146.xml"/><Relationship Id="rId7" Type="http://schemas.openxmlformats.org/officeDocument/2006/relationships/slide" Target="slides/slide7.xml"/><Relationship Id="rId71" Type="http://schemas.openxmlformats.org/officeDocument/2006/relationships/slide" Target="slides/slide71.xml"/><Relationship Id="rId92" Type="http://schemas.openxmlformats.org/officeDocument/2006/relationships/slide" Target="slides/slide92.xml"/><Relationship Id="rId2" Type="http://schemas.openxmlformats.org/officeDocument/2006/relationships/slide" Target="slides/slide2.xml"/><Relationship Id="rId29" Type="http://schemas.openxmlformats.org/officeDocument/2006/relationships/slide" Target="slides/slide29.xml"/><Relationship Id="rId24" Type="http://schemas.openxmlformats.org/officeDocument/2006/relationships/slide" Target="slides/slide24.xml"/><Relationship Id="rId40" Type="http://schemas.openxmlformats.org/officeDocument/2006/relationships/slide" Target="slides/slide40.xml"/><Relationship Id="rId45" Type="http://schemas.openxmlformats.org/officeDocument/2006/relationships/slide" Target="slides/slide45.xml"/><Relationship Id="rId66" Type="http://schemas.openxmlformats.org/officeDocument/2006/relationships/slide" Target="slides/slide66.xml"/><Relationship Id="rId87" Type="http://schemas.openxmlformats.org/officeDocument/2006/relationships/slide" Target="slides/slide87.xml"/><Relationship Id="rId110" Type="http://schemas.openxmlformats.org/officeDocument/2006/relationships/slide" Target="slides/slide110.xml"/><Relationship Id="rId115" Type="http://schemas.openxmlformats.org/officeDocument/2006/relationships/slide" Target="slides/slide115.xml"/><Relationship Id="rId131" Type="http://schemas.openxmlformats.org/officeDocument/2006/relationships/slide" Target="slides/slide131.xml"/><Relationship Id="rId136" Type="http://schemas.openxmlformats.org/officeDocument/2006/relationships/slide" Target="slides/slide136.xml"/><Relationship Id="rId61" Type="http://schemas.openxmlformats.org/officeDocument/2006/relationships/slide" Target="slides/slide61.xml"/><Relationship Id="rId82" Type="http://schemas.openxmlformats.org/officeDocument/2006/relationships/slide" Target="slides/slide82.xml"/><Relationship Id="rId19" Type="http://schemas.openxmlformats.org/officeDocument/2006/relationships/slide" Target="slides/slide19.xml"/><Relationship Id="rId14" Type="http://schemas.openxmlformats.org/officeDocument/2006/relationships/slide" Target="slides/slide14.xml"/><Relationship Id="rId30" Type="http://schemas.openxmlformats.org/officeDocument/2006/relationships/slide" Target="slides/slide30.xml"/><Relationship Id="rId35" Type="http://schemas.openxmlformats.org/officeDocument/2006/relationships/slide" Target="slides/slide35.xml"/><Relationship Id="rId56" Type="http://schemas.openxmlformats.org/officeDocument/2006/relationships/slide" Target="slides/slide56.xml"/><Relationship Id="rId77" Type="http://schemas.openxmlformats.org/officeDocument/2006/relationships/slide" Target="slides/slide77.xml"/><Relationship Id="rId100" Type="http://schemas.openxmlformats.org/officeDocument/2006/relationships/slide" Target="slides/slide100.xml"/><Relationship Id="rId105" Type="http://schemas.openxmlformats.org/officeDocument/2006/relationships/slide" Target="slides/slide105.xml"/><Relationship Id="rId126" Type="http://schemas.openxmlformats.org/officeDocument/2006/relationships/slide" Target="slides/slide126.xml"/><Relationship Id="rId147" Type="http://schemas.openxmlformats.org/officeDocument/2006/relationships/slide" Target="slides/slide147.xml"/><Relationship Id="rId8" Type="http://schemas.openxmlformats.org/officeDocument/2006/relationships/slide" Target="slides/slide8.xml"/><Relationship Id="rId51" Type="http://schemas.openxmlformats.org/officeDocument/2006/relationships/slide" Target="slides/slide51.xml"/><Relationship Id="rId72" Type="http://schemas.openxmlformats.org/officeDocument/2006/relationships/slide" Target="slides/slide72.xml"/><Relationship Id="rId93" Type="http://schemas.openxmlformats.org/officeDocument/2006/relationships/slide" Target="slides/slide93.xml"/><Relationship Id="rId98" Type="http://schemas.openxmlformats.org/officeDocument/2006/relationships/slide" Target="slides/slide98.xml"/><Relationship Id="rId121" Type="http://schemas.openxmlformats.org/officeDocument/2006/relationships/slide" Target="slides/slide121.xml"/><Relationship Id="rId142" Type="http://schemas.openxmlformats.org/officeDocument/2006/relationships/slide" Target="slides/slide142.xml"/><Relationship Id="rId3" Type="http://schemas.openxmlformats.org/officeDocument/2006/relationships/slide" Target="slides/slide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E1B069-435A-44D7-983E-776FEE2FF0BA}" type="datetimeFigureOut">
              <a:rPr lang="zh-CN" altLang="en-US" smtClean="0"/>
              <a:t>2019/9/9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B41FA0-11C0-410F-ACBF-8EFCAE937A2C}" type="slidenum">
              <a:rPr lang="zh-CN" altLang="en-US" smtClean="0"/>
              <a:t>‹#›</a:t>
            </a:fld>
            <a:endParaRPr lang="zh-CN" altLang="en-US"/>
          </a:p>
        </p:txBody>
      </p:sp>
    </p:spTree>
    <p:extLst>
      <p:ext uri="{BB962C8B-B14F-4D97-AF65-F5344CB8AC3E}">
        <p14:creationId xmlns:p14="http://schemas.microsoft.com/office/powerpoint/2010/main" val="17011055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AB41FA0-11C0-410F-ACBF-8EFCAE937A2C}" type="slidenum">
              <a:rPr lang="zh-CN" altLang="en-US" smtClean="0"/>
              <a:t>1</a:t>
            </a:fld>
            <a:endParaRPr lang="zh-CN" altLang="en-US"/>
          </a:p>
        </p:txBody>
      </p:sp>
    </p:spTree>
    <p:extLst>
      <p:ext uri="{BB962C8B-B14F-4D97-AF65-F5344CB8AC3E}">
        <p14:creationId xmlns:p14="http://schemas.microsoft.com/office/powerpoint/2010/main" val="31941270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DFD</a:t>
            </a:r>
            <a:r>
              <a:rPr lang="zh-CN" altLang="en-US" dirty="0" smtClean="0"/>
              <a:t>数据流图</a:t>
            </a:r>
            <a:endParaRPr lang="en-US" altLang="zh-CN" dirty="0" smtClean="0"/>
          </a:p>
          <a:p>
            <a:r>
              <a:rPr lang="en-US" altLang="zh-CN" dirty="0" smtClean="0"/>
              <a:t>DD</a:t>
            </a:r>
            <a:r>
              <a:rPr lang="zh-CN" altLang="en-US" dirty="0" smtClean="0"/>
              <a:t>数据字典</a:t>
            </a:r>
            <a:endParaRPr lang="en-US" altLang="zh-CN" dirty="0" smtClean="0"/>
          </a:p>
          <a:p>
            <a:endParaRPr lang="en-US" altLang="zh-CN" dirty="0" smtClean="0"/>
          </a:p>
          <a:p>
            <a:pPr>
              <a:lnSpc>
                <a:spcPct val="110000"/>
              </a:lnSpc>
              <a:buFont typeface="Wingdings" panose="05000000000000000000" pitchFamily="2" charset="2"/>
              <a:buNone/>
            </a:pPr>
            <a:r>
              <a:rPr lang="zh-CN" altLang="en-US" sz="2000" dirty="0" smtClean="0"/>
              <a:t> </a:t>
            </a:r>
            <a:r>
              <a:rPr lang="en-US" altLang="zh-CN" sz="2000" dirty="0" smtClean="0"/>
              <a:t>(1)</a:t>
            </a:r>
            <a:r>
              <a:rPr lang="zh-CN" altLang="en-US" sz="2000" dirty="0" smtClean="0"/>
              <a:t>分解处理功能</a:t>
            </a:r>
          </a:p>
          <a:p>
            <a:pPr marL="1162050" lvl="2">
              <a:lnSpc>
                <a:spcPct val="110000"/>
              </a:lnSpc>
              <a:buFont typeface="Wingdings" panose="05000000000000000000" pitchFamily="2" charset="2"/>
              <a:buChar char="Ø"/>
            </a:pPr>
            <a:r>
              <a:rPr lang="zh-CN" altLang="en-US" dirty="0" smtClean="0"/>
              <a:t>将处理功能的具体内容分解为若干子功能</a:t>
            </a:r>
          </a:p>
          <a:p>
            <a:pPr>
              <a:lnSpc>
                <a:spcPct val="110000"/>
              </a:lnSpc>
              <a:buFont typeface="Wingdings" panose="05000000000000000000" pitchFamily="2" charset="2"/>
              <a:buNone/>
            </a:pPr>
            <a:r>
              <a:rPr lang="zh-CN" altLang="en-US" sz="2000" dirty="0" smtClean="0"/>
              <a:t> </a:t>
            </a:r>
            <a:r>
              <a:rPr lang="en-US" altLang="zh-CN" sz="2000" dirty="0" smtClean="0"/>
              <a:t>(2)</a:t>
            </a:r>
            <a:r>
              <a:rPr lang="zh-CN" altLang="en-US" sz="2000" dirty="0" smtClean="0"/>
              <a:t>分解数据</a:t>
            </a:r>
          </a:p>
          <a:p>
            <a:pPr marL="1162050" lvl="2">
              <a:lnSpc>
                <a:spcPct val="110000"/>
              </a:lnSpc>
              <a:buFont typeface="Wingdings" panose="05000000000000000000" pitchFamily="2" charset="2"/>
              <a:buChar char="Ø"/>
            </a:pPr>
            <a:r>
              <a:rPr lang="zh-CN" altLang="en-US" dirty="0" smtClean="0"/>
              <a:t>处理功能逐步分解同时，逐级分解所用数据，形成若干层次的数据流图</a:t>
            </a:r>
          </a:p>
          <a:p>
            <a:pPr>
              <a:lnSpc>
                <a:spcPct val="110000"/>
              </a:lnSpc>
              <a:buFont typeface="Wingdings" panose="05000000000000000000" pitchFamily="2" charset="2"/>
              <a:buNone/>
            </a:pPr>
            <a:r>
              <a:rPr lang="zh-CN" altLang="en-US" sz="2000" dirty="0" smtClean="0"/>
              <a:t> </a:t>
            </a:r>
            <a:r>
              <a:rPr lang="en-US" altLang="zh-CN" sz="2000" dirty="0" smtClean="0"/>
              <a:t>(3)</a:t>
            </a:r>
            <a:r>
              <a:rPr lang="zh-CN" altLang="en-US" sz="2000" dirty="0" smtClean="0"/>
              <a:t>表达方法</a:t>
            </a:r>
            <a:endParaRPr lang="zh-CN" altLang="en-US" dirty="0" smtClean="0"/>
          </a:p>
          <a:p>
            <a:pPr marL="1162050" lvl="2">
              <a:lnSpc>
                <a:spcPct val="110000"/>
              </a:lnSpc>
              <a:buFont typeface="Wingdings" panose="05000000000000000000" pitchFamily="2" charset="2"/>
              <a:buChar char="Ø"/>
            </a:pPr>
            <a:r>
              <a:rPr lang="zh-CN" altLang="en-US" dirty="0" smtClean="0"/>
              <a:t> 处理逻辑：用判定表或判定树来描述</a:t>
            </a:r>
          </a:p>
          <a:p>
            <a:pPr marL="1162050" lvl="2">
              <a:lnSpc>
                <a:spcPct val="110000"/>
              </a:lnSpc>
              <a:buFont typeface="Wingdings" panose="05000000000000000000" pitchFamily="2" charset="2"/>
              <a:buChar char="Ø"/>
            </a:pPr>
            <a:r>
              <a:rPr lang="zh-CN" altLang="en-US" dirty="0" smtClean="0"/>
              <a:t> 数据：用数据字典来描述</a:t>
            </a:r>
            <a:endParaRPr lang="zh-CN" altLang="en-US" dirty="0"/>
          </a:p>
        </p:txBody>
      </p:sp>
      <p:sp>
        <p:nvSpPr>
          <p:cNvPr id="4" name="灯片编号占位符 3"/>
          <p:cNvSpPr>
            <a:spLocks noGrp="1"/>
          </p:cNvSpPr>
          <p:nvPr>
            <p:ph type="sldNum" sz="quarter" idx="10"/>
          </p:nvPr>
        </p:nvSpPr>
        <p:spPr/>
        <p:txBody>
          <a:bodyPr/>
          <a:lstStyle/>
          <a:p>
            <a:fld id="{1AB41FA0-11C0-410F-ACBF-8EFCAE937A2C}" type="slidenum">
              <a:rPr lang="zh-CN" altLang="en-US" smtClean="0"/>
              <a:t>19</a:t>
            </a:fld>
            <a:endParaRPr lang="zh-CN" altLang="en-US"/>
          </a:p>
        </p:txBody>
      </p:sp>
    </p:spTree>
    <p:extLst>
      <p:ext uri="{BB962C8B-B14F-4D97-AF65-F5344CB8AC3E}">
        <p14:creationId xmlns:p14="http://schemas.microsoft.com/office/powerpoint/2010/main" val="870794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60000"/>
              </a:lnSpc>
            </a:pPr>
            <a:r>
              <a:rPr lang="zh-CN" altLang="en-US" dirty="0" smtClean="0"/>
              <a:t>结构化分析方法（</a:t>
            </a:r>
            <a:r>
              <a:rPr lang="en-US" altLang="zh-CN" dirty="0" smtClean="0"/>
              <a:t>Structured Analysis</a:t>
            </a:r>
            <a:r>
              <a:rPr lang="zh-CN" altLang="en-US" dirty="0" smtClean="0"/>
              <a:t>，简称</a:t>
            </a:r>
            <a:r>
              <a:rPr lang="en-US" altLang="zh-CN" dirty="0" smtClean="0"/>
              <a:t>SA</a:t>
            </a:r>
            <a:r>
              <a:rPr lang="zh-CN" altLang="en-US" dirty="0" smtClean="0"/>
              <a:t>方法），从最上层的系统组织机构入手，自顶向下、逐层分解分析系统。</a:t>
            </a:r>
          </a:p>
          <a:p>
            <a:endParaRPr lang="zh-CN" altLang="en-US" dirty="0"/>
          </a:p>
        </p:txBody>
      </p:sp>
      <p:sp>
        <p:nvSpPr>
          <p:cNvPr id="4" name="灯片编号占位符 3"/>
          <p:cNvSpPr>
            <a:spLocks noGrp="1"/>
          </p:cNvSpPr>
          <p:nvPr>
            <p:ph type="sldNum" sz="quarter" idx="10"/>
          </p:nvPr>
        </p:nvSpPr>
        <p:spPr/>
        <p:txBody>
          <a:bodyPr/>
          <a:lstStyle/>
          <a:p>
            <a:fld id="{1AB41FA0-11C0-410F-ACBF-8EFCAE937A2C}" type="slidenum">
              <a:rPr lang="zh-CN" altLang="en-US" smtClean="0"/>
              <a:t>20</a:t>
            </a:fld>
            <a:endParaRPr lang="zh-CN" altLang="en-US"/>
          </a:p>
        </p:txBody>
      </p:sp>
    </p:spTree>
    <p:extLst>
      <p:ext uri="{BB962C8B-B14F-4D97-AF65-F5344CB8AC3E}">
        <p14:creationId xmlns:p14="http://schemas.microsoft.com/office/powerpoint/2010/main" val="24022399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AB41FA0-11C0-410F-ACBF-8EFCAE937A2C}" type="slidenum">
              <a:rPr lang="zh-CN" altLang="en-US" smtClean="0"/>
              <a:t>41</a:t>
            </a:fld>
            <a:endParaRPr lang="zh-CN" altLang="en-US"/>
          </a:p>
        </p:txBody>
      </p:sp>
    </p:spTree>
    <p:extLst>
      <p:ext uri="{BB962C8B-B14F-4D97-AF65-F5344CB8AC3E}">
        <p14:creationId xmlns:p14="http://schemas.microsoft.com/office/powerpoint/2010/main" val="1434622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AB41FA0-11C0-410F-ACBF-8EFCAE937A2C}" type="slidenum">
              <a:rPr lang="zh-CN" altLang="en-US" smtClean="0"/>
              <a:t>46</a:t>
            </a:fld>
            <a:endParaRPr lang="zh-CN" altLang="en-US"/>
          </a:p>
        </p:txBody>
      </p:sp>
    </p:spTree>
    <p:extLst>
      <p:ext uri="{BB962C8B-B14F-4D97-AF65-F5344CB8AC3E}">
        <p14:creationId xmlns:p14="http://schemas.microsoft.com/office/powerpoint/2010/main" val="10657203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AB41FA0-11C0-410F-ACBF-8EFCAE937A2C}" type="slidenum">
              <a:rPr lang="zh-CN" altLang="en-US" smtClean="0"/>
              <a:t>51</a:t>
            </a:fld>
            <a:endParaRPr lang="zh-CN" altLang="en-US"/>
          </a:p>
        </p:txBody>
      </p:sp>
    </p:spTree>
    <p:extLst>
      <p:ext uri="{BB962C8B-B14F-4D97-AF65-F5344CB8AC3E}">
        <p14:creationId xmlns:p14="http://schemas.microsoft.com/office/powerpoint/2010/main" val="6033107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AB41FA0-11C0-410F-ACBF-8EFCAE937A2C}" type="slidenum">
              <a:rPr lang="zh-CN" altLang="en-US" smtClean="0"/>
              <a:t>56</a:t>
            </a:fld>
            <a:endParaRPr lang="zh-CN" altLang="en-US"/>
          </a:p>
        </p:txBody>
      </p:sp>
    </p:spTree>
    <p:extLst>
      <p:ext uri="{BB962C8B-B14F-4D97-AF65-F5344CB8AC3E}">
        <p14:creationId xmlns:p14="http://schemas.microsoft.com/office/powerpoint/2010/main" val="18195540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AB41FA0-11C0-410F-ACBF-8EFCAE937A2C}" type="slidenum">
              <a:rPr lang="zh-CN" altLang="en-US" smtClean="0"/>
              <a:t>71</a:t>
            </a:fld>
            <a:endParaRPr lang="zh-CN" altLang="en-US"/>
          </a:p>
        </p:txBody>
      </p:sp>
    </p:spTree>
    <p:extLst>
      <p:ext uri="{BB962C8B-B14F-4D97-AF65-F5344CB8AC3E}">
        <p14:creationId xmlns:p14="http://schemas.microsoft.com/office/powerpoint/2010/main" val="2541893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AB41FA0-11C0-410F-ACBF-8EFCAE937A2C}" type="slidenum">
              <a:rPr lang="zh-CN" altLang="en-US" smtClean="0"/>
              <a:t>97</a:t>
            </a:fld>
            <a:endParaRPr lang="zh-CN" altLang="en-US"/>
          </a:p>
        </p:txBody>
      </p:sp>
    </p:spTree>
    <p:extLst>
      <p:ext uri="{BB962C8B-B14F-4D97-AF65-F5344CB8AC3E}">
        <p14:creationId xmlns:p14="http://schemas.microsoft.com/office/powerpoint/2010/main" val="412311179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342218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smtClean="0"/>
              <a:pPr/>
              <a:t>9/9/2019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41780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smtClean="0"/>
              <a:pPr/>
              <a:t>9/9/2019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361116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zh-CN" altLang="en-US" smtClean="0"/>
              <a:t>单击此处编辑母版标题样式</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smtClean="0"/>
              <a:pPr/>
              <a:t>9/9/2019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D57F1E4F-1CFF-5643-939E-217C01CDF565}" type="slidenum">
              <a:rPr lang="en-US" smtClean="0"/>
              <a:pPr/>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21626922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smtClean="0"/>
              <a:pPr/>
              <a:t>9/9/2019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908354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zh-CN" altLang="en-US" smtClean="0"/>
              <a:t>单击此处编辑母版标题样式</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3" name="Date Placeholder 2"/>
          <p:cNvSpPr>
            <a:spLocks noGrp="1"/>
          </p:cNvSpPr>
          <p:nvPr>
            <p:ph type="dt" sz="half" idx="10"/>
          </p:nvPr>
        </p:nvSpPr>
        <p:spPr/>
        <p:txBody>
          <a:bodyPr/>
          <a:lstStyle/>
          <a:p>
            <a:fld id="{B61BEF0D-F0BB-DE4B-95CE-6DB70DBA9567}" type="datetimeFigureOut">
              <a:rPr lang="en-US" smtClean="0"/>
              <a:pPr/>
              <a:t>9/9/2019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385750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zh-CN" altLang="en-US" smtClean="0"/>
              <a:t>单击此处编辑母版标题样式</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3" name="Date Placeholder 2"/>
          <p:cNvSpPr>
            <a:spLocks noGrp="1"/>
          </p:cNvSpPr>
          <p:nvPr>
            <p:ph type="dt" sz="half" idx="10"/>
          </p:nvPr>
        </p:nvSpPr>
        <p:spPr/>
        <p:txBody>
          <a:bodyPr/>
          <a:lstStyle/>
          <a:p>
            <a:fld id="{B61BEF0D-F0BB-DE4B-95CE-6DB70DBA9567}" type="datetimeFigureOut">
              <a:rPr lang="en-US" smtClean="0"/>
              <a:pPr/>
              <a:t>9/9/2019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087049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146126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B61BEF0D-F0BB-DE4B-95CE-6DB70DBA9567}" type="datetimeFigureOut">
              <a:rPr lang="en-US" smtClean="0"/>
              <a:pPr/>
              <a:t>9/9/2019</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518861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02167" y="609600"/>
            <a:ext cx="11387667"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02168" y="1905001"/>
            <a:ext cx="5592233" cy="41941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1" y="1905001"/>
            <a:ext cx="5592233" cy="41941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02167" y="6245225"/>
            <a:ext cx="3052233" cy="476250"/>
          </a:xfrm>
        </p:spPr>
        <p:txBody>
          <a:bodyPr/>
          <a:lstStyle>
            <a:lvl1pPr>
              <a:defRPr/>
            </a:lvl1pPr>
          </a:lstStyle>
          <a:p>
            <a:endParaRPr lang="en-US" altLang="zh-CN"/>
          </a:p>
        </p:txBody>
      </p:sp>
      <p:sp>
        <p:nvSpPr>
          <p:cNvPr id="6" name="页脚占位符 5"/>
          <p:cNvSpPr>
            <a:spLocks noGrp="1"/>
          </p:cNvSpPr>
          <p:nvPr>
            <p:ph type="ftr" sz="quarter" idx="11"/>
          </p:nvPr>
        </p:nvSpPr>
        <p:spPr>
          <a:xfrm>
            <a:off x="4165600" y="6245225"/>
            <a:ext cx="3860800" cy="47625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8737601" y="6245225"/>
            <a:ext cx="3052233" cy="476250"/>
          </a:xfrm>
        </p:spPr>
        <p:txBody>
          <a:bodyPr/>
          <a:lstStyle>
            <a:lvl1pPr>
              <a:defRPr/>
            </a:lvl1pPr>
          </a:lstStyle>
          <a:p>
            <a:fld id="{81017273-7DDB-4BC0-84E7-8E7D89D80B50}" type="slidenum">
              <a:rPr lang="en-US" altLang="zh-CN"/>
              <a:pPr/>
              <a:t>‹#›</a:t>
            </a:fld>
            <a:endParaRPr lang="en-US" altLang="zh-CN"/>
          </a:p>
        </p:txBody>
      </p:sp>
    </p:spTree>
    <p:extLst>
      <p:ext uri="{BB962C8B-B14F-4D97-AF65-F5344CB8AC3E}">
        <p14:creationId xmlns:p14="http://schemas.microsoft.com/office/powerpoint/2010/main" val="12190297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08203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0"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smtClean="0"/>
              <a:pPr/>
              <a:t>9/9/2019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39808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9/9/2019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845298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80322" y="3030008"/>
            <a:ext cx="4698355" cy="2906179"/>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5594123" y="3030008"/>
            <a:ext cx="4700059" cy="2906179"/>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9/9/2019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217717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9/9/2019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914719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B61BEF0D-F0BB-DE4B-95CE-6DB70DBA9567}" type="datetimeFigureOut">
              <a:rPr lang="en-US" smtClean="0"/>
              <a:pPr/>
              <a:t>9/9/2019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3956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smtClean="0"/>
              <a:pPr/>
              <a:t>9/9/2019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088997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smtClean="0"/>
              <a:pPr/>
              <a:t>9/9/2019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355717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20">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61BEF0D-F0BB-DE4B-95CE-6DB70DBA9567}" type="datetimeFigureOut">
              <a:rPr lang="en-US" smtClean="0"/>
              <a:pPr/>
              <a:t>9/9/2019</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32954668"/>
      </p:ext>
    </p:extLst>
  </p:cSld>
  <p:clrMap bg1="dk1" tx1="lt1" bg2="dk2"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 id="2147483704" r:id="rId17"/>
    <p:sldLayoutId id="2147483705" r:id="rId18"/>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3.wmf"/></Relationships>
</file>

<file path=ppt/slides/_rels/slide5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数据库系统课程项目</a:t>
            </a:r>
            <a:endParaRPr lang="zh-CN" altLang="en-US" dirty="0"/>
          </a:p>
        </p:txBody>
      </p:sp>
      <p:sp>
        <p:nvSpPr>
          <p:cNvPr id="3" name="副标题 2"/>
          <p:cNvSpPr>
            <a:spLocks noGrp="1"/>
          </p:cNvSpPr>
          <p:nvPr>
            <p:ph type="subTitle" idx="1"/>
          </p:nvPr>
        </p:nvSpPr>
        <p:spPr>
          <a:xfrm>
            <a:off x="699176" y="4497733"/>
            <a:ext cx="8144134" cy="1117687"/>
          </a:xfrm>
        </p:spPr>
        <p:txBody>
          <a:bodyPr>
            <a:normAutofit/>
          </a:bodyPr>
          <a:lstStyle/>
          <a:p>
            <a:r>
              <a:rPr lang="zh-CN" altLang="en-US" dirty="0" smtClean="0"/>
              <a:t>计算机学院 颜启华</a:t>
            </a:r>
            <a:endParaRPr lang="en-US" altLang="zh-CN" dirty="0" smtClean="0"/>
          </a:p>
          <a:p>
            <a:r>
              <a:rPr lang="en-US" altLang="zh-CN" dirty="0" smtClean="0">
                <a:solidFill>
                  <a:schemeClr val="accent1"/>
                </a:solidFill>
              </a:rPr>
              <a:t>yqhpjdq@163.com</a:t>
            </a:r>
            <a:endParaRPr lang="en-US" altLang="zh-CN" dirty="0">
              <a:solidFill>
                <a:schemeClr val="accent1"/>
              </a:solidFill>
            </a:endParaRPr>
          </a:p>
          <a:p>
            <a:endParaRPr lang="en-US" altLang="zh-CN" dirty="0" smtClean="0"/>
          </a:p>
          <a:p>
            <a:endParaRPr lang="zh-CN" altLang="en-US" dirty="0"/>
          </a:p>
        </p:txBody>
      </p:sp>
    </p:spTree>
    <p:extLst>
      <p:ext uri="{BB962C8B-B14F-4D97-AF65-F5344CB8AC3E}">
        <p14:creationId xmlns:p14="http://schemas.microsoft.com/office/powerpoint/2010/main" val="39598659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七、考核方式与成绩评定</a:t>
            </a:r>
            <a:r>
              <a:rPr lang="zh-CN" altLang="en-US" dirty="0" smtClean="0"/>
              <a:t>标准</a:t>
            </a:r>
            <a:endParaRPr lang="zh-CN" altLang="en-US" dirty="0"/>
          </a:p>
        </p:txBody>
      </p:sp>
      <p:sp>
        <p:nvSpPr>
          <p:cNvPr id="3" name="内容占位符 2"/>
          <p:cNvSpPr>
            <a:spLocks noGrp="1"/>
          </p:cNvSpPr>
          <p:nvPr>
            <p:ph idx="1"/>
          </p:nvPr>
        </p:nvSpPr>
        <p:spPr/>
        <p:txBody>
          <a:bodyPr/>
          <a:lstStyle/>
          <a:p>
            <a:r>
              <a:rPr lang="zh-CN" altLang="en-US" dirty="0"/>
              <a:t>考核方式</a:t>
            </a:r>
            <a:r>
              <a:rPr lang="zh-CN" altLang="en-US" dirty="0" smtClean="0"/>
              <a:t>：注重</a:t>
            </a:r>
            <a:r>
              <a:rPr lang="zh-CN" altLang="en-US" dirty="0"/>
              <a:t>设计结果演示</a:t>
            </a:r>
            <a:r>
              <a:rPr lang="zh-CN" altLang="en-US" dirty="0" smtClean="0"/>
              <a:t>和课程设计报告</a:t>
            </a:r>
            <a:r>
              <a:rPr lang="zh-CN" altLang="en-US" dirty="0"/>
              <a:t>的书写（特别是需求分析和概念设计表达的规范性）。</a:t>
            </a:r>
          </a:p>
          <a:p>
            <a:r>
              <a:rPr lang="zh-CN" altLang="en-US" dirty="0"/>
              <a:t>考核成绩按百分制评定。</a:t>
            </a:r>
          </a:p>
          <a:p>
            <a:r>
              <a:rPr lang="zh-CN" altLang="en-US" dirty="0" smtClean="0"/>
              <a:t>特别</a:t>
            </a:r>
            <a:r>
              <a:rPr lang="zh-CN" altLang="en-US" dirty="0"/>
              <a:t>提醒</a:t>
            </a:r>
            <a:r>
              <a:rPr lang="zh-CN" altLang="en-US" dirty="0" smtClean="0"/>
              <a:t>：</a:t>
            </a:r>
            <a:r>
              <a:rPr lang="zh-CN" altLang="en-US" dirty="0" smtClean="0">
                <a:solidFill>
                  <a:srgbClr val="0000FF"/>
                </a:solidFill>
              </a:rPr>
              <a:t>抄袭的设计将</a:t>
            </a:r>
            <a:r>
              <a:rPr lang="zh-CN" altLang="en-US" dirty="0">
                <a:solidFill>
                  <a:srgbClr val="0000FF"/>
                </a:solidFill>
              </a:rPr>
              <a:t>按不及格处理。 </a:t>
            </a:r>
          </a:p>
          <a:p>
            <a:endParaRPr lang="zh-CN" altLang="en-US" dirty="0"/>
          </a:p>
        </p:txBody>
      </p:sp>
    </p:spTree>
    <p:extLst>
      <p:ext uri="{BB962C8B-B14F-4D97-AF65-F5344CB8AC3E}">
        <p14:creationId xmlns:p14="http://schemas.microsoft.com/office/powerpoint/2010/main" val="744388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Rot="1" noChangeArrowheads="1"/>
          </p:cNvSpPr>
          <p:nvPr>
            <p:ph type="title"/>
          </p:nvPr>
        </p:nvSpPr>
        <p:spPr/>
        <p:txBody>
          <a:bodyPr/>
          <a:lstStyle/>
          <a:p>
            <a:r>
              <a:rPr lang="zh-CN" altLang="en-US" dirty="0"/>
              <a:t>数据模型的优化（续）</a:t>
            </a:r>
          </a:p>
        </p:txBody>
      </p:sp>
      <p:sp>
        <p:nvSpPr>
          <p:cNvPr id="137219" name="Rectangle 3"/>
          <p:cNvSpPr>
            <a:spLocks noGrp="1" noRot="1" noChangeArrowheads="1"/>
          </p:cNvSpPr>
          <p:nvPr>
            <p:ph idx="1"/>
          </p:nvPr>
        </p:nvSpPr>
        <p:spPr/>
        <p:txBody>
          <a:bodyPr/>
          <a:lstStyle/>
          <a:p>
            <a:pPr marL="609600" indent="-609600">
              <a:lnSpc>
                <a:spcPct val="120000"/>
              </a:lnSpc>
              <a:buNone/>
            </a:pPr>
            <a:r>
              <a:rPr lang="en-US" altLang="zh-CN" sz="2000" dirty="0"/>
              <a:t>      </a:t>
            </a:r>
            <a:r>
              <a:rPr lang="zh-CN" altLang="en-US" dirty="0"/>
              <a:t>显然有：</a:t>
            </a:r>
          </a:p>
          <a:p>
            <a:pPr marL="609600" indent="-609600">
              <a:lnSpc>
                <a:spcPct val="120000"/>
              </a:lnSpc>
              <a:buNone/>
            </a:pPr>
            <a:r>
              <a:rPr lang="zh-CN" altLang="en-US" dirty="0"/>
              <a:t>              学号→</a:t>
            </a:r>
            <a:r>
              <a:rPr lang="en-US" altLang="zh-CN" dirty="0"/>
              <a:t>(</a:t>
            </a:r>
            <a:r>
              <a:rPr lang="zh-CN" altLang="en-US" dirty="0"/>
              <a:t>英语</a:t>
            </a:r>
            <a:r>
              <a:rPr lang="en-US" altLang="zh-CN" dirty="0"/>
              <a:t>,</a:t>
            </a:r>
            <a:r>
              <a:rPr lang="zh-CN" altLang="en-US" dirty="0"/>
              <a:t>数学</a:t>
            </a:r>
            <a:r>
              <a:rPr lang="en-US" altLang="zh-CN" dirty="0"/>
              <a:t>,</a:t>
            </a:r>
            <a:r>
              <a:rPr lang="zh-CN" altLang="en-US" dirty="0"/>
              <a:t>语文</a:t>
            </a:r>
            <a:r>
              <a:rPr lang="en-US" altLang="zh-CN" dirty="0" smtClean="0"/>
              <a:t>)</a:t>
            </a:r>
            <a:r>
              <a:rPr lang="zh-CN" altLang="en-US" dirty="0"/>
              <a:t> </a:t>
            </a:r>
            <a:r>
              <a:rPr lang="zh-CN" altLang="en-US" dirty="0" smtClean="0"/>
              <a:t>→ 平均成绩</a:t>
            </a:r>
            <a:endParaRPr lang="en-US" altLang="zh-CN" dirty="0"/>
          </a:p>
          <a:p>
            <a:pPr marL="609600" indent="-609600">
              <a:lnSpc>
                <a:spcPct val="120000"/>
              </a:lnSpc>
              <a:buNone/>
            </a:pPr>
            <a:r>
              <a:rPr lang="en-US" altLang="zh-CN" dirty="0"/>
              <a:t>	</a:t>
            </a:r>
            <a:r>
              <a:rPr lang="zh-CN" altLang="en-US" dirty="0"/>
              <a:t>因此该关系模式中存在传递函数信赖，是</a:t>
            </a:r>
            <a:r>
              <a:rPr lang="en-US" altLang="zh-CN" dirty="0"/>
              <a:t>2NF</a:t>
            </a:r>
            <a:r>
              <a:rPr lang="zh-CN" altLang="en-US" dirty="0"/>
              <a:t>关系</a:t>
            </a:r>
          </a:p>
          <a:p>
            <a:pPr marL="2209800" lvl="4" indent="-381000">
              <a:lnSpc>
                <a:spcPct val="120000"/>
              </a:lnSpc>
              <a:buNone/>
            </a:pPr>
            <a:endParaRPr lang="zh-CN" altLang="en-US" sz="2000" dirty="0"/>
          </a:p>
          <a:p>
            <a:pPr marL="609600" indent="-609600">
              <a:lnSpc>
                <a:spcPct val="120000"/>
              </a:lnSpc>
              <a:buNone/>
            </a:pPr>
            <a:r>
              <a:rPr lang="zh-CN" altLang="en-US" dirty="0"/>
              <a:t>       虽然平均成绩可以由其他属性推算出来，但如果应用中需要经常查询学生的平均成绩，为提高效率，仍然可保留该冗余数据，对关系模式不再做进一步分解</a:t>
            </a:r>
          </a:p>
        </p:txBody>
      </p:sp>
    </p:spTree>
    <p:extLst>
      <p:ext uri="{BB962C8B-B14F-4D97-AF65-F5344CB8AC3E}">
        <p14:creationId xmlns:p14="http://schemas.microsoft.com/office/powerpoint/2010/main" val="929321127"/>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Rot="1" noChangeArrowheads="1"/>
          </p:cNvSpPr>
          <p:nvPr>
            <p:ph type="title"/>
          </p:nvPr>
        </p:nvSpPr>
        <p:spPr/>
        <p:txBody>
          <a:bodyPr/>
          <a:lstStyle/>
          <a:p>
            <a:r>
              <a:rPr lang="zh-CN" altLang="en-US" dirty="0"/>
              <a:t>数据模型的优化（续）</a:t>
            </a:r>
          </a:p>
        </p:txBody>
      </p:sp>
      <p:sp>
        <p:nvSpPr>
          <p:cNvPr id="138243" name="Rectangle 3"/>
          <p:cNvSpPr>
            <a:spLocks noGrp="1" noRot="1" noChangeArrowheads="1"/>
          </p:cNvSpPr>
          <p:nvPr>
            <p:ph idx="1"/>
          </p:nvPr>
        </p:nvSpPr>
        <p:spPr/>
        <p:txBody>
          <a:bodyPr/>
          <a:lstStyle/>
          <a:p>
            <a:pPr marL="609600" indent="-609600">
              <a:lnSpc>
                <a:spcPct val="120000"/>
              </a:lnSpc>
              <a:buFont typeface="Wingdings" panose="05000000000000000000" pitchFamily="2" charset="2"/>
              <a:buAutoNum type="arabicPeriod" startAt="5"/>
            </a:pPr>
            <a:r>
              <a:rPr lang="zh-CN" altLang="en-US" dirty="0" smtClean="0">
                <a:solidFill>
                  <a:srgbClr val="0000FF"/>
                </a:solidFill>
              </a:rPr>
              <a:t>按照需求分析阶段得到的各种数据处理要求，对关系模式进行必要的分解，以提高数据操作的效率和存储空间的利用率</a:t>
            </a:r>
          </a:p>
          <a:p>
            <a:pPr marL="990600" lvl="1" indent="-533400">
              <a:lnSpc>
                <a:spcPct val="120000"/>
              </a:lnSpc>
              <a:spcBef>
                <a:spcPct val="70000"/>
              </a:spcBef>
            </a:pPr>
            <a:r>
              <a:rPr lang="zh-CN" altLang="en-US" sz="2400" dirty="0" smtClean="0"/>
              <a:t>常用</a:t>
            </a:r>
            <a:r>
              <a:rPr lang="zh-CN" altLang="en-US" sz="2400" dirty="0"/>
              <a:t>分解方法</a:t>
            </a:r>
          </a:p>
          <a:p>
            <a:pPr marL="1371600" lvl="2" indent="-457200">
              <a:lnSpc>
                <a:spcPct val="120000"/>
              </a:lnSpc>
              <a:buFont typeface="Wingdings" panose="05000000000000000000" pitchFamily="2" charset="2"/>
              <a:buChar char="Ø"/>
            </a:pPr>
            <a:r>
              <a:rPr lang="zh-CN" altLang="en-US" sz="2000" dirty="0"/>
              <a:t>水平分解</a:t>
            </a:r>
          </a:p>
          <a:p>
            <a:pPr marL="1371600" lvl="2" indent="-457200">
              <a:lnSpc>
                <a:spcPct val="120000"/>
              </a:lnSpc>
              <a:buFont typeface="Wingdings" panose="05000000000000000000" pitchFamily="2" charset="2"/>
              <a:buChar char="Ø"/>
            </a:pPr>
            <a:r>
              <a:rPr lang="zh-CN" altLang="en-US" sz="2000" dirty="0"/>
              <a:t>垂直分解</a:t>
            </a:r>
          </a:p>
        </p:txBody>
      </p:sp>
    </p:spTree>
    <p:extLst>
      <p:ext uri="{BB962C8B-B14F-4D97-AF65-F5344CB8AC3E}">
        <p14:creationId xmlns:p14="http://schemas.microsoft.com/office/powerpoint/2010/main" val="3765316967"/>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Rot="1" noChangeArrowheads="1"/>
          </p:cNvSpPr>
          <p:nvPr>
            <p:ph type="title"/>
          </p:nvPr>
        </p:nvSpPr>
        <p:spPr/>
        <p:txBody>
          <a:bodyPr/>
          <a:lstStyle/>
          <a:p>
            <a:r>
              <a:rPr lang="zh-CN" altLang="en-US" dirty="0"/>
              <a:t>数据模型的优化（续）</a:t>
            </a:r>
          </a:p>
        </p:txBody>
      </p:sp>
      <p:sp>
        <p:nvSpPr>
          <p:cNvPr id="139267" name="Rectangle 3"/>
          <p:cNvSpPr>
            <a:spLocks noGrp="1" noRot="1" noChangeArrowheads="1"/>
          </p:cNvSpPr>
          <p:nvPr>
            <p:ph idx="1"/>
          </p:nvPr>
        </p:nvSpPr>
        <p:spPr/>
        <p:txBody>
          <a:bodyPr>
            <a:normAutofit/>
          </a:bodyPr>
          <a:lstStyle/>
          <a:p>
            <a:pPr algn="just">
              <a:lnSpc>
                <a:spcPct val="140000"/>
              </a:lnSpc>
              <a:buFont typeface="Wingdings" panose="05000000000000000000" pitchFamily="2" charset="2"/>
              <a:buChar char="Ø"/>
            </a:pPr>
            <a:r>
              <a:rPr lang="zh-CN" altLang="en-US" sz="2000" dirty="0" smtClean="0"/>
              <a:t>什么</a:t>
            </a:r>
            <a:r>
              <a:rPr lang="zh-CN" altLang="en-US" sz="2000" dirty="0"/>
              <a:t>是</a:t>
            </a:r>
            <a:r>
              <a:rPr lang="zh-CN" altLang="en-US" sz="2000" dirty="0" smtClean="0"/>
              <a:t>水平</a:t>
            </a:r>
            <a:r>
              <a:rPr lang="en-US" altLang="zh-CN" sz="2000" dirty="0" smtClean="0"/>
              <a:t>(</a:t>
            </a:r>
            <a:r>
              <a:rPr lang="zh-CN" altLang="en-US" sz="2000" dirty="0" smtClean="0"/>
              <a:t>按元组</a:t>
            </a:r>
            <a:r>
              <a:rPr lang="en-US" altLang="zh-CN" sz="2000" dirty="0" smtClean="0"/>
              <a:t>)</a:t>
            </a:r>
            <a:r>
              <a:rPr lang="zh-CN" altLang="en-US" sz="2000" dirty="0" smtClean="0"/>
              <a:t>分解</a:t>
            </a:r>
            <a:endParaRPr lang="zh-CN" altLang="en-US" sz="2000" dirty="0"/>
          </a:p>
          <a:p>
            <a:pPr lvl="1" algn="just">
              <a:lnSpc>
                <a:spcPct val="140000"/>
              </a:lnSpc>
            </a:pPr>
            <a:r>
              <a:rPr lang="zh-CN" altLang="en-US" sz="1800" dirty="0"/>
              <a:t>把</a:t>
            </a:r>
            <a:r>
              <a:rPr lang="en-US" altLang="zh-CN" sz="1800" dirty="0"/>
              <a:t>(</a:t>
            </a:r>
            <a:r>
              <a:rPr lang="zh-CN" altLang="en-US" sz="1800" dirty="0"/>
              <a:t>基本</a:t>
            </a:r>
            <a:r>
              <a:rPr lang="en-US" altLang="zh-CN" sz="1800" dirty="0"/>
              <a:t>)</a:t>
            </a:r>
            <a:r>
              <a:rPr lang="zh-CN" altLang="en-US" sz="1800" dirty="0"/>
              <a:t>关系的元组分为若干子集合，定义每个子集合为一个子关系，以提高系统的效率</a:t>
            </a:r>
          </a:p>
          <a:p>
            <a:pPr algn="just">
              <a:lnSpc>
                <a:spcPct val="140000"/>
              </a:lnSpc>
              <a:buFont typeface="Wingdings" panose="05000000000000000000" pitchFamily="2" charset="2"/>
              <a:buChar char="Ø"/>
            </a:pPr>
            <a:r>
              <a:rPr lang="zh-CN" altLang="en-US" sz="2000" dirty="0"/>
              <a:t>水平分解的适用范围</a:t>
            </a:r>
          </a:p>
          <a:p>
            <a:pPr lvl="1" algn="just">
              <a:lnSpc>
                <a:spcPct val="140000"/>
              </a:lnSpc>
            </a:pPr>
            <a:r>
              <a:rPr lang="zh-CN" altLang="en-US" sz="1800" dirty="0"/>
              <a:t>满足</a:t>
            </a:r>
            <a:r>
              <a:rPr lang="zh-CN" altLang="en-US" sz="1800" dirty="0">
                <a:solidFill>
                  <a:srgbClr val="3333FF"/>
                </a:solidFill>
              </a:rPr>
              <a:t>“</a:t>
            </a:r>
            <a:r>
              <a:rPr lang="en-US" altLang="zh-CN" sz="1800" dirty="0">
                <a:solidFill>
                  <a:srgbClr val="3333FF"/>
                </a:solidFill>
              </a:rPr>
              <a:t>80/20</a:t>
            </a:r>
            <a:r>
              <a:rPr lang="zh-CN" altLang="en-US" sz="1800" dirty="0">
                <a:solidFill>
                  <a:srgbClr val="3333FF"/>
                </a:solidFill>
              </a:rPr>
              <a:t>原则”</a:t>
            </a:r>
            <a:r>
              <a:rPr lang="zh-CN" altLang="en-US" sz="1800" dirty="0"/>
              <a:t>的应用</a:t>
            </a:r>
          </a:p>
          <a:p>
            <a:pPr lvl="1" algn="just">
              <a:lnSpc>
                <a:spcPct val="140000"/>
              </a:lnSpc>
              <a:spcBef>
                <a:spcPct val="10000"/>
              </a:spcBef>
            </a:pPr>
            <a:r>
              <a:rPr lang="zh-CN" altLang="en-US" sz="1800" dirty="0"/>
              <a:t>并发事务经常存取</a:t>
            </a:r>
            <a:r>
              <a:rPr lang="zh-CN" altLang="en-US" sz="1800" dirty="0">
                <a:solidFill>
                  <a:srgbClr val="3333FF"/>
                </a:solidFill>
              </a:rPr>
              <a:t>不相交的数据</a:t>
            </a:r>
          </a:p>
        </p:txBody>
      </p:sp>
    </p:spTree>
    <p:extLst>
      <p:ext uri="{BB962C8B-B14F-4D97-AF65-F5344CB8AC3E}">
        <p14:creationId xmlns:p14="http://schemas.microsoft.com/office/powerpoint/2010/main" val="3339772092"/>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Rot="1" noChangeArrowheads="1"/>
          </p:cNvSpPr>
          <p:nvPr>
            <p:ph type="title"/>
          </p:nvPr>
        </p:nvSpPr>
        <p:spPr/>
        <p:txBody>
          <a:bodyPr/>
          <a:lstStyle/>
          <a:p>
            <a:r>
              <a:rPr lang="zh-CN" altLang="en-US" dirty="0"/>
              <a:t>数据模型的优化（续）</a:t>
            </a:r>
          </a:p>
        </p:txBody>
      </p:sp>
      <p:sp>
        <p:nvSpPr>
          <p:cNvPr id="140291" name="Rectangle 3"/>
          <p:cNvSpPr>
            <a:spLocks noGrp="1" noRot="1" noChangeArrowheads="1"/>
          </p:cNvSpPr>
          <p:nvPr>
            <p:ph idx="1"/>
          </p:nvPr>
        </p:nvSpPr>
        <p:spPr/>
        <p:txBody>
          <a:bodyPr>
            <a:normAutofit/>
          </a:bodyPr>
          <a:lstStyle/>
          <a:p>
            <a:pPr algn="just">
              <a:lnSpc>
                <a:spcPct val="130000"/>
              </a:lnSpc>
              <a:spcBef>
                <a:spcPct val="50000"/>
              </a:spcBef>
              <a:buFont typeface="Wingdings" panose="05000000000000000000" pitchFamily="2" charset="2"/>
              <a:buChar char="Ø"/>
            </a:pPr>
            <a:r>
              <a:rPr lang="zh-CN" altLang="en-US" sz="2000" dirty="0" smtClean="0"/>
              <a:t>什么</a:t>
            </a:r>
            <a:r>
              <a:rPr lang="zh-CN" altLang="en-US" sz="2000" dirty="0"/>
              <a:t>是</a:t>
            </a:r>
            <a:r>
              <a:rPr lang="zh-CN" altLang="en-US" sz="2000" dirty="0" smtClean="0"/>
              <a:t>垂直</a:t>
            </a:r>
            <a:r>
              <a:rPr lang="en-US" altLang="zh-CN" sz="2000" dirty="0" smtClean="0"/>
              <a:t>(</a:t>
            </a:r>
            <a:r>
              <a:rPr lang="zh-CN" altLang="en-US" sz="2000" dirty="0" smtClean="0"/>
              <a:t>按属性</a:t>
            </a:r>
            <a:r>
              <a:rPr lang="en-US" altLang="zh-CN" sz="2000" dirty="0" smtClean="0"/>
              <a:t>)</a:t>
            </a:r>
            <a:r>
              <a:rPr lang="zh-CN" altLang="en-US" sz="2000" dirty="0" smtClean="0"/>
              <a:t>分解</a:t>
            </a:r>
            <a:endParaRPr lang="zh-CN" altLang="en-US" sz="2000" dirty="0"/>
          </a:p>
          <a:p>
            <a:pPr lvl="1" algn="just">
              <a:lnSpc>
                <a:spcPct val="130000"/>
              </a:lnSpc>
              <a:spcBef>
                <a:spcPct val="50000"/>
              </a:spcBef>
            </a:pPr>
            <a:r>
              <a:rPr lang="zh-CN" altLang="en-US" sz="1800" dirty="0"/>
              <a:t>把关系模式</a:t>
            </a:r>
            <a:r>
              <a:rPr lang="en-US" altLang="zh-CN" sz="1800" i="1" dirty="0"/>
              <a:t>R</a:t>
            </a:r>
            <a:r>
              <a:rPr lang="zh-CN" altLang="en-US" sz="1800" dirty="0"/>
              <a:t>的属性分解为若干子集合，形成若干子关系</a:t>
            </a:r>
            <a:r>
              <a:rPr lang="zh-CN" altLang="en-US" sz="1800" dirty="0" smtClean="0"/>
              <a:t>模式（有共同的主键</a:t>
            </a:r>
            <a:r>
              <a:rPr lang="en-US" altLang="zh-CN" sz="1800" dirty="0" smtClean="0"/>
              <a:t>/</a:t>
            </a:r>
            <a:r>
              <a:rPr lang="zh-CN" altLang="en-US" sz="1800" dirty="0" smtClean="0"/>
              <a:t>码）</a:t>
            </a:r>
            <a:endParaRPr lang="zh-CN" altLang="en-US" sz="1800" dirty="0"/>
          </a:p>
          <a:p>
            <a:pPr>
              <a:lnSpc>
                <a:spcPct val="120000"/>
              </a:lnSpc>
              <a:buFont typeface="Wingdings" panose="05000000000000000000" pitchFamily="2" charset="2"/>
              <a:buChar char="Ø"/>
            </a:pPr>
            <a:r>
              <a:rPr lang="zh-CN" altLang="en-US" sz="2000" dirty="0"/>
              <a:t>垂直分解的适用范围</a:t>
            </a:r>
          </a:p>
          <a:p>
            <a:pPr lvl="1" algn="just">
              <a:lnSpc>
                <a:spcPct val="120000"/>
              </a:lnSpc>
            </a:pPr>
            <a:r>
              <a:rPr lang="zh-CN" altLang="en-US" sz="1800" dirty="0"/>
              <a:t>取决于分解后</a:t>
            </a:r>
            <a:r>
              <a:rPr lang="en-US" altLang="zh-CN" sz="1800" i="1" dirty="0"/>
              <a:t>R</a:t>
            </a:r>
            <a:r>
              <a:rPr lang="zh-CN" altLang="en-US" sz="1800" dirty="0"/>
              <a:t>上的所有事务的总效率是否得到了</a:t>
            </a:r>
            <a:r>
              <a:rPr lang="zh-CN" altLang="en-US" sz="1800" dirty="0" smtClean="0"/>
              <a:t>提高</a:t>
            </a:r>
            <a:r>
              <a:rPr lang="en-US" altLang="zh-CN" sz="1800" dirty="0" smtClean="0"/>
              <a:t>——</a:t>
            </a:r>
            <a:r>
              <a:rPr lang="zh-CN" altLang="en-US" sz="1800" dirty="0" smtClean="0"/>
              <a:t>多数、频繁的事务只在</a:t>
            </a:r>
            <a:r>
              <a:rPr lang="zh-CN" altLang="en-US" sz="1800" dirty="0"/>
              <a:t>一</a:t>
            </a:r>
            <a:r>
              <a:rPr lang="zh-CN" altLang="en-US" sz="1800" dirty="0" smtClean="0"/>
              <a:t>个分解后的之关系上即可完成</a:t>
            </a:r>
            <a:endParaRPr lang="zh-CN" altLang="en-US" sz="1800" dirty="0"/>
          </a:p>
        </p:txBody>
      </p:sp>
    </p:spTree>
    <p:extLst>
      <p:ext uri="{BB962C8B-B14F-4D97-AF65-F5344CB8AC3E}">
        <p14:creationId xmlns:p14="http://schemas.microsoft.com/office/powerpoint/2010/main" val="2680284678"/>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8242" name="Rectangle 2"/>
          <p:cNvSpPr>
            <a:spLocks noGrp="1" noRot="1" noChangeArrowheads="1"/>
          </p:cNvSpPr>
          <p:nvPr>
            <p:ph type="title"/>
          </p:nvPr>
        </p:nvSpPr>
        <p:spPr/>
        <p:txBody>
          <a:bodyPr/>
          <a:lstStyle/>
          <a:p>
            <a:r>
              <a:rPr lang="zh-CN" altLang="en-US" dirty="0"/>
              <a:t>数据模型的优化（续）</a:t>
            </a:r>
          </a:p>
        </p:txBody>
      </p:sp>
      <p:sp>
        <p:nvSpPr>
          <p:cNvPr id="138243" name="Rectangle 3"/>
          <p:cNvSpPr>
            <a:spLocks noGrp="1" noRot="1" noChangeArrowheads="1"/>
          </p:cNvSpPr>
          <p:nvPr>
            <p:ph idx="1"/>
          </p:nvPr>
        </p:nvSpPr>
        <p:spPr/>
        <p:txBody>
          <a:bodyPr>
            <a:normAutofit lnSpcReduction="10000"/>
          </a:bodyPr>
          <a:lstStyle/>
          <a:p>
            <a:pPr marL="609600" indent="-609600">
              <a:lnSpc>
                <a:spcPct val="120000"/>
              </a:lnSpc>
              <a:buFont typeface="+mj-lt"/>
              <a:buAutoNum type="arabicPeriod" startAt="6"/>
            </a:pPr>
            <a:r>
              <a:rPr lang="zh-CN" altLang="en-US" dirty="0" smtClean="0">
                <a:solidFill>
                  <a:srgbClr val="0000FF"/>
                </a:solidFill>
              </a:rPr>
              <a:t>对于频繁、耗时的连接操作</a:t>
            </a:r>
            <a:r>
              <a:rPr lang="en-US" altLang="zh-CN" dirty="0" smtClean="0">
                <a:solidFill>
                  <a:srgbClr val="0000FF"/>
                </a:solidFill>
              </a:rPr>
              <a:t>(SQL</a:t>
            </a:r>
            <a:r>
              <a:rPr lang="zh-CN" altLang="en-US" dirty="0" smtClean="0">
                <a:solidFill>
                  <a:srgbClr val="0000FF"/>
                </a:solidFill>
              </a:rPr>
              <a:t>语句</a:t>
            </a:r>
            <a:r>
              <a:rPr lang="en-US" altLang="zh-CN" dirty="0" smtClean="0">
                <a:solidFill>
                  <a:srgbClr val="0000FF"/>
                </a:solidFill>
              </a:rPr>
              <a:t>)</a:t>
            </a:r>
            <a:r>
              <a:rPr lang="zh-CN" altLang="en-US" dirty="0" smtClean="0">
                <a:solidFill>
                  <a:srgbClr val="0000FF"/>
                </a:solidFill>
              </a:rPr>
              <a:t>，为优化考虑</a:t>
            </a:r>
            <a:r>
              <a:rPr lang="zh-CN" altLang="en-US" dirty="0">
                <a:solidFill>
                  <a:srgbClr val="0000FF"/>
                </a:solidFill>
              </a:rPr>
              <a:t>可以</a:t>
            </a:r>
            <a:r>
              <a:rPr lang="zh-CN" altLang="en-US" dirty="0" smtClean="0">
                <a:solidFill>
                  <a:srgbClr val="0000FF"/>
                </a:solidFill>
              </a:rPr>
              <a:t>作“事先”的连接运算</a:t>
            </a:r>
          </a:p>
          <a:p>
            <a:pPr marL="990600" lvl="1" indent="-533400">
              <a:lnSpc>
                <a:spcPct val="120000"/>
              </a:lnSpc>
              <a:spcBef>
                <a:spcPct val="70000"/>
              </a:spcBef>
            </a:pPr>
            <a:r>
              <a:rPr lang="zh-CN" altLang="en-US" sz="2400" dirty="0" smtClean="0"/>
              <a:t>例如，学生</a:t>
            </a:r>
            <a:r>
              <a:rPr lang="en-US" altLang="zh-CN" sz="2400" dirty="0" smtClean="0"/>
              <a:t>(</a:t>
            </a:r>
            <a:r>
              <a:rPr lang="zh-CN" altLang="en-US" sz="2400" dirty="0" smtClean="0"/>
              <a:t>学号</a:t>
            </a:r>
            <a:r>
              <a:rPr lang="en-US" altLang="zh-CN" sz="2400" dirty="0" smtClean="0"/>
              <a:t>,</a:t>
            </a:r>
            <a:r>
              <a:rPr lang="zh-CN" altLang="en-US" sz="2400" dirty="0" smtClean="0"/>
              <a:t>姓名</a:t>
            </a:r>
            <a:r>
              <a:rPr lang="en-US" altLang="zh-CN" sz="2400" dirty="0" smtClean="0"/>
              <a:t>,</a:t>
            </a:r>
            <a:r>
              <a:rPr lang="zh-CN" altLang="en-US" sz="2400" dirty="0" smtClean="0"/>
              <a:t>性别</a:t>
            </a:r>
            <a:r>
              <a:rPr lang="en-US" altLang="zh-CN" sz="2400" dirty="0" smtClean="0"/>
              <a:t>,</a:t>
            </a:r>
            <a:r>
              <a:rPr lang="zh-CN" altLang="en-US" sz="2400" dirty="0" smtClean="0"/>
              <a:t>年龄</a:t>
            </a:r>
            <a:r>
              <a:rPr lang="en-US" altLang="zh-CN" sz="2400" dirty="0" smtClean="0"/>
              <a:t>, …, </a:t>
            </a:r>
            <a:r>
              <a:rPr lang="zh-CN" altLang="en-US" sz="2400" dirty="0" smtClean="0"/>
              <a:t>院系编号</a:t>
            </a:r>
            <a:r>
              <a:rPr lang="en-US" altLang="zh-CN" sz="2400" dirty="0" smtClean="0"/>
              <a:t>)</a:t>
            </a:r>
            <a:r>
              <a:rPr lang="zh-CN" altLang="en-US" sz="2400" dirty="0" smtClean="0"/>
              <a:t>和院系</a:t>
            </a:r>
            <a:r>
              <a:rPr lang="en-US" altLang="zh-CN" sz="2400" dirty="0" smtClean="0"/>
              <a:t>(</a:t>
            </a:r>
            <a:r>
              <a:rPr lang="zh-CN" altLang="en-US" sz="2400" dirty="0" smtClean="0"/>
              <a:t>院系编号</a:t>
            </a:r>
            <a:r>
              <a:rPr lang="en-US" altLang="zh-CN" sz="2400" dirty="0" smtClean="0"/>
              <a:t>,</a:t>
            </a:r>
            <a:r>
              <a:rPr lang="zh-CN" altLang="en-US" sz="2400" dirty="0" smtClean="0"/>
              <a:t>院系名称</a:t>
            </a:r>
            <a:r>
              <a:rPr lang="en-US" altLang="zh-CN" sz="2400" dirty="0" smtClean="0"/>
              <a:t>)</a:t>
            </a:r>
            <a:r>
              <a:rPr lang="zh-CN" altLang="en-US" sz="2400" dirty="0" smtClean="0"/>
              <a:t>。在经常查询学生及所属院系名的情况下，可以将前一个关系扩展为学生</a:t>
            </a:r>
            <a:r>
              <a:rPr lang="en-US" altLang="zh-CN" sz="2400" dirty="0"/>
              <a:t>(</a:t>
            </a:r>
            <a:r>
              <a:rPr lang="zh-CN" altLang="en-US" sz="2400" dirty="0"/>
              <a:t>学号</a:t>
            </a:r>
            <a:r>
              <a:rPr lang="en-US" altLang="zh-CN" sz="2400" dirty="0"/>
              <a:t>,</a:t>
            </a:r>
            <a:r>
              <a:rPr lang="zh-CN" altLang="en-US" sz="2400" dirty="0"/>
              <a:t>姓名</a:t>
            </a:r>
            <a:r>
              <a:rPr lang="en-US" altLang="zh-CN" sz="2400" dirty="0"/>
              <a:t>,</a:t>
            </a:r>
            <a:r>
              <a:rPr lang="zh-CN" altLang="en-US" sz="2400" dirty="0"/>
              <a:t>性别</a:t>
            </a:r>
            <a:r>
              <a:rPr lang="en-US" altLang="zh-CN" sz="2400" dirty="0"/>
              <a:t>,</a:t>
            </a:r>
            <a:r>
              <a:rPr lang="zh-CN" altLang="en-US" sz="2400" dirty="0"/>
              <a:t>年龄</a:t>
            </a:r>
            <a:r>
              <a:rPr lang="en-US" altLang="zh-CN" sz="2400" dirty="0"/>
              <a:t>, …, </a:t>
            </a:r>
            <a:r>
              <a:rPr lang="zh-CN" altLang="en-US" sz="2400" dirty="0"/>
              <a:t>院系</a:t>
            </a:r>
            <a:r>
              <a:rPr lang="zh-CN" altLang="en-US" sz="2400" dirty="0" smtClean="0"/>
              <a:t>编号</a:t>
            </a:r>
            <a:r>
              <a:rPr lang="en-US" altLang="zh-CN" sz="2400" dirty="0" smtClean="0"/>
              <a:t>,</a:t>
            </a:r>
            <a:r>
              <a:rPr lang="zh-CN" altLang="en-US" sz="2400" dirty="0" smtClean="0">
                <a:solidFill>
                  <a:srgbClr val="0000FF"/>
                </a:solidFill>
              </a:rPr>
              <a:t>院系名称</a:t>
            </a:r>
            <a:r>
              <a:rPr lang="en-US" altLang="zh-CN" sz="2400" dirty="0" smtClean="0"/>
              <a:t>)</a:t>
            </a:r>
          </a:p>
          <a:p>
            <a:pPr marL="990600" lvl="1" indent="-533400">
              <a:lnSpc>
                <a:spcPct val="120000"/>
              </a:lnSpc>
              <a:spcBef>
                <a:spcPct val="70000"/>
              </a:spcBef>
            </a:pPr>
            <a:r>
              <a:rPr lang="zh-CN" altLang="en-US" sz="2400" dirty="0"/>
              <a:t>但要考虑更新时的一致性维护</a:t>
            </a:r>
            <a:r>
              <a:rPr lang="zh-CN" altLang="en-US" sz="2400" dirty="0" smtClean="0"/>
              <a:t>问题</a:t>
            </a:r>
            <a:endParaRPr lang="zh-CN" altLang="en-US" sz="2400" dirty="0"/>
          </a:p>
        </p:txBody>
      </p:sp>
    </p:spTree>
    <p:extLst>
      <p:ext uri="{BB962C8B-B14F-4D97-AF65-F5344CB8AC3E}">
        <p14:creationId xmlns:p14="http://schemas.microsoft.com/office/powerpoint/2010/main" val="149087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38243">
                                            <p:txEl>
                                              <p:pRg st="0" end="0"/>
                                            </p:txEl>
                                          </p:spTgt>
                                        </p:tgtEl>
                                        <p:attrNameLst>
                                          <p:attrName>style.visibility</p:attrName>
                                        </p:attrNameLst>
                                      </p:cBhvr>
                                      <p:to>
                                        <p:strVal val="visible"/>
                                      </p:to>
                                    </p:set>
                                    <p:animEffect transition="in" filter="fade">
                                      <p:cBhvr>
                                        <p:cTn id="7" dur="500"/>
                                        <p:tgtEl>
                                          <p:spTgt spid="1382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8243">
                                            <p:txEl>
                                              <p:pRg st="1" end="1"/>
                                            </p:txEl>
                                          </p:spTgt>
                                        </p:tgtEl>
                                        <p:attrNameLst>
                                          <p:attrName>style.visibility</p:attrName>
                                        </p:attrNameLst>
                                      </p:cBhvr>
                                      <p:to>
                                        <p:strVal val="visible"/>
                                      </p:to>
                                    </p:set>
                                    <p:animEffect transition="in" filter="fade">
                                      <p:cBhvr>
                                        <p:cTn id="12" dur="500"/>
                                        <p:tgtEl>
                                          <p:spTgt spid="13824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8243">
                                            <p:txEl>
                                              <p:pRg st="2" end="2"/>
                                            </p:txEl>
                                          </p:spTgt>
                                        </p:tgtEl>
                                        <p:attrNameLst>
                                          <p:attrName>style.visibility</p:attrName>
                                        </p:attrNameLst>
                                      </p:cBhvr>
                                      <p:to>
                                        <p:strVal val="visible"/>
                                      </p:to>
                                    </p:set>
                                    <p:animEffect transition="in" filter="fade">
                                      <p:cBhvr>
                                        <p:cTn id="17" dur="500"/>
                                        <p:tgtEl>
                                          <p:spTgt spid="13824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3" grpId="0" uiExpand="1" build="p"/>
    </p:bldLst>
  </p:timing>
</p:sld>
</file>

<file path=ppt/slides/slide10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1314" name="Rectangle 2"/>
          <p:cNvSpPr>
            <a:spLocks noGrp="1" noRot="1" noChangeArrowheads="1"/>
          </p:cNvSpPr>
          <p:nvPr>
            <p:ph type="title"/>
          </p:nvPr>
        </p:nvSpPr>
        <p:spPr/>
        <p:txBody>
          <a:bodyPr/>
          <a:lstStyle/>
          <a:p>
            <a:r>
              <a:rPr lang="en-US" altLang="zh-CN" dirty="0" smtClean="0"/>
              <a:t>3  </a:t>
            </a:r>
            <a:r>
              <a:rPr lang="zh-CN" altLang="en-US" dirty="0"/>
              <a:t>逻辑结构设计</a:t>
            </a:r>
          </a:p>
        </p:txBody>
      </p:sp>
      <p:sp>
        <p:nvSpPr>
          <p:cNvPr id="141315" name="Rectangle 3"/>
          <p:cNvSpPr>
            <a:spLocks noGrp="1" noRot="1" noChangeArrowheads="1"/>
          </p:cNvSpPr>
          <p:nvPr>
            <p:ph idx="1"/>
          </p:nvPr>
        </p:nvSpPr>
        <p:spPr/>
        <p:txBody>
          <a:bodyPr/>
          <a:lstStyle/>
          <a:p>
            <a:pPr>
              <a:lnSpc>
                <a:spcPct val="170000"/>
              </a:lnSpc>
              <a:buFont typeface="Wingdings" panose="05000000000000000000" pitchFamily="2" charset="2"/>
              <a:buNone/>
            </a:pPr>
            <a:r>
              <a:rPr lang="en-US" altLang="zh-CN" b="1" dirty="0" smtClean="0"/>
              <a:t>3.1  </a:t>
            </a:r>
            <a:r>
              <a:rPr lang="en-US" altLang="zh-CN" b="1" dirty="0"/>
              <a:t>E-R</a:t>
            </a:r>
            <a:r>
              <a:rPr lang="zh-CN" altLang="en-US" b="1" dirty="0"/>
              <a:t>图向关系模型的转换</a:t>
            </a:r>
          </a:p>
          <a:p>
            <a:pPr>
              <a:lnSpc>
                <a:spcPct val="170000"/>
              </a:lnSpc>
              <a:buFont typeface="Wingdings" panose="05000000000000000000" pitchFamily="2" charset="2"/>
              <a:buNone/>
            </a:pPr>
            <a:r>
              <a:rPr lang="en-US" altLang="zh-CN" b="1" dirty="0" smtClean="0"/>
              <a:t>3.2  </a:t>
            </a:r>
            <a:r>
              <a:rPr lang="zh-CN" altLang="en-US" b="1" dirty="0"/>
              <a:t>数据模型的优化</a:t>
            </a:r>
          </a:p>
          <a:p>
            <a:pPr>
              <a:lnSpc>
                <a:spcPct val="170000"/>
              </a:lnSpc>
              <a:buFont typeface="Wingdings" panose="05000000000000000000" pitchFamily="2" charset="2"/>
              <a:buNone/>
            </a:pPr>
            <a:r>
              <a:rPr lang="en-US" altLang="zh-CN" b="1" dirty="0" smtClean="0">
                <a:solidFill>
                  <a:srgbClr val="3333FF"/>
                </a:solidFill>
              </a:rPr>
              <a:t>3.3  </a:t>
            </a:r>
            <a:r>
              <a:rPr lang="zh-CN" altLang="en-US" b="1" dirty="0">
                <a:solidFill>
                  <a:srgbClr val="3333FF"/>
                </a:solidFill>
              </a:rPr>
              <a:t>设计用户子模式</a:t>
            </a:r>
          </a:p>
          <a:p>
            <a:pPr>
              <a:buFont typeface="Wingdings" panose="05000000000000000000" pitchFamily="2" charset="2"/>
              <a:buNone/>
            </a:pPr>
            <a:endParaRPr lang="en-US" altLang="zh-CN" b="1" dirty="0">
              <a:solidFill>
                <a:srgbClr val="3333FF"/>
              </a:solidFill>
            </a:endParaRPr>
          </a:p>
        </p:txBody>
      </p:sp>
    </p:spTree>
    <p:extLst>
      <p:ext uri="{BB962C8B-B14F-4D97-AF65-F5344CB8AC3E}">
        <p14:creationId xmlns:p14="http://schemas.microsoft.com/office/powerpoint/2010/main" val="905846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41315">
                                            <p:txEl>
                                              <p:pRg st="0" end="0"/>
                                            </p:txEl>
                                          </p:spTgt>
                                        </p:tgtEl>
                                        <p:attrNameLst>
                                          <p:attrName>style.visibility</p:attrName>
                                        </p:attrNameLst>
                                      </p:cBhvr>
                                      <p:to>
                                        <p:strVal val="visible"/>
                                      </p:to>
                                    </p:set>
                                    <p:animEffect transition="in" filter="fade">
                                      <p:cBhvr>
                                        <p:cTn id="7" dur="500"/>
                                        <p:tgtEl>
                                          <p:spTgt spid="14131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1315">
                                            <p:txEl>
                                              <p:pRg st="1" end="1"/>
                                            </p:txEl>
                                          </p:spTgt>
                                        </p:tgtEl>
                                        <p:attrNameLst>
                                          <p:attrName>style.visibility</p:attrName>
                                        </p:attrNameLst>
                                      </p:cBhvr>
                                      <p:to>
                                        <p:strVal val="visible"/>
                                      </p:to>
                                    </p:set>
                                    <p:animEffect transition="in" filter="fade">
                                      <p:cBhvr>
                                        <p:cTn id="10" dur="500"/>
                                        <p:tgtEl>
                                          <p:spTgt spid="14131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1315">
                                            <p:txEl>
                                              <p:pRg st="2" end="2"/>
                                            </p:txEl>
                                          </p:spTgt>
                                        </p:tgtEl>
                                        <p:attrNameLst>
                                          <p:attrName>style.visibility</p:attrName>
                                        </p:attrNameLst>
                                      </p:cBhvr>
                                      <p:to>
                                        <p:strVal val="visible"/>
                                      </p:to>
                                    </p:set>
                                    <p:animEffect transition="in" filter="fade">
                                      <p:cBhvr>
                                        <p:cTn id="13" dur="500"/>
                                        <p:tgtEl>
                                          <p:spTgt spid="14131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5" grpId="0" build="p"/>
    </p:bldLst>
  </p:timing>
</p:sld>
</file>

<file path=ppt/slides/slide10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2338" name="Rectangle 2"/>
          <p:cNvSpPr>
            <a:spLocks noGrp="1" noRot="1" noChangeArrowheads="1"/>
          </p:cNvSpPr>
          <p:nvPr>
            <p:ph type="title"/>
          </p:nvPr>
        </p:nvSpPr>
        <p:spPr/>
        <p:txBody>
          <a:bodyPr/>
          <a:lstStyle/>
          <a:p>
            <a:r>
              <a:rPr lang="en-US" altLang="zh-CN" dirty="0" smtClean="0"/>
              <a:t>3.3  </a:t>
            </a:r>
            <a:r>
              <a:rPr lang="zh-CN" altLang="en-US" dirty="0"/>
              <a:t>设计用户子模式</a:t>
            </a:r>
          </a:p>
        </p:txBody>
      </p:sp>
      <p:sp>
        <p:nvSpPr>
          <p:cNvPr id="142339" name="Rectangle 3"/>
          <p:cNvSpPr>
            <a:spLocks noGrp="1" noRot="1" noChangeArrowheads="1"/>
          </p:cNvSpPr>
          <p:nvPr>
            <p:ph idx="1"/>
          </p:nvPr>
        </p:nvSpPr>
        <p:spPr/>
        <p:txBody>
          <a:bodyPr/>
          <a:lstStyle/>
          <a:p>
            <a:pPr>
              <a:lnSpc>
                <a:spcPct val="130000"/>
              </a:lnSpc>
            </a:pPr>
            <a:r>
              <a:rPr lang="zh-CN" altLang="en-US" sz="2800" dirty="0"/>
              <a:t>定义</a:t>
            </a:r>
            <a:r>
              <a:rPr lang="zh-CN" altLang="en-US" sz="2800" dirty="0" smtClean="0"/>
              <a:t>用户子模式</a:t>
            </a:r>
            <a:r>
              <a:rPr lang="en-US" altLang="zh-CN" sz="2800" dirty="0" smtClean="0"/>
              <a:t>(</a:t>
            </a:r>
            <a:r>
              <a:rPr lang="zh-CN" altLang="en-US" sz="2800" dirty="0" smtClean="0"/>
              <a:t>外模式</a:t>
            </a:r>
            <a:r>
              <a:rPr lang="en-US" altLang="zh-CN" sz="2800" dirty="0"/>
              <a:t>)</a:t>
            </a:r>
            <a:r>
              <a:rPr lang="zh-CN" altLang="en-US" sz="2800" dirty="0" smtClean="0"/>
              <a:t>时</a:t>
            </a:r>
            <a:r>
              <a:rPr lang="zh-CN" altLang="en-US" sz="2800" dirty="0"/>
              <a:t>应该注重的</a:t>
            </a:r>
            <a:r>
              <a:rPr lang="zh-CN" altLang="en-US" sz="2800" dirty="0" smtClean="0"/>
              <a:t>问题包括</a:t>
            </a:r>
            <a:r>
              <a:rPr lang="zh-CN" altLang="en-US" sz="2800" dirty="0"/>
              <a:t>三个方面：</a:t>
            </a:r>
          </a:p>
          <a:p>
            <a:pPr>
              <a:lnSpc>
                <a:spcPct val="130000"/>
              </a:lnSpc>
              <a:buFont typeface="Wingdings" panose="05000000000000000000" pitchFamily="2" charset="2"/>
              <a:buNone/>
            </a:pPr>
            <a:r>
              <a:rPr lang="zh-CN" altLang="en-US" dirty="0"/>
              <a:t>         </a:t>
            </a:r>
            <a:r>
              <a:rPr lang="en-US" altLang="zh-CN" dirty="0"/>
              <a:t>(1) </a:t>
            </a:r>
            <a:r>
              <a:rPr lang="zh-CN" altLang="en-US" dirty="0"/>
              <a:t>使用更符合用户习惯的别名</a:t>
            </a:r>
          </a:p>
          <a:p>
            <a:pPr>
              <a:lnSpc>
                <a:spcPct val="130000"/>
              </a:lnSpc>
              <a:buFont typeface="Wingdings" panose="05000000000000000000" pitchFamily="2" charset="2"/>
              <a:buNone/>
            </a:pPr>
            <a:r>
              <a:rPr lang="zh-CN" altLang="en-US" dirty="0"/>
              <a:t>         </a:t>
            </a:r>
            <a:r>
              <a:rPr lang="en-US" altLang="zh-CN" dirty="0"/>
              <a:t>(2) </a:t>
            </a:r>
            <a:r>
              <a:rPr lang="zh-CN" altLang="en-US" dirty="0"/>
              <a:t>针对不同级别的用户定义不同的</a:t>
            </a:r>
            <a:r>
              <a:rPr lang="en-US" altLang="zh-CN" dirty="0"/>
              <a:t>View </a:t>
            </a:r>
            <a:r>
              <a:rPr lang="zh-CN" altLang="en-US" dirty="0"/>
              <a:t>，以</a:t>
            </a:r>
            <a:br>
              <a:rPr lang="zh-CN" altLang="en-US" dirty="0"/>
            </a:br>
            <a:r>
              <a:rPr lang="zh-CN" altLang="en-US" dirty="0"/>
              <a:t>           </a:t>
            </a:r>
            <a:r>
              <a:rPr lang="en-US" altLang="zh-CN" dirty="0"/>
              <a:t> </a:t>
            </a:r>
            <a:r>
              <a:rPr lang="zh-CN" altLang="en-US" dirty="0" smtClean="0"/>
              <a:t>符合系统对</a:t>
            </a:r>
            <a:r>
              <a:rPr lang="zh-CN" altLang="en-US" dirty="0"/>
              <a:t>安全性的要求。</a:t>
            </a:r>
          </a:p>
          <a:p>
            <a:pPr>
              <a:lnSpc>
                <a:spcPct val="130000"/>
              </a:lnSpc>
              <a:buFont typeface="Wingdings" panose="05000000000000000000" pitchFamily="2" charset="2"/>
              <a:buNone/>
            </a:pPr>
            <a:r>
              <a:rPr lang="zh-CN" altLang="en-US"/>
              <a:t>         </a:t>
            </a:r>
            <a:r>
              <a:rPr lang="en-US" altLang="zh-CN" smtClean="0"/>
              <a:t>(</a:t>
            </a:r>
            <a:r>
              <a:rPr lang="en-US" altLang="zh-CN" dirty="0"/>
              <a:t>3) </a:t>
            </a:r>
            <a:r>
              <a:rPr lang="zh-CN" altLang="en-US" dirty="0"/>
              <a:t>简化用户对系统的使用</a:t>
            </a:r>
          </a:p>
        </p:txBody>
      </p:sp>
    </p:spTree>
    <p:extLst>
      <p:ext uri="{BB962C8B-B14F-4D97-AF65-F5344CB8AC3E}">
        <p14:creationId xmlns:p14="http://schemas.microsoft.com/office/powerpoint/2010/main" val="810208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42339">
                                            <p:txEl>
                                              <p:pRg st="0" end="0"/>
                                            </p:txEl>
                                          </p:spTgt>
                                        </p:tgtEl>
                                        <p:attrNameLst>
                                          <p:attrName>style.visibility</p:attrName>
                                        </p:attrNameLst>
                                      </p:cBhvr>
                                      <p:to>
                                        <p:strVal val="visible"/>
                                      </p:to>
                                    </p:set>
                                    <p:animEffect transition="in" filter="fade">
                                      <p:cBhvr>
                                        <p:cTn id="7" dur="500"/>
                                        <p:tgtEl>
                                          <p:spTgt spid="14233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2339">
                                            <p:txEl>
                                              <p:pRg st="1" end="1"/>
                                            </p:txEl>
                                          </p:spTgt>
                                        </p:tgtEl>
                                        <p:attrNameLst>
                                          <p:attrName>style.visibility</p:attrName>
                                        </p:attrNameLst>
                                      </p:cBhvr>
                                      <p:to>
                                        <p:strVal val="visible"/>
                                      </p:to>
                                    </p:set>
                                    <p:animEffect transition="in" filter="fade">
                                      <p:cBhvr>
                                        <p:cTn id="12" dur="500"/>
                                        <p:tgtEl>
                                          <p:spTgt spid="142339">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42339">
                                            <p:txEl>
                                              <p:pRg st="2" end="2"/>
                                            </p:txEl>
                                          </p:spTgt>
                                        </p:tgtEl>
                                        <p:attrNameLst>
                                          <p:attrName>style.visibility</p:attrName>
                                        </p:attrNameLst>
                                      </p:cBhvr>
                                      <p:to>
                                        <p:strVal val="visible"/>
                                      </p:to>
                                    </p:set>
                                    <p:animEffect transition="in" filter="fade">
                                      <p:cBhvr>
                                        <p:cTn id="15" dur="500"/>
                                        <p:tgtEl>
                                          <p:spTgt spid="142339">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42339">
                                            <p:txEl>
                                              <p:pRg st="3" end="3"/>
                                            </p:txEl>
                                          </p:spTgt>
                                        </p:tgtEl>
                                        <p:attrNameLst>
                                          <p:attrName>style.visibility</p:attrName>
                                        </p:attrNameLst>
                                      </p:cBhvr>
                                      <p:to>
                                        <p:strVal val="visible"/>
                                      </p:to>
                                    </p:set>
                                    <p:animEffect transition="in" filter="fade">
                                      <p:cBhvr>
                                        <p:cTn id="18" dur="500"/>
                                        <p:tgtEl>
                                          <p:spTgt spid="14233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39" grpId="0" uiExpand="1" build="p"/>
    </p:bldLst>
  </p:timing>
</p:sld>
</file>

<file path=ppt/slides/slide10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62" name="Rectangle 2"/>
          <p:cNvSpPr>
            <a:spLocks noGrp="1" noRot="1" noChangeArrowheads="1"/>
          </p:cNvSpPr>
          <p:nvPr>
            <p:ph type="title"/>
          </p:nvPr>
        </p:nvSpPr>
        <p:spPr/>
        <p:txBody>
          <a:bodyPr/>
          <a:lstStyle/>
          <a:p>
            <a:r>
              <a:rPr lang="zh-CN" altLang="en-US" dirty="0"/>
              <a:t>设计用户子模式（续）</a:t>
            </a:r>
          </a:p>
        </p:txBody>
      </p:sp>
      <p:sp>
        <p:nvSpPr>
          <p:cNvPr id="143363" name="Rectangle 3"/>
          <p:cNvSpPr>
            <a:spLocks noGrp="1" noRot="1" noChangeArrowheads="1"/>
          </p:cNvSpPr>
          <p:nvPr>
            <p:ph idx="1"/>
          </p:nvPr>
        </p:nvSpPr>
        <p:spPr/>
        <p:txBody>
          <a:bodyPr>
            <a:noAutofit/>
          </a:bodyPr>
          <a:lstStyle/>
          <a:p>
            <a:pPr>
              <a:lnSpc>
                <a:spcPct val="110000"/>
              </a:lnSpc>
              <a:buFont typeface="Wingdings" panose="05000000000000000000" pitchFamily="2" charset="2"/>
              <a:buNone/>
            </a:pPr>
            <a:r>
              <a:rPr lang="en-US" altLang="zh-CN" sz="2000" b="1" dirty="0"/>
              <a:t>[</a:t>
            </a:r>
            <a:r>
              <a:rPr lang="zh-CN" altLang="en-US" sz="2000" b="1" dirty="0"/>
              <a:t>例</a:t>
            </a:r>
            <a:r>
              <a:rPr lang="en-US" altLang="zh-CN" sz="2000" b="1" dirty="0"/>
              <a:t>]</a:t>
            </a:r>
            <a:r>
              <a:rPr lang="en-US" altLang="zh-CN" sz="2000" dirty="0"/>
              <a:t> </a:t>
            </a:r>
            <a:r>
              <a:rPr lang="zh-CN" altLang="en-US" sz="2000" dirty="0"/>
              <a:t>关系</a:t>
            </a:r>
            <a:r>
              <a:rPr lang="zh-CN" altLang="en-US" sz="2000" dirty="0" smtClean="0"/>
              <a:t>模式：产品</a:t>
            </a:r>
            <a:r>
              <a:rPr lang="zh-CN" altLang="en-US" sz="2000" dirty="0"/>
              <a:t>（产品号，产品名，规格，单价，生产车间，生产负责人，产品成本，产品合格率，质量等级），可以在产品关系上建立两个视图：</a:t>
            </a:r>
          </a:p>
          <a:p>
            <a:pPr>
              <a:lnSpc>
                <a:spcPct val="110000"/>
              </a:lnSpc>
              <a:buFont typeface="Wingdings" panose="05000000000000000000" pitchFamily="2" charset="2"/>
              <a:buNone/>
            </a:pPr>
            <a:r>
              <a:rPr lang="zh-CN" altLang="en-US" sz="2000" dirty="0"/>
              <a:t>        为一般顾客建立视图：</a:t>
            </a:r>
          </a:p>
          <a:p>
            <a:pPr>
              <a:lnSpc>
                <a:spcPct val="110000"/>
              </a:lnSpc>
              <a:buFont typeface="Wingdings" panose="05000000000000000000" pitchFamily="2" charset="2"/>
              <a:buNone/>
            </a:pPr>
            <a:r>
              <a:rPr lang="zh-CN" altLang="en-US" sz="2000" dirty="0"/>
              <a:t>            </a:t>
            </a:r>
            <a:r>
              <a:rPr lang="zh-CN" altLang="en-US" sz="2000" dirty="0" smtClean="0"/>
              <a:t>产品</a:t>
            </a:r>
            <a:r>
              <a:rPr lang="en-US" altLang="zh-CN" sz="2000" dirty="0" smtClean="0"/>
              <a:t>_for_</a:t>
            </a:r>
            <a:r>
              <a:rPr lang="zh-CN" altLang="en-US" sz="2000" dirty="0" smtClean="0"/>
              <a:t>顾客（</a:t>
            </a:r>
            <a:r>
              <a:rPr lang="zh-CN" altLang="en-US" sz="2000" dirty="0"/>
              <a:t>产品号，产品名，规格，单价）</a:t>
            </a:r>
          </a:p>
          <a:p>
            <a:pPr>
              <a:lnSpc>
                <a:spcPct val="110000"/>
              </a:lnSpc>
              <a:buFont typeface="Wingdings" panose="05000000000000000000" pitchFamily="2" charset="2"/>
              <a:buNone/>
            </a:pPr>
            <a:r>
              <a:rPr lang="zh-CN" altLang="en-US" sz="2000" dirty="0"/>
              <a:t>        为产品销售部门建立视图：</a:t>
            </a:r>
          </a:p>
          <a:p>
            <a:pPr>
              <a:lnSpc>
                <a:spcPct val="110000"/>
              </a:lnSpc>
              <a:buFont typeface="Wingdings" panose="05000000000000000000" pitchFamily="2" charset="2"/>
              <a:buNone/>
            </a:pPr>
            <a:r>
              <a:rPr lang="zh-CN" altLang="en-US" sz="2000" dirty="0"/>
              <a:t>            </a:t>
            </a:r>
            <a:r>
              <a:rPr lang="zh-CN" altLang="en-US" sz="2000" dirty="0" smtClean="0"/>
              <a:t>产品</a:t>
            </a:r>
            <a:r>
              <a:rPr lang="en-US" altLang="zh-CN" sz="2000" dirty="0"/>
              <a:t>_for</a:t>
            </a:r>
            <a:r>
              <a:rPr lang="en-US" altLang="zh-CN" sz="2000" dirty="0" smtClean="0"/>
              <a:t>_</a:t>
            </a:r>
            <a:r>
              <a:rPr lang="zh-CN" altLang="en-US" sz="2000" dirty="0" smtClean="0"/>
              <a:t>销售部（</a:t>
            </a:r>
            <a:r>
              <a:rPr lang="zh-CN" altLang="en-US" sz="2000" dirty="0"/>
              <a:t>产品号，产品名，规格，单价，车间，生产负责人）</a:t>
            </a:r>
          </a:p>
          <a:p>
            <a:pPr lvl="1">
              <a:lnSpc>
                <a:spcPct val="110000"/>
              </a:lnSpc>
            </a:pPr>
            <a:r>
              <a:rPr lang="zh-CN" altLang="en-US" sz="1800" dirty="0"/>
              <a:t>顾客视图中只包含允许顾客查询的属性</a:t>
            </a:r>
          </a:p>
          <a:p>
            <a:pPr lvl="1">
              <a:lnSpc>
                <a:spcPct val="110000"/>
              </a:lnSpc>
            </a:pPr>
            <a:r>
              <a:rPr lang="zh-CN" altLang="en-US" sz="1800" dirty="0"/>
              <a:t>销售部门视图中只包含允许销售部门查询的属性</a:t>
            </a:r>
          </a:p>
          <a:p>
            <a:pPr lvl="1">
              <a:lnSpc>
                <a:spcPct val="110000"/>
              </a:lnSpc>
            </a:pPr>
            <a:r>
              <a:rPr lang="zh-CN" altLang="en-US" sz="1800" dirty="0"/>
              <a:t>生产领导部门则可以查询全部产品数据</a:t>
            </a:r>
          </a:p>
          <a:p>
            <a:pPr lvl="1">
              <a:lnSpc>
                <a:spcPct val="110000"/>
              </a:lnSpc>
            </a:pPr>
            <a:r>
              <a:rPr lang="zh-CN" altLang="en-US" sz="1800" dirty="0"/>
              <a:t>可以防止用户非法访问不允许他们查询的数据，保证系统的安全性</a:t>
            </a:r>
          </a:p>
        </p:txBody>
      </p:sp>
    </p:spTree>
    <p:extLst>
      <p:ext uri="{BB962C8B-B14F-4D97-AF65-F5344CB8AC3E}">
        <p14:creationId xmlns:p14="http://schemas.microsoft.com/office/powerpoint/2010/main" val="3146299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3363">
                                            <p:txEl>
                                              <p:pRg st="0" end="0"/>
                                            </p:txEl>
                                          </p:spTgt>
                                        </p:tgtEl>
                                        <p:attrNameLst>
                                          <p:attrName>style.visibility</p:attrName>
                                        </p:attrNameLst>
                                      </p:cBhvr>
                                      <p:to>
                                        <p:strVal val="visible"/>
                                      </p:to>
                                    </p:set>
                                    <p:animEffect transition="in" filter="fade">
                                      <p:cBhvr>
                                        <p:cTn id="7" dur="500"/>
                                        <p:tgtEl>
                                          <p:spTgt spid="1433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3363">
                                            <p:txEl>
                                              <p:pRg st="1" end="1"/>
                                            </p:txEl>
                                          </p:spTgt>
                                        </p:tgtEl>
                                        <p:attrNameLst>
                                          <p:attrName>style.visibility</p:attrName>
                                        </p:attrNameLst>
                                      </p:cBhvr>
                                      <p:to>
                                        <p:strVal val="visible"/>
                                      </p:to>
                                    </p:set>
                                    <p:animEffect transition="in" filter="fade">
                                      <p:cBhvr>
                                        <p:cTn id="12" dur="500"/>
                                        <p:tgtEl>
                                          <p:spTgt spid="14336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43363">
                                            <p:txEl>
                                              <p:pRg st="2" end="2"/>
                                            </p:txEl>
                                          </p:spTgt>
                                        </p:tgtEl>
                                        <p:attrNameLst>
                                          <p:attrName>style.visibility</p:attrName>
                                        </p:attrNameLst>
                                      </p:cBhvr>
                                      <p:to>
                                        <p:strVal val="visible"/>
                                      </p:to>
                                    </p:set>
                                    <p:animEffect transition="in" filter="fade">
                                      <p:cBhvr>
                                        <p:cTn id="15" dur="500"/>
                                        <p:tgtEl>
                                          <p:spTgt spid="14336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43363">
                                            <p:txEl>
                                              <p:pRg st="3" end="3"/>
                                            </p:txEl>
                                          </p:spTgt>
                                        </p:tgtEl>
                                        <p:attrNameLst>
                                          <p:attrName>style.visibility</p:attrName>
                                        </p:attrNameLst>
                                      </p:cBhvr>
                                      <p:to>
                                        <p:strVal val="visible"/>
                                      </p:to>
                                    </p:set>
                                    <p:animEffect transition="in" filter="fade">
                                      <p:cBhvr>
                                        <p:cTn id="18" dur="500"/>
                                        <p:tgtEl>
                                          <p:spTgt spid="14336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43363">
                                            <p:txEl>
                                              <p:pRg st="4" end="4"/>
                                            </p:txEl>
                                          </p:spTgt>
                                        </p:tgtEl>
                                        <p:attrNameLst>
                                          <p:attrName>style.visibility</p:attrName>
                                        </p:attrNameLst>
                                      </p:cBhvr>
                                      <p:to>
                                        <p:strVal val="visible"/>
                                      </p:to>
                                    </p:set>
                                    <p:animEffect transition="in" filter="fade">
                                      <p:cBhvr>
                                        <p:cTn id="21" dur="500"/>
                                        <p:tgtEl>
                                          <p:spTgt spid="14336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43363">
                                            <p:txEl>
                                              <p:pRg st="5" end="5"/>
                                            </p:txEl>
                                          </p:spTgt>
                                        </p:tgtEl>
                                        <p:attrNameLst>
                                          <p:attrName>style.visibility</p:attrName>
                                        </p:attrNameLst>
                                      </p:cBhvr>
                                      <p:to>
                                        <p:strVal val="visible"/>
                                      </p:to>
                                    </p:set>
                                    <p:animEffect transition="in" filter="fade">
                                      <p:cBhvr>
                                        <p:cTn id="26" dur="500"/>
                                        <p:tgtEl>
                                          <p:spTgt spid="14336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43363">
                                            <p:txEl>
                                              <p:pRg st="6" end="6"/>
                                            </p:txEl>
                                          </p:spTgt>
                                        </p:tgtEl>
                                        <p:attrNameLst>
                                          <p:attrName>style.visibility</p:attrName>
                                        </p:attrNameLst>
                                      </p:cBhvr>
                                      <p:to>
                                        <p:strVal val="visible"/>
                                      </p:to>
                                    </p:set>
                                    <p:animEffect transition="in" filter="fade">
                                      <p:cBhvr>
                                        <p:cTn id="29" dur="500"/>
                                        <p:tgtEl>
                                          <p:spTgt spid="143363">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43363">
                                            <p:txEl>
                                              <p:pRg st="7" end="7"/>
                                            </p:txEl>
                                          </p:spTgt>
                                        </p:tgtEl>
                                        <p:attrNameLst>
                                          <p:attrName>style.visibility</p:attrName>
                                        </p:attrNameLst>
                                      </p:cBhvr>
                                      <p:to>
                                        <p:strVal val="visible"/>
                                      </p:to>
                                    </p:set>
                                    <p:animEffect transition="in" filter="fade">
                                      <p:cBhvr>
                                        <p:cTn id="32" dur="500"/>
                                        <p:tgtEl>
                                          <p:spTgt spid="143363">
                                            <p:txEl>
                                              <p:pRg st="7" end="7"/>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43363">
                                            <p:txEl>
                                              <p:pRg st="8" end="8"/>
                                            </p:txEl>
                                          </p:spTgt>
                                        </p:tgtEl>
                                        <p:attrNameLst>
                                          <p:attrName>style.visibility</p:attrName>
                                        </p:attrNameLst>
                                      </p:cBhvr>
                                      <p:to>
                                        <p:strVal val="visible"/>
                                      </p:to>
                                    </p:set>
                                    <p:animEffect transition="in" filter="fade">
                                      <p:cBhvr>
                                        <p:cTn id="35" dur="500"/>
                                        <p:tgtEl>
                                          <p:spTgt spid="14336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3" grpId="0" uiExpand="1" build="p"/>
    </p:bldLst>
  </p:timing>
</p:sld>
</file>

<file path=ppt/slides/slide10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9506" name="Rectangle 2"/>
          <p:cNvSpPr>
            <a:spLocks noGrp="1" noRot="1" noChangeArrowheads="1"/>
          </p:cNvSpPr>
          <p:nvPr>
            <p:ph type="title"/>
          </p:nvPr>
        </p:nvSpPr>
        <p:spPr/>
        <p:txBody>
          <a:bodyPr/>
          <a:lstStyle/>
          <a:p>
            <a:r>
              <a:rPr lang="en-US" altLang="zh-CN" dirty="0" smtClean="0"/>
              <a:t>4  </a:t>
            </a:r>
            <a:r>
              <a:rPr lang="zh-CN" altLang="en-US" dirty="0"/>
              <a:t>数据库的</a:t>
            </a:r>
            <a:r>
              <a:rPr lang="zh-CN" altLang="en-US" dirty="0" smtClean="0"/>
              <a:t>物理结构设计</a:t>
            </a:r>
            <a:endParaRPr lang="zh-CN" altLang="en-US" dirty="0"/>
          </a:p>
        </p:txBody>
      </p:sp>
      <p:sp>
        <p:nvSpPr>
          <p:cNvPr id="149507" name="Rectangle 3"/>
          <p:cNvSpPr>
            <a:spLocks noGrp="1" noRot="1" noChangeArrowheads="1"/>
          </p:cNvSpPr>
          <p:nvPr>
            <p:ph idx="1"/>
          </p:nvPr>
        </p:nvSpPr>
        <p:spPr/>
        <p:txBody>
          <a:bodyPr/>
          <a:lstStyle/>
          <a:p>
            <a:r>
              <a:rPr lang="zh-CN" altLang="en-US" dirty="0"/>
              <a:t>数据库的物理结构设计</a:t>
            </a:r>
          </a:p>
          <a:p>
            <a:pPr lvl="1">
              <a:lnSpc>
                <a:spcPct val="180000"/>
              </a:lnSpc>
            </a:pPr>
            <a:r>
              <a:rPr lang="zh-CN" altLang="en-US" dirty="0"/>
              <a:t>数据库在物理设备上的存储结构与存取方法称为数据库的物理结构，它依赖于选定的数据库管理系统</a:t>
            </a:r>
          </a:p>
          <a:p>
            <a:pPr lvl="1">
              <a:lnSpc>
                <a:spcPct val="180000"/>
              </a:lnSpc>
            </a:pPr>
            <a:r>
              <a:rPr lang="zh-CN" altLang="en-US" dirty="0"/>
              <a:t>为一个给定的逻辑数据模型选取一个最适合应用环境的物理结构的过程，就是数据库的物理设计</a:t>
            </a:r>
          </a:p>
        </p:txBody>
      </p:sp>
    </p:spTree>
    <p:extLst>
      <p:ext uri="{BB962C8B-B14F-4D97-AF65-F5344CB8AC3E}">
        <p14:creationId xmlns:p14="http://schemas.microsoft.com/office/powerpoint/2010/main" val="4245642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49507">
                                            <p:txEl>
                                              <p:pRg st="0" end="0"/>
                                            </p:txEl>
                                          </p:spTgt>
                                        </p:tgtEl>
                                        <p:attrNameLst>
                                          <p:attrName>style.visibility</p:attrName>
                                        </p:attrNameLst>
                                      </p:cBhvr>
                                      <p:to>
                                        <p:strVal val="visible"/>
                                      </p:to>
                                    </p:set>
                                    <p:animEffect transition="in" filter="fade">
                                      <p:cBhvr>
                                        <p:cTn id="7" dur="500"/>
                                        <p:tgtEl>
                                          <p:spTgt spid="14950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9507">
                                            <p:txEl>
                                              <p:pRg st="1" end="1"/>
                                            </p:txEl>
                                          </p:spTgt>
                                        </p:tgtEl>
                                        <p:attrNameLst>
                                          <p:attrName>style.visibility</p:attrName>
                                        </p:attrNameLst>
                                      </p:cBhvr>
                                      <p:to>
                                        <p:strVal val="visible"/>
                                      </p:to>
                                    </p:set>
                                    <p:animEffect transition="in" filter="fade">
                                      <p:cBhvr>
                                        <p:cTn id="10" dur="500"/>
                                        <p:tgtEl>
                                          <p:spTgt spid="14950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9507">
                                            <p:txEl>
                                              <p:pRg st="2" end="2"/>
                                            </p:txEl>
                                          </p:spTgt>
                                        </p:tgtEl>
                                        <p:attrNameLst>
                                          <p:attrName>style.visibility</p:attrName>
                                        </p:attrNameLst>
                                      </p:cBhvr>
                                      <p:to>
                                        <p:strVal val="visible"/>
                                      </p:to>
                                    </p:set>
                                    <p:animEffect transition="in" filter="fade">
                                      <p:cBhvr>
                                        <p:cTn id="13" dur="500"/>
                                        <p:tgtEl>
                                          <p:spTgt spid="1495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07" grpId="0" build="p"/>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Rot="1" noChangeArrowheads="1"/>
          </p:cNvSpPr>
          <p:nvPr>
            <p:ph type="title"/>
          </p:nvPr>
        </p:nvSpPr>
        <p:spPr/>
        <p:txBody>
          <a:bodyPr/>
          <a:lstStyle/>
          <a:p>
            <a:r>
              <a:rPr lang="zh-CN" altLang="en-US" dirty="0"/>
              <a:t>数据库的物理结构设计</a:t>
            </a:r>
            <a:r>
              <a:rPr lang="en-US" altLang="zh-CN" dirty="0"/>
              <a:t>(</a:t>
            </a:r>
            <a:r>
              <a:rPr lang="zh-CN" altLang="en-US" dirty="0"/>
              <a:t>续</a:t>
            </a:r>
            <a:r>
              <a:rPr lang="en-US" altLang="zh-CN" dirty="0"/>
              <a:t>)</a:t>
            </a:r>
          </a:p>
        </p:txBody>
      </p:sp>
      <p:sp>
        <p:nvSpPr>
          <p:cNvPr id="150531" name="Rectangle 3"/>
          <p:cNvSpPr>
            <a:spLocks noGrp="1" noRot="1" noChangeArrowheads="1"/>
          </p:cNvSpPr>
          <p:nvPr>
            <p:ph idx="1"/>
          </p:nvPr>
        </p:nvSpPr>
        <p:spPr/>
        <p:txBody>
          <a:bodyPr/>
          <a:lstStyle/>
          <a:p>
            <a:pPr>
              <a:lnSpc>
                <a:spcPct val="130000"/>
              </a:lnSpc>
            </a:pPr>
            <a:r>
              <a:rPr lang="zh-CN" altLang="en-US" dirty="0"/>
              <a:t>数据库物理设计的步骤</a:t>
            </a:r>
          </a:p>
          <a:p>
            <a:pPr lvl="1">
              <a:lnSpc>
                <a:spcPct val="130000"/>
              </a:lnSpc>
              <a:spcBef>
                <a:spcPct val="50000"/>
              </a:spcBef>
            </a:pPr>
            <a:r>
              <a:rPr lang="zh-CN" altLang="en-US" sz="2200" dirty="0"/>
              <a:t>确定数据库的物理结构，在关系数据库中主要指存取方法和存储结构 </a:t>
            </a:r>
          </a:p>
          <a:p>
            <a:pPr lvl="1">
              <a:lnSpc>
                <a:spcPct val="130000"/>
              </a:lnSpc>
              <a:spcBef>
                <a:spcPct val="50000"/>
              </a:spcBef>
            </a:pPr>
            <a:r>
              <a:rPr lang="zh-CN" altLang="en-US" sz="2200" dirty="0"/>
              <a:t>对物理结构进行评价，评价的重点是时间和空间效率</a:t>
            </a:r>
          </a:p>
          <a:p>
            <a:pPr lvl="1">
              <a:lnSpc>
                <a:spcPct val="130000"/>
              </a:lnSpc>
              <a:spcBef>
                <a:spcPct val="50000"/>
              </a:spcBef>
              <a:buFont typeface="Wingdings" panose="05000000000000000000" pitchFamily="2" charset="2"/>
              <a:buNone/>
            </a:pPr>
            <a:r>
              <a:rPr lang="zh-CN" altLang="en-US" sz="2200" dirty="0"/>
              <a:t>   如果评价结果满足原设计要求，则可进入到物理实施阶段，否则，就需要重新设计或修改物理结构，有时甚至要返回逻辑设计阶段修改数据模型</a:t>
            </a:r>
          </a:p>
        </p:txBody>
      </p:sp>
    </p:spTree>
    <p:extLst>
      <p:ext uri="{BB962C8B-B14F-4D97-AF65-F5344CB8AC3E}">
        <p14:creationId xmlns:p14="http://schemas.microsoft.com/office/powerpoint/2010/main" val="18880719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Rot="1" noChangeArrowheads="1"/>
          </p:cNvSpPr>
          <p:nvPr>
            <p:ph type="title"/>
          </p:nvPr>
        </p:nvSpPr>
        <p:spPr/>
        <p:txBody>
          <a:bodyPr/>
          <a:lstStyle/>
          <a:p>
            <a:r>
              <a:rPr lang="zh-CN" altLang="en-US" dirty="0" smtClean="0"/>
              <a:t>数据库设计的过程</a:t>
            </a:r>
            <a:endParaRPr lang="zh-CN" altLang="en-US" dirty="0"/>
          </a:p>
        </p:txBody>
      </p:sp>
      <p:sp>
        <p:nvSpPr>
          <p:cNvPr id="12291" name="Rectangle 3"/>
          <p:cNvSpPr>
            <a:spLocks noGrp="1" noRot="1" noChangeArrowheads="1"/>
          </p:cNvSpPr>
          <p:nvPr>
            <p:ph idx="1"/>
          </p:nvPr>
        </p:nvSpPr>
        <p:spPr/>
        <p:txBody>
          <a:bodyPr>
            <a:normAutofit/>
          </a:bodyPr>
          <a:lstStyle/>
          <a:p>
            <a:pPr>
              <a:lnSpc>
                <a:spcPct val="170000"/>
              </a:lnSpc>
              <a:buFont typeface="Wingdings" panose="05000000000000000000" pitchFamily="2" charset="2"/>
              <a:buNone/>
            </a:pPr>
            <a:r>
              <a:rPr lang="zh-CN" altLang="en-US" sz="2800" b="1" dirty="0" smtClean="0">
                <a:solidFill>
                  <a:srgbClr val="3333FF"/>
                </a:solidFill>
              </a:rPr>
              <a:t>需求分析</a:t>
            </a:r>
          </a:p>
          <a:p>
            <a:pPr>
              <a:lnSpc>
                <a:spcPct val="170000"/>
              </a:lnSpc>
              <a:buFont typeface="Wingdings" panose="05000000000000000000" pitchFamily="2" charset="2"/>
              <a:buNone/>
            </a:pPr>
            <a:r>
              <a:rPr lang="zh-CN" altLang="en-US" sz="2800" b="1" dirty="0" smtClean="0"/>
              <a:t>概念设计</a:t>
            </a:r>
          </a:p>
          <a:p>
            <a:pPr>
              <a:lnSpc>
                <a:spcPct val="170000"/>
              </a:lnSpc>
              <a:buFont typeface="Wingdings" panose="05000000000000000000" pitchFamily="2" charset="2"/>
              <a:buNone/>
            </a:pPr>
            <a:r>
              <a:rPr lang="zh-CN" altLang="en-US" sz="2800" b="1" dirty="0" smtClean="0"/>
              <a:t>逻辑设计</a:t>
            </a:r>
            <a:endParaRPr lang="en-US" altLang="zh-CN" sz="2800" b="1" dirty="0" smtClean="0"/>
          </a:p>
          <a:p>
            <a:pPr>
              <a:lnSpc>
                <a:spcPct val="170000"/>
              </a:lnSpc>
              <a:buFont typeface="Wingdings" panose="05000000000000000000" pitchFamily="2" charset="2"/>
              <a:buNone/>
            </a:pPr>
            <a:r>
              <a:rPr lang="zh-CN" altLang="en-US" sz="2800" b="1" dirty="0" smtClean="0"/>
              <a:t>物理设计</a:t>
            </a:r>
            <a:endParaRPr lang="zh-CN" altLang="en-US" sz="2800" b="1" dirty="0"/>
          </a:p>
        </p:txBody>
      </p:sp>
    </p:spTree>
    <p:extLst>
      <p:ext uri="{BB962C8B-B14F-4D97-AF65-F5344CB8AC3E}">
        <p14:creationId xmlns:p14="http://schemas.microsoft.com/office/powerpoint/2010/main" val="100883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animEffect transition="in" filter="fade">
                                      <p:cBhvr>
                                        <p:cTn id="7" dur="500"/>
                                        <p:tgtEl>
                                          <p:spTgt spid="1229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291">
                                            <p:txEl>
                                              <p:pRg st="1" end="1"/>
                                            </p:txEl>
                                          </p:spTgt>
                                        </p:tgtEl>
                                        <p:attrNameLst>
                                          <p:attrName>style.visibility</p:attrName>
                                        </p:attrNameLst>
                                      </p:cBhvr>
                                      <p:to>
                                        <p:strVal val="visible"/>
                                      </p:to>
                                    </p:set>
                                    <p:animEffect transition="in" filter="fade">
                                      <p:cBhvr>
                                        <p:cTn id="10" dur="500"/>
                                        <p:tgtEl>
                                          <p:spTgt spid="12291">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291">
                                            <p:txEl>
                                              <p:pRg st="2" end="2"/>
                                            </p:txEl>
                                          </p:spTgt>
                                        </p:tgtEl>
                                        <p:attrNameLst>
                                          <p:attrName>style.visibility</p:attrName>
                                        </p:attrNameLst>
                                      </p:cBhvr>
                                      <p:to>
                                        <p:strVal val="visible"/>
                                      </p:to>
                                    </p:set>
                                    <p:animEffect transition="in" filter="fade">
                                      <p:cBhvr>
                                        <p:cTn id="13" dur="500"/>
                                        <p:tgtEl>
                                          <p:spTgt spid="12291">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291">
                                            <p:txEl>
                                              <p:pRg st="3" end="3"/>
                                            </p:txEl>
                                          </p:spTgt>
                                        </p:tgtEl>
                                        <p:attrNameLst>
                                          <p:attrName>style.visibility</p:attrName>
                                        </p:attrNameLst>
                                      </p:cBhvr>
                                      <p:to>
                                        <p:strVal val="visible"/>
                                      </p:to>
                                    </p:set>
                                    <p:animEffect transition="in" filter="fade">
                                      <p:cBhvr>
                                        <p:cTn id="16" dur="500"/>
                                        <p:tgtEl>
                                          <p:spTgt spid="1229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uiExpand="1" build="p"/>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Rot="1" noChangeArrowheads="1"/>
          </p:cNvSpPr>
          <p:nvPr>
            <p:ph type="title"/>
          </p:nvPr>
        </p:nvSpPr>
        <p:spPr/>
        <p:txBody>
          <a:bodyPr/>
          <a:lstStyle/>
          <a:p>
            <a:r>
              <a:rPr lang="zh-CN" altLang="en-US" dirty="0"/>
              <a:t>数据库的物理结构设计</a:t>
            </a:r>
            <a:r>
              <a:rPr lang="en-US" altLang="zh-CN" dirty="0"/>
              <a:t>(</a:t>
            </a:r>
            <a:r>
              <a:rPr lang="zh-CN" altLang="en-US" dirty="0"/>
              <a:t>续</a:t>
            </a:r>
            <a:r>
              <a:rPr lang="en-US" altLang="zh-CN" dirty="0"/>
              <a:t>)</a:t>
            </a:r>
          </a:p>
        </p:txBody>
      </p:sp>
      <p:pic>
        <p:nvPicPr>
          <p:cNvPr id="3" name="图片 2"/>
          <p:cNvPicPr>
            <a:picLocks noChangeAspect="1"/>
          </p:cNvPicPr>
          <p:nvPr/>
        </p:nvPicPr>
        <p:blipFill>
          <a:blip r:embed="rId2"/>
          <a:stretch>
            <a:fillRect/>
          </a:stretch>
        </p:blipFill>
        <p:spPr>
          <a:xfrm>
            <a:off x="1391055" y="2043281"/>
            <a:ext cx="8218759" cy="4273666"/>
          </a:xfrm>
          <a:prstGeom prst="rect">
            <a:avLst/>
          </a:prstGeom>
        </p:spPr>
      </p:pic>
    </p:spTree>
    <p:extLst>
      <p:ext uri="{BB962C8B-B14F-4D97-AF65-F5344CB8AC3E}">
        <p14:creationId xmlns:p14="http://schemas.microsoft.com/office/powerpoint/2010/main" val="2804930424"/>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2578" name="Rectangle 2"/>
          <p:cNvSpPr>
            <a:spLocks noGrp="1" noRot="1" noChangeArrowheads="1"/>
          </p:cNvSpPr>
          <p:nvPr>
            <p:ph type="title"/>
          </p:nvPr>
        </p:nvSpPr>
        <p:spPr/>
        <p:txBody>
          <a:bodyPr/>
          <a:lstStyle/>
          <a:p>
            <a:r>
              <a:rPr lang="en-US" altLang="zh-CN" dirty="0" smtClean="0"/>
              <a:t>4  </a:t>
            </a:r>
            <a:r>
              <a:rPr lang="zh-CN" altLang="en-US" dirty="0"/>
              <a:t>数据库的</a:t>
            </a:r>
            <a:r>
              <a:rPr lang="zh-CN" altLang="en-US" dirty="0" smtClean="0"/>
              <a:t>物理结构设计</a:t>
            </a:r>
            <a:endParaRPr lang="zh-CN" altLang="en-US" dirty="0"/>
          </a:p>
        </p:txBody>
      </p:sp>
      <p:sp>
        <p:nvSpPr>
          <p:cNvPr id="152579" name="Rectangle 3"/>
          <p:cNvSpPr>
            <a:spLocks noGrp="1" noRot="1" noChangeArrowheads="1"/>
          </p:cNvSpPr>
          <p:nvPr>
            <p:ph idx="1"/>
          </p:nvPr>
        </p:nvSpPr>
        <p:spPr/>
        <p:txBody>
          <a:bodyPr/>
          <a:lstStyle/>
          <a:p>
            <a:pPr>
              <a:lnSpc>
                <a:spcPct val="160000"/>
              </a:lnSpc>
              <a:buFont typeface="Wingdings" panose="05000000000000000000" pitchFamily="2" charset="2"/>
              <a:buNone/>
            </a:pPr>
            <a:r>
              <a:rPr lang="en-US" altLang="zh-CN" b="1" dirty="0" smtClean="0">
                <a:solidFill>
                  <a:srgbClr val="3333FF"/>
                </a:solidFill>
              </a:rPr>
              <a:t>4.1  </a:t>
            </a:r>
            <a:r>
              <a:rPr lang="zh-CN" altLang="en-US" b="1" dirty="0">
                <a:solidFill>
                  <a:srgbClr val="3333FF"/>
                </a:solidFill>
              </a:rPr>
              <a:t>数据库</a:t>
            </a:r>
            <a:r>
              <a:rPr lang="zh-CN" altLang="en-US" b="1" dirty="0" smtClean="0">
                <a:solidFill>
                  <a:srgbClr val="3333FF"/>
                </a:solidFill>
              </a:rPr>
              <a:t>物理结构设计</a:t>
            </a:r>
            <a:r>
              <a:rPr lang="zh-CN" altLang="en-US" b="1" dirty="0">
                <a:solidFill>
                  <a:srgbClr val="3333FF"/>
                </a:solidFill>
              </a:rPr>
              <a:t>的内容和方法</a:t>
            </a:r>
          </a:p>
          <a:p>
            <a:pPr>
              <a:lnSpc>
                <a:spcPct val="160000"/>
              </a:lnSpc>
              <a:buFont typeface="Wingdings" panose="05000000000000000000" pitchFamily="2" charset="2"/>
              <a:buNone/>
            </a:pPr>
            <a:r>
              <a:rPr lang="en-US" altLang="zh-CN" b="1" dirty="0" smtClean="0"/>
              <a:t>4.2  </a:t>
            </a:r>
            <a:r>
              <a:rPr lang="zh-CN" altLang="en-US" b="1" dirty="0"/>
              <a:t>关系模式存取方法选择</a:t>
            </a:r>
          </a:p>
          <a:p>
            <a:pPr>
              <a:lnSpc>
                <a:spcPct val="160000"/>
              </a:lnSpc>
              <a:buFont typeface="Wingdings" panose="05000000000000000000" pitchFamily="2" charset="2"/>
              <a:buNone/>
            </a:pPr>
            <a:r>
              <a:rPr lang="en-US" altLang="zh-CN" b="1" dirty="0" smtClean="0"/>
              <a:t>4.3  </a:t>
            </a:r>
            <a:r>
              <a:rPr lang="zh-CN" altLang="en-US" b="1" dirty="0"/>
              <a:t>确定数据库的存储结构</a:t>
            </a:r>
          </a:p>
          <a:p>
            <a:pPr>
              <a:lnSpc>
                <a:spcPct val="160000"/>
              </a:lnSpc>
              <a:buFont typeface="Wingdings" panose="05000000000000000000" pitchFamily="2" charset="2"/>
              <a:buNone/>
            </a:pPr>
            <a:r>
              <a:rPr lang="en-US" altLang="zh-CN" b="1" dirty="0" smtClean="0"/>
              <a:t>4.4  </a:t>
            </a:r>
            <a:r>
              <a:rPr lang="zh-CN" altLang="en-US" b="1" dirty="0"/>
              <a:t>评价物理结构</a:t>
            </a:r>
          </a:p>
        </p:txBody>
      </p:sp>
    </p:spTree>
    <p:extLst>
      <p:ext uri="{BB962C8B-B14F-4D97-AF65-F5344CB8AC3E}">
        <p14:creationId xmlns:p14="http://schemas.microsoft.com/office/powerpoint/2010/main" val="1749146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2579">
                                            <p:txEl>
                                              <p:pRg st="0" end="0"/>
                                            </p:txEl>
                                          </p:spTgt>
                                        </p:tgtEl>
                                        <p:attrNameLst>
                                          <p:attrName>style.visibility</p:attrName>
                                        </p:attrNameLst>
                                      </p:cBhvr>
                                      <p:to>
                                        <p:strVal val="visible"/>
                                      </p:to>
                                    </p:set>
                                    <p:animEffect transition="in" filter="fade">
                                      <p:cBhvr>
                                        <p:cTn id="7" dur="500"/>
                                        <p:tgtEl>
                                          <p:spTgt spid="15257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2579">
                                            <p:txEl>
                                              <p:pRg st="1" end="1"/>
                                            </p:txEl>
                                          </p:spTgt>
                                        </p:tgtEl>
                                        <p:attrNameLst>
                                          <p:attrName>style.visibility</p:attrName>
                                        </p:attrNameLst>
                                      </p:cBhvr>
                                      <p:to>
                                        <p:strVal val="visible"/>
                                      </p:to>
                                    </p:set>
                                    <p:animEffect transition="in" filter="fade">
                                      <p:cBhvr>
                                        <p:cTn id="10" dur="500"/>
                                        <p:tgtEl>
                                          <p:spTgt spid="15257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52579">
                                            <p:txEl>
                                              <p:pRg st="2" end="2"/>
                                            </p:txEl>
                                          </p:spTgt>
                                        </p:tgtEl>
                                        <p:attrNameLst>
                                          <p:attrName>style.visibility</p:attrName>
                                        </p:attrNameLst>
                                      </p:cBhvr>
                                      <p:to>
                                        <p:strVal val="visible"/>
                                      </p:to>
                                    </p:set>
                                    <p:animEffect transition="in" filter="fade">
                                      <p:cBhvr>
                                        <p:cTn id="13" dur="500"/>
                                        <p:tgtEl>
                                          <p:spTgt spid="152579">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52579">
                                            <p:txEl>
                                              <p:pRg st="3" end="3"/>
                                            </p:txEl>
                                          </p:spTgt>
                                        </p:tgtEl>
                                        <p:attrNameLst>
                                          <p:attrName>style.visibility</p:attrName>
                                        </p:attrNameLst>
                                      </p:cBhvr>
                                      <p:to>
                                        <p:strVal val="visible"/>
                                      </p:to>
                                    </p:set>
                                    <p:animEffect transition="in" filter="fade">
                                      <p:cBhvr>
                                        <p:cTn id="16" dur="500"/>
                                        <p:tgtEl>
                                          <p:spTgt spid="15257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79" grpId="0" uiExpand="1" build="p"/>
    </p:bldLst>
  </p:timing>
</p:sld>
</file>

<file path=ppt/slides/slide1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02" name="Rectangle 2"/>
          <p:cNvSpPr>
            <a:spLocks noGrp="1" noRot="1" noChangeArrowheads="1"/>
          </p:cNvSpPr>
          <p:nvPr>
            <p:ph type="title"/>
          </p:nvPr>
        </p:nvSpPr>
        <p:spPr/>
        <p:txBody>
          <a:bodyPr/>
          <a:lstStyle/>
          <a:p>
            <a:r>
              <a:rPr lang="en-US" altLang="zh-CN" dirty="0" smtClean="0"/>
              <a:t>4.1  </a:t>
            </a:r>
            <a:r>
              <a:rPr lang="zh-CN" altLang="en-US" dirty="0"/>
              <a:t>数据库</a:t>
            </a:r>
            <a:r>
              <a:rPr lang="zh-CN" altLang="en-US" dirty="0" smtClean="0"/>
              <a:t>物理结构设计</a:t>
            </a:r>
            <a:r>
              <a:rPr lang="zh-CN" altLang="en-US" dirty="0"/>
              <a:t>的内容和方法</a:t>
            </a:r>
          </a:p>
        </p:txBody>
      </p:sp>
      <p:sp>
        <p:nvSpPr>
          <p:cNvPr id="153603" name="Rectangle 3"/>
          <p:cNvSpPr>
            <a:spLocks noGrp="1" noRot="1" noChangeArrowheads="1"/>
          </p:cNvSpPr>
          <p:nvPr>
            <p:ph idx="1"/>
          </p:nvPr>
        </p:nvSpPr>
        <p:spPr/>
        <p:txBody>
          <a:bodyPr/>
          <a:lstStyle/>
          <a:p>
            <a:pPr>
              <a:lnSpc>
                <a:spcPct val="150000"/>
              </a:lnSpc>
            </a:pPr>
            <a:r>
              <a:rPr lang="zh-CN" altLang="en-US" dirty="0"/>
              <a:t>设计物理数据库结构的准备工作</a:t>
            </a:r>
          </a:p>
          <a:p>
            <a:pPr lvl="1">
              <a:lnSpc>
                <a:spcPct val="150000"/>
              </a:lnSpc>
              <a:spcBef>
                <a:spcPct val="60000"/>
              </a:spcBef>
            </a:pPr>
            <a:r>
              <a:rPr lang="zh-CN" altLang="en-US" dirty="0" smtClean="0"/>
              <a:t>通过对应用的分析，对</a:t>
            </a:r>
            <a:r>
              <a:rPr lang="zh-CN" altLang="en-US" dirty="0"/>
              <a:t>要运行的</a:t>
            </a:r>
            <a:r>
              <a:rPr lang="zh-CN" altLang="en-US" dirty="0" smtClean="0"/>
              <a:t>事务</a:t>
            </a:r>
            <a:r>
              <a:rPr lang="en-US" altLang="zh-CN" dirty="0" smtClean="0"/>
              <a:t>(SQL</a:t>
            </a:r>
            <a:r>
              <a:rPr lang="zh-CN" altLang="en-US" dirty="0" smtClean="0"/>
              <a:t>语句</a:t>
            </a:r>
            <a:r>
              <a:rPr lang="en-US" altLang="zh-CN" dirty="0" smtClean="0"/>
              <a:t>/</a:t>
            </a:r>
            <a:r>
              <a:rPr lang="zh-CN" altLang="en-US" dirty="0" smtClean="0"/>
              <a:t>语句</a:t>
            </a:r>
            <a:r>
              <a:rPr lang="zh-CN" altLang="en-US" dirty="0"/>
              <a:t>块</a:t>
            </a:r>
            <a:r>
              <a:rPr lang="en-US" altLang="zh-CN" dirty="0" smtClean="0"/>
              <a:t>)</a:t>
            </a:r>
            <a:r>
              <a:rPr lang="zh-CN" altLang="en-US" dirty="0" smtClean="0"/>
              <a:t>进行详细了解，</a:t>
            </a:r>
            <a:r>
              <a:rPr lang="zh-CN" altLang="en-US" dirty="0"/>
              <a:t>获得选择物理数据库设计所需参数</a:t>
            </a:r>
          </a:p>
          <a:p>
            <a:pPr lvl="1">
              <a:lnSpc>
                <a:spcPct val="150000"/>
              </a:lnSpc>
              <a:spcBef>
                <a:spcPct val="60000"/>
              </a:spcBef>
            </a:pPr>
            <a:r>
              <a:rPr lang="zh-CN" altLang="en-US" dirty="0"/>
              <a:t>充分了解所用</a:t>
            </a:r>
            <a:r>
              <a:rPr lang="en-US" altLang="zh-CN" dirty="0"/>
              <a:t>RDBMS</a:t>
            </a:r>
            <a:r>
              <a:rPr lang="zh-CN" altLang="en-US" dirty="0"/>
              <a:t>的内部特征，特别是系统提供的存取方法和存储结构</a:t>
            </a:r>
          </a:p>
          <a:p>
            <a:pPr lvl="1">
              <a:lnSpc>
                <a:spcPct val="120000"/>
              </a:lnSpc>
              <a:spcBef>
                <a:spcPct val="60000"/>
              </a:spcBef>
            </a:pPr>
            <a:endParaRPr lang="en-US" altLang="zh-CN" dirty="0"/>
          </a:p>
        </p:txBody>
      </p:sp>
    </p:spTree>
    <p:extLst>
      <p:ext uri="{BB962C8B-B14F-4D97-AF65-F5344CB8AC3E}">
        <p14:creationId xmlns:p14="http://schemas.microsoft.com/office/powerpoint/2010/main" val="2674647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3603">
                                            <p:txEl>
                                              <p:pRg st="0" end="0"/>
                                            </p:txEl>
                                          </p:spTgt>
                                        </p:tgtEl>
                                        <p:attrNameLst>
                                          <p:attrName>style.visibility</p:attrName>
                                        </p:attrNameLst>
                                      </p:cBhvr>
                                      <p:to>
                                        <p:strVal val="visible"/>
                                      </p:to>
                                    </p:set>
                                    <p:animEffect transition="in" filter="fade">
                                      <p:cBhvr>
                                        <p:cTn id="7" dur="500"/>
                                        <p:tgtEl>
                                          <p:spTgt spid="1536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3603">
                                            <p:txEl>
                                              <p:pRg st="1" end="1"/>
                                            </p:txEl>
                                          </p:spTgt>
                                        </p:tgtEl>
                                        <p:attrNameLst>
                                          <p:attrName>style.visibility</p:attrName>
                                        </p:attrNameLst>
                                      </p:cBhvr>
                                      <p:to>
                                        <p:strVal val="visible"/>
                                      </p:to>
                                    </p:set>
                                    <p:animEffect transition="in" filter="fade">
                                      <p:cBhvr>
                                        <p:cTn id="12" dur="500"/>
                                        <p:tgtEl>
                                          <p:spTgt spid="15360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3603">
                                            <p:txEl>
                                              <p:pRg st="2" end="2"/>
                                            </p:txEl>
                                          </p:spTgt>
                                        </p:tgtEl>
                                        <p:attrNameLst>
                                          <p:attrName>style.visibility</p:attrName>
                                        </p:attrNameLst>
                                      </p:cBhvr>
                                      <p:to>
                                        <p:strVal val="visible"/>
                                      </p:to>
                                    </p:set>
                                    <p:animEffect transition="in" filter="fade">
                                      <p:cBhvr>
                                        <p:cTn id="17" dur="500"/>
                                        <p:tgtEl>
                                          <p:spTgt spid="15360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3" grpId="0" uiExpand="1" build="p"/>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Rot="1" noChangeArrowheads="1"/>
          </p:cNvSpPr>
          <p:nvPr>
            <p:ph type="title"/>
          </p:nvPr>
        </p:nvSpPr>
        <p:spPr/>
        <p:txBody>
          <a:bodyPr/>
          <a:lstStyle/>
          <a:p>
            <a:r>
              <a:rPr lang="zh-CN" altLang="en-US" dirty="0"/>
              <a:t>数据库的</a:t>
            </a:r>
            <a:r>
              <a:rPr lang="zh-CN" altLang="en-US" dirty="0" smtClean="0"/>
              <a:t>物理结构设计</a:t>
            </a:r>
            <a:r>
              <a:rPr lang="zh-CN" altLang="en-US" dirty="0"/>
              <a:t>的内容和方法（续）</a:t>
            </a:r>
          </a:p>
        </p:txBody>
      </p:sp>
      <p:sp>
        <p:nvSpPr>
          <p:cNvPr id="154627" name="Rectangle 3"/>
          <p:cNvSpPr>
            <a:spLocks noGrp="1" noRot="1" noChangeArrowheads="1"/>
          </p:cNvSpPr>
          <p:nvPr>
            <p:ph idx="1"/>
          </p:nvPr>
        </p:nvSpPr>
        <p:spPr/>
        <p:txBody>
          <a:bodyPr/>
          <a:lstStyle/>
          <a:p>
            <a:pPr>
              <a:lnSpc>
                <a:spcPct val="160000"/>
              </a:lnSpc>
            </a:pPr>
            <a:r>
              <a:rPr lang="zh-CN" altLang="en-US" dirty="0"/>
              <a:t>数据库物理结构设计所需参数</a:t>
            </a:r>
          </a:p>
          <a:p>
            <a:pPr lvl="1">
              <a:lnSpc>
                <a:spcPct val="160000"/>
              </a:lnSpc>
            </a:pPr>
            <a:r>
              <a:rPr lang="zh-CN" altLang="en-US" dirty="0"/>
              <a:t> 数据库查询事务</a:t>
            </a:r>
          </a:p>
          <a:p>
            <a:pPr lvl="2">
              <a:lnSpc>
                <a:spcPct val="160000"/>
              </a:lnSpc>
              <a:buFont typeface="Wingdings" panose="05000000000000000000" pitchFamily="2" charset="2"/>
              <a:buChar char="Ø"/>
            </a:pPr>
            <a:r>
              <a:rPr lang="zh-CN" altLang="en-US" dirty="0"/>
              <a:t>查询的</a:t>
            </a:r>
            <a:r>
              <a:rPr lang="zh-CN" altLang="en-US" dirty="0" smtClean="0"/>
              <a:t>关系</a:t>
            </a:r>
            <a:r>
              <a:rPr lang="en-US" altLang="zh-CN" dirty="0" smtClean="0"/>
              <a:t>(From</a:t>
            </a:r>
            <a:r>
              <a:rPr lang="zh-CN" altLang="en-US" dirty="0" smtClean="0"/>
              <a:t>子句</a:t>
            </a:r>
            <a:r>
              <a:rPr lang="en-US" altLang="zh-CN" dirty="0" smtClean="0"/>
              <a:t>)</a:t>
            </a:r>
            <a:endParaRPr lang="zh-CN" altLang="en-US" dirty="0"/>
          </a:p>
          <a:p>
            <a:pPr lvl="2">
              <a:lnSpc>
                <a:spcPct val="160000"/>
              </a:lnSpc>
              <a:buFont typeface="Wingdings" panose="05000000000000000000" pitchFamily="2" charset="2"/>
              <a:buChar char="Ø"/>
            </a:pPr>
            <a:r>
              <a:rPr lang="zh-CN" altLang="en-US" dirty="0"/>
              <a:t> 查询条件所涉及的</a:t>
            </a:r>
            <a:r>
              <a:rPr lang="zh-CN" altLang="en-US" dirty="0" smtClean="0"/>
              <a:t>属性</a:t>
            </a:r>
            <a:r>
              <a:rPr lang="en-US" altLang="zh-CN" dirty="0" smtClean="0"/>
              <a:t>(Where</a:t>
            </a:r>
            <a:r>
              <a:rPr lang="zh-CN" altLang="en-US" dirty="0" smtClean="0"/>
              <a:t>子句</a:t>
            </a:r>
            <a:r>
              <a:rPr lang="en-US" altLang="zh-CN" dirty="0"/>
              <a:t>)</a:t>
            </a:r>
            <a:endParaRPr lang="zh-CN" altLang="en-US" dirty="0"/>
          </a:p>
          <a:p>
            <a:pPr lvl="2">
              <a:lnSpc>
                <a:spcPct val="160000"/>
              </a:lnSpc>
              <a:buFont typeface="Wingdings" panose="05000000000000000000" pitchFamily="2" charset="2"/>
              <a:buChar char="Ø"/>
            </a:pPr>
            <a:r>
              <a:rPr lang="zh-CN" altLang="en-US" dirty="0"/>
              <a:t> 连接条件所涉及的</a:t>
            </a:r>
            <a:r>
              <a:rPr lang="zh-CN" altLang="en-US" dirty="0" smtClean="0"/>
              <a:t>属性</a:t>
            </a:r>
            <a:r>
              <a:rPr lang="en-US" altLang="zh-CN" dirty="0" smtClean="0"/>
              <a:t>(Where</a:t>
            </a:r>
            <a:r>
              <a:rPr lang="zh-CN" altLang="en-US" dirty="0" smtClean="0"/>
              <a:t>或</a:t>
            </a:r>
            <a:r>
              <a:rPr lang="en-US" altLang="zh-CN" dirty="0" smtClean="0"/>
              <a:t>join</a:t>
            </a:r>
            <a:r>
              <a:rPr lang="zh-CN" altLang="en-US" dirty="0" smtClean="0"/>
              <a:t>子句</a:t>
            </a:r>
            <a:r>
              <a:rPr lang="en-US" altLang="zh-CN" dirty="0" smtClean="0"/>
              <a:t>)</a:t>
            </a:r>
            <a:endParaRPr lang="zh-CN" altLang="en-US" dirty="0"/>
          </a:p>
          <a:p>
            <a:pPr lvl="2">
              <a:lnSpc>
                <a:spcPct val="160000"/>
              </a:lnSpc>
              <a:buFont typeface="Wingdings" panose="05000000000000000000" pitchFamily="2" charset="2"/>
              <a:buChar char="Ø"/>
            </a:pPr>
            <a:r>
              <a:rPr lang="zh-CN" altLang="en-US" dirty="0"/>
              <a:t> 查询的投影</a:t>
            </a:r>
            <a:r>
              <a:rPr lang="zh-CN" altLang="en-US" dirty="0" smtClean="0"/>
              <a:t>属性</a:t>
            </a:r>
            <a:r>
              <a:rPr lang="en-US" altLang="zh-CN" dirty="0" smtClean="0"/>
              <a:t>(Select</a:t>
            </a:r>
            <a:r>
              <a:rPr lang="zh-CN" altLang="en-US" dirty="0" smtClean="0"/>
              <a:t>子句</a:t>
            </a:r>
            <a:r>
              <a:rPr lang="en-US" altLang="zh-CN" dirty="0" smtClean="0"/>
              <a:t>)</a:t>
            </a:r>
            <a:endParaRPr lang="zh-CN" altLang="en-US" dirty="0"/>
          </a:p>
          <a:p>
            <a:pPr lvl="1">
              <a:lnSpc>
                <a:spcPct val="90000"/>
              </a:lnSpc>
              <a:buFont typeface="Wingdings" panose="05000000000000000000" pitchFamily="2" charset="2"/>
              <a:buNone/>
            </a:pPr>
            <a:r>
              <a:rPr lang="zh-CN" altLang="en-US" dirty="0"/>
              <a:t> </a:t>
            </a:r>
          </a:p>
        </p:txBody>
      </p:sp>
    </p:spTree>
    <p:extLst>
      <p:ext uri="{BB962C8B-B14F-4D97-AF65-F5344CB8AC3E}">
        <p14:creationId xmlns:p14="http://schemas.microsoft.com/office/powerpoint/2010/main" val="2603953725"/>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5650" name="Rectangle 2"/>
          <p:cNvSpPr>
            <a:spLocks noGrp="1" noRot="1" noChangeArrowheads="1"/>
          </p:cNvSpPr>
          <p:nvPr>
            <p:ph type="title"/>
          </p:nvPr>
        </p:nvSpPr>
        <p:spPr/>
        <p:txBody>
          <a:bodyPr/>
          <a:lstStyle/>
          <a:p>
            <a:r>
              <a:rPr lang="zh-CN" altLang="en-US" dirty="0"/>
              <a:t>数据库的</a:t>
            </a:r>
            <a:r>
              <a:rPr lang="zh-CN" altLang="en-US" dirty="0" smtClean="0"/>
              <a:t>物理</a:t>
            </a:r>
            <a:r>
              <a:rPr lang="zh-CN" altLang="zh-CN" sz="3600" kern="1200" dirty="0" smtClean="0">
                <a:solidFill>
                  <a:schemeClr val="tx1"/>
                </a:solidFill>
                <a:effectLst/>
                <a:latin typeface="+mj-lt"/>
                <a:ea typeface="+mj-ea"/>
                <a:cs typeface="+mj-cs"/>
              </a:rPr>
              <a:t>结构</a:t>
            </a:r>
            <a:r>
              <a:rPr lang="zh-CN" altLang="en-US" dirty="0" smtClean="0"/>
              <a:t>设计</a:t>
            </a:r>
            <a:r>
              <a:rPr lang="zh-CN" altLang="en-US" dirty="0"/>
              <a:t>的内容和方法（续）</a:t>
            </a:r>
          </a:p>
        </p:txBody>
      </p:sp>
      <p:sp>
        <p:nvSpPr>
          <p:cNvPr id="155651" name="Rectangle 3"/>
          <p:cNvSpPr>
            <a:spLocks noGrp="1" noRot="1" noChangeArrowheads="1"/>
          </p:cNvSpPr>
          <p:nvPr>
            <p:ph idx="1"/>
          </p:nvPr>
        </p:nvSpPr>
        <p:spPr/>
        <p:txBody>
          <a:bodyPr/>
          <a:lstStyle/>
          <a:p>
            <a:pPr>
              <a:lnSpc>
                <a:spcPct val="140000"/>
              </a:lnSpc>
            </a:pPr>
            <a:r>
              <a:rPr lang="zh-CN" altLang="en-US" dirty="0" smtClean="0"/>
              <a:t>数据库物理结构设计</a:t>
            </a:r>
            <a:r>
              <a:rPr lang="zh-CN" altLang="en-US" dirty="0"/>
              <a:t>所需参数</a:t>
            </a:r>
            <a:r>
              <a:rPr lang="en-US" altLang="zh-CN" dirty="0"/>
              <a:t>(</a:t>
            </a:r>
            <a:r>
              <a:rPr lang="zh-CN" altLang="en-US" dirty="0"/>
              <a:t>续</a:t>
            </a:r>
            <a:r>
              <a:rPr lang="en-US" altLang="zh-CN" dirty="0"/>
              <a:t>)</a:t>
            </a:r>
          </a:p>
          <a:p>
            <a:pPr lvl="1">
              <a:lnSpc>
                <a:spcPct val="140000"/>
              </a:lnSpc>
            </a:pPr>
            <a:r>
              <a:rPr lang="zh-CN" altLang="en-US" dirty="0"/>
              <a:t>数据更新事务</a:t>
            </a:r>
          </a:p>
          <a:p>
            <a:pPr lvl="2">
              <a:lnSpc>
                <a:spcPct val="140000"/>
              </a:lnSpc>
              <a:buFont typeface="Wingdings" panose="05000000000000000000" pitchFamily="2" charset="2"/>
              <a:buChar char="Ø"/>
            </a:pPr>
            <a:r>
              <a:rPr lang="zh-CN" altLang="en-US" dirty="0"/>
              <a:t>被更新的</a:t>
            </a:r>
            <a:r>
              <a:rPr lang="zh-CN" altLang="en-US" dirty="0" smtClean="0"/>
              <a:t>关系</a:t>
            </a:r>
            <a:r>
              <a:rPr lang="en-US" altLang="zh-CN" dirty="0" smtClean="0"/>
              <a:t>(Update</a:t>
            </a:r>
            <a:r>
              <a:rPr lang="zh-CN" altLang="en-US" dirty="0" smtClean="0"/>
              <a:t>子句</a:t>
            </a:r>
            <a:r>
              <a:rPr lang="en-US" altLang="zh-CN" dirty="0" smtClean="0"/>
              <a:t>)</a:t>
            </a:r>
            <a:endParaRPr lang="zh-CN" altLang="en-US" dirty="0"/>
          </a:p>
          <a:p>
            <a:pPr lvl="2">
              <a:lnSpc>
                <a:spcPct val="140000"/>
              </a:lnSpc>
              <a:buFont typeface="Wingdings" panose="05000000000000000000" pitchFamily="2" charset="2"/>
              <a:buChar char="Ø"/>
            </a:pPr>
            <a:r>
              <a:rPr lang="zh-CN" altLang="en-US" dirty="0"/>
              <a:t>每个关系上的更新操作条件所涉及的</a:t>
            </a:r>
            <a:r>
              <a:rPr lang="zh-CN" altLang="en-US" dirty="0" smtClean="0"/>
              <a:t>属性</a:t>
            </a:r>
            <a:r>
              <a:rPr lang="en-US" altLang="zh-CN" dirty="0" smtClean="0"/>
              <a:t>(Where</a:t>
            </a:r>
            <a:r>
              <a:rPr lang="zh-CN" altLang="en-US" dirty="0" smtClean="0"/>
              <a:t>子句</a:t>
            </a:r>
            <a:r>
              <a:rPr lang="en-US" altLang="zh-CN" dirty="0"/>
              <a:t>)</a:t>
            </a:r>
            <a:endParaRPr lang="zh-CN" altLang="en-US" dirty="0"/>
          </a:p>
          <a:p>
            <a:pPr lvl="2">
              <a:lnSpc>
                <a:spcPct val="140000"/>
              </a:lnSpc>
              <a:buFont typeface="Wingdings" panose="05000000000000000000" pitchFamily="2" charset="2"/>
              <a:buChar char="Ø"/>
            </a:pPr>
            <a:r>
              <a:rPr lang="zh-CN" altLang="en-US" dirty="0"/>
              <a:t> 修改操作要改变的属性</a:t>
            </a:r>
            <a:r>
              <a:rPr lang="zh-CN" altLang="en-US" dirty="0" smtClean="0"/>
              <a:t>值</a:t>
            </a:r>
            <a:r>
              <a:rPr lang="en-US" altLang="zh-CN" dirty="0" smtClean="0"/>
              <a:t>(Set</a:t>
            </a:r>
            <a:r>
              <a:rPr lang="zh-CN" altLang="en-US" dirty="0" smtClean="0"/>
              <a:t>子句</a:t>
            </a:r>
            <a:r>
              <a:rPr lang="en-US" altLang="zh-CN" dirty="0"/>
              <a:t>)</a:t>
            </a:r>
            <a:endParaRPr lang="zh-CN" altLang="en-US" dirty="0"/>
          </a:p>
          <a:p>
            <a:pPr lvl="1">
              <a:lnSpc>
                <a:spcPct val="140000"/>
              </a:lnSpc>
            </a:pPr>
            <a:r>
              <a:rPr lang="zh-CN" altLang="en-US" dirty="0"/>
              <a:t> 每个事务在各关系上运行的频率和性能要求</a:t>
            </a:r>
          </a:p>
        </p:txBody>
      </p:sp>
    </p:spTree>
    <p:extLst>
      <p:ext uri="{BB962C8B-B14F-4D97-AF65-F5344CB8AC3E}">
        <p14:creationId xmlns:p14="http://schemas.microsoft.com/office/powerpoint/2010/main" val="4042853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5651">
                                            <p:txEl>
                                              <p:pRg st="0" end="0"/>
                                            </p:txEl>
                                          </p:spTgt>
                                        </p:tgtEl>
                                        <p:attrNameLst>
                                          <p:attrName>style.visibility</p:attrName>
                                        </p:attrNameLst>
                                      </p:cBhvr>
                                      <p:to>
                                        <p:strVal val="visible"/>
                                      </p:to>
                                    </p:set>
                                    <p:animEffect transition="in" filter="fade">
                                      <p:cBhvr>
                                        <p:cTn id="7" dur="500"/>
                                        <p:tgtEl>
                                          <p:spTgt spid="15565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5651">
                                            <p:txEl>
                                              <p:pRg st="1" end="1"/>
                                            </p:txEl>
                                          </p:spTgt>
                                        </p:tgtEl>
                                        <p:attrNameLst>
                                          <p:attrName>style.visibility</p:attrName>
                                        </p:attrNameLst>
                                      </p:cBhvr>
                                      <p:to>
                                        <p:strVal val="visible"/>
                                      </p:to>
                                    </p:set>
                                    <p:animEffect transition="in" filter="fade">
                                      <p:cBhvr>
                                        <p:cTn id="10" dur="500"/>
                                        <p:tgtEl>
                                          <p:spTgt spid="155651">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55651">
                                            <p:txEl>
                                              <p:pRg st="2" end="2"/>
                                            </p:txEl>
                                          </p:spTgt>
                                        </p:tgtEl>
                                        <p:attrNameLst>
                                          <p:attrName>style.visibility</p:attrName>
                                        </p:attrNameLst>
                                      </p:cBhvr>
                                      <p:to>
                                        <p:strVal val="visible"/>
                                      </p:to>
                                    </p:set>
                                    <p:animEffect transition="in" filter="fade">
                                      <p:cBhvr>
                                        <p:cTn id="13" dur="500"/>
                                        <p:tgtEl>
                                          <p:spTgt spid="155651">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55651">
                                            <p:txEl>
                                              <p:pRg st="3" end="3"/>
                                            </p:txEl>
                                          </p:spTgt>
                                        </p:tgtEl>
                                        <p:attrNameLst>
                                          <p:attrName>style.visibility</p:attrName>
                                        </p:attrNameLst>
                                      </p:cBhvr>
                                      <p:to>
                                        <p:strVal val="visible"/>
                                      </p:to>
                                    </p:set>
                                    <p:animEffect transition="in" filter="fade">
                                      <p:cBhvr>
                                        <p:cTn id="16" dur="500"/>
                                        <p:tgtEl>
                                          <p:spTgt spid="155651">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55651">
                                            <p:txEl>
                                              <p:pRg st="4" end="4"/>
                                            </p:txEl>
                                          </p:spTgt>
                                        </p:tgtEl>
                                        <p:attrNameLst>
                                          <p:attrName>style.visibility</p:attrName>
                                        </p:attrNameLst>
                                      </p:cBhvr>
                                      <p:to>
                                        <p:strVal val="visible"/>
                                      </p:to>
                                    </p:set>
                                    <p:animEffect transition="in" filter="fade">
                                      <p:cBhvr>
                                        <p:cTn id="19" dur="500"/>
                                        <p:tgtEl>
                                          <p:spTgt spid="155651">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55651">
                                            <p:txEl>
                                              <p:pRg st="5" end="5"/>
                                            </p:txEl>
                                          </p:spTgt>
                                        </p:tgtEl>
                                        <p:attrNameLst>
                                          <p:attrName>style.visibility</p:attrName>
                                        </p:attrNameLst>
                                      </p:cBhvr>
                                      <p:to>
                                        <p:strVal val="visible"/>
                                      </p:to>
                                    </p:set>
                                    <p:animEffect transition="in" filter="fade">
                                      <p:cBhvr>
                                        <p:cTn id="22" dur="500"/>
                                        <p:tgtEl>
                                          <p:spTgt spid="15565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651" grpId="0" build="p"/>
    </p:bldLst>
  </p:timing>
</p:sld>
</file>

<file path=ppt/slides/slide1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6674" name="Rectangle 2"/>
          <p:cNvSpPr>
            <a:spLocks noGrp="1" noRot="1" noChangeArrowheads="1"/>
          </p:cNvSpPr>
          <p:nvPr>
            <p:ph type="title"/>
          </p:nvPr>
        </p:nvSpPr>
        <p:spPr/>
        <p:txBody>
          <a:bodyPr/>
          <a:lstStyle/>
          <a:p>
            <a:r>
              <a:rPr lang="zh-CN" altLang="en-US" dirty="0"/>
              <a:t>数据库的</a:t>
            </a:r>
            <a:r>
              <a:rPr lang="zh-CN" altLang="en-US" dirty="0" smtClean="0"/>
              <a:t>物理</a:t>
            </a:r>
            <a:r>
              <a:rPr lang="zh-CN" altLang="zh-CN" sz="3600" kern="1200" dirty="0" smtClean="0">
                <a:solidFill>
                  <a:schemeClr val="tx1"/>
                </a:solidFill>
                <a:effectLst/>
                <a:latin typeface="+mj-lt"/>
                <a:ea typeface="+mj-ea"/>
                <a:cs typeface="+mj-cs"/>
              </a:rPr>
              <a:t>结构</a:t>
            </a:r>
            <a:r>
              <a:rPr lang="zh-CN" altLang="en-US" dirty="0" smtClean="0"/>
              <a:t>设计</a:t>
            </a:r>
            <a:r>
              <a:rPr lang="zh-CN" altLang="en-US" dirty="0"/>
              <a:t>的内容和方法（续）</a:t>
            </a:r>
          </a:p>
        </p:txBody>
      </p:sp>
      <p:sp>
        <p:nvSpPr>
          <p:cNvPr id="156675" name="Rectangle 3"/>
          <p:cNvSpPr>
            <a:spLocks noGrp="1" noRot="1" noChangeArrowheads="1"/>
          </p:cNvSpPr>
          <p:nvPr>
            <p:ph idx="1"/>
          </p:nvPr>
        </p:nvSpPr>
        <p:spPr/>
        <p:txBody>
          <a:bodyPr/>
          <a:lstStyle/>
          <a:p>
            <a:pPr>
              <a:lnSpc>
                <a:spcPct val="180000"/>
              </a:lnSpc>
            </a:pPr>
            <a:r>
              <a:rPr lang="zh-CN" altLang="en-US" dirty="0"/>
              <a:t>关系数据库物理设计的内容</a:t>
            </a:r>
          </a:p>
          <a:p>
            <a:pPr lvl="1">
              <a:lnSpc>
                <a:spcPct val="180000"/>
              </a:lnSpc>
            </a:pPr>
            <a:r>
              <a:rPr lang="zh-CN" altLang="en-US" dirty="0"/>
              <a:t>为关系模式选择</a:t>
            </a:r>
            <a:r>
              <a:rPr lang="zh-CN" altLang="en-US" dirty="0">
                <a:solidFill>
                  <a:srgbClr val="0000FF"/>
                </a:solidFill>
              </a:rPr>
              <a:t>存取方法</a:t>
            </a:r>
            <a:r>
              <a:rPr lang="en-US" altLang="zh-CN" dirty="0"/>
              <a:t>(</a:t>
            </a:r>
            <a:r>
              <a:rPr lang="zh-CN" altLang="en-US" dirty="0"/>
              <a:t>建立存取路径</a:t>
            </a:r>
            <a:r>
              <a:rPr lang="en-US" altLang="zh-CN" dirty="0"/>
              <a:t>)</a:t>
            </a:r>
          </a:p>
          <a:p>
            <a:pPr lvl="1">
              <a:lnSpc>
                <a:spcPct val="180000"/>
              </a:lnSpc>
            </a:pPr>
            <a:r>
              <a:rPr lang="en-US" altLang="zh-CN" dirty="0"/>
              <a:t> </a:t>
            </a:r>
            <a:r>
              <a:rPr lang="zh-CN" altLang="en-US" dirty="0"/>
              <a:t>设计关系、索引等数据库文件</a:t>
            </a:r>
            <a:r>
              <a:rPr lang="zh-CN" altLang="en-US" dirty="0" smtClean="0"/>
              <a:t>的</a:t>
            </a:r>
            <a:r>
              <a:rPr lang="zh-CN" altLang="en-US" dirty="0" smtClean="0">
                <a:solidFill>
                  <a:srgbClr val="0000FF"/>
                </a:solidFill>
              </a:rPr>
              <a:t>存储</a:t>
            </a:r>
            <a:r>
              <a:rPr lang="zh-CN" altLang="en-US" dirty="0">
                <a:solidFill>
                  <a:srgbClr val="0000FF"/>
                </a:solidFill>
              </a:rPr>
              <a:t>结构</a:t>
            </a:r>
          </a:p>
        </p:txBody>
      </p:sp>
    </p:spTree>
    <p:extLst>
      <p:ext uri="{BB962C8B-B14F-4D97-AF65-F5344CB8AC3E}">
        <p14:creationId xmlns:p14="http://schemas.microsoft.com/office/powerpoint/2010/main" val="2404138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6675">
                                            <p:txEl>
                                              <p:pRg st="0" end="0"/>
                                            </p:txEl>
                                          </p:spTgt>
                                        </p:tgtEl>
                                        <p:attrNameLst>
                                          <p:attrName>style.visibility</p:attrName>
                                        </p:attrNameLst>
                                      </p:cBhvr>
                                      <p:to>
                                        <p:strVal val="visible"/>
                                      </p:to>
                                    </p:set>
                                    <p:animEffect transition="in" filter="fade">
                                      <p:cBhvr>
                                        <p:cTn id="7" dur="500"/>
                                        <p:tgtEl>
                                          <p:spTgt spid="15667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6675">
                                            <p:txEl>
                                              <p:pRg st="1" end="1"/>
                                            </p:txEl>
                                          </p:spTgt>
                                        </p:tgtEl>
                                        <p:attrNameLst>
                                          <p:attrName>style.visibility</p:attrName>
                                        </p:attrNameLst>
                                      </p:cBhvr>
                                      <p:to>
                                        <p:strVal val="visible"/>
                                      </p:to>
                                    </p:set>
                                    <p:animEffect transition="in" filter="fade">
                                      <p:cBhvr>
                                        <p:cTn id="10" dur="500"/>
                                        <p:tgtEl>
                                          <p:spTgt spid="15667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56675">
                                            <p:txEl>
                                              <p:pRg st="2" end="2"/>
                                            </p:txEl>
                                          </p:spTgt>
                                        </p:tgtEl>
                                        <p:attrNameLst>
                                          <p:attrName>style.visibility</p:attrName>
                                        </p:attrNameLst>
                                      </p:cBhvr>
                                      <p:to>
                                        <p:strVal val="visible"/>
                                      </p:to>
                                    </p:set>
                                    <p:animEffect transition="in" filter="fade">
                                      <p:cBhvr>
                                        <p:cTn id="13" dur="500"/>
                                        <p:tgtEl>
                                          <p:spTgt spid="15667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675" grpId="0" uiExpand="1" build="p"/>
    </p:bldLst>
  </p:timing>
</p:sld>
</file>

<file path=ppt/slides/slide1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7698" name="Rectangle 2"/>
          <p:cNvSpPr>
            <a:spLocks noGrp="1" noRot="1" noChangeArrowheads="1"/>
          </p:cNvSpPr>
          <p:nvPr>
            <p:ph type="title"/>
          </p:nvPr>
        </p:nvSpPr>
        <p:spPr/>
        <p:txBody>
          <a:bodyPr/>
          <a:lstStyle/>
          <a:p>
            <a:r>
              <a:rPr lang="en-US" altLang="zh-CN" dirty="0" smtClean="0"/>
              <a:t>4  </a:t>
            </a:r>
            <a:r>
              <a:rPr lang="zh-CN" altLang="en-US" dirty="0"/>
              <a:t>数据库的</a:t>
            </a:r>
            <a:r>
              <a:rPr lang="zh-CN" altLang="en-US" dirty="0" smtClean="0"/>
              <a:t>物理结构设计</a:t>
            </a:r>
            <a:endParaRPr lang="zh-CN" altLang="en-US" dirty="0"/>
          </a:p>
        </p:txBody>
      </p:sp>
      <p:sp>
        <p:nvSpPr>
          <p:cNvPr id="157699" name="Rectangle 3"/>
          <p:cNvSpPr>
            <a:spLocks noGrp="1" noRot="1" noChangeArrowheads="1"/>
          </p:cNvSpPr>
          <p:nvPr>
            <p:ph idx="1"/>
          </p:nvPr>
        </p:nvSpPr>
        <p:spPr/>
        <p:txBody>
          <a:bodyPr/>
          <a:lstStyle/>
          <a:p>
            <a:pPr>
              <a:lnSpc>
                <a:spcPct val="160000"/>
              </a:lnSpc>
              <a:buFont typeface="Wingdings" panose="05000000000000000000" pitchFamily="2" charset="2"/>
              <a:buNone/>
            </a:pPr>
            <a:r>
              <a:rPr lang="en-US" altLang="zh-CN" b="1" dirty="0" smtClean="0"/>
              <a:t>4.1  </a:t>
            </a:r>
            <a:r>
              <a:rPr lang="zh-CN" altLang="en-US" b="1" dirty="0"/>
              <a:t>数据库</a:t>
            </a:r>
            <a:r>
              <a:rPr lang="zh-CN" altLang="en-US" b="1" dirty="0" smtClean="0"/>
              <a:t>物理</a:t>
            </a:r>
            <a:r>
              <a:rPr lang="zh-CN" altLang="en-US" b="1" dirty="0"/>
              <a:t>结构</a:t>
            </a:r>
            <a:r>
              <a:rPr lang="zh-CN" altLang="en-US" b="1" dirty="0" smtClean="0"/>
              <a:t>设计</a:t>
            </a:r>
            <a:r>
              <a:rPr lang="zh-CN" altLang="en-US" b="1" dirty="0"/>
              <a:t>的内容和方法</a:t>
            </a:r>
          </a:p>
          <a:p>
            <a:pPr>
              <a:lnSpc>
                <a:spcPct val="160000"/>
              </a:lnSpc>
              <a:buFont typeface="Wingdings" panose="05000000000000000000" pitchFamily="2" charset="2"/>
              <a:buNone/>
            </a:pPr>
            <a:r>
              <a:rPr lang="en-US" altLang="zh-CN" b="1" dirty="0" smtClean="0">
                <a:solidFill>
                  <a:srgbClr val="3333FF"/>
                </a:solidFill>
              </a:rPr>
              <a:t>4.2  </a:t>
            </a:r>
            <a:r>
              <a:rPr lang="zh-CN" altLang="en-US" b="1" dirty="0">
                <a:solidFill>
                  <a:srgbClr val="3333FF"/>
                </a:solidFill>
              </a:rPr>
              <a:t>关系模式存取方法选择</a:t>
            </a:r>
          </a:p>
          <a:p>
            <a:pPr>
              <a:lnSpc>
                <a:spcPct val="160000"/>
              </a:lnSpc>
              <a:buFont typeface="Wingdings" panose="05000000000000000000" pitchFamily="2" charset="2"/>
              <a:buNone/>
            </a:pPr>
            <a:r>
              <a:rPr lang="en-US" altLang="zh-CN" b="1" dirty="0" smtClean="0"/>
              <a:t>4.3  </a:t>
            </a:r>
            <a:r>
              <a:rPr lang="zh-CN" altLang="en-US" b="1" dirty="0"/>
              <a:t>确定数据库的存储结构</a:t>
            </a:r>
          </a:p>
          <a:p>
            <a:pPr>
              <a:lnSpc>
                <a:spcPct val="160000"/>
              </a:lnSpc>
              <a:buFont typeface="Wingdings" panose="05000000000000000000" pitchFamily="2" charset="2"/>
              <a:buNone/>
            </a:pPr>
            <a:r>
              <a:rPr lang="en-US" altLang="zh-CN" b="1" dirty="0" smtClean="0"/>
              <a:t>4.4  </a:t>
            </a:r>
            <a:r>
              <a:rPr lang="zh-CN" altLang="en-US" b="1" dirty="0"/>
              <a:t>评价物理结构</a:t>
            </a:r>
          </a:p>
        </p:txBody>
      </p:sp>
    </p:spTree>
    <p:extLst>
      <p:ext uri="{BB962C8B-B14F-4D97-AF65-F5344CB8AC3E}">
        <p14:creationId xmlns:p14="http://schemas.microsoft.com/office/powerpoint/2010/main" val="1411860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7699">
                                            <p:txEl>
                                              <p:pRg st="0" end="0"/>
                                            </p:txEl>
                                          </p:spTgt>
                                        </p:tgtEl>
                                        <p:attrNameLst>
                                          <p:attrName>style.visibility</p:attrName>
                                        </p:attrNameLst>
                                      </p:cBhvr>
                                      <p:to>
                                        <p:strVal val="visible"/>
                                      </p:to>
                                    </p:set>
                                    <p:animEffect transition="in" filter="fade">
                                      <p:cBhvr>
                                        <p:cTn id="7" dur="500"/>
                                        <p:tgtEl>
                                          <p:spTgt spid="15769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7699">
                                            <p:txEl>
                                              <p:pRg st="1" end="1"/>
                                            </p:txEl>
                                          </p:spTgt>
                                        </p:tgtEl>
                                        <p:attrNameLst>
                                          <p:attrName>style.visibility</p:attrName>
                                        </p:attrNameLst>
                                      </p:cBhvr>
                                      <p:to>
                                        <p:strVal val="visible"/>
                                      </p:to>
                                    </p:set>
                                    <p:animEffect transition="in" filter="fade">
                                      <p:cBhvr>
                                        <p:cTn id="10" dur="500"/>
                                        <p:tgtEl>
                                          <p:spTgt spid="15769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57699">
                                            <p:txEl>
                                              <p:pRg st="2" end="2"/>
                                            </p:txEl>
                                          </p:spTgt>
                                        </p:tgtEl>
                                        <p:attrNameLst>
                                          <p:attrName>style.visibility</p:attrName>
                                        </p:attrNameLst>
                                      </p:cBhvr>
                                      <p:to>
                                        <p:strVal val="visible"/>
                                      </p:to>
                                    </p:set>
                                    <p:animEffect transition="in" filter="fade">
                                      <p:cBhvr>
                                        <p:cTn id="13" dur="500"/>
                                        <p:tgtEl>
                                          <p:spTgt spid="157699">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57699">
                                            <p:txEl>
                                              <p:pRg st="3" end="3"/>
                                            </p:txEl>
                                          </p:spTgt>
                                        </p:tgtEl>
                                        <p:attrNameLst>
                                          <p:attrName>style.visibility</p:attrName>
                                        </p:attrNameLst>
                                      </p:cBhvr>
                                      <p:to>
                                        <p:strVal val="visible"/>
                                      </p:to>
                                    </p:set>
                                    <p:animEffect transition="in" filter="fade">
                                      <p:cBhvr>
                                        <p:cTn id="16" dur="500"/>
                                        <p:tgtEl>
                                          <p:spTgt spid="15769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699" grpId="0" build="p"/>
    </p:bldLst>
  </p:timing>
</p:sld>
</file>

<file path=ppt/slides/slide1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8722" name="Rectangle 2"/>
          <p:cNvSpPr>
            <a:spLocks noGrp="1" noRot="1" noChangeArrowheads="1"/>
          </p:cNvSpPr>
          <p:nvPr>
            <p:ph type="title"/>
          </p:nvPr>
        </p:nvSpPr>
        <p:spPr/>
        <p:txBody>
          <a:bodyPr/>
          <a:lstStyle/>
          <a:p>
            <a:r>
              <a:rPr lang="en-US" altLang="zh-CN" dirty="0" smtClean="0"/>
              <a:t>4.2  </a:t>
            </a:r>
            <a:r>
              <a:rPr lang="zh-CN" altLang="en-US" dirty="0"/>
              <a:t>关系模式存取方法选择</a:t>
            </a:r>
          </a:p>
        </p:txBody>
      </p:sp>
      <p:sp>
        <p:nvSpPr>
          <p:cNvPr id="158723" name="Rectangle 3"/>
          <p:cNvSpPr>
            <a:spLocks noGrp="1" noRot="1" noChangeArrowheads="1"/>
          </p:cNvSpPr>
          <p:nvPr>
            <p:ph idx="1"/>
          </p:nvPr>
        </p:nvSpPr>
        <p:spPr/>
        <p:txBody>
          <a:bodyPr/>
          <a:lstStyle/>
          <a:p>
            <a:pPr>
              <a:lnSpc>
                <a:spcPct val="200000"/>
              </a:lnSpc>
            </a:pPr>
            <a:r>
              <a:rPr lang="zh-CN" altLang="en-US" dirty="0" smtClean="0"/>
              <a:t>对同</a:t>
            </a:r>
            <a:r>
              <a:rPr lang="zh-CN" altLang="en-US" dirty="0"/>
              <a:t>一个</a:t>
            </a:r>
            <a:r>
              <a:rPr lang="zh-CN" altLang="en-US" dirty="0" smtClean="0"/>
              <a:t>关系，可以建立</a:t>
            </a:r>
            <a:r>
              <a:rPr lang="zh-CN" altLang="en-US" dirty="0">
                <a:solidFill>
                  <a:srgbClr val="0000FF"/>
                </a:solidFill>
              </a:rPr>
              <a:t>多条存取</a:t>
            </a:r>
            <a:r>
              <a:rPr lang="zh-CN" altLang="en-US" dirty="0" smtClean="0">
                <a:solidFill>
                  <a:srgbClr val="0000FF"/>
                </a:solidFill>
              </a:rPr>
              <a:t>路径</a:t>
            </a:r>
            <a:r>
              <a:rPr lang="zh-CN" altLang="en-US" dirty="0"/>
              <a:t>来</a:t>
            </a:r>
            <a:r>
              <a:rPr lang="zh-CN" altLang="en-US" dirty="0" smtClean="0"/>
              <a:t>满足不同事务的效率要求</a:t>
            </a:r>
            <a:endParaRPr lang="en-US" altLang="zh-CN" dirty="0" smtClean="0"/>
          </a:p>
          <a:p>
            <a:pPr>
              <a:lnSpc>
                <a:spcPct val="200000"/>
              </a:lnSpc>
            </a:pPr>
            <a:r>
              <a:rPr lang="zh-CN" altLang="en-US" dirty="0" smtClean="0"/>
              <a:t>物理</a:t>
            </a:r>
            <a:r>
              <a:rPr lang="zh-CN" altLang="en-US" dirty="0"/>
              <a:t>设计的任务之一就是要确定选择哪些存取方法，即</a:t>
            </a:r>
            <a:r>
              <a:rPr lang="zh-CN" altLang="en-US" dirty="0">
                <a:solidFill>
                  <a:srgbClr val="0000FF"/>
                </a:solidFill>
              </a:rPr>
              <a:t>建立哪些存取路径</a:t>
            </a:r>
          </a:p>
        </p:txBody>
      </p:sp>
    </p:spTree>
    <p:extLst>
      <p:ext uri="{BB962C8B-B14F-4D97-AF65-F5344CB8AC3E}">
        <p14:creationId xmlns:p14="http://schemas.microsoft.com/office/powerpoint/2010/main" val="1256136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8723">
                                            <p:txEl>
                                              <p:pRg st="0" end="0"/>
                                            </p:txEl>
                                          </p:spTgt>
                                        </p:tgtEl>
                                        <p:attrNameLst>
                                          <p:attrName>style.visibility</p:attrName>
                                        </p:attrNameLst>
                                      </p:cBhvr>
                                      <p:to>
                                        <p:strVal val="visible"/>
                                      </p:to>
                                    </p:set>
                                    <p:animEffect transition="in" filter="fade">
                                      <p:cBhvr>
                                        <p:cTn id="7" dur="500"/>
                                        <p:tgtEl>
                                          <p:spTgt spid="15872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8723">
                                            <p:txEl>
                                              <p:pRg st="1" end="1"/>
                                            </p:txEl>
                                          </p:spTgt>
                                        </p:tgtEl>
                                        <p:attrNameLst>
                                          <p:attrName>style.visibility</p:attrName>
                                        </p:attrNameLst>
                                      </p:cBhvr>
                                      <p:to>
                                        <p:strVal val="visible"/>
                                      </p:to>
                                    </p:set>
                                    <p:animEffect transition="in" filter="fade">
                                      <p:cBhvr>
                                        <p:cTn id="10" dur="500"/>
                                        <p:tgtEl>
                                          <p:spTgt spid="15872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23" grpId="0" uiExpand="1" build="p"/>
    </p:bldLst>
  </p:timing>
</p:sld>
</file>

<file path=ppt/slides/slide1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9746" name="Rectangle 2"/>
          <p:cNvSpPr>
            <a:spLocks noGrp="1" noRot="1" noChangeArrowheads="1"/>
          </p:cNvSpPr>
          <p:nvPr>
            <p:ph type="title"/>
          </p:nvPr>
        </p:nvSpPr>
        <p:spPr/>
        <p:txBody>
          <a:bodyPr/>
          <a:lstStyle/>
          <a:p>
            <a:r>
              <a:rPr lang="zh-CN" altLang="en-US" dirty="0"/>
              <a:t>关系模式存取方法选择（续）</a:t>
            </a:r>
          </a:p>
        </p:txBody>
      </p:sp>
      <p:sp>
        <p:nvSpPr>
          <p:cNvPr id="159747" name="Rectangle 3"/>
          <p:cNvSpPr>
            <a:spLocks noGrp="1" noRot="1" noChangeArrowheads="1"/>
          </p:cNvSpPr>
          <p:nvPr>
            <p:ph idx="1"/>
          </p:nvPr>
        </p:nvSpPr>
        <p:spPr/>
        <p:txBody>
          <a:bodyPr>
            <a:normAutofit lnSpcReduction="10000"/>
          </a:bodyPr>
          <a:lstStyle/>
          <a:p>
            <a:r>
              <a:rPr lang="en-US" altLang="zh-CN" dirty="0"/>
              <a:t>DBMS</a:t>
            </a:r>
            <a:r>
              <a:rPr lang="zh-CN" altLang="en-US" dirty="0"/>
              <a:t>常用存取方法</a:t>
            </a:r>
          </a:p>
          <a:p>
            <a:pPr lvl="1">
              <a:lnSpc>
                <a:spcPct val="190000"/>
              </a:lnSpc>
            </a:pPr>
            <a:r>
              <a:rPr lang="zh-CN" altLang="en-US" sz="2200" dirty="0"/>
              <a:t>索引方法</a:t>
            </a:r>
          </a:p>
          <a:p>
            <a:pPr lvl="2">
              <a:lnSpc>
                <a:spcPct val="190000"/>
              </a:lnSpc>
              <a:buFont typeface="Wingdings" panose="05000000000000000000" pitchFamily="2" charset="2"/>
              <a:buChar char="Ø"/>
            </a:pPr>
            <a:r>
              <a:rPr lang="zh-CN" altLang="en-US" dirty="0"/>
              <a:t>目前主要是</a:t>
            </a:r>
            <a:r>
              <a:rPr lang="en-US" altLang="zh-CN" dirty="0"/>
              <a:t>B+</a:t>
            </a:r>
            <a:r>
              <a:rPr lang="zh-CN" altLang="en-US" dirty="0"/>
              <a:t>树索引方法</a:t>
            </a:r>
          </a:p>
          <a:p>
            <a:pPr lvl="2">
              <a:lnSpc>
                <a:spcPct val="190000"/>
              </a:lnSpc>
              <a:buFont typeface="Wingdings" panose="05000000000000000000" pitchFamily="2" charset="2"/>
              <a:buChar char="Ø"/>
            </a:pPr>
            <a:r>
              <a:rPr lang="zh-CN" altLang="en-US" dirty="0"/>
              <a:t>经典存取方法，使用最普遍 </a:t>
            </a:r>
          </a:p>
          <a:p>
            <a:pPr lvl="1">
              <a:lnSpc>
                <a:spcPct val="190000"/>
              </a:lnSpc>
            </a:pPr>
            <a:r>
              <a:rPr lang="zh-CN" altLang="en-US" sz="2200" dirty="0"/>
              <a:t>聚簇（</a:t>
            </a:r>
            <a:r>
              <a:rPr lang="en-US" altLang="zh-CN" sz="2200" dirty="0"/>
              <a:t>Cluster</a:t>
            </a:r>
            <a:r>
              <a:rPr lang="zh-CN" altLang="en-US" sz="2200" dirty="0"/>
              <a:t>）方法</a:t>
            </a:r>
          </a:p>
          <a:p>
            <a:pPr lvl="1">
              <a:lnSpc>
                <a:spcPct val="190000"/>
              </a:lnSpc>
            </a:pPr>
            <a:r>
              <a:rPr lang="en-US" altLang="zh-CN" sz="2200" dirty="0"/>
              <a:t>HASH</a:t>
            </a:r>
            <a:r>
              <a:rPr lang="zh-CN" altLang="en-US" sz="2200" dirty="0"/>
              <a:t>方法</a:t>
            </a:r>
          </a:p>
        </p:txBody>
      </p:sp>
    </p:spTree>
    <p:extLst>
      <p:ext uri="{BB962C8B-B14F-4D97-AF65-F5344CB8AC3E}">
        <p14:creationId xmlns:p14="http://schemas.microsoft.com/office/powerpoint/2010/main" val="2883328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9747">
                                            <p:txEl>
                                              <p:pRg st="0" end="0"/>
                                            </p:txEl>
                                          </p:spTgt>
                                        </p:tgtEl>
                                        <p:attrNameLst>
                                          <p:attrName>style.visibility</p:attrName>
                                        </p:attrNameLst>
                                      </p:cBhvr>
                                      <p:to>
                                        <p:strVal val="visible"/>
                                      </p:to>
                                    </p:set>
                                    <p:animEffect transition="in" filter="fade">
                                      <p:cBhvr>
                                        <p:cTn id="7" dur="500"/>
                                        <p:tgtEl>
                                          <p:spTgt spid="1597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9747">
                                            <p:txEl>
                                              <p:pRg st="1" end="1"/>
                                            </p:txEl>
                                          </p:spTgt>
                                        </p:tgtEl>
                                        <p:attrNameLst>
                                          <p:attrName>style.visibility</p:attrName>
                                        </p:attrNameLst>
                                      </p:cBhvr>
                                      <p:to>
                                        <p:strVal val="visible"/>
                                      </p:to>
                                    </p:set>
                                    <p:animEffect transition="in" filter="fade">
                                      <p:cBhvr>
                                        <p:cTn id="12" dur="500"/>
                                        <p:tgtEl>
                                          <p:spTgt spid="159747">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59747">
                                            <p:txEl>
                                              <p:pRg st="2" end="2"/>
                                            </p:txEl>
                                          </p:spTgt>
                                        </p:tgtEl>
                                        <p:attrNameLst>
                                          <p:attrName>style.visibility</p:attrName>
                                        </p:attrNameLst>
                                      </p:cBhvr>
                                      <p:to>
                                        <p:strVal val="visible"/>
                                      </p:to>
                                    </p:set>
                                    <p:animEffect transition="in" filter="fade">
                                      <p:cBhvr>
                                        <p:cTn id="15" dur="500"/>
                                        <p:tgtEl>
                                          <p:spTgt spid="159747">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59747">
                                            <p:txEl>
                                              <p:pRg st="3" end="3"/>
                                            </p:txEl>
                                          </p:spTgt>
                                        </p:tgtEl>
                                        <p:attrNameLst>
                                          <p:attrName>style.visibility</p:attrName>
                                        </p:attrNameLst>
                                      </p:cBhvr>
                                      <p:to>
                                        <p:strVal val="visible"/>
                                      </p:to>
                                    </p:set>
                                    <p:animEffect transition="in" filter="fade">
                                      <p:cBhvr>
                                        <p:cTn id="18" dur="500"/>
                                        <p:tgtEl>
                                          <p:spTgt spid="159747">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59747">
                                            <p:txEl>
                                              <p:pRg st="4" end="4"/>
                                            </p:txEl>
                                          </p:spTgt>
                                        </p:tgtEl>
                                        <p:attrNameLst>
                                          <p:attrName>style.visibility</p:attrName>
                                        </p:attrNameLst>
                                      </p:cBhvr>
                                      <p:to>
                                        <p:strVal val="visible"/>
                                      </p:to>
                                    </p:set>
                                    <p:animEffect transition="in" filter="fade">
                                      <p:cBhvr>
                                        <p:cTn id="23" dur="500"/>
                                        <p:tgtEl>
                                          <p:spTgt spid="159747">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59747">
                                            <p:txEl>
                                              <p:pRg st="5" end="5"/>
                                            </p:txEl>
                                          </p:spTgt>
                                        </p:tgtEl>
                                        <p:attrNameLst>
                                          <p:attrName>style.visibility</p:attrName>
                                        </p:attrNameLst>
                                      </p:cBhvr>
                                      <p:to>
                                        <p:strVal val="visible"/>
                                      </p:to>
                                    </p:set>
                                    <p:animEffect transition="in" filter="fade">
                                      <p:cBhvr>
                                        <p:cTn id="28" dur="500"/>
                                        <p:tgtEl>
                                          <p:spTgt spid="15974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47" grpId="0" uiExpand="1" build="p"/>
    </p:bldLst>
  </p:timing>
</p:sld>
</file>

<file path=ppt/slides/slide1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0770" name="Rectangle 2"/>
          <p:cNvSpPr>
            <a:spLocks noGrp="1" noRot="1" noChangeArrowheads="1"/>
          </p:cNvSpPr>
          <p:nvPr>
            <p:ph type="title"/>
          </p:nvPr>
        </p:nvSpPr>
        <p:spPr/>
        <p:txBody>
          <a:bodyPr/>
          <a:lstStyle/>
          <a:p>
            <a:r>
              <a:rPr lang="en-US" altLang="zh-CN" dirty="0" smtClean="0"/>
              <a:t>(</a:t>
            </a:r>
            <a:r>
              <a:rPr lang="zh-CN" altLang="en-US" dirty="0" smtClean="0"/>
              <a:t>一</a:t>
            </a:r>
            <a:r>
              <a:rPr lang="en-US" altLang="zh-CN" dirty="0" smtClean="0"/>
              <a:t>) </a:t>
            </a:r>
            <a:r>
              <a:rPr lang="zh-CN" altLang="en-US" dirty="0" smtClean="0"/>
              <a:t>索引</a:t>
            </a:r>
            <a:r>
              <a:rPr lang="zh-CN" altLang="en-US" dirty="0"/>
              <a:t>存取方法的选择</a:t>
            </a:r>
          </a:p>
        </p:txBody>
      </p:sp>
      <p:sp>
        <p:nvSpPr>
          <p:cNvPr id="160771" name="Rectangle 3"/>
          <p:cNvSpPr>
            <a:spLocks noGrp="1" noRot="1" noChangeArrowheads="1"/>
          </p:cNvSpPr>
          <p:nvPr>
            <p:ph idx="1"/>
          </p:nvPr>
        </p:nvSpPr>
        <p:spPr/>
        <p:txBody>
          <a:bodyPr/>
          <a:lstStyle/>
          <a:p>
            <a:pPr>
              <a:lnSpc>
                <a:spcPct val="150000"/>
              </a:lnSpc>
            </a:pPr>
            <a:r>
              <a:rPr lang="zh-CN" altLang="en-US"/>
              <a:t>根据应用要求确定</a:t>
            </a:r>
          </a:p>
          <a:p>
            <a:pPr lvl="1">
              <a:lnSpc>
                <a:spcPct val="150000"/>
              </a:lnSpc>
            </a:pPr>
            <a:r>
              <a:rPr lang="zh-CN" altLang="en-US" sz="2200"/>
              <a:t> 对哪些属性列建立索引</a:t>
            </a:r>
          </a:p>
          <a:p>
            <a:pPr lvl="1">
              <a:lnSpc>
                <a:spcPct val="150000"/>
              </a:lnSpc>
            </a:pPr>
            <a:r>
              <a:rPr lang="zh-CN" altLang="en-US" sz="2200"/>
              <a:t> 对哪些属性列建立组合索引</a:t>
            </a:r>
          </a:p>
          <a:p>
            <a:pPr lvl="1">
              <a:lnSpc>
                <a:spcPct val="150000"/>
              </a:lnSpc>
            </a:pPr>
            <a:r>
              <a:rPr lang="zh-CN" altLang="en-US" sz="2200"/>
              <a:t> 对哪些索引要设计为唯一索引</a:t>
            </a:r>
          </a:p>
        </p:txBody>
      </p:sp>
    </p:spTree>
    <p:extLst>
      <p:ext uri="{BB962C8B-B14F-4D97-AF65-F5344CB8AC3E}">
        <p14:creationId xmlns:p14="http://schemas.microsoft.com/office/powerpoint/2010/main" val="3778705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0771">
                                            <p:txEl>
                                              <p:pRg st="0" end="0"/>
                                            </p:txEl>
                                          </p:spTgt>
                                        </p:tgtEl>
                                        <p:attrNameLst>
                                          <p:attrName>style.visibility</p:attrName>
                                        </p:attrNameLst>
                                      </p:cBhvr>
                                      <p:to>
                                        <p:strVal val="visible"/>
                                      </p:to>
                                    </p:set>
                                    <p:animEffect transition="in" filter="fade">
                                      <p:cBhvr>
                                        <p:cTn id="7" dur="500"/>
                                        <p:tgtEl>
                                          <p:spTgt spid="16077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0771">
                                            <p:txEl>
                                              <p:pRg st="1" end="1"/>
                                            </p:txEl>
                                          </p:spTgt>
                                        </p:tgtEl>
                                        <p:attrNameLst>
                                          <p:attrName>style.visibility</p:attrName>
                                        </p:attrNameLst>
                                      </p:cBhvr>
                                      <p:to>
                                        <p:strVal val="visible"/>
                                      </p:to>
                                    </p:set>
                                    <p:animEffect transition="in" filter="fade">
                                      <p:cBhvr>
                                        <p:cTn id="10" dur="500"/>
                                        <p:tgtEl>
                                          <p:spTgt spid="160771">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60771">
                                            <p:txEl>
                                              <p:pRg st="2" end="2"/>
                                            </p:txEl>
                                          </p:spTgt>
                                        </p:tgtEl>
                                        <p:attrNameLst>
                                          <p:attrName>style.visibility</p:attrName>
                                        </p:attrNameLst>
                                      </p:cBhvr>
                                      <p:to>
                                        <p:strVal val="visible"/>
                                      </p:to>
                                    </p:set>
                                    <p:animEffect transition="in" filter="fade">
                                      <p:cBhvr>
                                        <p:cTn id="13" dur="500"/>
                                        <p:tgtEl>
                                          <p:spTgt spid="160771">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60771">
                                            <p:txEl>
                                              <p:pRg st="3" end="3"/>
                                            </p:txEl>
                                          </p:spTgt>
                                        </p:tgtEl>
                                        <p:attrNameLst>
                                          <p:attrName>style.visibility</p:attrName>
                                        </p:attrNameLst>
                                      </p:cBhvr>
                                      <p:to>
                                        <p:strVal val="visible"/>
                                      </p:to>
                                    </p:set>
                                    <p:animEffect transition="in" filter="fade">
                                      <p:cBhvr>
                                        <p:cTn id="16" dur="500"/>
                                        <p:tgtEl>
                                          <p:spTgt spid="16077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71" grpId="0" build="p"/>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Rot="1" noChangeArrowheads="1"/>
          </p:cNvSpPr>
          <p:nvPr>
            <p:ph type="title"/>
          </p:nvPr>
        </p:nvSpPr>
        <p:spPr/>
        <p:txBody>
          <a:bodyPr/>
          <a:lstStyle/>
          <a:p>
            <a:r>
              <a:rPr lang="en-US" altLang="zh-CN" dirty="0" smtClean="0"/>
              <a:t>1  </a:t>
            </a:r>
            <a:r>
              <a:rPr lang="zh-CN" altLang="en-US" dirty="0"/>
              <a:t>需求分析</a:t>
            </a:r>
          </a:p>
        </p:txBody>
      </p:sp>
      <p:sp>
        <p:nvSpPr>
          <p:cNvPr id="12291" name="Rectangle 3"/>
          <p:cNvSpPr>
            <a:spLocks noGrp="1" noRot="1" noChangeArrowheads="1"/>
          </p:cNvSpPr>
          <p:nvPr>
            <p:ph idx="1"/>
          </p:nvPr>
        </p:nvSpPr>
        <p:spPr/>
        <p:txBody>
          <a:bodyPr>
            <a:normAutofit/>
          </a:bodyPr>
          <a:lstStyle/>
          <a:p>
            <a:pPr>
              <a:lnSpc>
                <a:spcPct val="170000"/>
              </a:lnSpc>
              <a:buFont typeface="Wingdings" panose="05000000000000000000" pitchFamily="2" charset="2"/>
              <a:buNone/>
            </a:pPr>
            <a:r>
              <a:rPr lang="en-US" altLang="zh-CN" sz="2800" b="1" dirty="0" smtClean="0">
                <a:solidFill>
                  <a:srgbClr val="3333FF"/>
                </a:solidFill>
              </a:rPr>
              <a:t>1.1  </a:t>
            </a:r>
            <a:r>
              <a:rPr lang="zh-CN" altLang="en-US" sz="2800" b="1" dirty="0">
                <a:solidFill>
                  <a:srgbClr val="3333FF"/>
                </a:solidFill>
              </a:rPr>
              <a:t>需求分析的任务</a:t>
            </a:r>
          </a:p>
          <a:p>
            <a:pPr>
              <a:lnSpc>
                <a:spcPct val="170000"/>
              </a:lnSpc>
              <a:buFont typeface="Wingdings" panose="05000000000000000000" pitchFamily="2" charset="2"/>
              <a:buNone/>
            </a:pPr>
            <a:r>
              <a:rPr lang="en-US" altLang="zh-CN" sz="2800" b="1" dirty="0" smtClean="0"/>
              <a:t>1.2  </a:t>
            </a:r>
            <a:r>
              <a:rPr lang="zh-CN" altLang="en-US" sz="2800" b="1" dirty="0"/>
              <a:t>需求分析</a:t>
            </a:r>
            <a:r>
              <a:rPr lang="zh-CN" altLang="en-US" sz="2800" b="1" dirty="0" smtClean="0"/>
              <a:t>的过程</a:t>
            </a:r>
            <a:endParaRPr lang="zh-CN" altLang="en-US" sz="2800" b="1" dirty="0"/>
          </a:p>
          <a:p>
            <a:pPr>
              <a:lnSpc>
                <a:spcPct val="190000"/>
              </a:lnSpc>
              <a:buFont typeface="Wingdings" panose="05000000000000000000" pitchFamily="2" charset="2"/>
              <a:buNone/>
            </a:pPr>
            <a:r>
              <a:rPr lang="en-US" altLang="zh-CN" sz="2800" b="1" dirty="0"/>
              <a:t>1.3  </a:t>
            </a:r>
            <a:r>
              <a:rPr lang="zh-CN" altLang="en-US" sz="2800" b="1" dirty="0"/>
              <a:t>数据字典和数据流图</a:t>
            </a:r>
          </a:p>
        </p:txBody>
      </p:sp>
    </p:spTree>
    <p:extLst>
      <p:ext uri="{BB962C8B-B14F-4D97-AF65-F5344CB8AC3E}">
        <p14:creationId xmlns:p14="http://schemas.microsoft.com/office/powerpoint/2010/main" val="3376429820"/>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1794" name="Rectangle 2"/>
          <p:cNvSpPr>
            <a:spLocks noGrp="1" noRot="1" noChangeArrowheads="1"/>
          </p:cNvSpPr>
          <p:nvPr>
            <p:ph type="title"/>
          </p:nvPr>
        </p:nvSpPr>
        <p:spPr/>
        <p:txBody>
          <a:bodyPr/>
          <a:lstStyle/>
          <a:p>
            <a:r>
              <a:rPr lang="zh-CN" altLang="en-US" dirty="0"/>
              <a:t>索引存取方法的选择（续）</a:t>
            </a:r>
          </a:p>
        </p:txBody>
      </p:sp>
      <p:sp>
        <p:nvSpPr>
          <p:cNvPr id="161795" name="Rectangle 3"/>
          <p:cNvSpPr>
            <a:spLocks noGrp="1" noRot="1" noChangeArrowheads="1"/>
          </p:cNvSpPr>
          <p:nvPr>
            <p:ph idx="1"/>
          </p:nvPr>
        </p:nvSpPr>
        <p:spPr/>
        <p:txBody>
          <a:bodyPr>
            <a:normAutofit/>
          </a:bodyPr>
          <a:lstStyle/>
          <a:p>
            <a:pPr>
              <a:lnSpc>
                <a:spcPct val="150000"/>
              </a:lnSpc>
            </a:pPr>
            <a:r>
              <a:rPr lang="zh-CN" altLang="en-US" sz="2000" dirty="0"/>
              <a:t>选择索引存取方法的一般规则</a:t>
            </a:r>
          </a:p>
          <a:p>
            <a:pPr lvl="1">
              <a:lnSpc>
                <a:spcPct val="150000"/>
              </a:lnSpc>
            </a:pPr>
            <a:r>
              <a:rPr lang="zh-CN" altLang="en-US" sz="1600" dirty="0"/>
              <a:t>如果一个</a:t>
            </a:r>
            <a:r>
              <a:rPr lang="en-US" altLang="zh-CN" sz="1600" dirty="0"/>
              <a:t>(</a:t>
            </a:r>
            <a:r>
              <a:rPr lang="zh-CN" altLang="en-US" sz="1600" dirty="0"/>
              <a:t>或一组</a:t>
            </a:r>
            <a:r>
              <a:rPr lang="en-US" altLang="zh-CN" sz="1600" dirty="0"/>
              <a:t>)</a:t>
            </a:r>
            <a:r>
              <a:rPr lang="zh-CN" altLang="en-US" sz="1600" dirty="0"/>
              <a:t>属性经常在查询条件中出现，则考虑在这个</a:t>
            </a:r>
            <a:r>
              <a:rPr lang="en-US" altLang="zh-CN" sz="1600" dirty="0"/>
              <a:t>(</a:t>
            </a:r>
            <a:r>
              <a:rPr lang="zh-CN" altLang="en-US" sz="1600" dirty="0"/>
              <a:t>或这组</a:t>
            </a:r>
            <a:r>
              <a:rPr lang="en-US" altLang="zh-CN" sz="1600" dirty="0"/>
              <a:t>)</a:t>
            </a:r>
            <a:r>
              <a:rPr lang="zh-CN" altLang="en-US" sz="1600" dirty="0"/>
              <a:t>属性上建立索引</a:t>
            </a:r>
            <a:r>
              <a:rPr lang="en-US" altLang="zh-CN" sz="1600" dirty="0"/>
              <a:t>(</a:t>
            </a:r>
            <a:r>
              <a:rPr lang="zh-CN" altLang="en-US" sz="1600" dirty="0"/>
              <a:t>或组合索引</a:t>
            </a:r>
            <a:r>
              <a:rPr lang="en-US" altLang="zh-CN" sz="1600" dirty="0"/>
              <a:t>)</a:t>
            </a:r>
          </a:p>
          <a:p>
            <a:pPr lvl="1">
              <a:lnSpc>
                <a:spcPct val="150000"/>
              </a:lnSpc>
            </a:pPr>
            <a:r>
              <a:rPr lang="zh-CN" altLang="en-US" sz="1600" dirty="0"/>
              <a:t>如果一个属性经常作为最大值和最小值等聚集函数的参数，则考虑在这个属性上建立索引</a:t>
            </a:r>
          </a:p>
          <a:p>
            <a:pPr lvl="1">
              <a:lnSpc>
                <a:spcPct val="150000"/>
              </a:lnSpc>
            </a:pPr>
            <a:r>
              <a:rPr lang="zh-CN" altLang="en-US" sz="1600" dirty="0"/>
              <a:t>如果一个</a:t>
            </a:r>
            <a:r>
              <a:rPr lang="en-US" altLang="zh-CN" sz="1600" dirty="0"/>
              <a:t>(</a:t>
            </a:r>
            <a:r>
              <a:rPr lang="zh-CN" altLang="en-US" sz="1600" dirty="0"/>
              <a:t>或一组</a:t>
            </a:r>
            <a:r>
              <a:rPr lang="en-US" altLang="zh-CN" sz="1600" dirty="0"/>
              <a:t>)</a:t>
            </a:r>
            <a:r>
              <a:rPr lang="zh-CN" altLang="en-US" sz="1600" dirty="0"/>
              <a:t>属性经常在连接操作的连接条件中出现，则考虑在这个</a:t>
            </a:r>
            <a:r>
              <a:rPr lang="en-US" altLang="zh-CN" sz="1600" dirty="0"/>
              <a:t>(</a:t>
            </a:r>
            <a:r>
              <a:rPr lang="zh-CN" altLang="en-US" sz="1600" dirty="0"/>
              <a:t>或这组</a:t>
            </a:r>
            <a:r>
              <a:rPr lang="en-US" altLang="zh-CN" sz="1600" dirty="0"/>
              <a:t>)</a:t>
            </a:r>
            <a:r>
              <a:rPr lang="zh-CN" altLang="en-US" sz="1600" dirty="0"/>
              <a:t>属性上建立索引</a:t>
            </a:r>
          </a:p>
          <a:p>
            <a:pPr>
              <a:lnSpc>
                <a:spcPct val="80000"/>
              </a:lnSpc>
            </a:pPr>
            <a:r>
              <a:rPr lang="zh-CN" altLang="en-US" sz="1800" dirty="0"/>
              <a:t>关系上定义的索引数过多会带来较多的额外开销</a:t>
            </a:r>
          </a:p>
          <a:p>
            <a:pPr lvl="1">
              <a:lnSpc>
                <a:spcPct val="170000"/>
              </a:lnSpc>
            </a:pPr>
            <a:r>
              <a:rPr lang="zh-CN" altLang="en-US" sz="1600" dirty="0"/>
              <a:t> </a:t>
            </a:r>
            <a:r>
              <a:rPr lang="zh-CN" altLang="en-US" sz="1600" dirty="0" smtClean="0"/>
              <a:t>（更新记录时）维护</a:t>
            </a:r>
            <a:r>
              <a:rPr lang="zh-CN" altLang="en-US" sz="1600" dirty="0"/>
              <a:t>索引的开销</a:t>
            </a:r>
          </a:p>
          <a:p>
            <a:pPr lvl="1">
              <a:lnSpc>
                <a:spcPct val="170000"/>
              </a:lnSpc>
            </a:pPr>
            <a:r>
              <a:rPr lang="zh-CN" altLang="en-US" sz="1600" dirty="0"/>
              <a:t> </a:t>
            </a:r>
            <a:r>
              <a:rPr lang="zh-CN" altLang="en-US" sz="1600" dirty="0" smtClean="0"/>
              <a:t>（</a:t>
            </a:r>
            <a:r>
              <a:rPr lang="zh-CN" altLang="en-US" sz="1600" dirty="0"/>
              <a:t>查询</a:t>
            </a:r>
            <a:r>
              <a:rPr lang="zh-CN" altLang="en-US" sz="1600" dirty="0" smtClean="0"/>
              <a:t>记录</a:t>
            </a:r>
            <a:r>
              <a:rPr lang="zh-CN" altLang="en-US" sz="1600" dirty="0"/>
              <a:t>时</a:t>
            </a:r>
            <a:r>
              <a:rPr lang="zh-CN" altLang="en-US" sz="1600" dirty="0" smtClean="0"/>
              <a:t>）对众多索引进行评价和寻找最优的</a:t>
            </a:r>
            <a:r>
              <a:rPr lang="zh-CN" altLang="en-US" sz="1600" dirty="0"/>
              <a:t>开销</a:t>
            </a:r>
          </a:p>
          <a:p>
            <a:pPr lvl="1">
              <a:lnSpc>
                <a:spcPct val="150000"/>
              </a:lnSpc>
            </a:pPr>
            <a:endParaRPr lang="en-US" altLang="zh-CN" sz="1600" dirty="0"/>
          </a:p>
        </p:txBody>
      </p:sp>
    </p:spTree>
    <p:extLst>
      <p:ext uri="{BB962C8B-B14F-4D97-AF65-F5344CB8AC3E}">
        <p14:creationId xmlns:p14="http://schemas.microsoft.com/office/powerpoint/2010/main" val="2613584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1795">
                                            <p:txEl>
                                              <p:pRg st="0" end="0"/>
                                            </p:txEl>
                                          </p:spTgt>
                                        </p:tgtEl>
                                        <p:attrNameLst>
                                          <p:attrName>style.visibility</p:attrName>
                                        </p:attrNameLst>
                                      </p:cBhvr>
                                      <p:to>
                                        <p:strVal val="visible"/>
                                      </p:to>
                                    </p:set>
                                    <p:animEffect transition="in" filter="fade">
                                      <p:cBhvr>
                                        <p:cTn id="7" dur="500"/>
                                        <p:tgtEl>
                                          <p:spTgt spid="16179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1795">
                                            <p:txEl>
                                              <p:pRg st="1" end="1"/>
                                            </p:txEl>
                                          </p:spTgt>
                                        </p:tgtEl>
                                        <p:attrNameLst>
                                          <p:attrName>style.visibility</p:attrName>
                                        </p:attrNameLst>
                                      </p:cBhvr>
                                      <p:to>
                                        <p:strVal val="visible"/>
                                      </p:to>
                                    </p:set>
                                    <p:animEffect transition="in" filter="fade">
                                      <p:cBhvr>
                                        <p:cTn id="10" dur="500"/>
                                        <p:tgtEl>
                                          <p:spTgt spid="16179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61795">
                                            <p:txEl>
                                              <p:pRg st="2" end="2"/>
                                            </p:txEl>
                                          </p:spTgt>
                                        </p:tgtEl>
                                        <p:attrNameLst>
                                          <p:attrName>style.visibility</p:attrName>
                                        </p:attrNameLst>
                                      </p:cBhvr>
                                      <p:to>
                                        <p:strVal val="visible"/>
                                      </p:to>
                                    </p:set>
                                    <p:animEffect transition="in" filter="fade">
                                      <p:cBhvr>
                                        <p:cTn id="13" dur="500"/>
                                        <p:tgtEl>
                                          <p:spTgt spid="161795">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61795">
                                            <p:txEl>
                                              <p:pRg st="3" end="3"/>
                                            </p:txEl>
                                          </p:spTgt>
                                        </p:tgtEl>
                                        <p:attrNameLst>
                                          <p:attrName>style.visibility</p:attrName>
                                        </p:attrNameLst>
                                      </p:cBhvr>
                                      <p:to>
                                        <p:strVal val="visible"/>
                                      </p:to>
                                    </p:set>
                                    <p:animEffect transition="in" filter="fade">
                                      <p:cBhvr>
                                        <p:cTn id="16" dur="500"/>
                                        <p:tgtEl>
                                          <p:spTgt spid="161795">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61795">
                                            <p:txEl>
                                              <p:pRg st="4" end="4"/>
                                            </p:txEl>
                                          </p:spTgt>
                                        </p:tgtEl>
                                        <p:attrNameLst>
                                          <p:attrName>style.visibility</p:attrName>
                                        </p:attrNameLst>
                                      </p:cBhvr>
                                      <p:to>
                                        <p:strVal val="visible"/>
                                      </p:to>
                                    </p:set>
                                    <p:animEffect transition="in" filter="fade">
                                      <p:cBhvr>
                                        <p:cTn id="21" dur="500"/>
                                        <p:tgtEl>
                                          <p:spTgt spid="161795">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61795">
                                            <p:txEl>
                                              <p:pRg st="5" end="5"/>
                                            </p:txEl>
                                          </p:spTgt>
                                        </p:tgtEl>
                                        <p:attrNameLst>
                                          <p:attrName>style.visibility</p:attrName>
                                        </p:attrNameLst>
                                      </p:cBhvr>
                                      <p:to>
                                        <p:strVal val="visible"/>
                                      </p:to>
                                    </p:set>
                                    <p:animEffect transition="in" filter="fade">
                                      <p:cBhvr>
                                        <p:cTn id="24" dur="500"/>
                                        <p:tgtEl>
                                          <p:spTgt spid="161795">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61795">
                                            <p:txEl>
                                              <p:pRg st="6" end="6"/>
                                            </p:txEl>
                                          </p:spTgt>
                                        </p:tgtEl>
                                        <p:attrNameLst>
                                          <p:attrName>style.visibility</p:attrName>
                                        </p:attrNameLst>
                                      </p:cBhvr>
                                      <p:to>
                                        <p:strVal val="visible"/>
                                      </p:to>
                                    </p:set>
                                    <p:animEffect transition="in" filter="fade">
                                      <p:cBhvr>
                                        <p:cTn id="27" dur="500"/>
                                        <p:tgtEl>
                                          <p:spTgt spid="16179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795" grpId="0" uiExpand="1" build="p"/>
    </p:bldLst>
  </p:timing>
</p:sld>
</file>

<file path=ppt/slides/slide1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2818" name="Rectangle 2"/>
          <p:cNvSpPr>
            <a:spLocks noGrp="1" noRot="1" noChangeArrowheads="1"/>
          </p:cNvSpPr>
          <p:nvPr>
            <p:ph type="title"/>
          </p:nvPr>
        </p:nvSpPr>
        <p:spPr/>
        <p:txBody>
          <a:bodyPr/>
          <a:lstStyle/>
          <a:p>
            <a:r>
              <a:rPr lang="en-US" altLang="zh-CN" dirty="0" smtClean="0"/>
              <a:t>(</a:t>
            </a:r>
            <a:r>
              <a:rPr lang="zh-CN" altLang="en-US" dirty="0" smtClean="0"/>
              <a:t>二</a:t>
            </a:r>
            <a:r>
              <a:rPr lang="en-US" altLang="zh-CN" dirty="0" smtClean="0"/>
              <a:t>) </a:t>
            </a:r>
            <a:r>
              <a:rPr lang="zh-CN" altLang="en-US" dirty="0" smtClean="0"/>
              <a:t>聚簇</a:t>
            </a:r>
            <a:r>
              <a:rPr lang="zh-CN" altLang="en-US" dirty="0"/>
              <a:t>存取方法的选择</a:t>
            </a:r>
          </a:p>
        </p:txBody>
      </p:sp>
      <p:sp>
        <p:nvSpPr>
          <p:cNvPr id="162819" name="Rectangle 3"/>
          <p:cNvSpPr>
            <a:spLocks noGrp="1" noRot="1" noChangeArrowheads="1"/>
          </p:cNvSpPr>
          <p:nvPr>
            <p:ph idx="1"/>
          </p:nvPr>
        </p:nvSpPr>
        <p:spPr/>
        <p:txBody>
          <a:bodyPr>
            <a:normAutofit lnSpcReduction="10000"/>
          </a:bodyPr>
          <a:lstStyle/>
          <a:p>
            <a:r>
              <a:rPr lang="zh-CN" altLang="en-US" dirty="0"/>
              <a:t>聚簇</a:t>
            </a:r>
          </a:p>
          <a:p>
            <a:pPr lvl="1">
              <a:lnSpc>
                <a:spcPct val="190000"/>
              </a:lnSpc>
              <a:spcBef>
                <a:spcPct val="30000"/>
              </a:spcBef>
            </a:pPr>
            <a:r>
              <a:rPr lang="zh-CN" altLang="en-US" sz="2200" dirty="0"/>
              <a:t>在表的若干属性上可定义集簇，</a:t>
            </a:r>
            <a:r>
              <a:rPr lang="zh-CN" altLang="en-US" sz="2200" dirty="0" smtClean="0"/>
              <a:t>使得那些属性</a:t>
            </a:r>
            <a:r>
              <a:rPr lang="zh-CN" altLang="en-US" sz="2200" dirty="0"/>
              <a:t>相等或相近</a:t>
            </a:r>
            <a:r>
              <a:rPr lang="zh-CN" altLang="en-US" sz="2200" dirty="0" smtClean="0"/>
              <a:t>的记录（</a:t>
            </a:r>
            <a:r>
              <a:rPr lang="zh-CN" altLang="en-US" sz="2200" dirty="0"/>
              <a:t>逻辑相邻） ，存放于同一个</a:t>
            </a:r>
            <a:r>
              <a:rPr lang="zh-CN" altLang="en-US" sz="2200" dirty="0" smtClean="0"/>
              <a:t>或者连续的几个物理</a:t>
            </a:r>
            <a:r>
              <a:rPr lang="zh-CN" altLang="en-US" sz="2200" dirty="0"/>
              <a:t>块中（物理也相邻）</a:t>
            </a:r>
          </a:p>
          <a:p>
            <a:pPr lvl="2">
              <a:lnSpc>
                <a:spcPct val="190000"/>
              </a:lnSpc>
              <a:spcBef>
                <a:spcPct val="30000"/>
              </a:spcBef>
            </a:pPr>
            <a:r>
              <a:rPr lang="zh-CN" altLang="en-US" dirty="0" smtClean="0"/>
              <a:t>好处是可以提高该属性（属性</a:t>
            </a:r>
            <a:r>
              <a:rPr lang="zh-CN" altLang="en-US" dirty="0"/>
              <a:t>组）</a:t>
            </a:r>
            <a:r>
              <a:rPr lang="zh-CN" altLang="en-US" dirty="0" smtClean="0"/>
              <a:t>的条件</a:t>
            </a:r>
            <a:r>
              <a:rPr lang="en-US" altLang="zh-CN" dirty="0" smtClean="0"/>
              <a:t>/</a:t>
            </a:r>
            <a:r>
              <a:rPr lang="zh-CN" altLang="en-US" dirty="0" smtClean="0"/>
              <a:t>范围查询</a:t>
            </a:r>
            <a:r>
              <a:rPr lang="zh-CN" altLang="en-US" dirty="0"/>
              <a:t>速度</a:t>
            </a:r>
            <a:r>
              <a:rPr lang="zh-CN" altLang="en-US" dirty="0" smtClean="0"/>
              <a:t>，因为结果记录都在同一或者连续的物理块里，且这些物理块就是</a:t>
            </a:r>
            <a:r>
              <a:rPr lang="en-US" altLang="zh-CN" dirty="0" smtClean="0"/>
              <a:t>B+</a:t>
            </a:r>
            <a:r>
              <a:rPr lang="zh-CN" altLang="en-US" dirty="0" smtClean="0"/>
              <a:t>树的叶子端</a:t>
            </a:r>
            <a:endParaRPr lang="en-US" altLang="zh-CN" dirty="0" smtClean="0"/>
          </a:p>
          <a:p>
            <a:pPr lvl="1">
              <a:lnSpc>
                <a:spcPct val="190000"/>
              </a:lnSpc>
              <a:spcBef>
                <a:spcPct val="30000"/>
              </a:spcBef>
            </a:pPr>
            <a:r>
              <a:rPr lang="zh-CN" altLang="en-US" sz="2200" dirty="0"/>
              <a:t>一</a:t>
            </a:r>
            <a:r>
              <a:rPr lang="zh-CN" altLang="en-US" sz="2200" dirty="0" smtClean="0"/>
              <a:t>个表只有一个</a:t>
            </a:r>
            <a:r>
              <a:rPr lang="en-US" altLang="zh-CN" sz="2200" dirty="0" smtClean="0"/>
              <a:t>(</a:t>
            </a:r>
            <a:r>
              <a:rPr lang="zh-CN" altLang="en-US" sz="2200" dirty="0" smtClean="0"/>
              <a:t>记录的</a:t>
            </a:r>
            <a:r>
              <a:rPr lang="en-US" altLang="zh-CN" sz="2200" dirty="0" smtClean="0"/>
              <a:t>)</a:t>
            </a:r>
            <a:r>
              <a:rPr lang="zh-CN" altLang="en-US" sz="2200" dirty="0" smtClean="0"/>
              <a:t>物理顺序，所以只能定义一个</a:t>
            </a:r>
            <a:r>
              <a:rPr lang="zh-CN" altLang="en-US" sz="2200" dirty="0"/>
              <a:t>聚簇</a:t>
            </a:r>
          </a:p>
          <a:p>
            <a:pPr lvl="1">
              <a:buFont typeface="Wingdings" panose="05000000000000000000" pitchFamily="2" charset="2"/>
              <a:buNone/>
            </a:pPr>
            <a:endParaRPr lang="en-US" altLang="zh-CN" sz="2200" dirty="0"/>
          </a:p>
        </p:txBody>
      </p:sp>
    </p:spTree>
    <p:extLst>
      <p:ext uri="{BB962C8B-B14F-4D97-AF65-F5344CB8AC3E}">
        <p14:creationId xmlns:p14="http://schemas.microsoft.com/office/powerpoint/2010/main" val="4269450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2819">
                                            <p:txEl>
                                              <p:pRg st="0" end="0"/>
                                            </p:txEl>
                                          </p:spTgt>
                                        </p:tgtEl>
                                        <p:attrNameLst>
                                          <p:attrName>style.visibility</p:attrName>
                                        </p:attrNameLst>
                                      </p:cBhvr>
                                      <p:to>
                                        <p:strVal val="visible"/>
                                      </p:to>
                                    </p:set>
                                    <p:animEffect transition="in" filter="fade">
                                      <p:cBhvr>
                                        <p:cTn id="7" dur="500"/>
                                        <p:tgtEl>
                                          <p:spTgt spid="1628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2819">
                                            <p:txEl>
                                              <p:pRg st="1" end="1"/>
                                            </p:txEl>
                                          </p:spTgt>
                                        </p:tgtEl>
                                        <p:attrNameLst>
                                          <p:attrName>style.visibility</p:attrName>
                                        </p:attrNameLst>
                                      </p:cBhvr>
                                      <p:to>
                                        <p:strVal val="visible"/>
                                      </p:to>
                                    </p:set>
                                    <p:animEffect transition="in" filter="fade">
                                      <p:cBhvr>
                                        <p:cTn id="12" dur="500"/>
                                        <p:tgtEl>
                                          <p:spTgt spid="1628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62819">
                                            <p:txEl>
                                              <p:pRg st="2" end="2"/>
                                            </p:txEl>
                                          </p:spTgt>
                                        </p:tgtEl>
                                        <p:attrNameLst>
                                          <p:attrName>style.visibility</p:attrName>
                                        </p:attrNameLst>
                                      </p:cBhvr>
                                      <p:to>
                                        <p:strVal val="visible"/>
                                      </p:to>
                                    </p:set>
                                    <p:animEffect transition="in" filter="fade">
                                      <p:cBhvr>
                                        <p:cTn id="17" dur="500"/>
                                        <p:tgtEl>
                                          <p:spTgt spid="16281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62819">
                                            <p:txEl>
                                              <p:pRg st="3" end="3"/>
                                            </p:txEl>
                                          </p:spTgt>
                                        </p:tgtEl>
                                        <p:attrNameLst>
                                          <p:attrName>style.visibility</p:attrName>
                                        </p:attrNameLst>
                                      </p:cBhvr>
                                      <p:to>
                                        <p:strVal val="visible"/>
                                      </p:to>
                                    </p:set>
                                    <p:animEffect transition="in" filter="fade">
                                      <p:cBhvr>
                                        <p:cTn id="22" dur="500"/>
                                        <p:tgtEl>
                                          <p:spTgt spid="16281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819" grpId="0" uiExpand="1" build="p"/>
    </p:bldLst>
  </p:timing>
</p:sld>
</file>

<file path=ppt/slides/slide1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42" name="Rectangle 2"/>
          <p:cNvSpPr>
            <a:spLocks noGrp="1" noRot="1" noChangeArrowheads="1"/>
          </p:cNvSpPr>
          <p:nvPr>
            <p:ph type="title"/>
          </p:nvPr>
        </p:nvSpPr>
        <p:spPr/>
        <p:txBody>
          <a:bodyPr/>
          <a:lstStyle/>
          <a:p>
            <a:r>
              <a:rPr lang="zh-CN" altLang="en-US" dirty="0"/>
              <a:t>聚簇存取方法的选择（续）</a:t>
            </a:r>
          </a:p>
        </p:txBody>
      </p:sp>
      <p:sp>
        <p:nvSpPr>
          <p:cNvPr id="163843" name="Rectangle 3"/>
          <p:cNvSpPr>
            <a:spLocks noGrp="1" noRot="1" noChangeArrowheads="1"/>
          </p:cNvSpPr>
          <p:nvPr>
            <p:ph idx="1"/>
          </p:nvPr>
        </p:nvSpPr>
        <p:spPr/>
        <p:txBody>
          <a:bodyPr/>
          <a:lstStyle/>
          <a:p>
            <a:pPr>
              <a:lnSpc>
                <a:spcPct val="130000"/>
              </a:lnSpc>
            </a:pPr>
            <a:r>
              <a:rPr lang="zh-CN" altLang="en-US" dirty="0"/>
              <a:t>聚簇的用途</a:t>
            </a:r>
          </a:p>
          <a:p>
            <a:pPr lvl="1">
              <a:lnSpc>
                <a:spcPct val="130000"/>
              </a:lnSpc>
            </a:pPr>
            <a:r>
              <a:rPr lang="en-US" altLang="zh-CN" sz="2400" dirty="0" smtClean="0"/>
              <a:t>(1) </a:t>
            </a:r>
            <a:r>
              <a:rPr lang="zh-CN" altLang="en-US" sz="2400" dirty="0"/>
              <a:t>大大提高按聚簇码进行查询的效率</a:t>
            </a:r>
          </a:p>
          <a:p>
            <a:pPr lvl="1">
              <a:lnSpc>
                <a:spcPct val="130000"/>
              </a:lnSpc>
              <a:buFont typeface="Wingdings" panose="05000000000000000000" pitchFamily="2" charset="2"/>
              <a:buNone/>
            </a:pPr>
            <a:r>
              <a:rPr lang="zh-CN" altLang="en-US" sz="2200" dirty="0"/>
              <a:t>   例：假设学生关系按所在系建有索引，现在要查询信息系的所有学生</a:t>
            </a:r>
            <a:r>
              <a:rPr lang="zh-CN" altLang="en-US" sz="2200" dirty="0" smtClean="0"/>
              <a:t>名单和其它信息。</a:t>
            </a:r>
            <a:endParaRPr lang="zh-CN" altLang="en-US" sz="2200" dirty="0"/>
          </a:p>
          <a:p>
            <a:pPr lvl="2">
              <a:lnSpc>
                <a:spcPct val="130000"/>
              </a:lnSpc>
              <a:buFont typeface="Wingdings" panose="05000000000000000000" pitchFamily="2" charset="2"/>
              <a:buChar char="Ø"/>
            </a:pPr>
            <a:r>
              <a:rPr lang="zh-CN" altLang="en-US" dirty="0"/>
              <a:t>信息</a:t>
            </a:r>
            <a:r>
              <a:rPr lang="zh-CN" altLang="en-US" dirty="0" smtClean="0"/>
              <a:t>系</a:t>
            </a:r>
            <a:r>
              <a:rPr lang="en-US" altLang="zh-CN" dirty="0" smtClean="0"/>
              <a:t>500</a:t>
            </a:r>
            <a:r>
              <a:rPr lang="zh-CN" altLang="en-US" dirty="0" smtClean="0"/>
              <a:t>名学生的记录分布</a:t>
            </a:r>
            <a:r>
              <a:rPr lang="zh-CN" altLang="en-US" dirty="0"/>
              <a:t>在</a:t>
            </a:r>
            <a:r>
              <a:rPr lang="en-US" altLang="zh-CN" dirty="0"/>
              <a:t>500</a:t>
            </a:r>
            <a:r>
              <a:rPr lang="zh-CN" altLang="en-US" dirty="0"/>
              <a:t>个不同的物理块上时，至少要执行</a:t>
            </a:r>
            <a:r>
              <a:rPr lang="en-US" altLang="zh-CN" dirty="0"/>
              <a:t>500</a:t>
            </a:r>
            <a:r>
              <a:rPr lang="zh-CN" altLang="en-US" dirty="0"/>
              <a:t>次</a:t>
            </a:r>
            <a:r>
              <a:rPr lang="en-US" altLang="zh-CN" dirty="0"/>
              <a:t>I/O</a:t>
            </a:r>
            <a:r>
              <a:rPr lang="zh-CN" altLang="en-US" dirty="0"/>
              <a:t>操作</a:t>
            </a:r>
          </a:p>
          <a:p>
            <a:pPr lvl="2">
              <a:lnSpc>
                <a:spcPct val="130000"/>
              </a:lnSpc>
              <a:buFont typeface="Wingdings" panose="05000000000000000000" pitchFamily="2" charset="2"/>
              <a:buChar char="Ø"/>
            </a:pPr>
            <a:r>
              <a:rPr lang="zh-CN" altLang="en-US" dirty="0" smtClean="0"/>
              <a:t>如果改成聚簇，则同</a:t>
            </a:r>
            <a:r>
              <a:rPr lang="zh-CN" altLang="en-US" dirty="0"/>
              <a:t>一系的学生元组集中</a:t>
            </a:r>
            <a:r>
              <a:rPr lang="zh-CN" altLang="en-US" dirty="0" smtClean="0"/>
              <a:t>存放，只需读少数物理块</a:t>
            </a:r>
            <a:r>
              <a:rPr lang="zh-CN" altLang="en-US" dirty="0"/>
              <a:t>就可连续</a:t>
            </a:r>
            <a:r>
              <a:rPr lang="zh-CN" altLang="en-US" dirty="0" smtClean="0"/>
              <a:t>获得满足条件的记录，</a:t>
            </a:r>
            <a:r>
              <a:rPr lang="zh-CN" altLang="en-US" dirty="0"/>
              <a:t>从而显著地减少了访问磁盘的次数</a:t>
            </a:r>
          </a:p>
        </p:txBody>
      </p:sp>
    </p:spTree>
    <p:extLst>
      <p:ext uri="{BB962C8B-B14F-4D97-AF65-F5344CB8AC3E}">
        <p14:creationId xmlns:p14="http://schemas.microsoft.com/office/powerpoint/2010/main" val="3433872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3843">
                                            <p:txEl>
                                              <p:pRg st="0" end="0"/>
                                            </p:txEl>
                                          </p:spTgt>
                                        </p:tgtEl>
                                        <p:attrNameLst>
                                          <p:attrName>style.visibility</p:attrName>
                                        </p:attrNameLst>
                                      </p:cBhvr>
                                      <p:to>
                                        <p:strVal val="visible"/>
                                      </p:to>
                                    </p:set>
                                    <p:animEffect transition="in" filter="fade">
                                      <p:cBhvr>
                                        <p:cTn id="7" dur="500"/>
                                        <p:tgtEl>
                                          <p:spTgt spid="16384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3843">
                                            <p:txEl>
                                              <p:pRg st="1" end="1"/>
                                            </p:txEl>
                                          </p:spTgt>
                                        </p:tgtEl>
                                        <p:attrNameLst>
                                          <p:attrName>style.visibility</p:attrName>
                                        </p:attrNameLst>
                                      </p:cBhvr>
                                      <p:to>
                                        <p:strVal val="visible"/>
                                      </p:to>
                                    </p:set>
                                    <p:animEffect transition="in" filter="fade">
                                      <p:cBhvr>
                                        <p:cTn id="10" dur="500"/>
                                        <p:tgtEl>
                                          <p:spTgt spid="16384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63843">
                                            <p:txEl>
                                              <p:pRg st="2" end="2"/>
                                            </p:txEl>
                                          </p:spTgt>
                                        </p:tgtEl>
                                        <p:attrNameLst>
                                          <p:attrName>style.visibility</p:attrName>
                                        </p:attrNameLst>
                                      </p:cBhvr>
                                      <p:to>
                                        <p:strVal val="visible"/>
                                      </p:to>
                                    </p:set>
                                    <p:animEffect transition="in" filter="fade">
                                      <p:cBhvr>
                                        <p:cTn id="15" dur="500"/>
                                        <p:tgtEl>
                                          <p:spTgt spid="16384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63843">
                                            <p:txEl>
                                              <p:pRg st="3" end="3"/>
                                            </p:txEl>
                                          </p:spTgt>
                                        </p:tgtEl>
                                        <p:attrNameLst>
                                          <p:attrName>style.visibility</p:attrName>
                                        </p:attrNameLst>
                                      </p:cBhvr>
                                      <p:to>
                                        <p:strVal val="visible"/>
                                      </p:to>
                                    </p:set>
                                    <p:animEffect transition="in" filter="fade">
                                      <p:cBhvr>
                                        <p:cTn id="20" dur="500"/>
                                        <p:tgtEl>
                                          <p:spTgt spid="16384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63843">
                                            <p:txEl>
                                              <p:pRg st="4" end="4"/>
                                            </p:txEl>
                                          </p:spTgt>
                                        </p:tgtEl>
                                        <p:attrNameLst>
                                          <p:attrName>style.visibility</p:attrName>
                                        </p:attrNameLst>
                                      </p:cBhvr>
                                      <p:to>
                                        <p:strVal val="visible"/>
                                      </p:to>
                                    </p:set>
                                    <p:animEffect transition="in" filter="fade">
                                      <p:cBhvr>
                                        <p:cTn id="25" dur="500"/>
                                        <p:tgtEl>
                                          <p:spTgt spid="16384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43" grpId="0" uiExpand="1" build="p"/>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Rot="1" noChangeArrowheads="1"/>
          </p:cNvSpPr>
          <p:nvPr>
            <p:ph type="title"/>
          </p:nvPr>
        </p:nvSpPr>
        <p:spPr/>
        <p:txBody>
          <a:bodyPr/>
          <a:lstStyle/>
          <a:p>
            <a:r>
              <a:rPr lang="zh-CN" altLang="en-US" dirty="0"/>
              <a:t>聚簇存取方法的选择（续）</a:t>
            </a:r>
          </a:p>
        </p:txBody>
      </p:sp>
      <p:sp>
        <p:nvSpPr>
          <p:cNvPr id="164867" name="Rectangle 3"/>
          <p:cNvSpPr>
            <a:spLocks noGrp="1" noRot="1" noChangeArrowheads="1"/>
          </p:cNvSpPr>
          <p:nvPr>
            <p:ph idx="1"/>
          </p:nvPr>
        </p:nvSpPr>
        <p:spPr/>
        <p:txBody>
          <a:bodyPr/>
          <a:lstStyle/>
          <a:p>
            <a:pPr lvl="1">
              <a:lnSpc>
                <a:spcPct val="190000"/>
              </a:lnSpc>
            </a:pPr>
            <a:r>
              <a:rPr lang="en-US" altLang="zh-CN" sz="2400" dirty="0" smtClean="0"/>
              <a:t>(2) </a:t>
            </a:r>
            <a:r>
              <a:rPr lang="zh-CN" altLang="en-US" sz="2400" dirty="0"/>
              <a:t>节省存储空间</a:t>
            </a:r>
          </a:p>
          <a:p>
            <a:pPr lvl="2">
              <a:lnSpc>
                <a:spcPct val="190000"/>
              </a:lnSpc>
              <a:buFont typeface="Wingdings" panose="05000000000000000000" pitchFamily="2" charset="2"/>
              <a:buChar char="Ø"/>
            </a:pPr>
            <a:r>
              <a:rPr lang="zh-CN" altLang="en-US" dirty="0"/>
              <a:t>聚簇以后，聚簇码相同的元组集中在一起了，</a:t>
            </a:r>
            <a:r>
              <a:rPr lang="zh-CN" altLang="en-US" dirty="0" smtClean="0"/>
              <a:t>因而相同的聚簇</a:t>
            </a:r>
            <a:r>
              <a:rPr lang="zh-CN" altLang="en-US" dirty="0"/>
              <a:t>码值不必在每个元组中重复存储，只要在一</a:t>
            </a:r>
            <a:r>
              <a:rPr lang="zh-CN" altLang="en-US" dirty="0" smtClean="0"/>
              <a:t>组中</a:t>
            </a:r>
            <a:r>
              <a:rPr lang="zh-CN" altLang="en-US" dirty="0"/>
              <a:t>存一次就行了</a:t>
            </a:r>
          </a:p>
        </p:txBody>
      </p:sp>
    </p:spTree>
    <p:extLst>
      <p:ext uri="{BB962C8B-B14F-4D97-AF65-F5344CB8AC3E}">
        <p14:creationId xmlns:p14="http://schemas.microsoft.com/office/powerpoint/2010/main" val="968849207"/>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5890" name="Rectangle 2"/>
          <p:cNvSpPr>
            <a:spLocks noGrp="1" noRot="1" noChangeArrowheads="1"/>
          </p:cNvSpPr>
          <p:nvPr>
            <p:ph type="title"/>
          </p:nvPr>
        </p:nvSpPr>
        <p:spPr/>
        <p:txBody>
          <a:bodyPr/>
          <a:lstStyle/>
          <a:p>
            <a:r>
              <a:rPr lang="zh-CN" altLang="en-US" dirty="0"/>
              <a:t>聚簇存取方法的选择（续）</a:t>
            </a:r>
          </a:p>
        </p:txBody>
      </p:sp>
      <p:sp>
        <p:nvSpPr>
          <p:cNvPr id="165891" name="Rectangle 3"/>
          <p:cNvSpPr>
            <a:spLocks noGrp="1" noRot="1" noChangeArrowheads="1"/>
          </p:cNvSpPr>
          <p:nvPr>
            <p:ph idx="1"/>
          </p:nvPr>
        </p:nvSpPr>
        <p:spPr/>
        <p:txBody>
          <a:bodyPr/>
          <a:lstStyle/>
          <a:p>
            <a:pPr>
              <a:lnSpc>
                <a:spcPct val="150000"/>
              </a:lnSpc>
            </a:pPr>
            <a:r>
              <a:rPr lang="zh-CN" altLang="en-US" dirty="0"/>
              <a:t>聚簇的局限性</a:t>
            </a:r>
          </a:p>
          <a:p>
            <a:pPr lvl="1">
              <a:lnSpc>
                <a:spcPct val="150000"/>
              </a:lnSpc>
            </a:pPr>
            <a:r>
              <a:rPr lang="en-US" altLang="zh-CN" dirty="0" smtClean="0"/>
              <a:t>(1) </a:t>
            </a:r>
            <a:r>
              <a:rPr lang="zh-CN" altLang="en-US" dirty="0" smtClean="0"/>
              <a:t>一个表只能建一个聚簇，可优化的</a:t>
            </a:r>
            <a:r>
              <a:rPr lang="en-US" altLang="zh-CN" dirty="0" err="1" smtClean="0"/>
              <a:t>Sql</a:t>
            </a:r>
            <a:r>
              <a:rPr lang="zh-CN" altLang="en-US" dirty="0" smtClean="0"/>
              <a:t>语句有限</a:t>
            </a:r>
            <a:r>
              <a:rPr lang="en-US" altLang="zh-CN" dirty="0" smtClean="0"/>
              <a:t>(</a:t>
            </a:r>
            <a:r>
              <a:rPr lang="zh-CN" altLang="en-US" dirty="0" smtClean="0"/>
              <a:t>仅针对聚簇码</a:t>
            </a:r>
            <a:r>
              <a:rPr lang="en-US" altLang="zh-CN" dirty="0" smtClean="0"/>
              <a:t>)</a:t>
            </a:r>
            <a:endParaRPr lang="zh-CN" altLang="en-US" dirty="0"/>
          </a:p>
          <a:p>
            <a:pPr lvl="1">
              <a:lnSpc>
                <a:spcPct val="150000"/>
              </a:lnSpc>
            </a:pPr>
            <a:r>
              <a:rPr lang="en-US" altLang="zh-CN" dirty="0" smtClean="0"/>
              <a:t>(2) </a:t>
            </a:r>
            <a:r>
              <a:rPr lang="zh-CN" altLang="en-US" dirty="0"/>
              <a:t>建立与维护聚簇的开销相当大</a:t>
            </a:r>
          </a:p>
          <a:p>
            <a:pPr lvl="2">
              <a:lnSpc>
                <a:spcPct val="150000"/>
              </a:lnSpc>
              <a:buFont typeface="Wingdings" panose="05000000000000000000" pitchFamily="2" charset="2"/>
              <a:buChar char="Ø"/>
            </a:pPr>
            <a:r>
              <a:rPr lang="zh-CN" altLang="en-US" dirty="0"/>
              <a:t>对已有关系建立聚簇，将导致关系中元组移动其物理存储位置，并使此关系上原有的</a:t>
            </a:r>
            <a:r>
              <a:rPr lang="zh-CN" altLang="en-US" dirty="0" smtClean="0"/>
              <a:t>索引必须重构（因其中的记录地址指针失效）</a:t>
            </a:r>
            <a:endParaRPr lang="zh-CN" altLang="en-US" dirty="0"/>
          </a:p>
          <a:p>
            <a:pPr lvl="2">
              <a:lnSpc>
                <a:spcPct val="150000"/>
              </a:lnSpc>
              <a:buFont typeface="Wingdings" panose="05000000000000000000" pitchFamily="2" charset="2"/>
              <a:buChar char="Ø"/>
            </a:pPr>
            <a:r>
              <a:rPr lang="zh-CN" altLang="en-US" dirty="0"/>
              <a:t>当一个元组的聚簇</a:t>
            </a:r>
            <a:r>
              <a:rPr lang="zh-CN" altLang="en-US" dirty="0" smtClean="0"/>
              <a:t>码更新时</a:t>
            </a:r>
            <a:r>
              <a:rPr lang="zh-CN" altLang="en-US" dirty="0"/>
              <a:t>，该元组的存储位置也要做相应移动</a:t>
            </a:r>
          </a:p>
        </p:txBody>
      </p:sp>
    </p:spTree>
    <p:extLst>
      <p:ext uri="{BB962C8B-B14F-4D97-AF65-F5344CB8AC3E}">
        <p14:creationId xmlns:p14="http://schemas.microsoft.com/office/powerpoint/2010/main" val="3461614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5891">
                                            <p:txEl>
                                              <p:pRg st="0" end="0"/>
                                            </p:txEl>
                                          </p:spTgt>
                                        </p:tgtEl>
                                        <p:attrNameLst>
                                          <p:attrName>style.visibility</p:attrName>
                                        </p:attrNameLst>
                                      </p:cBhvr>
                                      <p:to>
                                        <p:strVal val="visible"/>
                                      </p:to>
                                    </p:set>
                                    <p:animEffect transition="in" filter="fade">
                                      <p:cBhvr>
                                        <p:cTn id="7" dur="500"/>
                                        <p:tgtEl>
                                          <p:spTgt spid="16589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5891">
                                            <p:txEl>
                                              <p:pRg st="1" end="1"/>
                                            </p:txEl>
                                          </p:spTgt>
                                        </p:tgtEl>
                                        <p:attrNameLst>
                                          <p:attrName>style.visibility</p:attrName>
                                        </p:attrNameLst>
                                      </p:cBhvr>
                                      <p:to>
                                        <p:strVal val="visible"/>
                                      </p:to>
                                    </p:set>
                                    <p:animEffect transition="in" filter="fade">
                                      <p:cBhvr>
                                        <p:cTn id="12" dur="500"/>
                                        <p:tgtEl>
                                          <p:spTgt spid="16589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65891">
                                            <p:txEl>
                                              <p:pRg st="2" end="2"/>
                                            </p:txEl>
                                          </p:spTgt>
                                        </p:tgtEl>
                                        <p:attrNameLst>
                                          <p:attrName>style.visibility</p:attrName>
                                        </p:attrNameLst>
                                      </p:cBhvr>
                                      <p:to>
                                        <p:strVal val="visible"/>
                                      </p:to>
                                    </p:set>
                                    <p:animEffect transition="in" filter="fade">
                                      <p:cBhvr>
                                        <p:cTn id="17" dur="500"/>
                                        <p:tgtEl>
                                          <p:spTgt spid="165891">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65891">
                                            <p:txEl>
                                              <p:pRg st="3" end="3"/>
                                            </p:txEl>
                                          </p:spTgt>
                                        </p:tgtEl>
                                        <p:attrNameLst>
                                          <p:attrName>style.visibility</p:attrName>
                                        </p:attrNameLst>
                                      </p:cBhvr>
                                      <p:to>
                                        <p:strVal val="visible"/>
                                      </p:to>
                                    </p:set>
                                    <p:animEffect transition="in" filter="fade">
                                      <p:cBhvr>
                                        <p:cTn id="20" dur="500"/>
                                        <p:tgtEl>
                                          <p:spTgt spid="165891">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65891">
                                            <p:txEl>
                                              <p:pRg st="4" end="4"/>
                                            </p:txEl>
                                          </p:spTgt>
                                        </p:tgtEl>
                                        <p:attrNameLst>
                                          <p:attrName>style.visibility</p:attrName>
                                        </p:attrNameLst>
                                      </p:cBhvr>
                                      <p:to>
                                        <p:strVal val="visible"/>
                                      </p:to>
                                    </p:set>
                                    <p:animEffect transition="in" filter="fade">
                                      <p:cBhvr>
                                        <p:cTn id="23" dur="500"/>
                                        <p:tgtEl>
                                          <p:spTgt spid="16589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1" grpId="0" uiExpand="1" build="p"/>
    </p:bldLst>
  </p:timing>
</p:sld>
</file>

<file path=ppt/slides/slide1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6914" name="Rectangle 2"/>
          <p:cNvSpPr>
            <a:spLocks noGrp="1" noRot="1" noChangeArrowheads="1"/>
          </p:cNvSpPr>
          <p:nvPr>
            <p:ph type="title"/>
          </p:nvPr>
        </p:nvSpPr>
        <p:spPr/>
        <p:txBody>
          <a:bodyPr/>
          <a:lstStyle/>
          <a:p>
            <a:r>
              <a:rPr lang="zh-CN" altLang="en-US" dirty="0"/>
              <a:t>聚簇存取方法的选择（续）</a:t>
            </a:r>
          </a:p>
        </p:txBody>
      </p:sp>
      <p:sp>
        <p:nvSpPr>
          <p:cNvPr id="166915" name="Rectangle 3"/>
          <p:cNvSpPr>
            <a:spLocks noGrp="1" noRot="1" noChangeArrowheads="1"/>
          </p:cNvSpPr>
          <p:nvPr>
            <p:ph idx="1"/>
          </p:nvPr>
        </p:nvSpPr>
        <p:spPr/>
        <p:txBody>
          <a:bodyPr/>
          <a:lstStyle/>
          <a:p>
            <a:pPr>
              <a:lnSpc>
                <a:spcPct val="120000"/>
              </a:lnSpc>
            </a:pPr>
            <a:r>
              <a:rPr lang="zh-CN" altLang="en-US" dirty="0"/>
              <a:t>聚簇的适用范围</a:t>
            </a:r>
          </a:p>
          <a:p>
            <a:pPr lvl="1">
              <a:lnSpc>
                <a:spcPct val="120000"/>
              </a:lnSpc>
              <a:spcBef>
                <a:spcPct val="30000"/>
              </a:spcBef>
            </a:pPr>
            <a:r>
              <a:rPr lang="en-US" altLang="zh-CN" dirty="0" smtClean="0"/>
              <a:t> </a:t>
            </a:r>
            <a:r>
              <a:rPr lang="zh-CN" altLang="en-US" dirty="0"/>
              <a:t>既适用于单个关系独立聚簇，也适用于多个关系组合聚簇</a:t>
            </a:r>
          </a:p>
          <a:p>
            <a:pPr lvl="1">
              <a:lnSpc>
                <a:spcPct val="120000"/>
              </a:lnSpc>
              <a:spcBef>
                <a:spcPct val="30000"/>
              </a:spcBef>
              <a:buFont typeface="Wingdings" panose="05000000000000000000" pitchFamily="2" charset="2"/>
              <a:buNone/>
            </a:pPr>
            <a:r>
              <a:rPr lang="zh-CN" altLang="en-US" sz="2200" dirty="0"/>
              <a:t>	例：假设用户经常要</a:t>
            </a:r>
            <a:r>
              <a:rPr lang="zh-CN" altLang="en-US" sz="2200" dirty="0" smtClean="0"/>
              <a:t>按班级查询</a:t>
            </a:r>
            <a:r>
              <a:rPr lang="zh-CN" altLang="en-US" sz="2200" dirty="0"/>
              <a:t>学生成绩单，这一查询涉及学生关系和选修关系的连接</a:t>
            </a:r>
            <a:r>
              <a:rPr lang="zh-CN" altLang="en-US" sz="2200" dirty="0" smtClean="0"/>
              <a:t>操作</a:t>
            </a:r>
            <a:r>
              <a:rPr lang="en-US" altLang="zh-CN" sz="2200" dirty="0" smtClean="0"/>
              <a:t>——</a:t>
            </a:r>
            <a:r>
              <a:rPr lang="zh-CN" altLang="en-US" sz="2200" dirty="0" smtClean="0"/>
              <a:t>两者按学号相等的条件连接。为</a:t>
            </a:r>
            <a:r>
              <a:rPr lang="zh-CN" altLang="en-US" sz="2200" dirty="0"/>
              <a:t>提高连接操作的效率，可以把具有相同学号值的学生元组和选修元组在物理上聚簇在一起。这就相当于把多个关系按“预连接”的形式存放，从而大大提高连接操作的效率。</a:t>
            </a:r>
          </a:p>
        </p:txBody>
      </p:sp>
    </p:spTree>
    <p:extLst>
      <p:ext uri="{BB962C8B-B14F-4D97-AF65-F5344CB8AC3E}">
        <p14:creationId xmlns:p14="http://schemas.microsoft.com/office/powerpoint/2010/main" val="944952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6915">
                                            <p:txEl>
                                              <p:pRg st="0" end="0"/>
                                            </p:txEl>
                                          </p:spTgt>
                                        </p:tgtEl>
                                        <p:attrNameLst>
                                          <p:attrName>style.visibility</p:attrName>
                                        </p:attrNameLst>
                                      </p:cBhvr>
                                      <p:to>
                                        <p:strVal val="visible"/>
                                      </p:to>
                                    </p:set>
                                    <p:animEffect transition="in" filter="fade">
                                      <p:cBhvr>
                                        <p:cTn id="7" dur="500"/>
                                        <p:tgtEl>
                                          <p:spTgt spid="16691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6915">
                                            <p:txEl>
                                              <p:pRg st="1" end="1"/>
                                            </p:txEl>
                                          </p:spTgt>
                                        </p:tgtEl>
                                        <p:attrNameLst>
                                          <p:attrName>style.visibility</p:attrName>
                                        </p:attrNameLst>
                                      </p:cBhvr>
                                      <p:to>
                                        <p:strVal val="visible"/>
                                      </p:to>
                                    </p:set>
                                    <p:animEffect transition="in" filter="fade">
                                      <p:cBhvr>
                                        <p:cTn id="10" dur="500"/>
                                        <p:tgtEl>
                                          <p:spTgt spid="16691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66915">
                                            <p:txEl>
                                              <p:pRg st="2" end="2"/>
                                            </p:txEl>
                                          </p:spTgt>
                                        </p:tgtEl>
                                        <p:attrNameLst>
                                          <p:attrName>style.visibility</p:attrName>
                                        </p:attrNameLst>
                                      </p:cBhvr>
                                      <p:to>
                                        <p:strVal val="visible"/>
                                      </p:to>
                                    </p:set>
                                    <p:animEffect transition="in" filter="fade">
                                      <p:cBhvr>
                                        <p:cTn id="15" dur="500"/>
                                        <p:tgtEl>
                                          <p:spTgt spid="16691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915" grpId="0" uiExpand="1" build="p"/>
    </p:bldLst>
  </p:timing>
</p:sld>
</file>

<file path=ppt/slides/slide1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7938" name="Rectangle 2"/>
          <p:cNvSpPr>
            <a:spLocks noGrp="1" noRot="1" noChangeArrowheads="1"/>
          </p:cNvSpPr>
          <p:nvPr>
            <p:ph type="title"/>
          </p:nvPr>
        </p:nvSpPr>
        <p:spPr/>
        <p:txBody>
          <a:bodyPr/>
          <a:lstStyle/>
          <a:p>
            <a:r>
              <a:rPr lang="zh-CN" altLang="en-US" dirty="0"/>
              <a:t>聚簇存取方法的选择（续）</a:t>
            </a:r>
          </a:p>
        </p:txBody>
      </p:sp>
      <p:sp>
        <p:nvSpPr>
          <p:cNvPr id="167939" name="Rectangle 3"/>
          <p:cNvSpPr>
            <a:spLocks noGrp="1" noRot="1" noChangeArrowheads="1"/>
          </p:cNvSpPr>
          <p:nvPr>
            <p:ph idx="1"/>
          </p:nvPr>
        </p:nvSpPr>
        <p:spPr/>
        <p:txBody>
          <a:bodyPr/>
          <a:lstStyle/>
          <a:p>
            <a:pPr lvl="1">
              <a:lnSpc>
                <a:spcPct val="170000"/>
              </a:lnSpc>
            </a:pPr>
            <a:r>
              <a:rPr lang="zh-CN" altLang="en-US" dirty="0" smtClean="0"/>
              <a:t>当</a:t>
            </a:r>
            <a:r>
              <a:rPr lang="zh-CN" altLang="en-US" dirty="0"/>
              <a:t>通过聚簇码进行访问或连接是该关系的</a:t>
            </a:r>
            <a:r>
              <a:rPr lang="zh-CN" altLang="en-US" dirty="0" smtClean="0"/>
              <a:t>主要事务，</a:t>
            </a:r>
            <a:r>
              <a:rPr lang="zh-CN" altLang="en-US" dirty="0"/>
              <a:t>与聚簇码无关的</a:t>
            </a:r>
            <a:r>
              <a:rPr lang="zh-CN" altLang="en-US" dirty="0" smtClean="0"/>
              <a:t>其他事务很少</a:t>
            </a:r>
            <a:r>
              <a:rPr lang="zh-CN" altLang="en-US" dirty="0"/>
              <a:t>或者是次要的时，可以使用聚簇。</a:t>
            </a:r>
          </a:p>
          <a:p>
            <a:pPr lvl="2">
              <a:lnSpc>
                <a:spcPct val="170000"/>
              </a:lnSpc>
              <a:buFont typeface="Wingdings" panose="05000000000000000000" pitchFamily="2" charset="2"/>
              <a:buChar char="Ø"/>
            </a:pPr>
            <a:r>
              <a:rPr lang="zh-CN" altLang="en-US" dirty="0"/>
              <a:t>尤其当</a:t>
            </a:r>
            <a:r>
              <a:rPr lang="en-US" altLang="zh-CN" dirty="0"/>
              <a:t>SQL</a:t>
            </a:r>
            <a:r>
              <a:rPr lang="zh-CN" altLang="en-US" dirty="0"/>
              <a:t>语句中包含有与聚簇码有关的</a:t>
            </a:r>
            <a:r>
              <a:rPr lang="en-US" altLang="zh-CN" dirty="0"/>
              <a:t>ORDER BY</a:t>
            </a:r>
            <a:r>
              <a:rPr lang="zh-CN" altLang="en-US" dirty="0"/>
              <a:t>，</a:t>
            </a:r>
            <a:r>
              <a:rPr lang="en-US" altLang="zh-CN" dirty="0"/>
              <a:t>GROUP BY</a:t>
            </a:r>
            <a:r>
              <a:rPr lang="zh-CN" altLang="en-US" dirty="0"/>
              <a:t>，</a:t>
            </a:r>
            <a:r>
              <a:rPr lang="en-US" altLang="zh-CN" dirty="0"/>
              <a:t>UNION</a:t>
            </a:r>
            <a:r>
              <a:rPr lang="zh-CN" altLang="en-US" dirty="0"/>
              <a:t>，</a:t>
            </a:r>
            <a:r>
              <a:rPr lang="en-US" altLang="zh-CN" dirty="0"/>
              <a:t>DISTINCT</a:t>
            </a:r>
            <a:r>
              <a:rPr lang="zh-CN" altLang="en-US" dirty="0"/>
              <a:t>等子句或短语时，使用聚簇特别有利，可以省去对结果集的排序操作</a:t>
            </a:r>
          </a:p>
        </p:txBody>
      </p:sp>
    </p:spTree>
    <p:extLst>
      <p:ext uri="{BB962C8B-B14F-4D97-AF65-F5344CB8AC3E}">
        <p14:creationId xmlns:p14="http://schemas.microsoft.com/office/powerpoint/2010/main" val="647938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7939">
                                            <p:txEl>
                                              <p:pRg st="0" end="0"/>
                                            </p:txEl>
                                          </p:spTgt>
                                        </p:tgtEl>
                                        <p:attrNameLst>
                                          <p:attrName>style.visibility</p:attrName>
                                        </p:attrNameLst>
                                      </p:cBhvr>
                                      <p:to>
                                        <p:strVal val="visible"/>
                                      </p:to>
                                    </p:set>
                                    <p:animEffect transition="in" filter="fade">
                                      <p:cBhvr>
                                        <p:cTn id="7" dur="500"/>
                                        <p:tgtEl>
                                          <p:spTgt spid="16793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7939">
                                            <p:txEl>
                                              <p:pRg st="1" end="1"/>
                                            </p:txEl>
                                          </p:spTgt>
                                        </p:tgtEl>
                                        <p:attrNameLst>
                                          <p:attrName>style.visibility</p:attrName>
                                        </p:attrNameLst>
                                      </p:cBhvr>
                                      <p:to>
                                        <p:strVal val="visible"/>
                                      </p:to>
                                    </p:set>
                                    <p:animEffect transition="in" filter="fade">
                                      <p:cBhvr>
                                        <p:cTn id="10" dur="500"/>
                                        <p:tgtEl>
                                          <p:spTgt spid="16793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939" grpId="0" build="p"/>
    </p:bldLst>
  </p:timing>
</p:sld>
</file>

<file path=ppt/slides/slide1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1010" name="Rectangle 2"/>
          <p:cNvSpPr>
            <a:spLocks noGrp="1" noRot="1" noChangeArrowheads="1"/>
          </p:cNvSpPr>
          <p:nvPr>
            <p:ph type="title"/>
          </p:nvPr>
        </p:nvSpPr>
        <p:spPr/>
        <p:txBody>
          <a:bodyPr/>
          <a:lstStyle/>
          <a:p>
            <a:r>
              <a:rPr lang="en-US" altLang="zh-CN" dirty="0" smtClean="0"/>
              <a:t>(</a:t>
            </a:r>
            <a:r>
              <a:rPr lang="zh-CN" altLang="en-US" dirty="0" smtClean="0"/>
              <a:t>三</a:t>
            </a:r>
            <a:r>
              <a:rPr lang="en-US" altLang="zh-CN" dirty="0" smtClean="0"/>
              <a:t>) HASH</a:t>
            </a:r>
            <a:r>
              <a:rPr lang="zh-CN" altLang="en-US" dirty="0"/>
              <a:t>存取方法的选择</a:t>
            </a:r>
          </a:p>
        </p:txBody>
      </p:sp>
      <p:sp>
        <p:nvSpPr>
          <p:cNvPr id="171011" name="Rectangle 3"/>
          <p:cNvSpPr>
            <a:spLocks noGrp="1" noRot="1" noChangeArrowheads="1"/>
          </p:cNvSpPr>
          <p:nvPr>
            <p:ph idx="1"/>
          </p:nvPr>
        </p:nvSpPr>
        <p:spPr/>
        <p:txBody>
          <a:bodyPr/>
          <a:lstStyle/>
          <a:p>
            <a:pPr>
              <a:lnSpc>
                <a:spcPct val="140000"/>
              </a:lnSpc>
            </a:pPr>
            <a:r>
              <a:rPr lang="zh-CN" altLang="en-US" dirty="0"/>
              <a:t>选择</a:t>
            </a:r>
            <a:r>
              <a:rPr lang="en-US" altLang="zh-CN" dirty="0"/>
              <a:t>HASH</a:t>
            </a:r>
            <a:r>
              <a:rPr lang="zh-CN" altLang="en-US" dirty="0"/>
              <a:t>存取方法的规则</a:t>
            </a:r>
          </a:p>
          <a:p>
            <a:pPr lvl="1">
              <a:lnSpc>
                <a:spcPct val="130000"/>
              </a:lnSpc>
            </a:pPr>
            <a:r>
              <a:rPr lang="zh-CN" altLang="en-US" sz="2200" dirty="0" smtClean="0"/>
              <a:t>当</a:t>
            </a:r>
            <a:r>
              <a:rPr lang="en-US" altLang="zh-CN" sz="2200" dirty="0" smtClean="0"/>
              <a:t>(</a:t>
            </a:r>
            <a:r>
              <a:rPr lang="zh-CN" altLang="en-US" sz="2200" dirty="0" smtClean="0"/>
              <a:t>关系的</a:t>
            </a:r>
            <a:r>
              <a:rPr lang="en-US" altLang="zh-CN" sz="2200" dirty="0" smtClean="0"/>
              <a:t>)</a:t>
            </a:r>
            <a:r>
              <a:rPr lang="zh-CN" altLang="en-US" sz="2200" dirty="0" smtClean="0"/>
              <a:t>属性满足下列两个</a:t>
            </a:r>
            <a:r>
              <a:rPr lang="zh-CN" altLang="en-US" sz="2200" dirty="0"/>
              <a:t>条件时，</a:t>
            </a:r>
            <a:r>
              <a:rPr lang="zh-CN" altLang="en-US" sz="2200" dirty="0" smtClean="0"/>
              <a:t>可以选择</a:t>
            </a:r>
            <a:r>
              <a:rPr lang="en-US" altLang="zh-CN" sz="2200" dirty="0"/>
              <a:t>HASH</a:t>
            </a:r>
            <a:r>
              <a:rPr lang="zh-CN" altLang="en-US" sz="2200" dirty="0"/>
              <a:t>存取方法</a:t>
            </a:r>
          </a:p>
          <a:p>
            <a:pPr lvl="2">
              <a:lnSpc>
                <a:spcPct val="130000"/>
              </a:lnSpc>
              <a:buFont typeface="Wingdings" panose="05000000000000000000" pitchFamily="2" charset="2"/>
              <a:buChar char="Ø"/>
            </a:pPr>
            <a:r>
              <a:rPr lang="zh-CN" altLang="en-US" dirty="0" smtClean="0"/>
              <a:t>该属性</a:t>
            </a:r>
            <a:r>
              <a:rPr lang="zh-CN" altLang="en-US" dirty="0"/>
              <a:t>主要出现在</a:t>
            </a:r>
            <a:r>
              <a:rPr lang="zh-CN" altLang="en-US" dirty="0">
                <a:solidFill>
                  <a:srgbClr val="0000FF"/>
                </a:solidFill>
              </a:rPr>
              <a:t>等值连接</a:t>
            </a:r>
            <a:r>
              <a:rPr lang="zh-CN" altLang="en-US" dirty="0"/>
              <a:t>条件中或主要出现在</a:t>
            </a:r>
            <a:r>
              <a:rPr lang="zh-CN" altLang="en-US" dirty="0">
                <a:solidFill>
                  <a:srgbClr val="0000FF"/>
                </a:solidFill>
              </a:rPr>
              <a:t>相等比较</a:t>
            </a:r>
            <a:r>
              <a:rPr lang="zh-CN" altLang="en-US" dirty="0"/>
              <a:t>选择条件</a:t>
            </a:r>
            <a:r>
              <a:rPr lang="zh-CN" altLang="en-US" dirty="0" smtClean="0"/>
              <a:t>中</a:t>
            </a:r>
            <a:endParaRPr lang="en-US" altLang="zh-CN" dirty="0" smtClean="0"/>
          </a:p>
          <a:p>
            <a:pPr lvl="2">
              <a:lnSpc>
                <a:spcPct val="130000"/>
              </a:lnSpc>
              <a:buFont typeface="Wingdings" panose="05000000000000000000" pitchFamily="2" charset="2"/>
              <a:buChar char="Ø"/>
            </a:pPr>
            <a:r>
              <a:rPr lang="zh-CN" altLang="en-US" dirty="0" smtClean="0"/>
              <a:t>所属关系</a:t>
            </a:r>
            <a:r>
              <a:rPr lang="zh-CN" altLang="en-US" dirty="0"/>
              <a:t>的大小可预知，而且不变； </a:t>
            </a:r>
          </a:p>
          <a:p>
            <a:pPr lvl="2">
              <a:lnSpc>
                <a:spcPct val="130000"/>
              </a:lnSpc>
              <a:buFont typeface="Wingdings" panose="05000000000000000000" pitchFamily="2" charset="2"/>
              <a:buNone/>
            </a:pPr>
            <a:r>
              <a:rPr lang="zh-CN" altLang="en-US" dirty="0"/>
              <a:t>   或</a:t>
            </a:r>
          </a:p>
          <a:p>
            <a:pPr lvl="2">
              <a:lnSpc>
                <a:spcPct val="130000"/>
              </a:lnSpc>
              <a:buFont typeface="Wingdings" panose="05000000000000000000" pitchFamily="2" charset="2"/>
              <a:buNone/>
            </a:pPr>
            <a:r>
              <a:rPr lang="zh-CN" altLang="en-US" dirty="0"/>
              <a:t>  该关系的大小动态改变，但所选用的</a:t>
            </a:r>
            <a:r>
              <a:rPr lang="en-US" altLang="zh-CN" dirty="0"/>
              <a:t>DBMS</a:t>
            </a:r>
            <a:r>
              <a:rPr lang="zh-CN" altLang="en-US" dirty="0"/>
              <a:t>提供了动态</a:t>
            </a:r>
            <a:r>
              <a:rPr lang="en-US" altLang="zh-CN" dirty="0"/>
              <a:t>HASH</a:t>
            </a:r>
            <a:r>
              <a:rPr lang="zh-CN" altLang="en-US" dirty="0"/>
              <a:t>存取方法</a:t>
            </a:r>
          </a:p>
        </p:txBody>
      </p:sp>
    </p:spTree>
    <p:extLst>
      <p:ext uri="{BB962C8B-B14F-4D97-AF65-F5344CB8AC3E}">
        <p14:creationId xmlns:p14="http://schemas.microsoft.com/office/powerpoint/2010/main" val="2864254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71011">
                                            <p:txEl>
                                              <p:pRg st="0" end="0"/>
                                            </p:txEl>
                                          </p:spTgt>
                                        </p:tgtEl>
                                        <p:attrNameLst>
                                          <p:attrName>style.visibility</p:attrName>
                                        </p:attrNameLst>
                                      </p:cBhvr>
                                      <p:to>
                                        <p:strVal val="visible"/>
                                      </p:to>
                                    </p:set>
                                    <p:animEffect transition="in" filter="fade">
                                      <p:cBhvr>
                                        <p:cTn id="7" dur="500"/>
                                        <p:tgtEl>
                                          <p:spTgt spid="17101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1011">
                                            <p:txEl>
                                              <p:pRg st="1" end="1"/>
                                            </p:txEl>
                                          </p:spTgt>
                                        </p:tgtEl>
                                        <p:attrNameLst>
                                          <p:attrName>style.visibility</p:attrName>
                                        </p:attrNameLst>
                                      </p:cBhvr>
                                      <p:to>
                                        <p:strVal val="visible"/>
                                      </p:to>
                                    </p:set>
                                    <p:animEffect transition="in" filter="fade">
                                      <p:cBhvr>
                                        <p:cTn id="10" dur="500"/>
                                        <p:tgtEl>
                                          <p:spTgt spid="171011">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71011">
                                            <p:txEl>
                                              <p:pRg st="2" end="2"/>
                                            </p:txEl>
                                          </p:spTgt>
                                        </p:tgtEl>
                                        <p:attrNameLst>
                                          <p:attrName>style.visibility</p:attrName>
                                        </p:attrNameLst>
                                      </p:cBhvr>
                                      <p:to>
                                        <p:strVal val="visible"/>
                                      </p:to>
                                    </p:set>
                                    <p:animEffect transition="in" filter="fade">
                                      <p:cBhvr>
                                        <p:cTn id="15" dur="500"/>
                                        <p:tgtEl>
                                          <p:spTgt spid="171011">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71011">
                                            <p:txEl>
                                              <p:pRg st="3" end="3"/>
                                            </p:txEl>
                                          </p:spTgt>
                                        </p:tgtEl>
                                        <p:attrNameLst>
                                          <p:attrName>style.visibility</p:attrName>
                                        </p:attrNameLst>
                                      </p:cBhvr>
                                      <p:to>
                                        <p:strVal val="visible"/>
                                      </p:to>
                                    </p:set>
                                    <p:animEffect transition="in" filter="fade">
                                      <p:cBhvr>
                                        <p:cTn id="18" dur="500"/>
                                        <p:tgtEl>
                                          <p:spTgt spid="171011">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71011">
                                            <p:txEl>
                                              <p:pRg st="4" end="4"/>
                                            </p:txEl>
                                          </p:spTgt>
                                        </p:tgtEl>
                                        <p:attrNameLst>
                                          <p:attrName>style.visibility</p:attrName>
                                        </p:attrNameLst>
                                      </p:cBhvr>
                                      <p:to>
                                        <p:strVal val="visible"/>
                                      </p:to>
                                    </p:set>
                                    <p:animEffect transition="in" filter="fade">
                                      <p:cBhvr>
                                        <p:cTn id="21" dur="500"/>
                                        <p:tgtEl>
                                          <p:spTgt spid="171011">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71011">
                                            <p:txEl>
                                              <p:pRg st="5" end="5"/>
                                            </p:txEl>
                                          </p:spTgt>
                                        </p:tgtEl>
                                        <p:attrNameLst>
                                          <p:attrName>style.visibility</p:attrName>
                                        </p:attrNameLst>
                                      </p:cBhvr>
                                      <p:to>
                                        <p:strVal val="visible"/>
                                      </p:to>
                                    </p:set>
                                    <p:animEffect transition="in" filter="fade">
                                      <p:cBhvr>
                                        <p:cTn id="24" dur="500"/>
                                        <p:tgtEl>
                                          <p:spTgt spid="17101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11" grpId="0" uiExpand="1" build="p"/>
    </p:bldLst>
  </p:timing>
</p:sld>
</file>

<file path=ppt/slides/slide1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2034" name="Rectangle 2"/>
          <p:cNvSpPr>
            <a:spLocks noGrp="1" noRot="1" noChangeArrowheads="1"/>
          </p:cNvSpPr>
          <p:nvPr>
            <p:ph type="title"/>
          </p:nvPr>
        </p:nvSpPr>
        <p:spPr/>
        <p:txBody>
          <a:bodyPr/>
          <a:lstStyle/>
          <a:p>
            <a:r>
              <a:rPr lang="en-US" altLang="zh-CN" dirty="0" smtClean="0"/>
              <a:t>4  </a:t>
            </a:r>
            <a:r>
              <a:rPr lang="zh-CN" altLang="en-US" dirty="0"/>
              <a:t>数据库的物理设计</a:t>
            </a:r>
          </a:p>
        </p:txBody>
      </p:sp>
      <p:sp>
        <p:nvSpPr>
          <p:cNvPr id="172035" name="Rectangle 3"/>
          <p:cNvSpPr>
            <a:spLocks noGrp="1" noRot="1" noChangeArrowheads="1"/>
          </p:cNvSpPr>
          <p:nvPr>
            <p:ph idx="1"/>
          </p:nvPr>
        </p:nvSpPr>
        <p:spPr/>
        <p:txBody>
          <a:bodyPr/>
          <a:lstStyle/>
          <a:p>
            <a:pPr>
              <a:lnSpc>
                <a:spcPct val="170000"/>
              </a:lnSpc>
              <a:buFont typeface="Wingdings" panose="05000000000000000000" pitchFamily="2" charset="2"/>
              <a:buNone/>
            </a:pPr>
            <a:r>
              <a:rPr lang="en-US" altLang="zh-CN" b="1" dirty="0" smtClean="0"/>
              <a:t>4.1  </a:t>
            </a:r>
            <a:r>
              <a:rPr lang="zh-CN" altLang="en-US" b="1" dirty="0"/>
              <a:t>数据库物理设计的内容和方法</a:t>
            </a:r>
          </a:p>
          <a:p>
            <a:pPr>
              <a:lnSpc>
                <a:spcPct val="170000"/>
              </a:lnSpc>
              <a:buFont typeface="Wingdings" panose="05000000000000000000" pitchFamily="2" charset="2"/>
              <a:buNone/>
            </a:pPr>
            <a:r>
              <a:rPr lang="en-US" altLang="zh-CN" b="1" dirty="0" smtClean="0"/>
              <a:t>4.2  </a:t>
            </a:r>
            <a:r>
              <a:rPr lang="zh-CN" altLang="en-US" b="1" dirty="0"/>
              <a:t>关系模式存取方法选择</a:t>
            </a:r>
          </a:p>
          <a:p>
            <a:pPr>
              <a:lnSpc>
                <a:spcPct val="170000"/>
              </a:lnSpc>
              <a:buFont typeface="Wingdings" panose="05000000000000000000" pitchFamily="2" charset="2"/>
              <a:buNone/>
            </a:pPr>
            <a:r>
              <a:rPr lang="en-US" altLang="zh-CN" b="1" dirty="0" smtClean="0">
                <a:solidFill>
                  <a:srgbClr val="3333FF"/>
                </a:solidFill>
              </a:rPr>
              <a:t>4.3  </a:t>
            </a:r>
            <a:r>
              <a:rPr lang="zh-CN" altLang="en-US" b="1" dirty="0">
                <a:solidFill>
                  <a:srgbClr val="3333FF"/>
                </a:solidFill>
              </a:rPr>
              <a:t>确定数据库的存储结构</a:t>
            </a:r>
          </a:p>
          <a:p>
            <a:pPr>
              <a:lnSpc>
                <a:spcPct val="170000"/>
              </a:lnSpc>
              <a:buFont typeface="Wingdings" panose="05000000000000000000" pitchFamily="2" charset="2"/>
              <a:buNone/>
            </a:pPr>
            <a:r>
              <a:rPr lang="en-US" altLang="zh-CN" b="1" dirty="0" smtClean="0"/>
              <a:t>4.4  </a:t>
            </a:r>
            <a:r>
              <a:rPr lang="zh-CN" altLang="en-US" b="1" dirty="0"/>
              <a:t>评价物理结构</a:t>
            </a:r>
          </a:p>
        </p:txBody>
      </p:sp>
    </p:spTree>
    <p:extLst>
      <p:ext uri="{BB962C8B-B14F-4D97-AF65-F5344CB8AC3E}">
        <p14:creationId xmlns:p14="http://schemas.microsoft.com/office/powerpoint/2010/main" val="3330844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72035">
                                            <p:txEl>
                                              <p:pRg st="0" end="0"/>
                                            </p:txEl>
                                          </p:spTgt>
                                        </p:tgtEl>
                                        <p:attrNameLst>
                                          <p:attrName>style.visibility</p:attrName>
                                        </p:attrNameLst>
                                      </p:cBhvr>
                                      <p:to>
                                        <p:strVal val="visible"/>
                                      </p:to>
                                    </p:set>
                                    <p:animEffect transition="in" filter="fade">
                                      <p:cBhvr>
                                        <p:cTn id="7" dur="500"/>
                                        <p:tgtEl>
                                          <p:spTgt spid="17203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2035">
                                            <p:txEl>
                                              <p:pRg st="1" end="1"/>
                                            </p:txEl>
                                          </p:spTgt>
                                        </p:tgtEl>
                                        <p:attrNameLst>
                                          <p:attrName>style.visibility</p:attrName>
                                        </p:attrNameLst>
                                      </p:cBhvr>
                                      <p:to>
                                        <p:strVal val="visible"/>
                                      </p:to>
                                    </p:set>
                                    <p:animEffect transition="in" filter="fade">
                                      <p:cBhvr>
                                        <p:cTn id="10" dur="500"/>
                                        <p:tgtEl>
                                          <p:spTgt spid="17203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72035">
                                            <p:txEl>
                                              <p:pRg st="2" end="2"/>
                                            </p:txEl>
                                          </p:spTgt>
                                        </p:tgtEl>
                                        <p:attrNameLst>
                                          <p:attrName>style.visibility</p:attrName>
                                        </p:attrNameLst>
                                      </p:cBhvr>
                                      <p:to>
                                        <p:strVal val="visible"/>
                                      </p:to>
                                    </p:set>
                                    <p:animEffect transition="in" filter="fade">
                                      <p:cBhvr>
                                        <p:cTn id="13" dur="500"/>
                                        <p:tgtEl>
                                          <p:spTgt spid="172035">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72035">
                                            <p:txEl>
                                              <p:pRg st="3" end="3"/>
                                            </p:txEl>
                                          </p:spTgt>
                                        </p:tgtEl>
                                        <p:attrNameLst>
                                          <p:attrName>style.visibility</p:attrName>
                                        </p:attrNameLst>
                                      </p:cBhvr>
                                      <p:to>
                                        <p:strVal val="visible"/>
                                      </p:to>
                                    </p:set>
                                    <p:animEffect transition="in" filter="fade">
                                      <p:cBhvr>
                                        <p:cTn id="16" dur="500"/>
                                        <p:tgtEl>
                                          <p:spTgt spid="17203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035" grpId="0" build="p"/>
    </p:bldLst>
  </p:timing>
</p:sld>
</file>

<file path=ppt/slides/slide1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3058" name="Rectangle 2"/>
          <p:cNvSpPr>
            <a:spLocks noGrp="1" noRot="1" noChangeArrowheads="1"/>
          </p:cNvSpPr>
          <p:nvPr>
            <p:ph type="title"/>
          </p:nvPr>
        </p:nvSpPr>
        <p:spPr/>
        <p:txBody>
          <a:bodyPr/>
          <a:lstStyle/>
          <a:p>
            <a:r>
              <a:rPr lang="en-US" altLang="zh-CN" dirty="0" smtClean="0"/>
              <a:t>4.3  </a:t>
            </a:r>
            <a:r>
              <a:rPr lang="zh-CN" altLang="en-US" dirty="0"/>
              <a:t>确定数据库的存储结构</a:t>
            </a:r>
          </a:p>
        </p:txBody>
      </p:sp>
      <p:sp>
        <p:nvSpPr>
          <p:cNvPr id="173059" name="Rectangle 3"/>
          <p:cNvSpPr>
            <a:spLocks noGrp="1" noRot="1" noChangeArrowheads="1"/>
          </p:cNvSpPr>
          <p:nvPr>
            <p:ph idx="1"/>
          </p:nvPr>
        </p:nvSpPr>
        <p:spPr/>
        <p:txBody>
          <a:bodyPr/>
          <a:lstStyle/>
          <a:p>
            <a:pPr lvl="1">
              <a:lnSpc>
                <a:spcPct val="130000"/>
              </a:lnSpc>
            </a:pPr>
            <a:r>
              <a:rPr lang="en-US" altLang="zh-CN" dirty="0" smtClean="0"/>
              <a:t>1</a:t>
            </a:r>
            <a:r>
              <a:rPr lang="en-US" altLang="zh-CN" dirty="0"/>
              <a:t>. </a:t>
            </a:r>
            <a:r>
              <a:rPr lang="zh-CN" altLang="en-US" dirty="0"/>
              <a:t>确定数据的存放位置和存储结构</a:t>
            </a:r>
          </a:p>
          <a:p>
            <a:pPr lvl="2">
              <a:lnSpc>
                <a:spcPct val="130000"/>
              </a:lnSpc>
              <a:buFont typeface="Wingdings" panose="05000000000000000000" pitchFamily="2" charset="2"/>
              <a:buChar char="Ø"/>
            </a:pPr>
            <a:r>
              <a:rPr lang="zh-CN" altLang="en-US" dirty="0"/>
              <a:t> 关系</a:t>
            </a:r>
          </a:p>
          <a:p>
            <a:pPr lvl="2">
              <a:lnSpc>
                <a:spcPct val="130000"/>
              </a:lnSpc>
              <a:buFont typeface="Wingdings" panose="05000000000000000000" pitchFamily="2" charset="2"/>
              <a:buChar char="Ø"/>
            </a:pPr>
            <a:r>
              <a:rPr lang="zh-CN" altLang="en-US" dirty="0"/>
              <a:t> 索引</a:t>
            </a:r>
          </a:p>
          <a:p>
            <a:pPr lvl="2">
              <a:lnSpc>
                <a:spcPct val="130000"/>
              </a:lnSpc>
              <a:buFont typeface="Wingdings" panose="05000000000000000000" pitchFamily="2" charset="2"/>
              <a:buChar char="Ø"/>
            </a:pPr>
            <a:r>
              <a:rPr lang="zh-CN" altLang="en-US" dirty="0"/>
              <a:t> 聚簇</a:t>
            </a:r>
          </a:p>
          <a:p>
            <a:pPr lvl="2">
              <a:lnSpc>
                <a:spcPct val="130000"/>
              </a:lnSpc>
              <a:buFont typeface="Wingdings" panose="05000000000000000000" pitchFamily="2" charset="2"/>
              <a:buChar char="Ø"/>
            </a:pPr>
            <a:r>
              <a:rPr lang="zh-CN" altLang="en-US" dirty="0"/>
              <a:t> 日志</a:t>
            </a:r>
          </a:p>
          <a:p>
            <a:pPr lvl="2">
              <a:lnSpc>
                <a:spcPct val="130000"/>
              </a:lnSpc>
              <a:buFont typeface="Wingdings" panose="05000000000000000000" pitchFamily="2" charset="2"/>
              <a:buChar char="Ø"/>
            </a:pPr>
            <a:r>
              <a:rPr lang="zh-CN" altLang="en-US" dirty="0"/>
              <a:t> 备份</a:t>
            </a:r>
          </a:p>
          <a:p>
            <a:pPr lvl="1">
              <a:lnSpc>
                <a:spcPct val="130000"/>
              </a:lnSpc>
            </a:pPr>
            <a:r>
              <a:rPr lang="en-US" altLang="zh-CN" dirty="0"/>
              <a:t>2. </a:t>
            </a:r>
            <a:r>
              <a:rPr lang="zh-CN" altLang="en-US" dirty="0"/>
              <a:t>确定系统配置</a:t>
            </a:r>
          </a:p>
        </p:txBody>
      </p:sp>
    </p:spTree>
    <p:extLst>
      <p:ext uri="{BB962C8B-B14F-4D97-AF65-F5344CB8AC3E}">
        <p14:creationId xmlns:p14="http://schemas.microsoft.com/office/powerpoint/2010/main" val="3642724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73059">
                                            <p:txEl>
                                              <p:pRg st="0" end="0"/>
                                            </p:txEl>
                                          </p:spTgt>
                                        </p:tgtEl>
                                        <p:attrNameLst>
                                          <p:attrName>style.visibility</p:attrName>
                                        </p:attrNameLst>
                                      </p:cBhvr>
                                      <p:to>
                                        <p:strVal val="visible"/>
                                      </p:to>
                                    </p:set>
                                    <p:animEffect transition="in" filter="fade">
                                      <p:cBhvr>
                                        <p:cTn id="7" dur="500"/>
                                        <p:tgtEl>
                                          <p:spTgt spid="17305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3059">
                                            <p:txEl>
                                              <p:pRg st="1" end="1"/>
                                            </p:txEl>
                                          </p:spTgt>
                                        </p:tgtEl>
                                        <p:attrNameLst>
                                          <p:attrName>style.visibility</p:attrName>
                                        </p:attrNameLst>
                                      </p:cBhvr>
                                      <p:to>
                                        <p:strVal val="visible"/>
                                      </p:to>
                                    </p:set>
                                    <p:animEffect transition="in" filter="fade">
                                      <p:cBhvr>
                                        <p:cTn id="10" dur="500"/>
                                        <p:tgtEl>
                                          <p:spTgt spid="17305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73059">
                                            <p:txEl>
                                              <p:pRg st="2" end="2"/>
                                            </p:txEl>
                                          </p:spTgt>
                                        </p:tgtEl>
                                        <p:attrNameLst>
                                          <p:attrName>style.visibility</p:attrName>
                                        </p:attrNameLst>
                                      </p:cBhvr>
                                      <p:to>
                                        <p:strVal val="visible"/>
                                      </p:to>
                                    </p:set>
                                    <p:animEffect transition="in" filter="fade">
                                      <p:cBhvr>
                                        <p:cTn id="13" dur="500"/>
                                        <p:tgtEl>
                                          <p:spTgt spid="173059">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73059">
                                            <p:txEl>
                                              <p:pRg st="3" end="3"/>
                                            </p:txEl>
                                          </p:spTgt>
                                        </p:tgtEl>
                                        <p:attrNameLst>
                                          <p:attrName>style.visibility</p:attrName>
                                        </p:attrNameLst>
                                      </p:cBhvr>
                                      <p:to>
                                        <p:strVal val="visible"/>
                                      </p:to>
                                    </p:set>
                                    <p:animEffect transition="in" filter="fade">
                                      <p:cBhvr>
                                        <p:cTn id="16" dur="500"/>
                                        <p:tgtEl>
                                          <p:spTgt spid="173059">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73059">
                                            <p:txEl>
                                              <p:pRg st="4" end="4"/>
                                            </p:txEl>
                                          </p:spTgt>
                                        </p:tgtEl>
                                        <p:attrNameLst>
                                          <p:attrName>style.visibility</p:attrName>
                                        </p:attrNameLst>
                                      </p:cBhvr>
                                      <p:to>
                                        <p:strVal val="visible"/>
                                      </p:to>
                                    </p:set>
                                    <p:animEffect transition="in" filter="fade">
                                      <p:cBhvr>
                                        <p:cTn id="19" dur="500"/>
                                        <p:tgtEl>
                                          <p:spTgt spid="173059">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73059">
                                            <p:txEl>
                                              <p:pRg st="5" end="5"/>
                                            </p:txEl>
                                          </p:spTgt>
                                        </p:tgtEl>
                                        <p:attrNameLst>
                                          <p:attrName>style.visibility</p:attrName>
                                        </p:attrNameLst>
                                      </p:cBhvr>
                                      <p:to>
                                        <p:strVal val="visible"/>
                                      </p:to>
                                    </p:set>
                                    <p:animEffect transition="in" filter="fade">
                                      <p:cBhvr>
                                        <p:cTn id="22" dur="500"/>
                                        <p:tgtEl>
                                          <p:spTgt spid="173059">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73059">
                                            <p:txEl>
                                              <p:pRg st="6" end="6"/>
                                            </p:txEl>
                                          </p:spTgt>
                                        </p:tgtEl>
                                        <p:attrNameLst>
                                          <p:attrName>style.visibility</p:attrName>
                                        </p:attrNameLst>
                                      </p:cBhvr>
                                      <p:to>
                                        <p:strVal val="visible"/>
                                      </p:to>
                                    </p:set>
                                    <p:animEffect transition="in" filter="fade">
                                      <p:cBhvr>
                                        <p:cTn id="27" dur="500"/>
                                        <p:tgtEl>
                                          <p:spTgt spid="17305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059"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
          <p:cNvSpPr>
            <a:spLocks noGrp="1" noRot="1" noChangeArrowheads="1"/>
          </p:cNvSpPr>
          <p:nvPr>
            <p:ph type="title"/>
          </p:nvPr>
        </p:nvSpPr>
        <p:spPr/>
        <p:txBody>
          <a:bodyPr/>
          <a:lstStyle/>
          <a:p>
            <a:r>
              <a:rPr lang="en-US" altLang="zh-CN" dirty="0" smtClean="0"/>
              <a:t>1.1 </a:t>
            </a:r>
            <a:r>
              <a:rPr lang="zh-CN" altLang="en-US" dirty="0" smtClean="0"/>
              <a:t>需求分析</a:t>
            </a:r>
            <a:r>
              <a:rPr lang="zh-CN" altLang="en-US" dirty="0"/>
              <a:t>的任务</a:t>
            </a:r>
          </a:p>
        </p:txBody>
      </p:sp>
      <p:sp>
        <p:nvSpPr>
          <p:cNvPr id="14339" name="Rectangle 3"/>
          <p:cNvSpPr>
            <a:spLocks noGrp="1" noRot="1" noChangeArrowheads="1"/>
          </p:cNvSpPr>
          <p:nvPr>
            <p:ph idx="1"/>
          </p:nvPr>
        </p:nvSpPr>
        <p:spPr/>
        <p:txBody>
          <a:bodyPr>
            <a:normAutofit lnSpcReduction="10000"/>
          </a:bodyPr>
          <a:lstStyle/>
          <a:p>
            <a:pPr>
              <a:lnSpc>
                <a:spcPct val="170000"/>
              </a:lnSpc>
            </a:pPr>
            <a:r>
              <a:rPr lang="zh-CN" altLang="en-US" dirty="0"/>
              <a:t>详细调查现实世界要处理的对象（组织、企业、部门等）</a:t>
            </a:r>
          </a:p>
          <a:p>
            <a:pPr>
              <a:lnSpc>
                <a:spcPct val="170000"/>
              </a:lnSpc>
            </a:pPr>
            <a:r>
              <a:rPr lang="zh-CN" altLang="en-US" dirty="0"/>
              <a:t>充分了解原系统（手工系统或计算机系统）</a:t>
            </a:r>
          </a:p>
          <a:p>
            <a:pPr>
              <a:lnSpc>
                <a:spcPct val="170000"/>
              </a:lnSpc>
            </a:pPr>
            <a:r>
              <a:rPr lang="zh-CN" altLang="en-US" dirty="0"/>
              <a:t>明确用户的各种需求</a:t>
            </a:r>
          </a:p>
          <a:p>
            <a:pPr>
              <a:lnSpc>
                <a:spcPct val="170000"/>
              </a:lnSpc>
            </a:pPr>
            <a:r>
              <a:rPr lang="zh-CN" altLang="en-US" dirty="0"/>
              <a:t>确定新系统的功能</a:t>
            </a:r>
          </a:p>
          <a:p>
            <a:pPr>
              <a:lnSpc>
                <a:spcPct val="170000"/>
              </a:lnSpc>
            </a:pPr>
            <a:r>
              <a:rPr lang="zh-CN" altLang="en-US" dirty="0"/>
              <a:t>充分考虑今后可能的扩充和改变</a:t>
            </a:r>
          </a:p>
        </p:txBody>
      </p:sp>
    </p:spTree>
    <p:extLst>
      <p:ext uri="{BB962C8B-B14F-4D97-AF65-F5344CB8AC3E}">
        <p14:creationId xmlns:p14="http://schemas.microsoft.com/office/powerpoint/2010/main" val="689932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animEffect transition="in" filter="fade">
                                      <p:cBhvr>
                                        <p:cTn id="7" dur="500"/>
                                        <p:tgtEl>
                                          <p:spTgt spid="1433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339">
                                            <p:txEl>
                                              <p:pRg st="1" end="1"/>
                                            </p:txEl>
                                          </p:spTgt>
                                        </p:tgtEl>
                                        <p:attrNameLst>
                                          <p:attrName>style.visibility</p:attrName>
                                        </p:attrNameLst>
                                      </p:cBhvr>
                                      <p:to>
                                        <p:strVal val="visible"/>
                                      </p:to>
                                    </p:set>
                                    <p:animEffect transition="in" filter="fade">
                                      <p:cBhvr>
                                        <p:cTn id="10" dur="500"/>
                                        <p:tgtEl>
                                          <p:spTgt spid="1433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339">
                                            <p:txEl>
                                              <p:pRg st="2" end="2"/>
                                            </p:txEl>
                                          </p:spTgt>
                                        </p:tgtEl>
                                        <p:attrNameLst>
                                          <p:attrName>style.visibility</p:attrName>
                                        </p:attrNameLst>
                                      </p:cBhvr>
                                      <p:to>
                                        <p:strVal val="visible"/>
                                      </p:to>
                                    </p:set>
                                    <p:animEffect transition="in" filter="fade">
                                      <p:cBhvr>
                                        <p:cTn id="13" dur="500"/>
                                        <p:tgtEl>
                                          <p:spTgt spid="14339">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4339">
                                            <p:txEl>
                                              <p:pRg st="3" end="3"/>
                                            </p:txEl>
                                          </p:spTgt>
                                        </p:tgtEl>
                                        <p:attrNameLst>
                                          <p:attrName>style.visibility</p:attrName>
                                        </p:attrNameLst>
                                      </p:cBhvr>
                                      <p:to>
                                        <p:strVal val="visible"/>
                                      </p:to>
                                    </p:set>
                                    <p:animEffect transition="in" filter="fade">
                                      <p:cBhvr>
                                        <p:cTn id="16" dur="500"/>
                                        <p:tgtEl>
                                          <p:spTgt spid="14339">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4339">
                                            <p:txEl>
                                              <p:pRg st="4" end="4"/>
                                            </p:txEl>
                                          </p:spTgt>
                                        </p:tgtEl>
                                        <p:attrNameLst>
                                          <p:attrName>style.visibility</p:attrName>
                                        </p:attrNameLst>
                                      </p:cBhvr>
                                      <p:to>
                                        <p:strVal val="visible"/>
                                      </p:to>
                                    </p:set>
                                    <p:animEffect transition="in" filter="fade">
                                      <p:cBhvr>
                                        <p:cTn id="19" dur="500"/>
                                        <p:tgtEl>
                                          <p:spTgt spid="1433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uiExpand="1" build="p"/>
    </p:bldLst>
  </p:timing>
</p:sld>
</file>

<file path=ppt/slides/slide1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082" name="Rectangle 2"/>
          <p:cNvSpPr>
            <a:spLocks noGrp="1" noRot="1" noChangeArrowheads="1"/>
          </p:cNvSpPr>
          <p:nvPr>
            <p:ph type="title"/>
          </p:nvPr>
        </p:nvSpPr>
        <p:spPr/>
        <p:txBody>
          <a:bodyPr/>
          <a:lstStyle/>
          <a:p>
            <a:r>
              <a:rPr lang="zh-CN" altLang="en-US" dirty="0" smtClean="0"/>
              <a:t>确定</a:t>
            </a:r>
            <a:r>
              <a:rPr lang="zh-CN" altLang="en-US" dirty="0"/>
              <a:t>数据的存放位置</a:t>
            </a:r>
          </a:p>
        </p:txBody>
      </p:sp>
      <p:sp>
        <p:nvSpPr>
          <p:cNvPr id="174083" name="Rectangle 3"/>
          <p:cNvSpPr>
            <a:spLocks noGrp="1" noRot="1" noChangeArrowheads="1"/>
          </p:cNvSpPr>
          <p:nvPr>
            <p:ph idx="1"/>
          </p:nvPr>
        </p:nvSpPr>
        <p:spPr/>
        <p:txBody>
          <a:bodyPr/>
          <a:lstStyle/>
          <a:p>
            <a:r>
              <a:rPr lang="zh-CN" altLang="en-US" dirty="0"/>
              <a:t>确定数据存放位置和存储结构的因素</a:t>
            </a:r>
          </a:p>
          <a:p>
            <a:pPr lvl="1"/>
            <a:r>
              <a:rPr lang="zh-CN" altLang="en-US" dirty="0"/>
              <a:t>存取时间</a:t>
            </a:r>
          </a:p>
          <a:p>
            <a:pPr lvl="1"/>
            <a:r>
              <a:rPr lang="zh-CN" altLang="en-US" dirty="0"/>
              <a:t>存储空间利用率</a:t>
            </a:r>
          </a:p>
          <a:p>
            <a:pPr lvl="1"/>
            <a:r>
              <a:rPr lang="zh-CN" altLang="en-US" dirty="0"/>
              <a:t>维护代价</a:t>
            </a:r>
          </a:p>
          <a:p>
            <a:pPr lvl="1">
              <a:spcBef>
                <a:spcPct val="50000"/>
              </a:spcBef>
              <a:buFont typeface="Wingdings" panose="05000000000000000000" pitchFamily="2" charset="2"/>
              <a:buNone/>
            </a:pPr>
            <a:r>
              <a:rPr lang="zh-CN" altLang="en-US" dirty="0"/>
              <a:t>    这三个方面常常是相互矛盾的</a:t>
            </a:r>
          </a:p>
          <a:p>
            <a:pPr lvl="1">
              <a:spcBef>
                <a:spcPct val="30000"/>
              </a:spcBef>
              <a:buFont typeface="Wingdings" panose="05000000000000000000" pitchFamily="2" charset="2"/>
              <a:buNone/>
            </a:pPr>
            <a:r>
              <a:rPr lang="zh-CN" altLang="en-US" dirty="0"/>
              <a:t>    例：消除一切冗余数据虽能够节约存储空间和</a:t>
            </a:r>
            <a:r>
              <a:rPr lang="zh-CN" altLang="en-US" dirty="0" smtClean="0"/>
              <a:t>减少更新时的维护代价，</a:t>
            </a:r>
            <a:r>
              <a:rPr lang="zh-CN" altLang="en-US" dirty="0"/>
              <a:t>但往往会</a:t>
            </a:r>
            <a:r>
              <a:rPr lang="zh-CN" altLang="en-US" dirty="0" smtClean="0"/>
              <a:t>导致查询开销的</a:t>
            </a:r>
            <a:r>
              <a:rPr lang="zh-CN" altLang="en-US" dirty="0"/>
              <a:t>增加</a:t>
            </a:r>
          </a:p>
          <a:p>
            <a:pPr lvl="1">
              <a:spcBef>
                <a:spcPct val="30000"/>
              </a:spcBef>
              <a:buFont typeface="Wingdings" panose="05000000000000000000" pitchFamily="2" charset="2"/>
              <a:buNone/>
            </a:pPr>
            <a:r>
              <a:rPr lang="zh-CN" altLang="en-US" dirty="0"/>
              <a:t>    必须进行权衡，选择一个折中方案</a:t>
            </a:r>
          </a:p>
        </p:txBody>
      </p:sp>
    </p:spTree>
    <p:extLst>
      <p:ext uri="{BB962C8B-B14F-4D97-AF65-F5344CB8AC3E}">
        <p14:creationId xmlns:p14="http://schemas.microsoft.com/office/powerpoint/2010/main" val="1261803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74083">
                                            <p:txEl>
                                              <p:pRg st="0" end="0"/>
                                            </p:txEl>
                                          </p:spTgt>
                                        </p:tgtEl>
                                        <p:attrNameLst>
                                          <p:attrName>style.visibility</p:attrName>
                                        </p:attrNameLst>
                                      </p:cBhvr>
                                      <p:to>
                                        <p:strVal val="visible"/>
                                      </p:to>
                                    </p:set>
                                    <p:animEffect transition="in" filter="fade">
                                      <p:cBhvr>
                                        <p:cTn id="7" dur="500"/>
                                        <p:tgtEl>
                                          <p:spTgt spid="17408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4083">
                                            <p:txEl>
                                              <p:pRg st="1" end="1"/>
                                            </p:txEl>
                                          </p:spTgt>
                                        </p:tgtEl>
                                        <p:attrNameLst>
                                          <p:attrName>style.visibility</p:attrName>
                                        </p:attrNameLst>
                                      </p:cBhvr>
                                      <p:to>
                                        <p:strVal val="visible"/>
                                      </p:to>
                                    </p:set>
                                    <p:animEffect transition="in" filter="fade">
                                      <p:cBhvr>
                                        <p:cTn id="10" dur="500"/>
                                        <p:tgtEl>
                                          <p:spTgt spid="17408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74083">
                                            <p:txEl>
                                              <p:pRg st="2" end="2"/>
                                            </p:txEl>
                                          </p:spTgt>
                                        </p:tgtEl>
                                        <p:attrNameLst>
                                          <p:attrName>style.visibility</p:attrName>
                                        </p:attrNameLst>
                                      </p:cBhvr>
                                      <p:to>
                                        <p:strVal val="visible"/>
                                      </p:to>
                                    </p:set>
                                    <p:animEffect transition="in" filter="fade">
                                      <p:cBhvr>
                                        <p:cTn id="13" dur="500"/>
                                        <p:tgtEl>
                                          <p:spTgt spid="17408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74083">
                                            <p:txEl>
                                              <p:pRg st="3" end="3"/>
                                            </p:txEl>
                                          </p:spTgt>
                                        </p:tgtEl>
                                        <p:attrNameLst>
                                          <p:attrName>style.visibility</p:attrName>
                                        </p:attrNameLst>
                                      </p:cBhvr>
                                      <p:to>
                                        <p:strVal val="visible"/>
                                      </p:to>
                                    </p:set>
                                    <p:animEffect transition="in" filter="fade">
                                      <p:cBhvr>
                                        <p:cTn id="16" dur="500"/>
                                        <p:tgtEl>
                                          <p:spTgt spid="17408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74083">
                                            <p:txEl>
                                              <p:pRg st="4" end="4"/>
                                            </p:txEl>
                                          </p:spTgt>
                                        </p:tgtEl>
                                        <p:attrNameLst>
                                          <p:attrName>style.visibility</p:attrName>
                                        </p:attrNameLst>
                                      </p:cBhvr>
                                      <p:to>
                                        <p:strVal val="visible"/>
                                      </p:to>
                                    </p:set>
                                    <p:animEffect transition="in" filter="fade">
                                      <p:cBhvr>
                                        <p:cTn id="21" dur="500"/>
                                        <p:tgtEl>
                                          <p:spTgt spid="17408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74083">
                                            <p:txEl>
                                              <p:pRg st="5" end="5"/>
                                            </p:txEl>
                                          </p:spTgt>
                                        </p:tgtEl>
                                        <p:attrNameLst>
                                          <p:attrName>style.visibility</p:attrName>
                                        </p:attrNameLst>
                                      </p:cBhvr>
                                      <p:to>
                                        <p:strVal val="visible"/>
                                      </p:to>
                                    </p:set>
                                    <p:animEffect transition="in" filter="fade">
                                      <p:cBhvr>
                                        <p:cTn id="24" dur="500"/>
                                        <p:tgtEl>
                                          <p:spTgt spid="17408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74083">
                                            <p:txEl>
                                              <p:pRg st="6" end="6"/>
                                            </p:txEl>
                                          </p:spTgt>
                                        </p:tgtEl>
                                        <p:attrNameLst>
                                          <p:attrName>style.visibility</p:attrName>
                                        </p:attrNameLst>
                                      </p:cBhvr>
                                      <p:to>
                                        <p:strVal val="visible"/>
                                      </p:to>
                                    </p:set>
                                    <p:animEffect transition="in" filter="fade">
                                      <p:cBhvr>
                                        <p:cTn id="27" dur="500"/>
                                        <p:tgtEl>
                                          <p:spTgt spid="17408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083" grpId="0" uiExpand="1" build="p"/>
    </p:bldLst>
  </p:timing>
</p:sld>
</file>

<file path=ppt/slides/slide1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5106" name="Rectangle 2"/>
          <p:cNvSpPr>
            <a:spLocks noGrp="1" noRot="1" noChangeArrowheads="1"/>
          </p:cNvSpPr>
          <p:nvPr>
            <p:ph type="title"/>
          </p:nvPr>
        </p:nvSpPr>
        <p:spPr/>
        <p:txBody>
          <a:bodyPr/>
          <a:lstStyle/>
          <a:p>
            <a:r>
              <a:rPr lang="zh-CN" altLang="en-US" dirty="0"/>
              <a:t>确定数据的存放位置（续）</a:t>
            </a:r>
          </a:p>
        </p:txBody>
      </p:sp>
      <p:sp>
        <p:nvSpPr>
          <p:cNvPr id="175107" name="Rectangle 3"/>
          <p:cNvSpPr>
            <a:spLocks noGrp="1" noRot="1" noChangeArrowheads="1"/>
          </p:cNvSpPr>
          <p:nvPr>
            <p:ph idx="1"/>
          </p:nvPr>
        </p:nvSpPr>
        <p:spPr/>
        <p:txBody>
          <a:bodyPr/>
          <a:lstStyle/>
          <a:p>
            <a:pPr>
              <a:lnSpc>
                <a:spcPct val="150000"/>
              </a:lnSpc>
            </a:pPr>
            <a:r>
              <a:rPr lang="zh-CN" altLang="en-US" dirty="0"/>
              <a:t>基本原则</a:t>
            </a:r>
          </a:p>
          <a:p>
            <a:pPr lvl="1">
              <a:lnSpc>
                <a:spcPct val="150000"/>
              </a:lnSpc>
            </a:pPr>
            <a:r>
              <a:rPr lang="zh-CN" altLang="en-US" dirty="0"/>
              <a:t>根据应用情况将</a:t>
            </a:r>
          </a:p>
          <a:p>
            <a:pPr lvl="2">
              <a:lnSpc>
                <a:spcPct val="150000"/>
              </a:lnSpc>
              <a:buFont typeface="Wingdings" panose="05000000000000000000" pitchFamily="2" charset="2"/>
              <a:buChar char="Ø"/>
            </a:pPr>
            <a:r>
              <a:rPr lang="zh-CN" altLang="en-US" sz="2200" dirty="0">
                <a:solidFill>
                  <a:srgbClr val="0000FF"/>
                </a:solidFill>
              </a:rPr>
              <a:t>易变</a:t>
            </a:r>
            <a:r>
              <a:rPr lang="zh-CN" altLang="en-US" sz="2200" dirty="0"/>
              <a:t>部分与</a:t>
            </a:r>
            <a:r>
              <a:rPr lang="zh-CN" altLang="en-US" sz="2200" dirty="0">
                <a:solidFill>
                  <a:srgbClr val="0000FF"/>
                </a:solidFill>
              </a:rPr>
              <a:t>稳定</a:t>
            </a:r>
            <a:r>
              <a:rPr lang="zh-CN" altLang="en-US" sz="2200" dirty="0"/>
              <a:t>部分分开存放</a:t>
            </a:r>
          </a:p>
          <a:p>
            <a:pPr lvl="2">
              <a:lnSpc>
                <a:spcPct val="150000"/>
              </a:lnSpc>
              <a:buFont typeface="Wingdings" panose="05000000000000000000" pitchFamily="2" charset="2"/>
              <a:buChar char="Ø"/>
            </a:pPr>
            <a:r>
              <a:rPr lang="zh-CN" altLang="en-US" sz="2200" dirty="0">
                <a:solidFill>
                  <a:srgbClr val="0000FF"/>
                </a:solidFill>
              </a:rPr>
              <a:t>存取频率较高</a:t>
            </a:r>
            <a:r>
              <a:rPr lang="zh-CN" altLang="en-US" sz="2200" dirty="0"/>
              <a:t>部分与</a:t>
            </a:r>
            <a:r>
              <a:rPr lang="zh-CN" altLang="en-US" sz="2200" dirty="0">
                <a:solidFill>
                  <a:srgbClr val="0000FF"/>
                </a:solidFill>
              </a:rPr>
              <a:t>存取频率较低</a:t>
            </a:r>
            <a:r>
              <a:rPr lang="zh-CN" altLang="en-US" sz="2200" dirty="0"/>
              <a:t>部分，分开存放</a:t>
            </a:r>
          </a:p>
        </p:txBody>
      </p:sp>
    </p:spTree>
    <p:extLst>
      <p:ext uri="{BB962C8B-B14F-4D97-AF65-F5344CB8AC3E}">
        <p14:creationId xmlns:p14="http://schemas.microsoft.com/office/powerpoint/2010/main" val="3552513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75107">
                                            <p:txEl>
                                              <p:pRg st="0" end="0"/>
                                            </p:txEl>
                                          </p:spTgt>
                                        </p:tgtEl>
                                        <p:attrNameLst>
                                          <p:attrName>style.visibility</p:attrName>
                                        </p:attrNameLst>
                                      </p:cBhvr>
                                      <p:to>
                                        <p:strVal val="visible"/>
                                      </p:to>
                                    </p:set>
                                    <p:animEffect transition="in" filter="fade">
                                      <p:cBhvr>
                                        <p:cTn id="7" dur="500"/>
                                        <p:tgtEl>
                                          <p:spTgt spid="17510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5107">
                                            <p:txEl>
                                              <p:pRg st="1" end="1"/>
                                            </p:txEl>
                                          </p:spTgt>
                                        </p:tgtEl>
                                        <p:attrNameLst>
                                          <p:attrName>style.visibility</p:attrName>
                                        </p:attrNameLst>
                                      </p:cBhvr>
                                      <p:to>
                                        <p:strVal val="visible"/>
                                      </p:to>
                                    </p:set>
                                    <p:animEffect transition="in" filter="fade">
                                      <p:cBhvr>
                                        <p:cTn id="10" dur="500"/>
                                        <p:tgtEl>
                                          <p:spTgt spid="17510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75107">
                                            <p:txEl>
                                              <p:pRg st="2" end="2"/>
                                            </p:txEl>
                                          </p:spTgt>
                                        </p:tgtEl>
                                        <p:attrNameLst>
                                          <p:attrName>style.visibility</p:attrName>
                                        </p:attrNameLst>
                                      </p:cBhvr>
                                      <p:to>
                                        <p:strVal val="visible"/>
                                      </p:to>
                                    </p:set>
                                    <p:animEffect transition="in" filter="fade">
                                      <p:cBhvr>
                                        <p:cTn id="13" dur="500"/>
                                        <p:tgtEl>
                                          <p:spTgt spid="17510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75107">
                                            <p:txEl>
                                              <p:pRg st="3" end="3"/>
                                            </p:txEl>
                                          </p:spTgt>
                                        </p:tgtEl>
                                        <p:attrNameLst>
                                          <p:attrName>style.visibility</p:attrName>
                                        </p:attrNameLst>
                                      </p:cBhvr>
                                      <p:to>
                                        <p:strVal val="visible"/>
                                      </p:to>
                                    </p:set>
                                    <p:animEffect transition="in" filter="fade">
                                      <p:cBhvr>
                                        <p:cTn id="16" dur="500"/>
                                        <p:tgtEl>
                                          <p:spTgt spid="1751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107" grpId="0" uiExpand="1" build="p"/>
    </p:bldLst>
  </p:timing>
</p:sld>
</file>

<file path=ppt/slides/slide1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6130" name="Rectangle 2"/>
          <p:cNvSpPr>
            <a:spLocks noGrp="1" noRot="1" noChangeArrowheads="1"/>
          </p:cNvSpPr>
          <p:nvPr>
            <p:ph type="title"/>
          </p:nvPr>
        </p:nvSpPr>
        <p:spPr/>
        <p:txBody>
          <a:bodyPr/>
          <a:lstStyle/>
          <a:p>
            <a:r>
              <a:rPr lang="zh-CN" altLang="en-US" dirty="0"/>
              <a:t>确定数据的存放位置（续）</a:t>
            </a:r>
          </a:p>
        </p:txBody>
      </p:sp>
      <p:sp>
        <p:nvSpPr>
          <p:cNvPr id="176131" name="Rectangle 3"/>
          <p:cNvSpPr>
            <a:spLocks noGrp="1" noRot="1" noChangeArrowheads="1"/>
          </p:cNvSpPr>
          <p:nvPr>
            <p:ph idx="1"/>
          </p:nvPr>
        </p:nvSpPr>
        <p:spPr/>
        <p:txBody>
          <a:bodyPr/>
          <a:lstStyle/>
          <a:p>
            <a:pPr lvl="1">
              <a:buFont typeface="Wingdings" panose="05000000000000000000" pitchFamily="2" charset="2"/>
              <a:buNone/>
            </a:pPr>
            <a:r>
              <a:rPr lang="zh-CN" altLang="en-US" dirty="0"/>
              <a:t>例：</a:t>
            </a:r>
          </a:p>
          <a:p>
            <a:pPr lvl="2">
              <a:lnSpc>
                <a:spcPct val="160000"/>
              </a:lnSpc>
              <a:buFont typeface="Wingdings" panose="05000000000000000000" pitchFamily="2" charset="2"/>
              <a:buChar char="Ø"/>
            </a:pPr>
            <a:r>
              <a:rPr lang="zh-CN" altLang="en-US" dirty="0"/>
              <a:t>数据库数据备份、日志文件备份等由于只在故障恢复时才使用，而且数据量很大，可以考虑存放在磁带上</a:t>
            </a:r>
          </a:p>
          <a:p>
            <a:pPr lvl="2">
              <a:lnSpc>
                <a:spcPct val="160000"/>
              </a:lnSpc>
              <a:spcBef>
                <a:spcPct val="60000"/>
              </a:spcBef>
              <a:buFont typeface="Wingdings" panose="05000000000000000000" pitchFamily="2" charset="2"/>
              <a:buChar char="Ø"/>
            </a:pPr>
            <a:r>
              <a:rPr lang="zh-CN" altLang="en-US" dirty="0"/>
              <a:t>如果计算机有多个磁盘或磁盘阵列 ，可以考虑将表和索引分别放在不同的磁盘上，在查询时，由于磁盘驱动器并行工作，可以提高物理</a:t>
            </a:r>
            <a:r>
              <a:rPr lang="en-US" altLang="zh-CN" dirty="0"/>
              <a:t>I/O</a:t>
            </a:r>
            <a:r>
              <a:rPr lang="zh-CN" altLang="en-US" dirty="0"/>
              <a:t>读写的效率 </a:t>
            </a:r>
          </a:p>
        </p:txBody>
      </p:sp>
    </p:spTree>
    <p:extLst>
      <p:ext uri="{BB962C8B-B14F-4D97-AF65-F5344CB8AC3E}">
        <p14:creationId xmlns:p14="http://schemas.microsoft.com/office/powerpoint/2010/main" val="3338904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76131">
                                            <p:txEl>
                                              <p:pRg st="0" end="0"/>
                                            </p:txEl>
                                          </p:spTgt>
                                        </p:tgtEl>
                                        <p:attrNameLst>
                                          <p:attrName>style.visibility</p:attrName>
                                        </p:attrNameLst>
                                      </p:cBhvr>
                                      <p:to>
                                        <p:strVal val="visible"/>
                                      </p:to>
                                    </p:set>
                                    <p:animEffect transition="in" filter="fade">
                                      <p:cBhvr>
                                        <p:cTn id="7" dur="500"/>
                                        <p:tgtEl>
                                          <p:spTgt spid="17613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6131">
                                            <p:txEl>
                                              <p:pRg st="1" end="1"/>
                                            </p:txEl>
                                          </p:spTgt>
                                        </p:tgtEl>
                                        <p:attrNameLst>
                                          <p:attrName>style.visibility</p:attrName>
                                        </p:attrNameLst>
                                      </p:cBhvr>
                                      <p:to>
                                        <p:strVal val="visible"/>
                                      </p:to>
                                    </p:set>
                                    <p:animEffect transition="in" filter="fade">
                                      <p:cBhvr>
                                        <p:cTn id="10" dur="500"/>
                                        <p:tgtEl>
                                          <p:spTgt spid="176131">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76131">
                                            <p:txEl>
                                              <p:pRg st="2" end="2"/>
                                            </p:txEl>
                                          </p:spTgt>
                                        </p:tgtEl>
                                        <p:attrNameLst>
                                          <p:attrName>style.visibility</p:attrName>
                                        </p:attrNameLst>
                                      </p:cBhvr>
                                      <p:to>
                                        <p:strVal val="visible"/>
                                      </p:to>
                                    </p:set>
                                    <p:animEffect transition="in" filter="fade">
                                      <p:cBhvr>
                                        <p:cTn id="13" dur="500"/>
                                        <p:tgtEl>
                                          <p:spTgt spid="17613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131" grpId="0" build="p"/>
    </p:bldLst>
  </p:timing>
</p:sld>
</file>

<file path=ppt/slides/slide1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7154" name="Rectangle 2"/>
          <p:cNvSpPr>
            <a:spLocks noGrp="1" noRot="1" noChangeArrowheads="1"/>
          </p:cNvSpPr>
          <p:nvPr>
            <p:ph type="title"/>
          </p:nvPr>
        </p:nvSpPr>
        <p:spPr/>
        <p:txBody>
          <a:bodyPr/>
          <a:lstStyle/>
          <a:p>
            <a:r>
              <a:rPr lang="zh-CN" altLang="en-US" dirty="0"/>
              <a:t>确定数据的存放位置（续）</a:t>
            </a:r>
          </a:p>
        </p:txBody>
      </p:sp>
      <p:sp>
        <p:nvSpPr>
          <p:cNvPr id="177155" name="Rectangle 3"/>
          <p:cNvSpPr>
            <a:spLocks noGrp="1" noRot="1" noChangeArrowheads="1"/>
          </p:cNvSpPr>
          <p:nvPr>
            <p:ph idx="1"/>
          </p:nvPr>
        </p:nvSpPr>
        <p:spPr/>
        <p:txBody>
          <a:bodyPr/>
          <a:lstStyle/>
          <a:p>
            <a:pPr lvl="1">
              <a:buFont typeface="Wingdings" panose="05000000000000000000" pitchFamily="2" charset="2"/>
              <a:buNone/>
            </a:pPr>
            <a:r>
              <a:rPr lang="zh-CN" altLang="en-US"/>
              <a:t>例（续）：</a:t>
            </a:r>
          </a:p>
          <a:p>
            <a:pPr lvl="2">
              <a:lnSpc>
                <a:spcPct val="180000"/>
              </a:lnSpc>
              <a:spcBef>
                <a:spcPct val="60000"/>
              </a:spcBef>
              <a:buFont typeface="Wingdings" panose="05000000000000000000" pitchFamily="2" charset="2"/>
              <a:buChar char="Ø"/>
            </a:pPr>
            <a:r>
              <a:rPr lang="zh-CN" altLang="en-US"/>
              <a:t>可以将比较大的表分别放在两个磁盘上，以加快存取速度，这在多用户环境下特别有效</a:t>
            </a:r>
          </a:p>
          <a:p>
            <a:pPr lvl="2">
              <a:lnSpc>
                <a:spcPct val="180000"/>
              </a:lnSpc>
              <a:spcBef>
                <a:spcPct val="60000"/>
              </a:spcBef>
              <a:buFont typeface="Wingdings" panose="05000000000000000000" pitchFamily="2" charset="2"/>
              <a:buChar char="Ø"/>
            </a:pPr>
            <a:r>
              <a:rPr lang="zh-CN" altLang="en-US"/>
              <a:t>可以将日志文件与数据库对象（表、索引等）放在不同的磁盘以改进系统的性能</a:t>
            </a:r>
          </a:p>
        </p:txBody>
      </p:sp>
    </p:spTree>
    <p:extLst>
      <p:ext uri="{BB962C8B-B14F-4D97-AF65-F5344CB8AC3E}">
        <p14:creationId xmlns:p14="http://schemas.microsoft.com/office/powerpoint/2010/main" val="87599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77155">
                                            <p:txEl>
                                              <p:pRg st="0" end="0"/>
                                            </p:txEl>
                                          </p:spTgt>
                                        </p:tgtEl>
                                        <p:attrNameLst>
                                          <p:attrName>style.visibility</p:attrName>
                                        </p:attrNameLst>
                                      </p:cBhvr>
                                      <p:to>
                                        <p:strVal val="visible"/>
                                      </p:to>
                                    </p:set>
                                    <p:animEffect transition="in" filter="fade">
                                      <p:cBhvr>
                                        <p:cTn id="7" dur="500"/>
                                        <p:tgtEl>
                                          <p:spTgt spid="17715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7155">
                                            <p:txEl>
                                              <p:pRg st="1" end="1"/>
                                            </p:txEl>
                                          </p:spTgt>
                                        </p:tgtEl>
                                        <p:attrNameLst>
                                          <p:attrName>style.visibility</p:attrName>
                                        </p:attrNameLst>
                                      </p:cBhvr>
                                      <p:to>
                                        <p:strVal val="visible"/>
                                      </p:to>
                                    </p:set>
                                    <p:animEffect transition="in" filter="fade">
                                      <p:cBhvr>
                                        <p:cTn id="10" dur="500"/>
                                        <p:tgtEl>
                                          <p:spTgt spid="17715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77155">
                                            <p:txEl>
                                              <p:pRg st="2" end="2"/>
                                            </p:txEl>
                                          </p:spTgt>
                                        </p:tgtEl>
                                        <p:attrNameLst>
                                          <p:attrName>style.visibility</p:attrName>
                                        </p:attrNameLst>
                                      </p:cBhvr>
                                      <p:to>
                                        <p:strVal val="visible"/>
                                      </p:to>
                                    </p:set>
                                    <p:animEffect transition="in" filter="fade">
                                      <p:cBhvr>
                                        <p:cTn id="13" dur="500"/>
                                        <p:tgtEl>
                                          <p:spTgt spid="17715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155" grpId="0" build="p"/>
    </p:bldLst>
  </p:timing>
</p:sld>
</file>

<file path=ppt/slides/slide1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9202" name="Rectangle 2"/>
          <p:cNvSpPr>
            <a:spLocks noGrp="1" noRot="1" noChangeArrowheads="1"/>
          </p:cNvSpPr>
          <p:nvPr>
            <p:ph type="title"/>
          </p:nvPr>
        </p:nvSpPr>
        <p:spPr/>
        <p:txBody>
          <a:bodyPr/>
          <a:lstStyle/>
          <a:p>
            <a:r>
              <a:rPr lang="en-US" altLang="zh-CN" dirty="0" smtClean="0"/>
              <a:t>4  </a:t>
            </a:r>
            <a:r>
              <a:rPr lang="zh-CN" altLang="en-US" dirty="0"/>
              <a:t>数据库的</a:t>
            </a:r>
            <a:r>
              <a:rPr lang="zh-CN" altLang="en-US" dirty="0" smtClean="0"/>
              <a:t>物理结构设计</a:t>
            </a:r>
            <a:endParaRPr lang="zh-CN" altLang="en-US" dirty="0"/>
          </a:p>
        </p:txBody>
      </p:sp>
      <p:sp>
        <p:nvSpPr>
          <p:cNvPr id="179203" name="Rectangle 3"/>
          <p:cNvSpPr>
            <a:spLocks noGrp="1" noRot="1" noChangeArrowheads="1"/>
          </p:cNvSpPr>
          <p:nvPr>
            <p:ph idx="1"/>
          </p:nvPr>
        </p:nvSpPr>
        <p:spPr/>
        <p:txBody>
          <a:bodyPr/>
          <a:lstStyle/>
          <a:p>
            <a:pPr>
              <a:lnSpc>
                <a:spcPct val="170000"/>
              </a:lnSpc>
              <a:buFont typeface="Wingdings" panose="05000000000000000000" pitchFamily="2" charset="2"/>
              <a:buNone/>
            </a:pPr>
            <a:r>
              <a:rPr lang="en-US" altLang="zh-CN" b="1" dirty="0" smtClean="0"/>
              <a:t>4.1  </a:t>
            </a:r>
            <a:r>
              <a:rPr lang="zh-CN" altLang="en-US" b="1" dirty="0"/>
              <a:t>数据库物理设计的内容和方法</a:t>
            </a:r>
          </a:p>
          <a:p>
            <a:pPr>
              <a:lnSpc>
                <a:spcPct val="170000"/>
              </a:lnSpc>
              <a:buFont typeface="Wingdings" panose="05000000000000000000" pitchFamily="2" charset="2"/>
              <a:buNone/>
            </a:pPr>
            <a:r>
              <a:rPr lang="en-US" altLang="zh-CN" b="1" dirty="0" smtClean="0"/>
              <a:t>4.2  </a:t>
            </a:r>
            <a:r>
              <a:rPr lang="zh-CN" altLang="en-US" b="1" dirty="0"/>
              <a:t>关系模式存取方法选择</a:t>
            </a:r>
          </a:p>
          <a:p>
            <a:pPr>
              <a:lnSpc>
                <a:spcPct val="170000"/>
              </a:lnSpc>
              <a:buFont typeface="Wingdings" panose="05000000000000000000" pitchFamily="2" charset="2"/>
              <a:buNone/>
            </a:pPr>
            <a:r>
              <a:rPr lang="en-US" altLang="zh-CN" b="1" dirty="0" smtClean="0"/>
              <a:t>4.3  </a:t>
            </a:r>
            <a:r>
              <a:rPr lang="zh-CN" altLang="en-US" b="1" dirty="0"/>
              <a:t>确定数据库的存储结构</a:t>
            </a:r>
          </a:p>
          <a:p>
            <a:pPr>
              <a:lnSpc>
                <a:spcPct val="170000"/>
              </a:lnSpc>
              <a:buFont typeface="Wingdings" panose="05000000000000000000" pitchFamily="2" charset="2"/>
              <a:buNone/>
            </a:pPr>
            <a:r>
              <a:rPr lang="en-US" altLang="zh-CN" b="1" dirty="0" smtClean="0">
                <a:solidFill>
                  <a:srgbClr val="3333FF"/>
                </a:solidFill>
              </a:rPr>
              <a:t>4.4  </a:t>
            </a:r>
            <a:r>
              <a:rPr lang="zh-CN" altLang="en-US" b="1" dirty="0">
                <a:solidFill>
                  <a:srgbClr val="3333FF"/>
                </a:solidFill>
              </a:rPr>
              <a:t>评价物理结构</a:t>
            </a:r>
          </a:p>
        </p:txBody>
      </p:sp>
    </p:spTree>
    <p:extLst>
      <p:ext uri="{BB962C8B-B14F-4D97-AF65-F5344CB8AC3E}">
        <p14:creationId xmlns:p14="http://schemas.microsoft.com/office/powerpoint/2010/main" val="136219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79203">
                                            <p:txEl>
                                              <p:pRg st="0" end="0"/>
                                            </p:txEl>
                                          </p:spTgt>
                                        </p:tgtEl>
                                        <p:attrNameLst>
                                          <p:attrName>style.visibility</p:attrName>
                                        </p:attrNameLst>
                                      </p:cBhvr>
                                      <p:to>
                                        <p:strVal val="visible"/>
                                      </p:to>
                                    </p:set>
                                    <p:animEffect transition="in" filter="fade">
                                      <p:cBhvr>
                                        <p:cTn id="7" dur="500"/>
                                        <p:tgtEl>
                                          <p:spTgt spid="17920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9203">
                                            <p:txEl>
                                              <p:pRg st="1" end="1"/>
                                            </p:txEl>
                                          </p:spTgt>
                                        </p:tgtEl>
                                        <p:attrNameLst>
                                          <p:attrName>style.visibility</p:attrName>
                                        </p:attrNameLst>
                                      </p:cBhvr>
                                      <p:to>
                                        <p:strVal val="visible"/>
                                      </p:to>
                                    </p:set>
                                    <p:animEffect transition="in" filter="fade">
                                      <p:cBhvr>
                                        <p:cTn id="10" dur="500"/>
                                        <p:tgtEl>
                                          <p:spTgt spid="17920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79203">
                                            <p:txEl>
                                              <p:pRg st="2" end="2"/>
                                            </p:txEl>
                                          </p:spTgt>
                                        </p:tgtEl>
                                        <p:attrNameLst>
                                          <p:attrName>style.visibility</p:attrName>
                                        </p:attrNameLst>
                                      </p:cBhvr>
                                      <p:to>
                                        <p:strVal val="visible"/>
                                      </p:to>
                                    </p:set>
                                    <p:animEffect transition="in" filter="fade">
                                      <p:cBhvr>
                                        <p:cTn id="13" dur="500"/>
                                        <p:tgtEl>
                                          <p:spTgt spid="17920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79203">
                                            <p:txEl>
                                              <p:pRg st="3" end="3"/>
                                            </p:txEl>
                                          </p:spTgt>
                                        </p:tgtEl>
                                        <p:attrNameLst>
                                          <p:attrName>style.visibility</p:attrName>
                                        </p:attrNameLst>
                                      </p:cBhvr>
                                      <p:to>
                                        <p:strVal val="visible"/>
                                      </p:to>
                                    </p:set>
                                    <p:animEffect transition="in" filter="fade">
                                      <p:cBhvr>
                                        <p:cTn id="16" dur="500"/>
                                        <p:tgtEl>
                                          <p:spTgt spid="17920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203" grpId="0" build="p"/>
    </p:bldLst>
  </p:timing>
</p:sld>
</file>

<file path=ppt/slides/slide1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0226" name="Rectangle 2"/>
          <p:cNvSpPr>
            <a:spLocks noGrp="1" noRot="1" noChangeArrowheads="1"/>
          </p:cNvSpPr>
          <p:nvPr>
            <p:ph type="title"/>
          </p:nvPr>
        </p:nvSpPr>
        <p:spPr/>
        <p:txBody>
          <a:bodyPr/>
          <a:lstStyle/>
          <a:p>
            <a:r>
              <a:rPr lang="en-US" altLang="zh-CN" dirty="0" smtClean="0"/>
              <a:t>4.4  </a:t>
            </a:r>
            <a:r>
              <a:rPr lang="zh-CN" altLang="en-US" dirty="0"/>
              <a:t>评价物理结构</a:t>
            </a:r>
          </a:p>
        </p:txBody>
      </p:sp>
      <p:sp>
        <p:nvSpPr>
          <p:cNvPr id="180227" name="Rectangle 3"/>
          <p:cNvSpPr>
            <a:spLocks noGrp="1" noRot="1" noChangeArrowheads="1"/>
          </p:cNvSpPr>
          <p:nvPr>
            <p:ph idx="1"/>
          </p:nvPr>
        </p:nvSpPr>
        <p:spPr/>
        <p:txBody>
          <a:bodyPr/>
          <a:lstStyle/>
          <a:p>
            <a:pPr>
              <a:lnSpc>
                <a:spcPct val="160000"/>
              </a:lnSpc>
            </a:pPr>
            <a:r>
              <a:rPr lang="zh-CN" altLang="en-US"/>
              <a:t>评价内容</a:t>
            </a:r>
          </a:p>
          <a:p>
            <a:pPr lvl="1">
              <a:lnSpc>
                <a:spcPct val="160000"/>
              </a:lnSpc>
            </a:pPr>
            <a:r>
              <a:rPr lang="zh-CN" altLang="en-US"/>
              <a:t>对数据库物理设计过程中产生的多种方案进行细致的评价，从中选择一个较优的方案作为数据库的物理结构</a:t>
            </a:r>
          </a:p>
        </p:txBody>
      </p:sp>
    </p:spTree>
    <p:extLst>
      <p:ext uri="{BB962C8B-B14F-4D97-AF65-F5344CB8AC3E}">
        <p14:creationId xmlns:p14="http://schemas.microsoft.com/office/powerpoint/2010/main" val="3866421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80227">
                                            <p:txEl>
                                              <p:pRg st="0" end="0"/>
                                            </p:txEl>
                                          </p:spTgt>
                                        </p:tgtEl>
                                        <p:attrNameLst>
                                          <p:attrName>style.visibility</p:attrName>
                                        </p:attrNameLst>
                                      </p:cBhvr>
                                      <p:to>
                                        <p:strVal val="visible"/>
                                      </p:to>
                                    </p:set>
                                    <p:animEffect transition="in" filter="fade">
                                      <p:cBhvr>
                                        <p:cTn id="7" dur="500"/>
                                        <p:tgtEl>
                                          <p:spTgt spid="18022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0227">
                                            <p:txEl>
                                              <p:pRg st="1" end="1"/>
                                            </p:txEl>
                                          </p:spTgt>
                                        </p:tgtEl>
                                        <p:attrNameLst>
                                          <p:attrName>style.visibility</p:attrName>
                                        </p:attrNameLst>
                                      </p:cBhvr>
                                      <p:to>
                                        <p:strVal val="visible"/>
                                      </p:to>
                                    </p:set>
                                    <p:animEffect transition="in" filter="fade">
                                      <p:cBhvr>
                                        <p:cTn id="10" dur="500"/>
                                        <p:tgtEl>
                                          <p:spTgt spid="18022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227" grpId="0" build="p"/>
    </p:bldLst>
  </p:timing>
</p:sld>
</file>

<file path=ppt/slides/slide1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1250" name="Rectangle 2"/>
          <p:cNvSpPr>
            <a:spLocks noGrp="1" noRot="1" noChangeArrowheads="1"/>
          </p:cNvSpPr>
          <p:nvPr>
            <p:ph type="title"/>
          </p:nvPr>
        </p:nvSpPr>
        <p:spPr/>
        <p:txBody>
          <a:bodyPr/>
          <a:lstStyle/>
          <a:p>
            <a:r>
              <a:rPr lang="zh-CN" altLang="en-US" dirty="0"/>
              <a:t>评价物理结构</a:t>
            </a:r>
            <a:r>
              <a:rPr lang="en-US" altLang="zh-CN" dirty="0"/>
              <a:t>(</a:t>
            </a:r>
            <a:r>
              <a:rPr lang="zh-CN" altLang="en-US" dirty="0"/>
              <a:t>续</a:t>
            </a:r>
            <a:r>
              <a:rPr lang="en-US" altLang="zh-CN" dirty="0"/>
              <a:t>)</a:t>
            </a:r>
          </a:p>
        </p:txBody>
      </p:sp>
      <p:sp>
        <p:nvSpPr>
          <p:cNvPr id="181251" name="Rectangle 3"/>
          <p:cNvSpPr>
            <a:spLocks noGrp="1" noRot="1" noChangeArrowheads="1"/>
          </p:cNvSpPr>
          <p:nvPr>
            <p:ph idx="1"/>
          </p:nvPr>
        </p:nvSpPr>
        <p:spPr/>
        <p:txBody>
          <a:bodyPr/>
          <a:lstStyle/>
          <a:p>
            <a:pPr>
              <a:lnSpc>
                <a:spcPct val="120000"/>
              </a:lnSpc>
            </a:pPr>
            <a:r>
              <a:rPr lang="zh-CN" altLang="en-US"/>
              <a:t>评价方法（完全依赖于所选用的</a:t>
            </a:r>
            <a:r>
              <a:rPr lang="en-US" altLang="zh-CN"/>
              <a:t>DBMS </a:t>
            </a:r>
            <a:r>
              <a:rPr lang="zh-CN" altLang="en-US"/>
              <a:t>）</a:t>
            </a:r>
          </a:p>
          <a:p>
            <a:pPr lvl="1">
              <a:lnSpc>
                <a:spcPct val="120000"/>
              </a:lnSpc>
            </a:pPr>
            <a:r>
              <a:rPr lang="zh-CN" altLang="en-US"/>
              <a:t>定量估算各种方案</a:t>
            </a:r>
          </a:p>
          <a:p>
            <a:pPr lvl="2">
              <a:lnSpc>
                <a:spcPct val="120000"/>
              </a:lnSpc>
              <a:buFont typeface="Wingdings" panose="05000000000000000000" pitchFamily="2" charset="2"/>
              <a:buChar char="Ø"/>
            </a:pPr>
            <a:r>
              <a:rPr lang="zh-CN" altLang="en-US"/>
              <a:t> 存储空间</a:t>
            </a:r>
          </a:p>
          <a:p>
            <a:pPr lvl="2">
              <a:lnSpc>
                <a:spcPct val="120000"/>
              </a:lnSpc>
              <a:buFont typeface="Wingdings" panose="05000000000000000000" pitchFamily="2" charset="2"/>
              <a:buChar char="Ø"/>
            </a:pPr>
            <a:r>
              <a:rPr lang="zh-CN" altLang="en-US"/>
              <a:t> 存取时间</a:t>
            </a:r>
          </a:p>
          <a:p>
            <a:pPr lvl="2">
              <a:lnSpc>
                <a:spcPct val="120000"/>
              </a:lnSpc>
              <a:buFont typeface="Wingdings" panose="05000000000000000000" pitchFamily="2" charset="2"/>
              <a:buChar char="Ø"/>
            </a:pPr>
            <a:r>
              <a:rPr lang="zh-CN" altLang="en-US"/>
              <a:t> 维护代价</a:t>
            </a:r>
          </a:p>
          <a:p>
            <a:pPr lvl="1">
              <a:lnSpc>
                <a:spcPct val="120000"/>
              </a:lnSpc>
            </a:pPr>
            <a:r>
              <a:rPr lang="zh-CN" altLang="en-US"/>
              <a:t>对估算结果进行权衡、比较，选择出一个较优的合理的物理结构</a:t>
            </a:r>
          </a:p>
          <a:p>
            <a:pPr lvl="1">
              <a:lnSpc>
                <a:spcPct val="120000"/>
              </a:lnSpc>
            </a:pPr>
            <a:r>
              <a:rPr lang="zh-CN" altLang="en-US"/>
              <a:t>如果该结构不符合用户需求，则需要修改设计</a:t>
            </a:r>
          </a:p>
        </p:txBody>
      </p:sp>
    </p:spTree>
    <p:extLst>
      <p:ext uri="{BB962C8B-B14F-4D97-AF65-F5344CB8AC3E}">
        <p14:creationId xmlns:p14="http://schemas.microsoft.com/office/powerpoint/2010/main" val="2345869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81251">
                                            <p:txEl>
                                              <p:pRg st="0" end="0"/>
                                            </p:txEl>
                                          </p:spTgt>
                                        </p:tgtEl>
                                        <p:attrNameLst>
                                          <p:attrName>style.visibility</p:attrName>
                                        </p:attrNameLst>
                                      </p:cBhvr>
                                      <p:to>
                                        <p:strVal val="visible"/>
                                      </p:to>
                                    </p:set>
                                    <p:animEffect transition="in" filter="fade">
                                      <p:cBhvr>
                                        <p:cTn id="7" dur="500"/>
                                        <p:tgtEl>
                                          <p:spTgt spid="18125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1251">
                                            <p:txEl>
                                              <p:pRg st="1" end="1"/>
                                            </p:txEl>
                                          </p:spTgt>
                                        </p:tgtEl>
                                        <p:attrNameLst>
                                          <p:attrName>style.visibility</p:attrName>
                                        </p:attrNameLst>
                                      </p:cBhvr>
                                      <p:to>
                                        <p:strVal val="visible"/>
                                      </p:to>
                                    </p:set>
                                    <p:animEffect transition="in" filter="fade">
                                      <p:cBhvr>
                                        <p:cTn id="10" dur="500"/>
                                        <p:tgtEl>
                                          <p:spTgt spid="181251">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81251">
                                            <p:txEl>
                                              <p:pRg st="2" end="2"/>
                                            </p:txEl>
                                          </p:spTgt>
                                        </p:tgtEl>
                                        <p:attrNameLst>
                                          <p:attrName>style.visibility</p:attrName>
                                        </p:attrNameLst>
                                      </p:cBhvr>
                                      <p:to>
                                        <p:strVal val="visible"/>
                                      </p:to>
                                    </p:set>
                                    <p:animEffect transition="in" filter="fade">
                                      <p:cBhvr>
                                        <p:cTn id="13" dur="500"/>
                                        <p:tgtEl>
                                          <p:spTgt spid="181251">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81251">
                                            <p:txEl>
                                              <p:pRg st="3" end="3"/>
                                            </p:txEl>
                                          </p:spTgt>
                                        </p:tgtEl>
                                        <p:attrNameLst>
                                          <p:attrName>style.visibility</p:attrName>
                                        </p:attrNameLst>
                                      </p:cBhvr>
                                      <p:to>
                                        <p:strVal val="visible"/>
                                      </p:to>
                                    </p:set>
                                    <p:animEffect transition="in" filter="fade">
                                      <p:cBhvr>
                                        <p:cTn id="16" dur="500"/>
                                        <p:tgtEl>
                                          <p:spTgt spid="181251">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81251">
                                            <p:txEl>
                                              <p:pRg st="4" end="4"/>
                                            </p:txEl>
                                          </p:spTgt>
                                        </p:tgtEl>
                                        <p:attrNameLst>
                                          <p:attrName>style.visibility</p:attrName>
                                        </p:attrNameLst>
                                      </p:cBhvr>
                                      <p:to>
                                        <p:strVal val="visible"/>
                                      </p:to>
                                    </p:set>
                                    <p:animEffect transition="in" filter="fade">
                                      <p:cBhvr>
                                        <p:cTn id="19" dur="500"/>
                                        <p:tgtEl>
                                          <p:spTgt spid="181251">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81251">
                                            <p:txEl>
                                              <p:pRg st="5" end="5"/>
                                            </p:txEl>
                                          </p:spTgt>
                                        </p:tgtEl>
                                        <p:attrNameLst>
                                          <p:attrName>style.visibility</p:attrName>
                                        </p:attrNameLst>
                                      </p:cBhvr>
                                      <p:to>
                                        <p:strVal val="visible"/>
                                      </p:to>
                                    </p:set>
                                    <p:animEffect transition="in" filter="fade">
                                      <p:cBhvr>
                                        <p:cTn id="24" dur="500"/>
                                        <p:tgtEl>
                                          <p:spTgt spid="181251">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81251">
                                            <p:txEl>
                                              <p:pRg st="6" end="6"/>
                                            </p:txEl>
                                          </p:spTgt>
                                        </p:tgtEl>
                                        <p:attrNameLst>
                                          <p:attrName>style.visibility</p:attrName>
                                        </p:attrNameLst>
                                      </p:cBhvr>
                                      <p:to>
                                        <p:strVal val="visible"/>
                                      </p:to>
                                    </p:set>
                                    <p:animEffect transition="in" filter="fade">
                                      <p:cBhvr>
                                        <p:cTn id="27" dur="500"/>
                                        <p:tgtEl>
                                          <p:spTgt spid="18125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251" grpId="0" uiExpand="1" build="p"/>
    </p:bldLst>
  </p:timing>
</p:sld>
</file>

<file path=ppt/slides/slide1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3298" name="Rectangle 2"/>
          <p:cNvSpPr>
            <a:spLocks noGrp="1" noRot="1" noChangeArrowheads="1"/>
          </p:cNvSpPr>
          <p:nvPr>
            <p:ph type="title"/>
          </p:nvPr>
        </p:nvSpPr>
        <p:spPr/>
        <p:txBody>
          <a:bodyPr/>
          <a:lstStyle/>
          <a:p>
            <a:r>
              <a:rPr lang="en-US" altLang="zh-CN" dirty="0" smtClean="0"/>
              <a:t>5 </a:t>
            </a:r>
            <a:r>
              <a:rPr lang="zh-CN" altLang="en-US" dirty="0" smtClean="0"/>
              <a:t>数据库</a:t>
            </a:r>
            <a:r>
              <a:rPr lang="zh-CN" altLang="en-US" dirty="0"/>
              <a:t>实施和维护</a:t>
            </a:r>
          </a:p>
        </p:txBody>
      </p:sp>
      <p:sp>
        <p:nvSpPr>
          <p:cNvPr id="183299" name="Rectangle 3"/>
          <p:cNvSpPr>
            <a:spLocks noGrp="1" noRot="1" noChangeArrowheads="1"/>
          </p:cNvSpPr>
          <p:nvPr>
            <p:ph idx="1"/>
          </p:nvPr>
        </p:nvSpPr>
        <p:spPr/>
        <p:txBody>
          <a:bodyPr/>
          <a:lstStyle/>
          <a:p>
            <a:pPr>
              <a:lnSpc>
                <a:spcPct val="170000"/>
              </a:lnSpc>
              <a:buFont typeface="Wingdings" panose="05000000000000000000" pitchFamily="2" charset="2"/>
              <a:buNone/>
            </a:pPr>
            <a:r>
              <a:rPr lang="en-US" altLang="zh-CN" b="1" dirty="0" smtClean="0">
                <a:solidFill>
                  <a:srgbClr val="3333FF"/>
                </a:solidFill>
              </a:rPr>
              <a:t>5.1  </a:t>
            </a:r>
            <a:r>
              <a:rPr lang="zh-CN" altLang="en-US" b="1" dirty="0">
                <a:solidFill>
                  <a:srgbClr val="3333FF"/>
                </a:solidFill>
              </a:rPr>
              <a:t>数据的载入和应用程序的调试</a:t>
            </a:r>
          </a:p>
          <a:p>
            <a:pPr>
              <a:lnSpc>
                <a:spcPct val="170000"/>
              </a:lnSpc>
              <a:buFont typeface="Wingdings" panose="05000000000000000000" pitchFamily="2" charset="2"/>
              <a:buNone/>
            </a:pPr>
            <a:r>
              <a:rPr lang="en-US" altLang="zh-CN" b="1" dirty="0" smtClean="0"/>
              <a:t>5.2  </a:t>
            </a:r>
            <a:r>
              <a:rPr lang="zh-CN" altLang="en-US" b="1" dirty="0"/>
              <a:t>数据库的试运行 </a:t>
            </a:r>
            <a:endParaRPr lang="zh-CN" altLang="en-US" b="1" dirty="0">
              <a:solidFill>
                <a:schemeClr val="accent2"/>
              </a:solidFill>
            </a:endParaRPr>
          </a:p>
          <a:p>
            <a:pPr>
              <a:lnSpc>
                <a:spcPct val="170000"/>
              </a:lnSpc>
              <a:buFont typeface="Wingdings" panose="05000000000000000000" pitchFamily="2" charset="2"/>
              <a:buNone/>
            </a:pPr>
            <a:r>
              <a:rPr lang="en-US" altLang="zh-CN" b="1" dirty="0" smtClean="0"/>
              <a:t>5.3  </a:t>
            </a:r>
            <a:r>
              <a:rPr lang="zh-CN" altLang="en-US" b="1" dirty="0"/>
              <a:t>数据库的运行和维护 </a:t>
            </a:r>
          </a:p>
          <a:p>
            <a:pPr>
              <a:lnSpc>
                <a:spcPct val="140000"/>
              </a:lnSpc>
              <a:buFont typeface="Wingdings" panose="05000000000000000000" pitchFamily="2" charset="2"/>
              <a:buNone/>
            </a:pPr>
            <a:endParaRPr lang="en-US" altLang="zh-CN" b="1" dirty="0"/>
          </a:p>
        </p:txBody>
      </p:sp>
    </p:spTree>
    <p:extLst>
      <p:ext uri="{BB962C8B-B14F-4D97-AF65-F5344CB8AC3E}">
        <p14:creationId xmlns:p14="http://schemas.microsoft.com/office/powerpoint/2010/main" val="3174852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83299">
                                            <p:txEl>
                                              <p:pRg st="0" end="0"/>
                                            </p:txEl>
                                          </p:spTgt>
                                        </p:tgtEl>
                                        <p:attrNameLst>
                                          <p:attrName>style.visibility</p:attrName>
                                        </p:attrNameLst>
                                      </p:cBhvr>
                                      <p:to>
                                        <p:strVal val="visible"/>
                                      </p:to>
                                    </p:set>
                                    <p:animEffect transition="in" filter="fade">
                                      <p:cBhvr>
                                        <p:cTn id="7" dur="500"/>
                                        <p:tgtEl>
                                          <p:spTgt spid="18329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3299">
                                            <p:txEl>
                                              <p:pRg st="1" end="1"/>
                                            </p:txEl>
                                          </p:spTgt>
                                        </p:tgtEl>
                                        <p:attrNameLst>
                                          <p:attrName>style.visibility</p:attrName>
                                        </p:attrNameLst>
                                      </p:cBhvr>
                                      <p:to>
                                        <p:strVal val="visible"/>
                                      </p:to>
                                    </p:set>
                                    <p:animEffect transition="in" filter="fade">
                                      <p:cBhvr>
                                        <p:cTn id="10" dur="500"/>
                                        <p:tgtEl>
                                          <p:spTgt spid="18329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83299">
                                            <p:txEl>
                                              <p:pRg st="2" end="2"/>
                                            </p:txEl>
                                          </p:spTgt>
                                        </p:tgtEl>
                                        <p:attrNameLst>
                                          <p:attrName>style.visibility</p:attrName>
                                        </p:attrNameLst>
                                      </p:cBhvr>
                                      <p:to>
                                        <p:strVal val="visible"/>
                                      </p:to>
                                    </p:set>
                                    <p:animEffect transition="in" filter="fade">
                                      <p:cBhvr>
                                        <p:cTn id="13" dur="500"/>
                                        <p:tgtEl>
                                          <p:spTgt spid="18329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299" grpId="0" build="p"/>
    </p:bldLst>
  </p:timing>
</p:sld>
</file>

<file path=ppt/slides/slide1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22" name="Rectangle 2"/>
          <p:cNvSpPr>
            <a:spLocks noGrp="1" noRot="1" noChangeArrowheads="1"/>
          </p:cNvSpPr>
          <p:nvPr>
            <p:ph type="title"/>
          </p:nvPr>
        </p:nvSpPr>
        <p:spPr/>
        <p:txBody>
          <a:bodyPr>
            <a:normAutofit/>
          </a:bodyPr>
          <a:lstStyle/>
          <a:p>
            <a:r>
              <a:rPr lang="en-US" altLang="zh-CN" dirty="0" smtClean="0"/>
              <a:t>5.1 </a:t>
            </a:r>
            <a:r>
              <a:rPr lang="zh-CN" altLang="en-US" dirty="0"/>
              <a:t>数据的载入和应用程序的调试</a:t>
            </a:r>
          </a:p>
        </p:txBody>
      </p:sp>
      <p:sp>
        <p:nvSpPr>
          <p:cNvPr id="184323" name="Rectangle 3"/>
          <p:cNvSpPr>
            <a:spLocks noGrp="1" noRot="1" noChangeArrowheads="1"/>
          </p:cNvSpPr>
          <p:nvPr>
            <p:ph idx="1"/>
          </p:nvPr>
        </p:nvSpPr>
        <p:spPr/>
        <p:txBody>
          <a:bodyPr/>
          <a:lstStyle/>
          <a:p>
            <a:pPr>
              <a:lnSpc>
                <a:spcPct val="170000"/>
              </a:lnSpc>
            </a:pPr>
            <a:r>
              <a:rPr lang="en-US" altLang="zh-CN" dirty="0"/>
              <a:t> </a:t>
            </a:r>
            <a:r>
              <a:rPr lang="zh-CN" altLang="en-US" dirty="0"/>
              <a:t>数据的载入 </a:t>
            </a:r>
          </a:p>
          <a:p>
            <a:pPr>
              <a:lnSpc>
                <a:spcPct val="170000"/>
              </a:lnSpc>
            </a:pPr>
            <a:r>
              <a:rPr lang="zh-CN" altLang="en-US" dirty="0"/>
              <a:t> 应用程序的编码和调试</a:t>
            </a:r>
          </a:p>
        </p:txBody>
      </p:sp>
    </p:spTree>
    <p:extLst>
      <p:ext uri="{BB962C8B-B14F-4D97-AF65-F5344CB8AC3E}">
        <p14:creationId xmlns:p14="http://schemas.microsoft.com/office/powerpoint/2010/main" val="116939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84323">
                                            <p:txEl>
                                              <p:pRg st="0" end="0"/>
                                            </p:txEl>
                                          </p:spTgt>
                                        </p:tgtEl>
                                        <p:attrNameLst>
                                          <p:attrName>style.visibility</p:attrName>
                                        </p:attrNameLst>
                                      </p:cBhvr>
                                      <p:to>
                                        <p:strVal val="visible"/>
                                      </p:to>
                                    </p:set>
                                    <p:animEffect transition="in" filter="fade">
                                      <p:cBhvr>
                                        <p:cTn id="7" dur="500"/>
                                        <p:tgtEl>
                                          <p:spTgt spid="18432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4323">
                                            <p:txEl>
                                              <p:pRg st="1" end="1"/>
                                            </p:txEl>
                                          </p:spTgt>
                                        </p:tgtEl>
                                        <p:attrNameLst>
                                          <p:attrName>style.visibility</p:attrName>
                                        </p:attrNameLst>
                                      </p:cBhvr>
                                      <p:to>
                                        <p:strVal val="visible"/>
                                      </p:to>
                                    </p:set>
                                    <p:animEffect transition="in" filter="fade">
                                      <p:cBhvr>
                                        <p:cTn id="10" dur="500"/>
                                        <p:tgtEl>
                                          <p:spTgt spid="18432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23" grpId="0" uiExpand="1" build="p"/>
    </p:bldLst>
  </p:timing>
</p:sld>
</file>

<file path=ppt/slides/slide1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5346" name="Rectangle 2"/>
          <p:cNvSpPr>
            <a:spLocks noGrp="1" noRot="1" noChangeArrowheads="1"/>
          </p:cNvSpPr>
          <p:nvPr>
            <p:ph type="title"/>
          </p:nvPr>
        </p:nvSpPr>
        <p:spPr/>
        <p:txBody>
          <a:bodyPr/>
          <a:lstStyle/>
          <a:p>
            <a:r>
              <a:rPr lang="en-US" altLang="zh-CN" sz="4000" dirty="0"/>
              <a:t> </a:t>
            </a:r>
            <a:r>
              <a:rPr lang="zh-CN" altLang="en-US" sz="4000" dirty="0"/>
              <a:t>数据的载入 </a:t>
            </a:r>
          </a:p>
        </p:txBody>
      </p:sp>
      <p:sp>
        <p:nvSpPr>
          <p:cNvPr id="185347" name="Rectangle 3"/>
          <p:cNvSpPr>
            <a:spLocks noGrp="1" noRot="1" noChangeArrowheads="1"/>
          </p:cNvSpPr>
          <p:nvPr>
            <p:ph idx="1"/>
          </p:nvPr>
        </p:nvSpPr>
        <p:spPr/>
        <p:txBody>
          <a:bodyPr/>
          <a:lstStyle/>
          <a:p>
            <a:pPr>
              <a:lnSpc>
                <a:spcPct val="140000"/>
              </a:lnSpc>
            </a:pPr>
            <a:r>
              <a:rPr lang="zh-CN" altLang="en-US" dirty="0"/>
              <a:t>数据库结构建立好后，就可以向数据库中装载数据了。组织数据入库是数据库实施阶段最主要的工作。</a:t>
            </a:r>
          </a:p>
          <a:p>
            <a:pPr>
              <a:lnSpc>
                <a:spcPct val="140000"/>
              </a:lnSpc>
            </a:pPr>
            <a:endParaRPr lang="zh-CN" altLang="en-US" dirty="0"/>
          </a:p>
          <a:p>
            <a:pPr>
              <a:lnSpc>
                <a:spcPct val="140000"/>
              </a:lnSpc>
            </a:pPr>
            <a:r>
              <a:rPr lang="zh-CN" altLang="en-US" dirty="0"/>
              <a:t>数据装载方法</a:t>
            </a:r>
          </a:p>
          <a:p>
            <a:pPr lvl="1">
              <a:lnSpc>
                <a:spcPct val="140000"/>
              </a:lnSpc>
            </a:pPr>
            <a:r>
              <a:rPr lang="zh-CN" altLang="en-US" dirty="0"/>
              <a:t>人工方法</a:t>
            </a:r>
          </a:p>
          <a:p>
            <a:pPr lvl="1">
              <a:lnSpc>
                <a:spcPct val="140000"/>
              </a:lnSpc>
            </a:pPr>
            <a:r>
              <a:rPr lang="zh-CN" altLang="en-US" dirty="0"/>
              <a:t>计算机辅助数据入库</a:t>
            </a:r>
          </a:p>
        </p:txBody>
      </p:sp>
    </p:spTree>
    <p:extLst>
      <p:ext uri="{BB962C8B-B14F-4D97-AF65-F5344CB8AC3E}">
        <p14:creationId xmlns:p14="http://schemas.microsoft.com/office/powerpoint/2010/main" val="1061774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85347">
                                            <p:txEl>
                                              <p:pRg st="0" end="0"/>
                                            </p:txEl>
                                          </p:spTgt>
                                        </p:tgtEl>
                                        <p:attrNameLst>
                                          <p:attrName>style.visibility</p:attrName>
                                        </p:attrNameLst>
                                      </p:cBhvr>
                                      <p:to>
                                        <p:strVal val="visible"/>
                                      </p:to>
                                    </p:set>
                                    <p:animEffect transition="in" filter="fade">
                                      <p:cBhvr>
                                        <p:cTn id="7" dur="500"/>
                                        <p:tgtEl>
                                          <p:spTgt spid="1853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5347">
                                            <p:txEl>
                                              <p:pRg st="2" end="2"/>
                                            </p:txEl>
                                          </p:spTgt>
                                        </p:tgtEl>
                                        <p:attrNameLst>
                                          <p:attrName>style.visibility</p:attrName>
                                        </p:attrNameLst>
                                      </p:cBhvr>
                                      <p:to>
                                        <p:strVal val="visible"/>
                                      </p:to>
                                    </p:set>
                                    <p:animEffect transition="in" filter="fade">
                                      <p:cBhvr>
                                        <p:cTn id="12" dur="500"/>
                                        <p:tgtEl>
                                          <p:spTgt spid="185347">
                                            <p:txEl>
                                              <p:pRg st="2" end="2"/>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85347">
                                            <p:txEl>
                                              <p:pRg st="3" end="3"/>
                                            </p:txEl>
                                          </p:spTgt>
                                        </p:tgtEl>
                                        <p:attrNameLst>
                                          <p:attrName>style.visibility</p:attrName>
                                        </p:attrNameLst>
                                      </p:cBhvr>
                                      <p:to>
                                        <p:strVal val="visible"/>
                                      </p:to>
                                    </p:set>
                                    <p:animEffect transition="in" filter="fade">
                                      <p:cBhvr>
                                        <p:cTn id="15" dur="500"/>
                                        <p:tgtEl>
                                          <p:spTgt spid="185347">
                                            <p:txEl>
                                              <p:pRg st="3" end="3"/>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85347">
                                            <p:txEl>
                                              <p:pRg st="4" end="4"/>
                                            </p:txEl>
                                          </p:spTgt>
                                        </p:tgtEl>
                                        <p:attrNameLst>
                                          <p:attrName>style.visibility</p:attrName>
                                        </p:attrNameLst>
                                      </p:cBhvr>
                                      <p:to>
                                        <p:strVal val="visible"/>
                                      </p:to>
                                    </p:set>
                                    <p:animEffect transition="in" filter="fade">
                                      <p:cBhvr>
                                        <p:cTn id="18" dur="500"/>
                                        <p:tgtEl>
                                          <p:spTgt spid="18534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347"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Rot="1" noChangeArrowheads="1"/>
          </p:cNvSpPr>
          <p:nvPr>
            <p:ph type="title"/>
          </p:nvPr>
        </p:nvSpPr>
        <p:spPr/>
        <p:txBody>
          <a:bodyPr/>
          <a:lstStyle/>
          <a:p>
            <a:r>
              <a:rPr lang="zh-CN" altLang="en-US" dirty="0"/>
              <a:t>需求分析的重点</a:t>
            </a:r>
          </a:p>
        </p:txBody>
      </p:sp>
      <p:sp>
        <p:nvSpPr>
          <p:cNvPr id="15363" name="Rectangle 3"/>
          <p:cNvSpPr>
            <a:spLocks noGrp="1" noRot="1" noChangeArrowheads="1"/>
          </p:cNvSpPr>
          <p:nvPr>
            <p:ph idx="1"/>
          </p:nvPr>
        </p:nvSpPr>
        <p:spPr/>
        <p:txBody>
          <a:bodyPr/>
          <a:lstStyle/>
          <a:p>
            <a:pPr>
              <a:lnSpc>
                <a:spcPct val="150000"/>
              </a:lnSpc>
            </a:pPr>
            <a:r>
              <a:rPr lang="zh-CN" altLang="en-US" dirty="0"/>
              <a:t>调查的重点是“数据”和“处理”，获得</a:t>
            </a:r>
            <a:r>
              <a:rPr lang="zh-CN" altLang="en-US" dirty="0" smtClean="0"/>
              <a:t>用户的要求</a:t>
            </a:r>
            <a:endParaRPr lang="zh-CN" altLang="en-US" dirty="0"/>
          </a:p>
          <a:p>
            <a:pPr lvl="1">
              <a:lnSpc>
                <a:spcPct val="150000"/>
              </a:lnSpc>
            </a:pPr>
            <a:r>
              <a:rPr lang="zh-CN" altLang="en-US" dirty="0" smtClean="0"/>
              <a:t>信息</a:t>
            </a:r>
            <a:r>
              <a:rPr lang="zh-CN" altLang="en-US" dirty="0"/>
              <a:t>要求</a:t>
            </a:r>
          </a:p>
          <a:p>
            <a:pPr lvl="1">
              <a:lnSpc>
                <a:spcPct val="180000"/>
              </a:lnSpc>
            </a:pPr>
            <a:r>
              <a:rPr lang="zh-CN" altLang="en-US" dirty="0"/>
              <a:t>处理要求</a:t>
            </a:r>
          </a:p>
          <a:p>
            <a:pPr lvl="1">
              <a:lnSpc>
                <a:spcPct val="180000"/>
              </a:lnSpc>
            </a:pPr>
            <a:r>
              <a:rPr lang="zh-CN" altLang="en-US" dirty="0"/>
              <a:t>安全性与完整性要求</a:t>
            </a:r>
          </a:p>
        </p:txBody>
      </p:sp>
    </p:spTree>
    <p:extLst>
      <p:ext uri="{BB962C8B-B14F-4D97-AF65-F5344CB8AC3E}">
        <p14:creationId xmlns:p14="http://schemas.microsoft.com/office/powerpoint/2010/main" val="787747630"/>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6370" name="Rectangle 2"/>
          <p:cNvSpPr>
            <a:spLocks noGrp="1" noRot="1" noChangeArrowheads="1"/>
          </p:cNvSpPr>
          <p:nvPr>
            <p:ph type="title"/>
          </p:nvPr>
        </p:nvSpPr>
        <p:spPr/>
        <p:txBody>
          <a:bodyPr>
            <a:normAutofit/>
          </a:bodyPr>
          <a:lstStyle/>
          <a:p>
            <a:r>
              <a:rPr lang="zh-CN" altLang="en-US" sz="4000" dirty="0"/>
              <a:t>应用程序的编码和调试</a:t>
            </a:r>
          </a:p>
        </p:txBody>
      </p:sp>
      <p:sp>
        <p:nvSpPr>
          <p:cNvPr id="186371" name="Rectangle 3"/>
          <p:cNvSpPr>
            <a:spLocks noGrp="1" noRot="1" noChangeArrowheads="1"/>
          </p:cNvSpPr>
          <p:nvPr>
            <p:ph idx="1"/>
          </p:nvPr>
        </p:nvSpPr>
        <p:spPr/>
        <p:txBody>
          <a:bodyPr/>
          <a:lstStyle/>
          <a:p>
            <a:pPr>
              <a:lnSpc>
                <a:spcPct val="170000"/>
              </a:lnSpc>
            </a:pPr>
            <a:r>
              <a:rPr lang="zh-CN" altLang="en-US" dirty="0"/>
              <a:t>数据库应用程序的设计应该与</a:t>
            </a:r>
            <a:r>
              <a:rPr lang="zh-CN" altLang="en-US" dirty="0" smtClean="0"/>
              <a:t>数据库设计</a:t>
            </a:r>
            <a:r>
              <a:rPr lang="zh-CN" altLang="en-US" dirty="0"/>
              <a:t>并行进行</a:t>
            </a:r>
          </a:p>
          <a:p>
            <a:pPr>
              <a:lnSpc>
                <a:spcPct val="170000"/>
              </a:lnSpc>
            </a:pPr>
            <a:r>
              <a:rPr lang="zh-CN" altLang="en-US" dirty="0"/>
              <a:t>在组织数据入库的同时还要调试应用程序 </a:t>
            </a:r>
          </a:p>
        </p:txBody>
      </p:sp>
    </p:spTree>
    <p:extLst>
      <p:ext uri="{BB962C8B-B14F-4D97-AF65-F5344CB8AC3E}">
        <p14:creationId xmlns:p14="http://schemas.microsoft.com/office/powerpoint/2010/main" val="1992919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86371">
                                            <p:txEl>
                                              <p:pRg st="0" end="0"/>
                                            </p:txEl>
                                          </p:spTgt>
                                        </p:tgtEl>
                                        <p:attrNameLst>
                                          <p:attrName>style.visibility</p:attrName>
                                        </p:attrNameLst>
                                      </p:cBhvr>
                                      <p:to>
                                        <p:strVal val="visible"/>
                                      </p:to>
                                    </p:set>
                                    <p:animEffect transition="in" filter="fade">
                                      <p:cBhvr>
                                        <p:cTn id="7" dur="500"/>
                                        <p:tgtEl>
                                          <p:spTgt spid="18637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6371">
                                            <p:txEl>
                                              <p:pRg st="1" end="1"/>
                                            </p:txEl>
                                          </p:spTgt>
                                        </p:tgtEl>
                                        <p:attrNameLst>
                                          <p:attrName>style.visibility</p:attrName>
                                        </p:attrNameLst>
                                      </p:cBhvr>
                                      <p:to>
                                        <p:strVal val="visible"/>
                                      </p:to>
                                    </p:set>
                                    <p:animEffect transition="in" filter="fade">
                                      <p:cBhvr>
                                        <p:cTn id="10" dur="500"/>
                                        <p:tgtEl>
                                          <p:spTgt spid="18637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371" grpId="0" uiExpand="1" build="p"/>
    </p:bldLst>
  </p:timing>
</p:sld>
</file>

<file path=ppt/slides/slide1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7394" name="Rectangle 2"/>
          <p:cNvSpPr>
            <a:spLocks noGrp="1" noRot="1" noChangeArrowheads="1"/>
          </p:cNvSpPr>
          <p:nvPr>
            <p:ph type="title"/>
          </p:nvPr>
        </p:nvSpPr>
        <p:spPr/>
        <p:txBody>
          <a:bodyPr>
            <a:normAutofit/>
          </a:bodyPr>
          <a:lstStyle/>
          <a:p>
            <a:r>
              <a:rPr lang="en-US" altLang="zh-CN" dirty="0" smtClean="0"/>
              <a:t>5 </a:t>
            </a:r>
            <a:r>
              <a:rPr lang="zh-CN" altLang="en-US" dirty="0" smtClean="0"/>
              <a:t>数据库</a:t>
            </a:r>
            <a:r>
              <a:rPr lang="zh-CN" altLang="en-US" dirty="0"/>
              <a:t>实施和</a:t>
            </a:r>
            <a:r>
              <a:rPr lang="zh-CN" altLang="en-US" dirty="0" smtClean="0"/>
              <a:t>维护</a:t>
            </a:r>
            <a:endParaRPr lang="zh-CN" altLang="en-US" dirty="0"/>
          </a:p>
        </p:txBody>
      </p:sp>
      <p:sp>
        <p:nvSpPr>
          <p:cNvPr id="187395" name="Rectangle 3"/>
          <p:cNvSpPr>
            <a:spLocks noGrp="1" noRot="1" noChangeArrowheads="1"/>
          </p:cNvSpPr>
          <p:nvPr>
            <p:ph idx="1"/>
          </p:nvPr>
        </p:nvSpPr>
        <p:spPr/>
        <p:txBody>
          <a:bodyPr/>
          <a:lstStyle/>
          <a:p>
            <a:pPr>
              <a:lnSpc>
                <a:spcPct val="160000"/>
              </a:lnSpc>
              <a:buFont typeface="Wingdings" panose="05000000000000000000" pitchFamily="2" charset="2"/>
              <a:buNone/>
            </a:pPr>
            <a:r>
              <a:rPr lang="en-US" altLang="zh-CN" b="1" dirty="0"/>
              <a:t>5</a:t>
            </a:r>
            <a:r>
              <a:rPr lang="en-US" altLang="zh-CN" b="1" dirty="0" smtClean="0"/>
              <a:t>.1  </a:t>
            </a:r>
            <a:r>
              <a:rPr lang="zh-CN" altLang="en-US" b="1" dirty="0"/>
              <a:t>数据的载入和应用程序的调试</a:t>
            </a:r>
          </a:p>
          <a:p>
            <a:pPr>
              <a:lnSpc>
                <a:spcPct val="160000"/>
              </a:lnSpc>
              <a:buFont typeface="Wingdings" panose="05000000000000000000" pitchFamily="2" charset="2"/>
              <a:buNone/>
            </a:pPr>
            <a:r>
              <a:rPr lang="en-US" altLang="zh-CN" b="1" dirty="0" smtClean="0">
                <a:solidFill>
                  <a:srgbClr val="3333FF"/>
                </a:solidFill>
              </a:rPr>
              <a:t>5.2  </a:t>
            </a:r>
            <a:r>
              <a:rPr lang="zh-CN" altLang="en-US" b="1" dirty="0">
                <a:solidFill>
                  <a:srgbClr val="3333FF"/>
                </a:solidFill>
              </a:rPr>
              <a:t>数据库的试运行 </a:t>
            </a:r>
          </a:p>
          <a:p>
            <a:pPr>
              <a:lnSpc>
                <a:spcPct val="160000"/>
              </a:lnSpc>
              <a:buFont typeface="Wingdings" panose="05000000000000000000" pitchFamily="2" charset="2"/>
              <a:buNone/>
            </a:pPr>
            <a:r>
              <a:rPr lang="en-US" altLang="zh-CN" b="1" dirty="0" smtClean="0"/>
              <a:t>5.3  </a:t>
            </a:r>
            <a:r>
              <a:rPr lang="zh-CN" altLang="en-US" b="1" dirty="0"/>
              <a:t>数据库的运行和维护 </a:t>
            </a:r>
          </a:p>
          <a:p>
            <a:pPr>
              <a:lnSpc>
                <a:spcPct val="140000"/>
              </a:lnSpc>
              <a:buFont typeface="Wingdings" panose="05000000000000000000" pitchFamily="2" charset="2"/>
              <a:buNone/>
            </a:pPr>
            <a:endParaRPr lang="en-US" altLang="zh-CN" b="1" dirty="0"/>
          </a:p>
        </p:txBody>
      </p:sp>
    </p:spTree>
    <p:extLst>
      <p:ext uri="{BB962C8B-B14F-4D97-AF65-F5344CB8AC3E}">
        <p14:creationId xmlns:p14="http://schemas.microsoft.com/office/powerpoint/2010/main" val="498465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87395">
                                            <p:txEl>
                                              <p:pRg st="0" end="0"/>
                                            </p:txEl>
                                          </p:spTgt>
                                        </p:tgtEl>
                                        <p:attrNameLst>
                                          <p:attrName>style.visibility</p:attrName>
                                        </p:attrNameLst>
                                      </p:cBhvr>
                                      <p:to>
                                        <p:strVal val="visible"/>
                                      </p:to>
                                    </p:set>
                                    <p:animEffect transition="in" filter="fade">
                                      <p:cBhvr>
                                        <p:cTn id="7" dur="500"/>
                                        <p:tgtEl>
                                          <p:spTgt spid="18739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7395">
                                            <p:txEl>
                                              <p:pRg st="1" end="1"/>
                                            </p:txEl>
                                          </p:spTgt>
                                        </p:tgtEl>
                                        <p:attrNameLst>
                                          <p:attrName>style.visibility</p:attrName>
                                        </p:attrNameLst>
                                      </p:cBhvr>
                                      <p:to>
                                        <p:strVal val="visible"/>
                                      </p:to>
                                    </p:set>
                                    <p:animEffect transition="in" filter="fade">
                                      <p:cBhvr>
                                        <p:cTn id="10" dur="500"/>
                                        <p:tgtEl>
                                          <p:spTgt spid="18739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87395">
                                            <p:txEl>
                                              <p:pRg st="2" end="2"/>
                                            </p:txEl>
                                          </p:spTgt>
                                        </p:tgtEl>
                                        <p:attrNameLst>
                                          <p:attrName>style.visibility</p:attrName>
                                        </p:attrNameLst>
                                      </p:cBhvr>
                                      <p:to>
                                        <p:strVal val="visible"/>
                                      </p:to>
                                    </p:set>
                                    <p:animEffect transition="in" filter="fade">
                                      <p:cBhvr>
                                        <p:cTn id="13" dur="500"/>
                                        <p:tgtEl>
                                          <p:spTgt spid="18739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395" grpId="0" build="p"/>
    </p:bldLst>
  </p:timing>
</p:sld>
</file>

<file path=ppt/slides/slide1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8418" name="Rectangle 2"/>
          <p:cNvSpPr>
            <a:spLocks noGrp="1" noRot="1" noChangeArrowheads="1"/>
          </p:cNvSpPr>
          <p:nvPr>
            <p:ph type="title"/>
          </p:nvPr>
        </p:nvSpPr>
        <p:spPr/>
        <p:txBody>
          <a:bodyPr/>
          <a:lstStyle/>
          <a:p>
            <a:r>
              <a:rPr lang="en-US" altLang="zh-CN" dirty="0" smtClean="0"/>
              <a:t>5.2 </a:t>
            </a:r>
            <a:r>
              <a:rPr lang="zh-CN" altLang="en-US" dirty="0"/>
              <a:t>数据库的试运行</a:t>
            </a:r>
          </a:p>
        </p:txBody>
      </p:sp>
      <p:sp>
        <p:nvSpPr>
          <p:cNvPr id="188419" name="Rectangle 3"/>
          <p:cNvSpPr>
            <a:spLocks noGrp="1" noRot="1" noChangeArrowheads="1"/>
          </p:cNvSpPr>
          <p:nvPr>
            <p:ph idx="1"/>
          </p:nvPr>
        </p:nvSpPr>
        <p:spPr/>
        <p:txBody>
          <a:bodyPr>
            <a:normAutofit fontScale="92500" lnSpcReduction="20000"/>
          </a:bodyPr>
          <a:lstStyle/>
          <a:p>
            <a:pPr>
              <a:lnSpc>
                <a:spcPct val="105000"/>
              </a:lnSpc>
            </a:pPr>
            <a:r>
              <a:rPr lang="zh-CN" altLang="en-US" sz="2200" dirty="0"/>
              <a:t>在原有系统的数据有一小部分已输入数据库后，就可以开始对</a:t>
            </a:r>
            <a:r>
              <a:rPr lang="zh-CN" altLang="en-US" sz="2200" dirty="0" smtClean="0"/>
              <a:t>数据库系统进行</a:t>
            </a:r>
            <a:r>
              <a:rPr lang="zh-CN" altLang="en-US" sz="2200" dirty="0"/>
              <a:t>联合调试，称为数据库的试运行 </a:t>
            </a:r>
          </a:p>
          <a:p>
            <a:pPr>
              <a:lnSpc>
                <a:spcPct val="105000"/>
              </a:lnSpc>
            </a:pPr>
            <a:r>
              <a:rPr lang="zh-CN" altLang="en-US" sz="2200" dirty="0"/>
              <a:t>数据库试运行主要工作包括：</a:t>
            </a:r>
          </a:p>
          <a:p>
            <a:pPr lvl="1">
              <a:lnSpc>
                <a:spcPct val="105000"/>
              </a:lnSpc>
              <a:buFont typeface="Wingdings" panose="05000000000000000000" pitchFamily="2" charset="2"/>
              <a:buNone/>
            </a:pPr>
            <a:r>
              <a:rPr lang="en-US" altLang="zh-CN" dirty="0"/>
              <a:t>1</a:t>
            </a:r>
            <a:r>
              <a:rPr lang="zh-CN" altLang="en-US" dirty="0"/>
              <a:t>）</a:t>
            </a:r>
            <a:r>
              <a:rPr lang="zh-CN" altLang="en-US" dirty="0">
                <a:solidFill>
                  <a:srgbClr val="0000FF"/>
                </a:solidFill>
              </a:rPr>
              <a:t>功能测试</a:t>
            </a:r>
          </a:p>
          <a:p>
            <a:pPr lvl="1">
              <a:lnSpc>
                <a:spcPct val="105000"/>
              </a:lnSpc>
            </a:pPr>
            <a:r>
              <a:rPr lang="zh-CN" altLang="en-US" dirty="0"/>
              <a:t>实际运行数据库应用程序，执行对数据库的各种操作，测试应用程序的功能是否满足设计要求 </a:t>
            </a:r>
          </a:p>
          <a:p>
            <a:pPr lvl="1">
              <a:lnSpc>
                <a:spcPct val="105000"/>
              </a:lnSpc>
            </a:pPr>
            <a:r>
              <a:rPr lang="zh-CN" altLang="en-US" dirty="0"/>
              <a:t>如果不满足，对应用程序部分则要修改、调整，直到达到设计要求</a:t>
            </a:r>
          </a:p>
          <a:p>
            <a:pPr lvl="1">
              <a:lnSpc>
                <a:spcPct val="105000"/>
              </a:lnSpc>
              <a:buFont typeface="Wingdings" panose="05000000000000000000" pitchFamily="2" charset="2"/>
              <a:buNone/>
            </a:pPr>
            <a:r>
              <a:rPr lang="en-US" altLang="zh-CN" dirty="0"/>
              <a:t>2</a:t>
            </a:r>
            <a:r>
              <a:rPr lang="zh-CN" altLang="en-US" dirty="0"/>
              <a:t>）</a:t>
            </a:r>
            <a:r>
              <a:rPr lang="zh-CN" altLang="en-US" dirty="0">
                <a:solidFill>
                  <a:srgbClr val="0000FF"/>
                </a:solidFill>
              </a:rPr>
              <a:t>性能测试</a:t>
            </a:r>
          </a:p>
          <a:p>
            <a:pPr lvl="1">
              <a:lnSpc>
                <a:spcPct val="105000"/>
              </a:lnSpc>
            </a:pPr>
            <a:r>
              <a:rPr lang="zh-CN" altLang="en-US" dirty="0"/>
              <a:t>测量系统的性能指标，分析是否达到设计目标</a:t>
            </a:r>
          </a:p>
          <a:p>
            <a:pPr lvl="1">
              <a:lnSpc>
                <a:spcPct val="105000"/>
              </a:lnSpc>
            </a:pPr>
            <a:r>
              <a:rPr lang="zh-CN" altLang="en-US" dirty="0"/>
              <a:t>如果测试的结果与设计目标不符，则要返回物理设计阶段，重新调整物理结构，修改系统参数，某些情况下甚至要返回逻辑设计阶段，修改逻辑结构</a:t>
            </a:r>
            <a:r>
              <a:rPr lang="zh-CN" altLang="en-US" sz="1800" dirty="0"/>
              <a:t> </a:t>
            </a:r>
          </a:p>
        </p:txBody>
      </p:sp>
    </p:spTree>
    <p:extLst>
      <p:ext uri="{BB962C8B-B14F-4D97-AF65-F5344CB8AC3E}">
        <p14:creationId xmlns:p14="http://schemas.microsoft.com/office/powerpoint/2010/main" val="4251159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88419">
                                            <p:txEl>
                                              <p:pRg st="0" end="0"/>
                                            </p:txEl>
                                          </p:spTgt>
                                        </p:tgtEl>
                                        <p:attrNameLst>
                                          <p:attrName>style.visibility</p:attrName>
                                        </p:attrNameLst>
                                      </p:cBhvr>
                                      <p:to>
                                        <p:strVal val="visible"/>
                                      </p:to>
                                    </p:set>
                                    <p:animEffect transition="in" filter="fade">
                                      <p:cBhvr>
                                        <p:cTn id="7" dur="500"/>
                                        <p:tgtEl>
                                          <p:spTgt spid="1884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8419">
                                            <p:txEl>
                                              <p:pRg st="1" end="1"/>
                                            </p:txEl>
                                          </p:spTgt>
                                        </p:tgtEl>
                                        <p:attrNameLst>
                                          <p:attrName>style.visibility</p:attrName>
                                        </p:attrNameLst>
                                      </p:cBhvr>
                                      <p:to>
                                        <p:strVal val="visible"/>
                                      </p:to>
                                    </p:set>
                                    <p:animEffect transition="in" filter="fade">
                                      <p:cBhvr>
                                        <p:cTn id="12" dur="500"/>
                                        <p:tgtEl>
                                          <p:spTgt spid="188419">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88419">
                                            <p:txEl>
                                              <p:pRg st="2" end="2"/>
                                            </p:txEl>
                                          </p:spTgt>
                                        </p:tgtEl>
                                        <p:attrNameLst>
                                          <p:attrName>style.visibility</p:attrName>
                                        </p:attrNameLst>
                                      </p:cBhvr>
                                      <p:to>
                                        <p:strVal val="visible"/>
                                      </p:to>
                                    </p:set>
                                    <p:animEffect transition="in" filter="fade">
                                      <p:cBhvr>
                                        <p:cTn id="15" dur="500"/>
                                        <p:tgtEl>
                                          <p:spTgt spid="188419">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88419">
                                            <p:txEl>
                                              <p:pRg st="3" end="3"/>
                                            </p:txEl>
                                          </p:spTgt>
                                        </p:tgtEl>
                                        <p:attrNameLst>
                                          <p:attrName>style.visibility</p:attrName>
                                        </p:attrNameLst>
                                      </p:cBhvr>
                                      <p:to>
                                        <p:strVal val="visible"/>
                                      </p:to>
                                    </p:set>
                                    <p:animEffect transition="in" filter="fade">
                                      <p:cBhvr>
                                        <p:cTn id="18" dur="500"/>
                                        <p:tgtEl>
                                          <p:spTgt spid="188419">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88419">
                                            <p:txEl>
                                              <p:pRg st="4" end="4"/>
                                            </p:txEl>
                                          </p:spTgt>
                                        </p:tgtEl>
                                        <p:attrNameLst>
                                          <p:attrName>style.visibility</p:attrName>
                                        </p:attrNameLst>
                                      </p:cBhvr>
                                      <p:to>
                                        <p:strVal val="visible"/>
                                      </p:to>
                                    </p:set>
                                    <p:animEffect transition="in" filter="fade">
                                      <p:cBhvr>
                                        <p:cTn id="21" dur="500"/>
                                        <p:tgtEl>
                                          <p:spTgt spid="188419">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88419">
                                            <p:txEl>
                                              <p:pRg st="5" end="5"/>
                                            </p:txEl>
                                          </p:spTgt>
                                        </p:tgtEl>
                                        <p:attrNameLst>
                                          <p:attrName>style.visibility</p:attrName>
                                        </p:attrNameLst>
                                      </p:cBhvr>
                                      <p:to>
                                        <p:strVal val="visible"/>
                                      </p:to>
                                    </p:set>
                                    <p:animEffect transition="in" filter="fade">
                                      <p:cBhvr>
                                        <p:cTn id="26" dur="500"/>
                                        <p:tgtEl>
                                          <p:spTgt spid="188419">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88419">
                                            <p:txEl>
                                              <p:pRg st="6" end="6"/>
                                            </p:txEl>
                                          </p:spTgt>
                                        </p:tgtEl>
                                        <p:attrNameLst>
                                          <p:attrName>style.visibility</p:attrName>
                                        </p:attrNameLst>
                                      </p:cBhvr>
                                      <p:to>
                                        <p:strVal val="visible"/>
                                      </p:to>
                                    </p:set>
                                    <p:animEffect transition="in" filter="fade">
                                      <p:cBhvr>
                                        <p:cTn id="29" dur="500"/>
                                        <p:tgtEl>
                                          <p:spTgt spid="188419">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88419">
                                            <p:txEl>
                                              <p:pRg st="7" end="7"/>
                                            </p:txEl>
                                          </p:spTgt>
                                        </p:tgtEl>
                                        <p:attrNameLst>
                                          <p:attrName>style.visibility</p:attrName>
                                        </p:attrNameLst>
                                      </p:cBhvr>
                                      <p:to>
                                        <p:strVal val="visible"/>
                                      </p:to>
                                    </p:set>
                                    <p:animEffect transition="in" filter="fade">
                                      <p:cBhvr>
                                        <p:cTn id="32" dur="500"/>
                                        <p:tgtEl>
                                          <p:spTgt spid="18841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419" grpId="0" uiExpand="1" build="p"/>
    </p:bldLst>
  </p:timing>
</p:sld>
</file>

<file path=ppt/slides/slide1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9442" name="Rectangle 2"/>
          <p:cNvSpPr>
            <a:spLocks noGrp="1" noRot="1" noChangeArrowheads="1"/>
          </p:cNvSpPr>
          <p:nvPr>
            <p:ph type="title"/>
          </p:nvPr>
        </p:nvSpPr>
        <p:spPr/>
        <p:txBody>
          <a:bodyPr/>
          <a:lstStyle/>
          <a:p>
            <a:r>
              <a:rPr lang="zh-CN" altLang="en-US" dirty="0"/>
              <a:t>数据库的试运行（续）</a:t>
            </a:r>
          </a:p>
        </p:txBody>
      </p:sp>
      <p:sp>
        <p:nvSpPr>
          <p:cNvPr id="189443" name="Rectangle 3"/>
          <p:cNvSpPr>
            <a:spLocks noGrp="1" noRot="1" noChangeArrowheads="1"/>
          </p:cNvSpPr>
          <p:nvPr>
            <p:ph idx="1"/>
          </p:nvPr>
        </p:nvSpPr>
        <p:spPr/>
        <p:txBody>
          <a:bodyPr/>
          <a:lstStyle/>
          <a:p>
            <a:pPr>
              <a:lnSpc>
                <a:spcPct val="115000"/>
              </a:lnSpc>
              <a:buFont typeface="Wingdings" panose="05000000000000000000" pitchFamily="2" charset="2"/>
              <a:buNone/>
            </a:pPr>
            <a:r>
              <a:rPr lang="zh-CN" altLang="en-US" sz="2800" dirty="0"/>
              <a:t>强调两点：</a:t>
            </a:r>
          </a:p>
          <a:p>
            <a:pPr>
              <a:lnSpc>
                <a:spcPct val="115000"/>
              </a:lnSpc>
            </a:pPr>
            <a:r>
              <a:rPr lang="zh-CN" altLang="en-US" dirty="0"/>
              <a:t>分期分批组织数据入库 </a:t>
            </a:r>
          </a:p>
          <a:p>
            <a:pPr lvl="1">
              <a:lnSpc>
                <a:spcPct val="110000"/>
              </a:lnSpc>
            </a:pPr>
            <a:r>
              <a:rPr lang="zh-CN" altLang="en-US" dirty="0"/>
              <a:t>重新设计物理结构甚至逻辑结构，会导致数据重新入库。</a:t>
            </a:r>
          </a:p>
          <a:p>
            <a:pPr lvl="1">
              <a:lnSpc>
                <a:spcPct val="110000"/>
              </a:lnSpc>
            </a:pPr>
            <a:r>
              <a:rPr lang="zh-CN" altLang="en-US" dirty="0"/>
              <a:t>由于数据入库工作量实在太大，费时、费力，所以应分期分批地组织数据入库</a:t>
            </a:r>
          </a:p>
          <a:p>
            <a:pPr lvl="1">
              <a:lnSpc>
                <a:spcPct val="110000"/>
              </a:lnSpc>
            </a:pPr>
            <a:r>
              <a:rPr lang="zh-CN" altLang="en-US" dirty="0"/>
              <a:t>先输入小批量数据供调试用</a:t>
            </a:r>
          </a:p>
          <a:p>
            <a:pPr lvl="2">
              <a:lnSpc>
                <a:spcPct val="110000"/>
              </a:lnSpc>
              <a:buFont typeface="Wingdings" panose="05000000000000000000" pitchFamily="2" charset="2"/>
              <a:buChar char="Ø"/>
            </a:pPr>
            <a:r>
              <a:rPr lang="zh-CN" altLang="en-US" dirty="0"/>
              <a:t>待试运行基本合格后再大批量输入数据</a:t>
            </a:r>
          </a:p>
          <a:p>
            <a:pPr lvl="2">
              <a:lnSpc>
                <a:spcPct val="110000"/>
              </a:lnSpc>
              <a:buFont typeface="Wingdings" panose="05000000000000000000" pitchFamily="2" charset="2"/>
              <a:buChar char="Ø"/>
            </a:pPr>
            <a:r>
              <a:rPr lang="zh-CN" altLang="en-US" dirty="0"/>
              <a:t>逐步增加数据量，逐步完成运行评价</a:t>
            </a:r>
          </a:p>
        </p:txBody>
      </p:sp>
    </p:spTree>
    <p:extLst>
      <p:ext uri="{BB962C8B-B14F-4D97-AF65-F5344CB8AC3E}">
        <p14:creationId xmlns:p14="http://schemas.microsoft.com/office/powerpoint/2010/main" val="80031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89443">
                                            <p:txEl>
                                              <p:pRg st="0" end="0"/>
                                            </p:txEl>
                                          </p:spTgt>
                                        </p:tgtEl>
                                        <p:attrNameLst>
                                          <p:attrName>style.visibility</p:attrName>
                                        </p:attrNameLst>
                                      </p:cBhvr>
                                      <p:to>
                                        <p:strVal val="visible"/>
                                      </p:to>
                                    </p:set>
                                    <p:animEffect transition="in" filter="fade">
                                      <p:cBhvr>
                                        <p:cTn id="7" dur="500"/>
                                        <p:tgtEl>
                                          <p:spTgt spid="18944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9443">
                                            <p:txEl>
                                              <p:pRg st="1" end="1"/>
                                            </p:txEl>
                                          </p:spTgt>
                                        </p:tgtEl>
                                        <p:attrNameLst>
                                          <p:attrName>style.visibility</p:attrName>
                                        </p:attrNameLst>
                                      </p:cBhvr>
                                      <p:to>
                                        <p:strVal val="visible"/>
                                      </p:to>
                                    </p:set>
                                    <p:animEffect transition="in" filter="fade">
                                      <p:cBhvr>
                                        <p:cTn id="10" dur="500"/>
                                        <p:tgtEl>
                                          <p:spTgt spid="18944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89443">
                                            <p:txEl>
                                              <p:pRg st="2" end="2"/>
                                            </p:txEl>
                                          </p:spTgt>
                                        </p:tgtEl>
                                        <p:attrNameLst>
                                          <p:attrName>style.visibility</p:attrName>
                                        </p:attrNameLst>
                                      </p:cBhvr>
                                      <p:to>
                                        <p:strVal val="visible"/>
                                      </p:to>
                                    </p:set>
                                    <p:animEffect transition="in" filter="fade">
                                      <p:cBhvr>
                                        <p:cTn id="15" dur="500"/>
                                        <p:tgtEl>
                                          <p:spTgt spid="18944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89443">
                                            <p:txEl>
                                              <p:pRg st="3" end="3"/>
                                            </p:txEl>
                                          </p:spTgt>
                                        </p:tgtEl>
                                        <p:attrNameLst>
                                          <p:attrName>style.visibility</p:attrName>
                                        </p:attrNameLst>
                                      </p:cBhvr>
                                      <p:to>
                                        <p:strVal val="visible"/>
                                      </p:to>
                                    </p:set>
                                    <p:animEffect transition="in" filter="fade">
                                      <p:cBhvr>
                                        <p:cTn id="18" dur="500"/>
                                        <p:tgtEl>
                                          <p:spTgt spid="18944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89443">
                                            <p:txEl>
                                              <p:pRg st="4" end="4"/>
                                            </p:txEl>
                                          </p:spTgt>
                                        </p:tgtEl>
                                        <p:attrNameLst>
                                          <p:attrName>style.visibility</p:attrName>
                                        </p:attrNameLst>
                                      </p:cBhvr>
                                      <p:to>
                                        <p:strVal val="visible"/>
                                      </p:to>
                                    </p:set>
                                    <p:animEffect transition="in" filter="fade">
                                      <p:cBhvr>
                                        <p:cTn id="21" dur="500"/>
                                        <p:tgtEl>
                                          <p:spTgt spid="18944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89443">
                                            <p:txEl>
                                              <p:pRg st="5" end="5"/>
                                            </p:txEl>
                                          </p:spTgt>
                                        </p:tgtEl>
                                        <p:attrNameLst>
                                          <p:attrName>style.visibility</p:attrName>
                                        </p:attrNameLst>
                                      </p:cBhvr>
                                      <p:to>
                                        <p:strVal val="visible"/>
                                      </p:to>
                                    </p:set>
                                    <p:animEffect transition="in" filter="fade">
                                      <p:cBhvr>
                                        <p:cTn id="24" dur="500"/>
                                        <p:tgtEl>
                                          <p:spTgt spid="18944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89443">
                                            <p:txEl>
                                              <p:pRg st="6" end="6"/>
                                            </p:txEl>
                                          </p:spTgt>
                                        </p:tgtEl>
                                        <p:attrNameLst>
                                          <p:attrName>style.visibility</p:attrName>
                                        </p:attrNameLst>
                                      </p:cBhvr>
                                      <p:to>
                                        <p:strVal val="visible"/>
                                      </p:to>
                                    </p:set>
                                    <p:animEffect transition="in" filter="fade">
                                      <p:cBhvr>
                                        <p:cTn id="27" dur="500"/>
                                        <p:tgtEl>
                                          <p:spTgt spid="18944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43" grpId="0" uiExpand="1" build="p"/>
    </p:bldLst>
  </p:timing>
</p:sld>
</file>

<file path=ppt/slides/slide1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0466" name="Rectangle 2"/>
          <p:cNvSpPr>
            <a:spLocks noGrp="1" noRot="1" noChangeArrowheads="1"/>
          </p:cNvSpPr>
          <p:nvPr>
            <p:ph type="title"/>
          </p:nvPr>
        </p:nvSpPr>
        <p:spPr/>
        <p:txBody>
          <a:bodyPr/>
          <a:lstStyle/>
          <a:p>
            <a:r>
              <a:rPr lang="zh-CN" altLang="en-US" dirty="0"/>
              <a:t>数据库的试运行（续）</a:t>
            </a:r>
          </a:p>
        </p:txBody>
      </p:sp>
      <p:sp>
        <p:nvSpPr>
          <p:cNvPr id="190467" name="Rectangle 3"/>
          <p:cNvSpPr>
            <a:spLocks noGrp="1" noRot="1" noChangeArrowheads="1"/>
          </p:cNvSpPr>
          <p:nvPr>
            <p:ph idx="1"/>
          </p:nvPr>
        </p:nvSpPr>
        <p:spPr/>
        <p:txBody>
          <a:bodyPr/>
          <a:lstStyle/>
          <a:p>
            <a:pPr>
              <a:lnSpc>
                <a:spcPct val="130000"/>
              </a:lnSpc>
            </a:pPr>
            <a:r>
              <a:rPr lang="zh-CN" altLang="en-US"/>
              <a:t>数据库的转储和恢复</a:t>
            </a:r>
          </a:p>
          <a:p>
            <a:pPr lvl="1">
              <a:lnSpc>
                <a:spcPct val="120000"/>
              </a:lnSpc>
            </a:pPr>
            <a:r>
              <a:rPr lang="zh-CN" altLang="en-US"/>
              <a:t>在数据库试运行阶段，系统还不稳定，硬、软件故障随时都可能发生</a:t>
            </a:r>
          </a:p>
          <a:p>
            <a:pPr lvl="1">
              <a:lnSpc>
                <a:spcPct val="120000"/>
              </a:lnSpc>
            </a:pPr>
            <a:r>
              <a:rPr lang="zh-CN" altLang="en-US"/>
              <a:t>系统的操作人员对新系统还不熟悉，误操作也不可避免</a:t>
            </a:r>
          </a:p>
          <a:p>
            <a:pPr lvl="1">
              <a:lnSpc>
                <a:spcPct val="120000"/>
              </a:lnSpc>
            </a:pPr>
            <a:r>
              <a:rPr lang="zh-CN" altLang="en-US"/>
              <a:t>因此必须做好数据库的转储和恢复工作，尽量减少对数据库的破坏。</a:t>
            </a:r>
          </a:p>
        </p:txBody>
      </p:sp>
    </p:spTree>
    <p:extLst>
      <p:ext uri="{BB962C8B-B14F-4D97-AF65-F5344CB8AC3E}">
        <p14:creationId xmlns:p14="http://schemas.microsoft.com/office/powerpoint/2010/main" val="1531888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90467">
                                            <p:txEl>
                                              <p:pRg st="0" end="0"/>
                                            </p:txEl>
                                          </p:spTgt>
                                        </p:tgtEl>
                                        <p:attrNameLst>
                                          <p:attrName>style.visibility</p:attrName>
                                        </p:attrNameLst>
                                      </p:cBhvr>
                                      <p:to>
                                        <p:strVal val="visible"/>
                                      </p:to>
                                    </p:set>
                                    <p:animEffect transition="in" filter="fade">
                                      <p:cBhvr>
                                        <p:cTn id="7" dur="500"/>
                                        <p:tgtEl>
                                          <p:spTgt spid="19046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0467">
                                            <p:txEl>
                                              <p:pRg st="1" end="1"/>
                                            </p:txEl>
                                          </p:spTgt>
                                        </p:tgtEl>
                                        <p:attrNameLst>
                                          <p:attrName>style.visibility</p:attrName>
                                        </p:attrNameLst>
                                      </p:cBhvr>
                                      <p:to>
                                        <p:strVal val="visible"/>
                                      </p:to>
                                    </p:set>
                                    <p:animEffect transition="in" filter="fade">
                                      <p:cBhvr>
                                        <p:cTn id="10" dur="500"/>
                                        <p:tgtEl>
                                          <p:spTgt spid="19046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90467">
                                            <p:txEl>
                                              <p:pRg st="2" end="2"/>
                                            </p:txEl>
                                          </p:spTgt>
                                        </p:tgtEl>
                                        <p:attrNameLst>
                                          <p:attrName>style.visibility</p:attrName>
                                        </p:attrNameLst>
                                      </p:cBhvr>
                                      <p:to>
                                        <p:strVal val="visible"/>
                                      </p:to>
                                    </p:set>
                                    <p:animEffect transition="in" filter="fade">
                                      <p:cBhvr>
                                        <p:cTn id="13" dur="500"/>
                                        <p:tgtEl>
                                          <p:spTgt spid="19046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90467">
                                            <p:txEl>
                                              <p:pRg st="3" end="3"/>
                                            </p:txEl>
                                          </p:spTgt>
                                        </p:tgtEl>
                                        <p:attrNameLst>
                                          <p:attrName>style.visibility</p:attrName>
                                        </p:attrNameLst>
                                      </p:cBhvr>
                                      <p:to>
                                        <p:strVal val="visible"/>
                                      </p:to>
                                    </p:set>
                                    <p:animEffect transition="in" filter="fade">
                                      <p:cBhvr>
                                        <p:cTn id="16" dur="500"/>
                                        <p:tgtEl>
                                          <p:spTgt spid="19046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67" grpId="0" build="p"/>
    </p:bldLst>
  </p:timing>
</p:sld>
</file>

<file path=ppt/slides/slide1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1490" name="Rectangle 2"/>
          <p:cNvSpPr>
            <a:spLocks noGrp="1" noRot="1" noChangeArrowheads="1"/>
          </p:cNvSpPr>
          <p:nvPr>
            <p:ph type="title"/>
          </p:nvPr>
        </p:nvSpPr>
        <p:spPr/>
        <p:txBody>
          <a:bodyPr>
            <a:normAutofit/>
          </a:bodyPr>
          <a:lstStyle/>
          <a:p>
            <a:r>
              <a:rPr lang="en-US" altLang="zh-CN" dirty="0" smtClean="0"/>
              <a:t>5 </a:t>
            </a:r>
            <a:r>
              <a:rPr lang="zh-CN" altLang="en-US" dirty="0" smtClean="0"/>
              <a:t>数据库</a:t>
            </a:r>
            <a:r>
              <a:rPr lang="zh-CN" altLang="en-US" dirty="0"/>
              <a:t>实施和</a:t>
            </a:r>
            <a:r>
              <a:rPr lang="zh-CN" altLang="en-US" dirty="0" smtClean="0"/>
              <a:t>维护</a:t>
            </a:r>
            <a:endParaRPr lang="zh-CN" altLang="en-US" dirty="0"/>
          </a:p>
        </p:txBody>
      </p:sp>
      <p:sp>
        <p:nvSpPr>
          <p:cNvPr id="191491" name="Rectangle 3"/>
          <p:cNvSpPr>
            <a:spLocks noGrp="1" noRot="1" noChangeArrowheads="1"/>
          </p:cNvSpPr>
          <p:nvPr>
            <p:ph idx="1"/>
          </p:nvPr>
        </p:nvSpPr>
        <p:spPr/>
        <p:txBody>
          <a:bodyPr/>
          <a:lstStyle/>
          <a:p>
            <a:pPr>
              <a:lnSpc>
                <a:spcPct val="180000"/>
              </a:lnSpc>
              <a:buFont typeface="Wingdings" panose="05000000000000000000" pitchFamily="2" charset="2"/>
              <a:buNone/>
            </a:pPr>
            <a:r>
              <a:rPr lang="en-US" altLang="zh-CN" b="1" dirty="0" smtClean="0"/>
              <a:t>5.1  </a:t>
            </a:r>
            <a:r>
              <a:rPr lang="zh-CN" altLang="en-US" b="1" dirty="0"/>
              <a:t>数据的载入和应用程序的调试</a:t>
            </a:r>
          </a:p>
          <a:p>
            <a:pPr>
              <a:lnSpc>
                <a:spcPct val="180000"/>
              </a:lnSpc>
              <a:buFont typeface="Wingdings" panose="05000000000000000000" pitchFamily="2" charset="2"/>
              <a:buNone/>
            </a:pPr>
            <a:r>
              <a:rPr lang="en-US" altLang="zh-CN" b="1" dirty="0" smtClean="0"/>
              <a:t>5.2  </a:t>
            </a:r>
            <a:r>
              <a:rPr lang="zh-CN" altLang="en-US" b="1" dirty="0"/>
              <a:t>数据库的试运行 </a:t>
            </a:r>
            <a:endParaRPr lang="zh-CN" altLang="en-US" b="1" dirty="0">
              <a:solidFill>
                <a:schemeClr val="accent2"/>
              </a:solidFill>
            </a:endParaRPr>
          </a:p>
          <a:p>
            <a:pPr>
              <a:lnSpc>
                <a:spcPct val="180000"/>
              </a:lnSpc>
              <a:buFont typeface="Wingdings" panose="05000000000000000000" pitchFamily="2" charset="2"/>
              <a:buNone/>
            </a:pPr>
            <a:r>
              <a:rPr lang="en-US" altLang="zh-CN" b="1" dirty="0" smtClean="0">
                <a:solidFill>
                  <a:srgbClr val="3333FF"/>
                </a:solidFill>
              </a:rPr>
              <a:t>5.3  </a:t>
            </a:r>
            <a:r>
              <a:rPr lang="zh-CN" altLang="en-US" b="1" dirty="0">
                <a:solidFill>
                  <a:srgbClr val="3333FF"/>
                </a:solidFill>
              </a:rPr>
              <a:t>数据库的运行和维护</a:t>
            </a:r>
            <a:r>
              <a:rPr lang="zh-CN" altLang="en-US" dirty="0">
                <a:solidFill>
                  <a:srgbClr val="3333FF"/>
                </a:solidFill>
              </a:rPr>
              <a:t> </a:t>
            </a:r>
          </a:p>
          <a:p>
            <a:pPr>
              <a:lnSpc>
                <a:spcPct val="140000"/>
              </a:lnSpc>
              <a:buFont typeface="Wingdings" panose="05000000000000000000" pitchFamily="2" charset="2"/>
              <a:buNone/>
            </a:pPr>
            <a:endParaRPr lang="en-US" altLang="zh-CN" dirty="0">
              <a:solidFill>
                <a:srgbClr val="3333FF"/>
              </a:solidFill>
            </a:endParaRPr>
          </a:p>
        </p:txBody>
      </p:sp>
    </p:spTree>
    <p:extLst>
      <p:ext uri="{BB962C8B-B14F-4D97-AF65-F5344CB8AC3E}">
        <p14:creationId xmlns:p14="http://schemas.microsoft.com/office/powerpoint/2010/main" val="4050342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91491">
                                            <p:txEl>
                                              <p:pRg st="0" end="0"/>
                                            </p:txEl>
                                          </p:spTgt>
                                        </p:tgtEl>
                                        <p:attrNameLst>
                                          <p:attrName>style.visibility</p:attrName>
                                        </p:attrNameLst>
                                      </p:cBhvr>
                                      <p:to>
                                        <p:strVal val="visible"/>
                                      </p:to>
                                    </p:set>
                                    <p:animEffect transition="in" filter="fade">
                                      <p:cBhvr>
                                        <p:cTn id="7" dur="500"/>
                                        <p:tgtEl>
                                          <p:spTgt spid="19149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1491">
                                            <p:txEl>
                                              <p:pRg st="1" end="1"/>
                                            </p:txEl>
                                          </p:spTgt>
                                        </p:tgtEl>
                                        <p:attrNameLst>
                                          <p:attrName>style.visibility</p:attrName>
                                        </p:attrNameLst>
                                      </p:cBhvr>
                                      <p:to>
                                        <p:strVal val="visible"/>
                                      </p:to>
                                    </p:set>
                                    <p:animEffect transition="in" filter="fade">
                                      <p:cBhvr>
                                        <p:cTn id="10" dur="500"/>
                                        <p:tgtEl>
                                          <p:spTgt spid="191491">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91491">
                                            <p:txEl>
                                              <p:pRg st="2" end="2"/>
                                            </p:txEl>
                                          </p:spTgt>
                                        </p:tgtEl>
                                        <p:attrNameLst>
                                          <p:attrName>style.visibility</p:attrName>
                                        </p:attrNameLst>
                                      </p:cBhvr>
                                      <p:to>
                                        <p:strVal val="visible"/>
                                      </p:to>
                                    </p:set>
                                    <p:animEffect transition="in" filter="fade">
                                      <p:cBhvr>
                                        <p:cTn id="13" dur="500"/>
                                        <p:tgtEl>
                                          <p:spTgt spid="19149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491" grpId="0" build="p"/>
    </p:bldLst>
  </p:timing>
</p:sld>
</file>

<file path=ppt/slides/slide1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2514" name="Rectangle 2"/>
          <p:cNvSpPr>
            <a:spLocks noGrp="1" noRot="1" noChangeArrowheads="1"/>
          </p:cNvSpPr>
          <p:nvPr>
            <p:ph type="title"/>
          </p:nvPr>
        </p:nvSpPr>
        <p:spPr/>
        <p:txBody>
          <a:bodyPr/>
          <a:lstStyle/>
          <a:p>
            <a:r>
              <a:rPr lang="en-US" altLang="zh-CN" dirty="0" smtClean="0"/>
              <a:t>5.3  </a:t>
            </a:r>
            <a:r>
              <a:rPr lang="zh-CN" altLang="en-US" dirty="0"/>
              <a:t>数据库的运行与维护</a:t>
            </a:r>
          </a:p>
        </p:txBody>
      </p:sp>
      <p:sp>
        <p:nvSpPr>
          <p:cNvPr id="192515" name="Rectangle 3"/>
          <p:cNvSpPr>
            <a:spLocks noGrp="1" noRot="1" noChangeArrowheads="1"/>
          </p:cNvSpPr>
          <p:nvPr>
            <p:ph idx="1"/>
          </p:nvPr>
        </p:nvSpPr>
        <p:spPr/>
        <p:txBody>
          <a:bodyPr/>
          <a:lstStyle/>
          <a:p>
            <a:pPr>
              <a:lnSpc>
                <a:spcPct val="130000"/>
              </a:lnSpc>
            </a:pPr>
            <a:r>
              <a:rPr lang="zh-CN" altLang="en-US" dirty="0"/>
              <a:t>数据库试运行合格后，数据库即可投入正式运行。</a:t>
            </a:r>
          </a:p>
          <a:p>
            <a:pPr>
              <a:lnSpc>
                <a:spcPct val="130000"/>
              </a:lnSpc>
              <a:spcBef>
                <a:spcPct val="40000"/>
              </a:spcBef>
            </a:pPr>
            <a:r>
              <a:rPr lang="zh-CN" altLang="en-US" dirty="0"/>
              <a:t>数据库投入运行标志着开发任务的基本完成和维护工作的开始</a:t>
            </a:r>
          </a:p>
          <a:p>
            <a:pPr>
              <a:lnSpc>
                <a:spcPct val="130000"/>
              </a:lnSpc>
              <a:spcBef>
                <a:spcPct val="40000"/>
              </a:spcBef>
            </a:pPr>
            <a:r>
              <a:rPr lang="zh-CN" altLang="en-US" dirty="0"/>
              <a:t>对数据库设计进行评价、调整、修改等维护工作是一个长期的任务，也是设计工作的继续和提高。</a:t>
            </a:r>
          </a:p>
          <a:p>
            <a:pPr marL="819150" lvl="1">
              <a:lnSpc>
                <a:spcPct val="130000"/>
              </a:lnSpc>
            </a:pPr>
            <a:r>
              <a:rPr lang="zh-CN" altLang="en-US" dirty="0"/>
              <a:t>应用环境在不断变化</a:t>
            </a:r>
          </a:p>
          <a:p>
            <a:pPr marL="819150" lvl="1">
              <a:lnSpc>
                <a:spcPct val="130000"/>
              </a:lnSpc>
            </a:pPr>
            <a:r>
              <a:rPr lang="zh-CN" altLang="en-US" dirty="0"/>
              <a:t>数据库运行过程中物理存储会不断变化</a:t>
            </a:r>
            <a:endParaRPr lang="zh-CN" altLang="en-US" sz="2800" dirty="0"/>
          </a:p>
        </p:txBody>
      </p:sp>
    </p:spTree>
    <p:extLst>
      <p:ext uri="{BB962C8B-B14F-4D97-AF65-F5344CB8AC3E}">
        <p14:creationId xmlns:p14="http://schemas.microsoft.com/office/powerpoint/2010/main" val="3485542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92515">
                                            <p:txEl>
                                              <p:pRg st="0" end="0"/>
                                            </p:txEl>
                                          </p:spTgt>
                                        </p:tgtEl>
                                        <p:attrNameLst>
                                          <p:attrName>style.visibility</p:attrName>
                                        </p:attrNameLst>
                                      </p:cBhvr>
                                      <p:to>
                                        <p:strVal val="visible"/>
                                      </p:to>
                                    </p:set>
                                    <p:animEffect transition="in" filter="fade">
                                      <p:cBhvr>
                                        <p:cTn id="7" dur="500"/>
                                        <p:tgtEl>
                                          <p:spTgt spid="1925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92515">
                                            <p:txEl>
                                              <p:pRg st="1" end="1"/>
                                            </p:txEl>
                                          </p:spTgt>
                                        </p:tgtEl>
                                        <p:attrNameLst>
                                          <p:attrName>style.visibility</p:attrName>
                                        </p:attrNameLst>
                                      </p:cBhvr>
                                      <p:to>
                                        <p:strVal val="visible"/>
                                      </p:to>
                                    </p:set>
                                    <p:animEffect transition="in" filter="fade">
                                      <p:cBhvr>
                                        <p:cTn id="12" dur="500"/>
                                        <p:tgtEl>
                                          <p:spTgt spid="1925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92515">
                                            <p:txEl>
                                              <p:pRg st="2" end="2"/>
                                            </p:txEl>
                                          </p:spTgt>
                                        </p:tgtEl>
                                        <p:attrNameLst>
                                          <p:attrName>style.visibility</p:attrName>
                                        </p:attrNameLst>
                                      </p:cBhvr>
                                      <p:to>
                                        <p:strVal val="visible"/>
                                      </p:to>
                                    </p:set>
                                    <p:animEffect transition="in" filter="fade">
                                      <p:cBhvr>
                                        <p:cTn id="17" dur="500"/>
                                        <p:tgtEl>
                                          <p:spTgt spid="192515">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92515">
                                            <p:txEl>
                                              <p:pRg st="3" end="3"/>
                                            </p:txEl>
                                          </p:spTgt>
                                        </p:tgtEl>
                                        <p:attrNameLst>
                                          <p:attrName>style.visibility</p:attrName>
                                        </p:attrNameLst>
                                      </p:cBhvr>
                                      <p:to>
                                        <p:strVal val="visible"/>
                                      </p:to>
                                    </p:set>
                                    <p:animEffect transition="in" filter="fade">
                                      <p:cBhvr>
                                        <p:cTn id="20" dur="500"/>
                                        <p:tgtEl>
                                          <p:spTgt spid="192515">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92515">
                                            <p:txEl>
                                              <p:pRg st="4" end="4"/>
                                            </p:txEl>
                                          </p:spTgt>
                                        </p:tgtEl>
                                        <p:attrNameLst>
                                          <p:attrName>style.visibility</p:attrName>
                                        </p:attrNameLst>
                                      </p:cBhvr>
                                      <p:to>
                                        <p:strVal val="visible"/>
                                      </p:to>
                                    </p:set>
                                    <p:animEffect transition="in" filter="fade">
                                      <p:cBhvr>
                                        <p:cTn id="23" dur="500"/>
                                        <p:tgtEl>
                                          <p:spTgt spid="19251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2515" grpId="0" uiExpand="1" build="p"/>
    </p:bldLst>
  </p:timing>
</p:sld>
</file>

<file path=ppt/slides/slide1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3538" name="Rectangle 2"/>
          <p:cNvSpPr>
            <a:spLocks noGrp="1" noRot="1" noChangeArrowheads="1"/>
          </p:cNvSpPr>
          <p:nvPr>
            <p:ph type="title"/>
          </p:nvPr>
        </p:nvSpPr>
        <p:spPr/>
        <p:txBody>
          <a:bodyPr/>
          <a:lstStyle/>
          <a:p>
            <a:r>
              <a:rPr lang="zh-CN" altLang="en-US" dirty="0"/>
              <a:t>数据库的运行与维护（续）</a:t>
            </a:r>
          </a:p>
        </p:txBody>
      </p:sp>
      <p:sp>
        <p:nvSpPr>
          <p:cNvPr id="193539" name="Rectangle 3"/>
          <p:cNvSpPr>
            <a:spLocks noGrp="1" noRot="1" noChangeArrowheads="1"/>
          </p:cNvSpPr>
          <p:nvPr>
            <p:ph idx="1"/>
          </p:nvPr>
        </p:nvSpPr>
        <p:spPr/>
        <p:txBody>
          <a:bodyPr/>
          <a:lstStyle/>
          <a:p>
            <a:pPr marL="533400" indent="-533400">
              <a:lnSpc>
                <a:spcPct val="120000"/>
              </a:lnSpc>
            </a:pPr>
            <a:r>
              <a:rPr lang="zh-CN" altLang="en-US" dirty="0"/>
              <a:t>在数据库运行阶段，对数据库经常性的维护工作主要是由</a:t>
            </a:r>
            <a:r>
              <a:rPr lang="en-US" altLang="zh-CN" dirty="0"/>
              <a:t>DBA</a:t>
            </a:r>
            <a:r>
              <a:rPr lang="zh-CN" altLang="en-US" dirty="0"/>
              <a:t>完成的，包括：</a:t>
            </a:r>
            <a:r>
              <a:rPr lang="zh-CN" altLang="en-US" sz="2900" dirty="0"/>
              <a:t>    </a:t>
            </a:r>
          </a:p>
          <a:p>
            <a:pPr marL="533400" indent="-533400">
              <a:lnSpc>
                <a:spcPct val="120000"/>
              </a:lnSpc>
              <a:buFont typeface="+mj-lt"/>
              <a:buAutoNum type="alphaLcPeriod"/>
            </a:pPr>
            <a:r>
              <a:rPr lang="zh-CN" altLang="en-US" dirty="0"/>
              <a:t>数据库的转储和恢复</a:t>
            </a:r>
          </a:p>
          <a:p>
            <a:pPr marL="533400" indent="-533400">
              <a:lnSpc>
                <a:spcPct val="120000"/>
              </a:lnSpc>
              <a:buFont typeface="+mj-lt"/>
              <a:buAutoNum type="alphaLcPeriod"/>
            </a:pPr>
            <a:r>
              <a:rPr lang="zh-CN" altLang="en-US" dirty="0"/>
              <a:t>数据库的安全性、完整性控制</a:t>
            </a:r>
          </a:p>
          <a:p>
            <a:pPr marL="533400" indent="-533400">
              <a:lnSpc>
                <a:spcPct val="120000"/>
              </a:lnSpc>
              <a:buFont typeface="+mj-lt"/>
              <a:buAutoNum type="alphaLcPeriod"/>
            </a:pPr>
            <a:r>
              <a:rPr lang="zh-CN" altLang="en-US" dirty="0">
                <a:solidFill>
                  <a:srgbClr val="3333FF"/>
                </a:solidFill>
              </a:rPr>
              <a:t>数据库性能的监督、分析和改进</a:t>
            </a:r>
          </a:p>
          <a:p>
            <a:pPr marL="533400" indent="-533400">
              <a:lnSpc>
                <a:spcPct val="120000"/>
              </a:lnSpc>
              <a:buFont typeface="+mj-lt"/>
              <a:buAutoNum type="alphaLcPeriod"/>
            </a:pPr>
            <a:r>
              <a:rPr lang="zh-CN" altLang="en-US" dirty="0">
                <a:solidFill>
                  <a:srgbClr val="3333FF"/>
                </a:solidFill>
              </a:rPr>
              <a:t>数据库的重组织和重构造</a:t>
            </a:r>
          </a:p>
        </p:txBody>
      </p:sp>
    </p:spTree>
    <p:extLst>
      <p:ext uri="{BB962C8B-B14F-4D97-AF65-F5344CB8AC3E}">
        <p14:creationId xmlns:p14="http://schemas.microsoft.com/office/powerpoint/2010/main" val="199155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3539">
                                            <p:txEl>
                                              <p:pRg st="0" end="0"/>
                                            </p:txEl>
                                          </p:spTgt>
                                        </p:tgtEl>
                                        <p:attrNameLst>
                                          <p:attrName>style.visibility</p:attrName>
                                        </p:attrNameLst>
                                      </p:cBhvr>
                                      <p:to>
                                        <p:strVal val="visible"/>
                                      </p:to>
                                    </p:set>
                                    <p:animEffect transition="in" filter="fade">
                                      <p:cBhvr>
                                        <p:cTn id="7" dur="500"/>
                                        <p:tgtEl>
                                          <p:spTgt spid="19353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93539">
                                            <p:txEl>
                                              <p:pRg st="1" end="1"/>
                                            </p:txEl>
                                          </p:spTgt>
                                        </p:tgtEl>
                                        <p:attrNameLst>
                                          <p:attrName>style.visibility</p:attrName>
                                        </p:attrNameLst>
                                      </p:cBhvr>
                                      <p:to>
                                        <p:strVal val="visible"/>
                                      </p:to>
                                    </p:set>
                                    <p:animEffect transition="in" filter="fade">
                                      <p:cBhvr>
                                        <p:cTn id="12" dur="500"/>
                                        <p:tgtEl>
                                          <p:spTgt spid="193539">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93539">
                                            <p:txEl>
                                              <p:pRg st="2" end="2"/>
                                            </p:txEl>
                                          </p:spTgt>
                                        </p:tgtEl>
                                        <p:attrNameLst>
                                          <p:attrName>style.visibility</p:attrName>
                                        </p:attrNameLst>
                                      </p:cBhvr>
                                      <p:to>
                                        <p:strVal val="visible"/>
                                      </p:to>
                                    </p:set>
                                    <p:animEffect transition="in" filter="fade">
                                      <p:cBhvr>
                                        <p:cTn id="15" dur="500"/>
                                        <p:tgtEl>
                                          <p:spTgt spid="193539">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93539">
                                            <p:txEl>
                                              <p:pRg st="3" end="3"/>
                                            </p:txEl>
                                          </p:spTgt>
                                        </p:tgtEl>
                                        <p:attrNameLst>
                                          <p:attrName>style.visibility</p:attrName>
                                        </p:attrNameLst>
                                      </p:cBhvr>
                                      <p:to>
                                        <p:strVal val="visible"/>
                                      </p:to>
                                    </p:set>
                                    <p:animEffect transition="in" filter="fade">
                                      <p:cBhvr>
                                        <p:cTn id="18" dur="500"/>
                                        <p:tgtEl>
                                          <p:spTgt spid="193539">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93539">
                                            <p:txEl>
                                              <p:pRg st="4" end="4"/>
                                            </p:txEl>
                                          </p:spTgt>
                                        </p:tgtEl>
                                        <p:attrNameLst>
                                          <p:attrName>style.visibility</p:attrName>
                                        </p:attrNameLst>
                                      </p:cBhvr>
                                      <p:to>
                                        <p:strVal val="visible"/>
                                      </p:to>
                                    </p:set>
                                    <p:animEffect transition="in" filter="fade">
                                      <p:cBhvr>
                                        <p:cTn id="21" dur="500"/>
                                        <p:tgtEl>
                                          <p:spTgt spid="19353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539" grpId="0" uiExpand="1" build="p"/>
    </p:bldLst>
  </p:timing>
</p:sld>
</file>

<file path=ppt/slides/slide1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62" name="Rectangle 2"/>
          <p:cNvSpPr>
            <a:spLocks noGrp="1" noRot="1" noChangeArrowheads="1"/>
          </p:cNvSpPr>
          <p:nvPr>
            <p:ph type="title"/>
          </p:nvPr>
        </p:nvSpPr>
        <p:spPr/>
        <p:txBody>
          <a:bodyPr/>
          <a:lstStyle/>
          <a:p>
            <a:r>
              <a:rPr lang="zh-CN" altLang="en-US" dirty="0"/>
              <a:t>数据库的运行与维护（续）</a:t>
            </a:r>
          </a:p>
        </p:txBody>
      </p:sp>
      <p:sp>
        <p:nvSpPr>
          <p:cNvPr id="194563" name="Rectangle 3"/>
          <p:cNvSpPr>
            <a:spLocks noGrp="1" noRot="1" noChangeArrowheads="1"/>
          </p:cNvSpPr>
          <p:nvPr>
            <p:ph idx="1"/>
          </p:nvPr>
        </p:nvSpPr>
        <p:spPr/>
        <p:txBody>
          <a:bodyPr/>
          <a:lstStyle/>
          <a:p>
            <a:pPr marL="533400" indent="-533400">
              <a:lnSpc>
                <a:spcPct val="120000"/>
              </a:lnSpc>
            </a:pPr>
            <a:r>
              <a:rPr lang="zh-CN" altLang="en-US" dirty="0">
                <a:solidFill>
                  <a:srgbClr val="3333FF"/>
                </a:solidFill>
              </a:rPr>
              <a:t>数据库的重组织和重构造</a:t>
            </a:r>
          </a:p>
          <a:p>
            <a:pPr marL="914400" lvl="1" indent="-457200">
              <a:lnSpc>
                <a:spcPct val="150000"/>
              </a:lnSpc>
            </a:pPr>
            <a:r>
              <a:rPr lang="zh-CN" altLang="en-US" dirty="0"/>
              <a:t>重组织的形式</a:t>
            </a:r>
          </a:p>
          <a:p>
            <a:pPr marL="1333500" lvl="2" indent="-419100">
              <a:lnSpc>
                <a:spcPct val="150000"/>
              </a:lnSpc>
              <a:buFont typeface="Wingdings" panose="05000000000000000000" pitchFamily="2" charset="2"/>
              <a:buChar char="Ø"/>
            </a:pPr>
            <a:r>
              <a:rPr lang="zh-CN" altLang="en-US" dirty="0"/>
              <a:t>全部重组织</a:t>
            </a:r>
          </a:p>
          <a:p>
            <a:pPr marL="1333500" lvl="2" indent="-419100">
              <a:lnSpc>
                <a:spcPct val="150000"/>
              </a:lnSpc>
              <a:buFont typeface="Wingdings" panose="05000000000000000000" pitchFamily="2" charset="2"/>
              <a:buChar char="Ø"/>
            </a:pPr>
            <a:r>
              <a:rPr lang="zh-CN" altLang="en-US" dirty="0"/>
              <a:t>部分重组织</a:t>
            </a:r>
          </a:p>
          <a:p>
            <a:pPr marL="1752600" lvl="3" indent="-381000">
              <a:lnSpc>
                <a:spcPct val="150000"/>
              </a:lnSpc>
            </a:pPr>
            <a:r>
              <a:rPr lang="zh-CN" altLang="en-US" dirty="0"/>
              <a:t>只对频繁增、删的表进行重组织</a:t>
            </a:r>
          </a:p>
          <a:p>
            <a:pPr marL="914400" lvl="1" indent="-457200">
              <a:lnSpc>
                <a:spcPct val="150000"/>
              </a:lnSpc>
            </a:pPr>
            <a:r>
              <a:rPr lang="zh-CN" altLang="en-US" dirty="0"/>
              <a:t>重组织的目标</a:t>
            </a:r>
            <a:endParaRPr lang="zh-CN" altLang="en-US" sz="3200" dirty="0"/>
          </a:p>
          <a:p>
            <a:pPr marL="1333500" lvl="2" indent="-419100">
              <a:lnSpc>
                <a:spcPct val="150000"/>
              </a:lnSpc>
              <a:buFont typeface="Wingdings" panose="05000000000000000000" pitchFamily="2" charset="2"/>
              <a:buChar char="Ø"/>
            </a:pPr>
            <a:r>
              <a:rPr lang="zh-CN" altLang="en-US" dirty="0"/>
              <a:t>提高系统性能</a:t>
            </a:r>
          </a:p>
          <a:p>
            <a:pPr marL="533400" indent="-533400">
              <a:lnSpc>
                <a:spcPct val="120000"/>
              </a:lnSpc>
            </a:pPr>
            <a:endParaRPr lang="en-US" altLang="zh-CN" dirty="0">
              <a:solidFill>
                <a:srgbClr val="3333FF"/>
              </a:solidFill>
            </a:endParaRPr>
          </a:p>
        </p:txBody>
      </p:sp>
    </p:spTree>
    <p:extLst>
      <p:ext uri="{BB962C8B-B14F-4D97-AF65-F5344CB8AC3E}">
        <p14:creationId xmlns:p14="http://schemas.microsoft.com/office/powerpoint/2010/main" val="925236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4563">
                                            <p:txEl>
                                              <p:pRg st="0" end="0"/>
                                            </p:txEl>
                                          </p:spTgt>
                                        </p:tgtEl>
                                        <p:attrNameLst>
                                          <p:attrName>style.visibility</p:attrName>
                                        </p:attrNameLst>
                                      </p:cBhvr>
                                      <p:to>
                                        <p:strVal val="visible"/>
                                      </p:to>
                                    </p:set>
                                    <p:animEffect transition="in" filter="fade">
                                      <p:cBhvr>
                                        <p:cTn id="7" dur="500"/>
                                        <p:tgtEl>
                                          <p:spTgt spid="1945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94563">
                                            <p:txEl>
                                              <p:pRg st="1" end="1"/>
                                            </p:txEl>
                                          </p:spTgt>
                                        </p:tgtEl>
                                        <p:attrNameLst>
                                          <p:attrName>style.visibility</p:attrName>
                                        </p:attrNameLst>
                                      </p:cBhvr>
                                      <p:to>
                                        <p:strVal val="visible"/>
                                      </p:to>
                                    </p:set>
                                    <p:animEffect transition="in" filter="fade">
                                      <p:cBhvr>
                                        <p:cTn id="12" dur="500"/>
                                        <p:tgtEl>
                                          <p:spTgt spid="19456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94563">
                                            <p:txEl>
                                              <p:pRg st="2" end="2"/>
                                            </p:txEl>
                                          </p:spTgt>
                                        </p:tgtEl>
                                        <p:attrNameLst>
                                          <p:attrName>style.visibility</p:attrName>
                                        </p:attrNameLst>
                                      </p:cBhvr>
                                      <p:to>
                                        <p:strVal val="visible"/>
                                      </p:to>
                                    </p:set>
                                    <p:animEffect transition="in" filter="fade">
                                      <p:cBhvr>
                                        <p:cTn id="15" dur="500"/>
                                        <p:tgtEl>
                                          <p:spTgt spid="19456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94563">
                                            <p:txEl>
                                              <p:pRg st="3" end="3"/>
                                            </p:txEl>
                                          </p:spTgt>
                                        </p:tgtEl>
                                        <p:attrNameLst>
                                          <p:attrName>style.visibility</p:attrName>
                                        </p:attrNameLst>
                                      </p:cBhvr>
                                      <p:to>
                                        <p:strVal val="visible"/>
                                      </p:to>
                                    </p:set>
                                    <p:animEffect transition="in" filter="fade">
                                      <p:cBhvr>
                                        <p:cTn id="18" dur="500"/>
                                        <p:tgtEl>
                                          <p:spTgt spid="19456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94563">
                                            <p:txEl>
                                              <p:pRg st="4" end="4"/>
                                            </p:txEl>
                                          </p:spTgt>
                                        </p:tgtEl>
                                        <p:attrNameLst>
                                          <p:attrName>style.visibility</p:attrName>
                                        </p:attrNameLst>
                                      </p:cBhvr>
                                      <p:to>
                                        <p:strVal val="visible"/>
                                      </p:to>
                                    </p:set>
                                    <p:animEffect transition="in" filter="fade">
                                      <p:cBhvr>
                                        <p:cTn id="21" dur="500"/>
                                        <p:tgtEl>
                                          <p:spTgt spid="19456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94563">
                                            <p:txEl>
                                              <p:pRg st="5" end="5"/>
                                            </p:txEl>
                                          </p:spTgt>
                                        </p:tgtEl>
                                        <p:attrNameLst>
                                          <p:attrName>style.visibility</p:attrName>
                                        </p:attrNameLst>
                                      </p:cBhvr>
                                      <p:to>
                                        <p:strVal val="visible"/>
                                      </p:to>
                                    </p:set>
                                    <p:animEffect transition="in" filter="fade">
                                      <p:cBhvr>
                                        <p:cTn id="26" dur="500"/>
                                        <p:tgtEl>
                                          <p:spTgt spid="19456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94563">
                                            <p:txEl>
                                              <p:pRg st="6" end="6"/>
                                            </p:txEl>
                                          </p:spTgt>
                                        </p:tgtEl>
                                        <p:attrNameLst>
                                          <p:attrName>style.visibility</p:attrName>
                                        </p:attrNameLst>
                                      </p:cBhvr>
                                      <p:to>
                                        <p:strVal val="visible"/>
                                      </p:to>
                                    </p:set>
                                    <p:animEffect transition="in" filter="fade">
                                      <p:cBhvr>
                                        <p:cTn id="29" dur="500"/>
                                        <p:tgtEl>
                                          <p:spTgt spid="19456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63" grpId="0" uiExpand="1" build="p"/>
    </p:bldLst>
  </p:timing>
</p:sld>
</file>

<file path=ppt/slides/slide1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5586" name="Rectangle 2"/>
          <p:cNvSpPr>
            <a:spLocks noGrp="1" noRot="1" noChangeArrowheads="1"/>
          </p:cNvSpPr>
          <p:nvPr>
            <p:ph type="title"/>
          </p:nvPr>
        </p:nvSpPr>
        <p:spPr/>
        <p:txBody>
          <a:bodyPr/>
          <a:lstStyle/>
          <a:p>
            <a:r>
              <a:rPr lang="zh-CN" altLang="en-US" dirty="0"/>
              <a:t>数据库的运行与维护（续）</a:t>
            </a:r>
          </a:p>
        </p:txBody>
      </p:sp>
      <p:sp>
        <p:nvSpPr>
          <p:cNvPr id="195587" name="Rectangle 3"/>
          <p:cNvSpPr>
            <a:spLocks noGrp="1" noRot="1" noChangeArrowheads="1"/>
          </p:cNvSpPr>
          <p:nvPr>
            <p:ph idx="1"/>
          </p:nvPr>
        </p:nvSpPr>
        <p:spPr/>
        <p:txBody>
          <a:bodyPr/>
          <a:lstStyle/>
          <a:p>
            <a:pPr lvl="1">
              <a:lnSpc>
                <a:spcPct val="150000"/>
              </a:lnSpc>
            </a:pPr>
            <a:r>
              <a:rPr lang="zh-CN" altLang="en-US" dirty="0"/>
              <a:t>重组织的工作</a:t>
            </a:r>
          </a:p>
          <a:p>
            <a:pPr lvl="2">
              <a:lnSpc>
                <a:spcPct val="150000"/>
              </a:lnSpc>
              <a:buFont typeface="Wingdings" panose="05000000000000000000" pitchFamily="2" charset="2"/>
              <a:buChar char="Ø"/>
            </a:pPr>
            <a:r>
              <a:rPr lang="zh-CN" altLang="en-US" dirty="0"/>
              <a:t>按原设计要求</a:t>
            </a:r>
          </a:p>
          <a:p>
            <a:pPr lvl="3">
              <a:lnSpc>
                <a:spcPct val="150000"/>
              </a:lnSpc>
            </a:pPr>
            <a:r>
              <a:rPr lang="zh-CN" altLang="en-US" dirty="0"/>
              <a:t>重新安排存储位置</a:t>
            </a:r>
          </a:p>
          <a:p>
            <a:pPr lvl="3">
              <a:lnSpc>
                <a:spcPct val="150000"/>
              </a:lnSpc>
            </a:pPr>
            <a:r>
              <a:rPr lang="zh-CN" altLang="en-US" dirty="0"/>
              <a:t>回收垃圾</a:t>
            </a:r>
          </a:p>
          <a:p>
            <a:pPr lvl="3">
              <a:lnSpc>
                <a:spcPct val="150000"/>
              </a:lnSpc>
            </a:pPr>
            <a:r>
              <a:rPr lang="zh-CN" altLang="en-US" dirty="0"/>
              <a:t>减少指针链</a:t>
            </a:r>
          </a:p>
          <a:p>
            <a:pPr lvl="2">
              <a:lnSpc>
                <a:spcPct val="150000"/>
              </a:lnSpc>
              <a:buFont typeface="Wingdings" panose="05000000000000000000" pitchFamily="2" charset="2"/>
              <a:buChar char="Ø"/>
            </a:pPr>
            <a:r>
              <a:rPr lang="zh-CN" altLang="en-US" dirty="0"/>
              <a:t>数据库的重组织不会改变原设计的数据逻辑结构和物理结构</a:t>
            </a:r>
          </a:p>
        </p:txBody>
      </p:sp>
    </p:spTree>
    <p:extLst>
      <p:ext uri="{BB962C8B-B14F-4D97-AF65-F5344CB8AC3E}">
        <p14:creationId xmlns:p14="http://schemas.microsoft.com/office/powerpoint/2010/main" val="2232561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95587">
                                            <p:txEl>
                                              <p:pRg st="0" end="0"/>
                                            </p:txEl>
                                          </p:spTgt>
                                        </p:tgtEl>
                                        <p:attrNameLst>
                                          <p:attrName>style.visibility</p:attrName>
                                        </p:attrNameLst>
                                      </p:cBhvr>
                                      <p:to>
                                        <p:strVal val="visible"/>
                                      </p:to>
                                    </p:set>
                                    <p:animEffect transition="in" filter="fade">
                                      <p:cBhvr>
                                        <p:cTn id="7" dur="500"/>
                                        <p:tgtEl>
                                          <p:spTgt spid="19558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5587">
                                            <p:txEl>
                                              <p:pRg st="1" end="1"/>
                                            </p:txEl>
                                          </p:spTgt>
                                        </p:tgtEl>
                                        <p:attrNameLst>
                                          <p:attrName>style.visibility</p:attrName>
                                        </p:attrNameLst>
                                      </p:cBhvr>
                                      <p:to>
                                        <p:strVal val="visible"/>
                                      </p:to>
                                    </p:set>
                                    <p:animEffect transition="in" filter="fade">
                                      <p:cBhvr>
                                        <p:cTn id="10" dur="500"/>
                                        <p:tgtEl>
                                          <p:spTgt spid="19558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95587">
                                            <p:txEl>
                                              <p:pRg st="2" end="2"/>
                                            </p:txEl>
                                          </p:spTgt>
                                        </p:tgtEl>
                                        <p:attrNameLst>
                                          <p:attrName>style.visibility</p:attrName>
                                        </p:attrNameLst>
                                      </p:cBhvr>
                                      <p:to>
                                        <p:strVal val="visible"/>
                                      </p:to>
                                    </p:set>
                                    <p:animEffect transition="in" filter="fade">
                                      <p:cBhvr>
                                        <p:cTn id="13" dur="500"/>
                                        <p:tgtEl>
                                          <p:spTgt spid="19558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95587">
                                            <p:txEl>
                                              <p:pRg st="3" end="3"/>
                                            </p:txEl>
                                          </p:spTgt>
                                        </p:tgtEl>
                                        <p:attrNameLst>
                                          <p:attrName>style.visibility</p:attrName>
                                        </p:attrNameLst>
                                      </p:cBhvr>
                                      <p:to>
                                        <p:strVal val="visible"/>
                                      </p:to>
                                    </p:set>
                                    <p:animEffect transition="in" filter="fade">
                                      <p:cBhvr>
                                        <p:cTn id="16" dur="500"/>
                                        <p:tgtEl>
                                          <p:spTgt spid="195587">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95587">
                                            <p:txEl>
                                              <p:pRg st="4" end="4"/>
                                            </p:txEl>
                                          </p:spTgt>
                                        </p:tgtEl>
                                        <p:attrNameLst>
                                          <p:attrName>style.visibility</p:attrName>
                                        </p:attrNameLst>
                                      </p:cBhvr>
                                      <p:to>
                                        <p:strVal val="visible"/>
                                      </p:to>
                                    </p:set>
                                    <p:animEffect transition="in" filter="fade">
                                      <p:cBhvr>
                                        <p:cTn id="19" dur="500"/>
                                        <p:tgtEl>
                                          <p:spTgt spid="195587">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95587">
                                            <p:txEl>
                                              <p:pRg st="5" end="5"/>
                                            </p:txEl>
                                          </p:spTgt>
                                        </p:tgtEl>
                                        <p:attrNameLst>
                                          <p:attrName>style.visibility</p:attrName>
                                        </p:attrNameLst>
                                      </p:cBhvr>
                                      <p:to>
                                        <p:strVal val="visible"/>
                                      </p:to>
                                    </p:set>
                                    <p:animEffect transition="in" filter="fade">
                                      <p:cBhvr>
                                        <p:cTn id="24" dur="500"/>
                                        <p:tgtEl>
                                          <p:spTgt spid="19558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587"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rrowheads="1"/>
          </p:cNvSpPr>
          <p:nvPr>
            <p:ph type="title"/>
          </p:nvPr>
        </p:nvSpPr>
        <p:spPr/>
        <p:txBody>
          <a:bodyPr/>
          <a:lstStyle/>
          <a:p>
            <a:r>
              <a:rPr lang="zh-CN" altLang="en-US" dirty="0"/>
              <a:t>需求分析的难点</a:t>
            </a:r>
          </a:p>
        </p:txBody>
      </p:sp>
      <p:sp>
        <p:nvSpPr>
          <p:cNvPr id="16387" name="Rectangle 3"/>
          <p:cNvSpPr>
            <a:spLocks noGrp="1" noRot="1" noChangeArrowheads="1"/>
          </p:cNvSpPr>
          <p:nvPr>
            <p:ph idx="1"/>
          </p:nvPr>
        </p:nvSpPr>
        <p:spPr/>
        <p:txBody>
          <a:bodyPr>
            <a:normAutofit/>
          </a:bodyPr>
          <a:lstStyle/>
          <a:p>
            <a:pPr>
              <a:lnSpc>
                <a:spcPct val="190000"/>
              </a:lnSpc>
            </a:pPr>
            <a:r>
              <a:rPr lang="zh-CN" altLang="en-US" dirty="0" smtClean="0"/>
              <a:t>准确地定义用户</a:t>
            </a:r>
            <a:r>
              <a:rPr lang="zh-CN" altLang="en-US" dirty="0"/>
              <a:t>最终需求</a:t>
            </a:r>
          </a:p>
          <a:p>
            <a:pPr lvl="1">
              <a:lnSpc>
                <a:spcPct val="190000"/>
              </a:lnSpc>
            </a:pPr>
            <a:r>
              <a:rPr lang="zh-CN" altLang="en-US" dirty="0">
                <a:solidFill>
                  <a:srgbClr val="0000FF"/>
                </a:solidFill>
              </a:rPr>
              <a:t>用户</a:t>
            </a:r>
            <a:r>
              <a:rPr lang="zh-CN" altLang="en-US" dirty="0"/>
              <a:t>缺少计算机知识</a:t>
            </a:r>
          </a:p>
          <a:p>
            <a:pPr lvl="1">
              <a:lnSpc>
                <a:spcPct val="190000"/>
              </a:lnSpc>
            </a:pPr>
            <a:r>
              <a:rPr lang="zh-CN" altLang="en-US" dirty="0">
                <a:solidFill>
                  <a:srgbClr val="0000FF"/>
                </a:solidFill>
              </a:rPr>
              <a:t>设计人员</a:t>
            </a:r>
            <a:r>
              <a:rPr lang="zh-CN" altLang="en-US" dirty="0"/>
              <a:t>缺少用户的专业知识</a:t>
            </a:r>
          </a:p>
          <a:p>
            <a:pPr>
              <a:lnSpc>
                <a:spcPct val="150000"/>
              </a:lnSpc>
            </a:pPr>
            <a:r>
              <a:rPr lang="zh-CN" altLang="en-US" dirty="0"/>
              <a:t>解决方法</a:t>
            </a:r>
          </a:p>
          <a:p>
            <a:pPr lvl="1">
              <a:lnSpc>
                <a:spcPct val="150000"/>
              </a:lnSpc>
            </a:pPr>
            <a:r>
              <a:rPr lang="zh-CN" altLang="en-US" dirty="0"/>
              <a:t>设计人员必须不断</a:t>
            </a:r>
            <a:r>
              <a:rPr lang="zh-CN" altLang="en-US" dirty="0">
                <a:solidFill>
                  <a:srgbClr val="0000FF"/>
                </a:solidFill>
              </a:rPr>
              <a:t>深入</a:t>
            </a:r>
            <a:r>
              <a:rPr lang="zh-CN" altLang="en-US" dirty="0"/>
              <a:t>地与用户进行</a:t>
            </a:r>
            <a:r>
              <a:rPr lang="zh-CN" altLang="en-US" dirty="0">
                <a:solidFill>
                  <a:srgbClr val="0000FF"/>
                </a:solidFill>
              </a:rPr>
              <a:t>交流</a:t>
            </a:r>
          </a:p>
        </p:txBody>
      </p:sp>
    </p:spTree>
    <p:extLst>
      <p:ext uri="{BB962C8B-B14F-4D97-AF65-F5344CB8AC3E}">
        <p14:creationId xmlns:p14="http://schemas.microsoft.com/office/powerpoint/2010/main" val="1955469640"/>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6610" name="Rectangle 2"/>
          <p:cNvSpPr>
            <a:spLocks noGrp="1" noRot="1" noChangeArrowheads="1"/>
          </p:cNvSpPr>
          <p:nvPr>
            <p:ph type="title"/>
          </p:nvPr>
        </p:nvSpPr>
        <p:spPr/>
        <p:txBody>
          <a:bodyPr/>
          <a:lstStyle/>
          <a:p>
            <a:r>
              <a:rPr lang="zh-CN" altLang="en-US" dirty="0"/>
              <a:t>数据库运行与维护（续）</a:t>
            </a:r>
          </a:p>
        </p:txBody>
      </p:sp>
      <p:sp>
        <p:nvSpPr>
          <p:cNvPr id="196611" name="Rectangle 3"/>
          <p:cNvSpPr>
            <a:spLocks noGrp="1" noRot="1" noChangeArrowheads="1"/>
          </p:cNvSpPr>
          <p:nvPr>
            <p:ph idx="1"/>
          </p:nvPr>
        </p:nvSpPr>
        <p:spPr/>
        <p:txBody>
          <a:bodyPr/>
          <a:lstStyle/>
          <a:p>
            <a:pPr lvl="1">
              <a:lnSpc>
                <a:spcPct val="150000"/>
              </a:lnSpc>
            </a:pPr>
            <a:r>
              <a:rPr lang="zh-CN" altLang="en-US" sz="2400" dirty="0"/>
              <a:t>数据库重</a:t>
            </a:r>
            <a:r>
              <a:rPr lang="zh-CN" altLang="en-US" sz="2400" dirty="0" smtClean="0"/>
              <a:t>构造</a:t>
            </a:r>
            <a:endParaRPr lang="zh-CN" altLang="en-US" sz="2400" dirty="0"/>
          </a:p>
          <a:p>
            <a:pPr lvl="1">
              <a:lnSpc>
                <a:spcPct val="150000"/>
              </a:lnSpc>
              <a:buFont typeface="Wingdings" panose="05000000000000000000" pitchFamily="2" charset="2"/>
              <a:buNone/>
            </a:pPr>
            <a:r>
              <a:rPr lang="zh-CN" altLang="en-US" sz="2500" dirty="0"/>
              <a:t>	</a:t>
            </a:r>
            <a:r>
              <a:rPr lang="zh-CN" altLang="en-US" dirty="0" smtClean="0"/>
              <a:t>根据新环境调整数据库的逻辑模式和物理模式</a:t>
            </a:r>
            <a:endParaRPr lang="zh-CN" altLang="en-US" sz="2500" dirty="0"/>
          </a:p>
          <a:p>
            <a:pPr lvl="3">
              <a:lnSpc>
                <a:spcPct val="150000"/>
              </a:lnSpc>
            </a:pPr>
            <a:r>
              <a:rPr lang="zh-CN" altLang="en-US" dirty="0"/>
              <a:t>增加新的</a:t>
            </a:r>
            <a:r>
              <a:rPr lang="zh-CN" altLang="en-US" dirty="0" smtClean="0"/>
              <a:t>数据项</a:t>
            </a:r>
            <a:r>
              <a:rPr lang="en-US" altLang="zh-CN" dirty="0" smtClean="0"/>
              <a:t>(</a:t>
            </a:r>
            <a:r>
              <a:rPr lang="zh-CN" altLang="en-US" dirty="0" smtClean="0"/>
              <a:t>字段</a:t>
            </a:r>
            <a:r>
              <a:rPr lang="en-US" altLang="zh-CN" dirty="0" smtClean="0"/>
              <a:t>)</a:t>
            </a:r>
            <a:endParaRPr lang="zh-CN" altLang="en-US" dirty="0"/>
          </a:p>
          <a:p>
            <a:pPr lvl="3">
              <a:lnSpc>
                <a:spcPct val="150000"/>
              </a:lnSpc>
            </a:pPr>
            <a:r>
              <a:rPr lang="zh-CN" altLang="en-US" dirty="0"/>
              <a:t>改变数据项的类型</a:t>
            </a:r>
          </a:p>
          <a:p>
            <a:pPr lvl="3">
              <a:lnSpc>
                <a:spcPct val="150000"/>
              </a:lnSpc>
            </a:pPr>
            <a:r>
              <a:rPr lang="zh-CN" altLang="en-US" dirty="0"/>
              <a:t>改变数据库的容量</a:t>
            </a:r>
          </a:p>
          <a:p>
            <a:pPr lvl="3">
              <a:lnSpc>
                <a:spcPct val="150000"/>
              </a:lnSpc>
            </a:pPr>
            <a:r>
              <a:rPr lang="zh-CN" altLang="en-US" dirty="0"/>
              <a:t>增加或删除索引</a:t>
            </a:r>
          </a:p>
          <a:p>
            <a:pPr lvl="3">
              <a:lnSpc>
                <a:spcPct val="150000"/>
              </a:lnSpc>
            </a:pPr>
            <a:r>
              <a:rPr lang="zh-CN" altLang="en-US" dirty="0"/>
              <a:t>修改完整性约束条件</a:t>
            </a:r>
          </a:p>
        </p:txBody>
      </p:sp>
    </p:spTree>
    <p:extLst>
      <p:ext uri="{BB962C8B-B14F-4D97-AF65-F5344CB8AC3E}">
        <p14:creationId xmlns:p14="http://schemas.microsoft.com/office/powerpoint/2010/main" val="1057750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96611">
                                            <p:txEl>
                                              <p:pRg st="0" end="0"/>
                                            </p:txEl>
                                          </p:spTgt>
                                        </p:tgtEl>
                                        <p:attrNameLst>
                                          <p:attrName>style.visibility</p:attrName>
                                        </p:attrNameLst>
                                      </p:cBhvr>
                                      <p:to>
                                        <p:strVal val="visible"/>
                                      </p:to>
                                    </p:set>
                                    <p:animEffect transition="in" filter="fade">
                                      <p:cBhvr>
                                        <p:cTn id="7" dur="500"/>
                                        <p:tgtEl>
                                          <p:spTgt spid="19661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6611">
                                            <p:txEl>
                                              <p:pRg st="1" end="1"/>
                                            </p:txEl>
                                          </p:spTgt>
                                        </p:tgtEl>
                                        <p:attrNameLst>
                                          <p:attrName>style.visibility</p:attrName>
                                        </p:attrNameLst>
                                      </p:cBhvr>
                                      <p:to>
                                        <p:strVal val="visible"/>
                                      </p:to>
                                    </p:set>
                                    <p:animEffect transition="in" filter="fade">
                                      <p:cBhvr>
                                        <p:cTn id="10" dur="500"/>
                                        <p:tgtEl>
                                          <p:spTgt spid="196611">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96611">
                                            <p:txEl>
                                              <p:pRg st="2" end="2"/>
                                            </p:txEl>
                                          </p:spTgt>
                                        </p:tgtEl>
                                        <p:attrNameLst>
                                          <p:attrName>style.visibility</p:attrName>
                                        </p:attrNameLst>
                                      </p:cBhvr>
                                      <p:to>
                                        <p:strVal val="visible"/>
                                      </p:to>
                                    </p:set>
                                    <p:animEffect transition="in" filter="fade">
                                      <p:cBhvr>
                                        <p:cTn id="15" dur="500"/>
                                        <p:tgtEl>
                                          <p:spTgt spid="196611">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96611">
                                            <p:txEl>
                                              <p:pRg st="3" end="3"/>
                                            </p:txEl>
                                          </p:spTgt>
                                        </p:tgtEl>
                                        <p:attrNameLst>
                                          <p:attrName>style.visibility</p:attrName>
                                        </p:attrNameLst>
                                      </p:cBhvr>
                                      <p:to>
                                        <p:strVal val="visible"/>
                                      </p:to>
                                    </p:set>
                                    <p:animEffect transition="in" filter="fade">
                                      <p:cBhvr>
                                        <p:cTn id="18" dur="500"/>
                                        <p:tgtEl>
                                          <p:spTgt spid="196611">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96611">
                                            <p:txEl>
                                              <p:pRg st="4" end="4"/>
                                            </p:txEl>
                                          </p:spTgt>
                                        </p:tgtEl>
                                        <p:attrNameLst>
                                          <p:attrName>style.visibility</p:attrName>
                                        </p:attrNameLst>
                                      </p:cBhvr>
                                      <p:to>
                                        <p:strVal val="visible"/>
                                      </p:to>
                                    </p:set>
                                    <p:animEffect transition="in" filter="fade">
                                      <p:cBhvr>
                                        <p:cTn id="21" dur="500"/>
                                        <p:tgtEl>
                                          <p:spTgt spid="196611">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96611">
                                            <p:txEl>
                                              <p:pRg st="5" end="5"/>
                                            </p:txEl>
                                          </p:spTgt>
                                        </p:tgtEl>
                                        <p:attrNameLst>
                                          <p:attrName>style.visibility</p:attrName>
                                        </p:attrNameLst>
                                      </p:cBhvr>
                                      <p:to>
                                        <p:strVal val="visible"/>
                                      </p:to>
                                    </p:set>
                                    <p:animEffect transition="in" filter="fade">
                                      <p:cBhvr>
                                        <p:cTn id="24" dur="500"/>
                                        <p:tgtEl>
                                          <p:spTgt spid="196611">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96611">
                                            <p:txEl>
                                              <p:pRg st="6" end="6"/>
                                            </p:txEl>
                                          </p:spTgt>
                                        </p:tgtEl>
                                        <p:attrNameLst>
                                          <p:attrName>style.visibility</p:attrName>
                                        </p:attrNameLst>
                                      </p:cBhvr>
                                      <p:to>
                                        <p:strVal val="visible"/>
                                      </p:to>
                                    </p:set>
                                    <p:animEffect transition="in" filter="fade">
                                      <p:cBhvr>
                                        <p:cTn id="27" dur="500"/>
                                        <p:tgtEl>
                                          <p:spTgt spid="19661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611" grpId="0" uiExpand="1" build="p"/>
    </p:bld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Rot="1" noChangeArrowheads="1"/>
          </p:cNvSpPr>
          <p:nvPr>
            <p:ph type="title"/>
          </p:nvPr>
        </p:nvSpPr>
        <p:spPr/>
        <p:txBody>
          <a:bodyPr/>
          <a:lstStyle/>
          <a:p>
            <a:r>
              <a:rPr lang="en-US" altLang="zh-CN" dirty="0" smtClean="0"/>
              <a:t>6  </a:t>
            </a:r>
            <a:r>
              <a:rPr lang="zh-CN" altLang="en-US" dirty="0"/>
              <a:t>小结</a:t>
            </a:r>
          </a:p>
        </p:txBody>
      </p:sp>
      <p:sp>
        <p:nvSpPr>
          <p:cNvPr id="198659" name="Rectangle 3"/>
          <p:cNvSpPr>
            <a:spLocks noGrp="1" noRot="1" noChangeArrowheads="1"/>
          </p:cNvSpPr>
          <p:nvPr>
            <p:ph idx="1"/>
          </p:nvPr>
        </p:nvSpPr>
        <p:spPr/>
        <p:txBody>
          <a:bodyPr/>
          <a:lstStyle/>
          <a:p>
            <a:pPr>
              <a:lnSpc>
                <a:spcPct val="120000"/>
              </a:lnSpc>
            </a:pPr>
            <a:r>
              <a:rPr lang="zh-CN" altLang="en-US" dirty="0"/>
              <a:t>数据库的设计过程</a:t>
            </a:r>
          </a:p>
          <a:p>
            <a:pPr lvl="1">
              <a:lnSpc>
                <a:spcPct val="120000"/>
              </a:lnSpc>
            </a:pPr>
            <a:r>
              <a:rPr lang="zh-CN" altLang="en-US" dirty="0"/>
              <a:t>需求分析</a:t>
            </a:r>
          </a:p>
          <a:p>
            <a:pPr lvl="1">
              <a:lnSpc>
                <a:spcPct val="120000"/>
              </a:lnSpc>
            </a:pPr>
            <a:r>
              <a:rPr lang="zh-CN" altLang="en-US" dirty="0"/>
              <a:t>概念结构设计</a:t>
            </a:r>
          </a:p>
          <a:p>
            <a:pPr lvl="1">
              <a:lnSpc>
                <a:spcPct val="120000"/>
              </a:lnSpc>
            </a:pPr>
            <a:r>
              <a:rPr lang="zh-CN" altLang="en-US" dirty="0"/>
              <a:t>逻辑</a:t>
            </a:r>
            <a:r>
              <a:rPr lang="zh-CN" altLang="en-US" dirty="0" smtClean="0"/>
              <a:t>结构设计</a:t>
            </a:r>
            <a:r>
              <a:rPr lang="en-US" altLang="zh-CN" dirty="0" smtClean="0"/>
              <a:t>——</a:t>
            </a:r>
            <a:r>
              <a:rPr lang="zh-CN" altLang="en-US" smtClean="0"/>
              <a:t>完成后</a:t>
            </a:r>
            <a:r>
              <a:rPr lang="zh-CN" altLang="en-US" dirty="0" smtClean="0"/>
              <a:t>开始数据库应用程序的设计</a:t>
            </a:r>
            <a:endParaRPr lang="zh-CN" altLang="en-US" dirty="0"/>
          </a:p>
          <a:p>
            <a:pPr lvl="1">
              <a:lnSpc>
                <a:spcPct val="120000"/>
              </a:lnSpc>
            </a:pPr>
            <a:r>
              <a:rPr lang="zh-CN" altLang="en-US" dirty="0"/>
              <a:t>物理设计</a:t>
            </a:r>
          </a:p>
          <a:p>
            <a:pPr>
              <a:lnSpc>
                <a:spcPct val="120000"/>
              </a:lnSpc>
            </a:pPr>
            <a:r>
              <a:rPr lang="zh-CN" altLang="en-US" dirty="0" smtClean="0"/>
              <a:t>数据库的实施</a:t>
            </a:r>
            <a:r>
              <a:rPr lang="zh-CN" altLang="en-US" dirty="0"/>
              <a:t>和维护</a:t>
            </a:r>
          </a:p>
          <a:p>
            <a:pPr lvl="1">
              <a:lnSpc>
                <a:spcPct val="120000"/>
              </a:lnSpc>
              <a:buFont typeface="Wingdings" panose="05000000000000000000" pitchFamily="2" charset="2"/>
              <a:buNone/>
            </a:pPr>
            <a:endParaRPr lang="en-US" altLang="zh-CN" dirty="0"/>
          </a:p>
        </p:txBody>
      </p:sp>
    </p:spTree>
    <p:extLst>
      <p:ext uri="{BB962C8B-B14F-4D97-AF65-F5344CB8AC3E}">
        <p14:creationId xmlns:p14="http://schemas.microsoft.com/office/powerpoint/2010/main" val="28610477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2"/>
          <p:cNvSpPr>
            <a:spLocks noGrp="1" noRot="1" noChangeArrowheads="1"/>
          </p:cNvSpPr>
          <p:nvPr>
            <p:ph type="title"/>
          </p:nvPr>
        </p:nvSpPr>
        <p:spPr/>
        <p:txBody>
          <a:bodyPr/>
          <a:lstStyle/>
          <a:p>
            <a:r>
              <a:rPr lang="en-US" altLang="zh-CN" dirty="0" smtClean="0"/>
              <a:t>1.2  </a:t>
            </a:r>
            <a:r>
              <a:rPr lang="zh-CN" altLang="en-US" dirty="0"/>
              <a:t>需求分析</a:t>
            </a:r>
          </a:p>
        </p:txBody>
      </p:sp>
      <p:sp>
        <p:nvSpPr>
          <p:cNvPr id="17411" name="Rectangle 3"/>
          <p:cNvSpPr>
            <a:spLocks noGrp="1" noRot="1" noChangeArrowheads="1"/>
          </p:cNvSpPr>
          <p:nvPr>
            <p:ph idx="1"/>
          </p:nvPr>
        </p:nvSpPr>
        <p:spPr/>
        <p:txBody>
          <a:bodyPr>
            <a:normAutofit/>
          </a:bodyPr>
          <a:lstStyle/>
          <a:p>
            <a:pPr>
              <a:lnSpc>
                <a:spcPct val="180000"/>
              </a:lnSpc>
              <a:buFont typeface="Wingdings" panose="05000000000000000000" pitchFamily="2" charset="2"/>
              <a:buNone/>
            </a:pPr>
            <a:r>
              <a:rPr lang="en-US" altLang="zh-CN" sz="2800" b="1" dirty="0" smtClean="0"/>
              <a:t>1.1  </a:t>
            </a:r>
            <a:r>
              <a:rPr lang="zh-CN" altLang="en-US" sz="2800" b="1" dirty="0"/>
              <a:t>需求分析的任务</a:t>
            </a:r>
          </a:p>
          <a:p>
            <a:pPr>
              <a:lnSpc>
                <a:spcPct val="180000"/>
              </a:lnSpc>
              <a:buFont typeface="Wingdings" panose="05000000000000000000" pitchFamily="2" charset="2"/>
              <a:buNone/>
            </a:pPr>
            <a:r>
              <a:rPr lang="en-US" altLang="zh-CN" sz="2800" b="1" dirty="0" smtClean="0">
                <a:solidFill>
                  <a:srgbClr val="3333FF"/>
                </a:solidFill>
              </a:rPr>
              <a:t>1.2  </a:t>
            </a:r>
            <a:r>
              <a:rPr lang="zh-CN" altLang="en-US" sz="2800" b="1" dirty="0">
                <a:solidFill>
                  <a:srgbClr val="3333FF"/>
                </a:solidFill>
              </a:rPr>
              <a:t>需求分析</a:t>
            </a:r>
            <a:r>
              <a:rPr lang="zh-CN" altLang="en-US" sz="2800" b="1" dirty="0" smtClean="0">
                <a:solidFill>
                  <a:srgbClr val="3333FF"/>
                </a:solidFill>
              </a:rPr>
              <a:t>的过程</a:t>
            </a:r>
          </a:p>
          <a:p>
            <a:pPr>
              <a:lnSpc>
                <a:spcPct val="180000"/>
              </a:lnSpc>
              <a:buFont typeface="Wingdings" panose="05000000000000000000" pitchFamily="2" charset="2"/>
              <a:buNone/>
            </a:pPr>
            <a:r>
              <a:rPr lang="en-US" altLang="zh-CN" sz="2800" b="1" dirty="0" smtClean="0"/>
              <a:t>1.3  </a:t>
            </a:r>
            <a:r>
              <a:rPr lang="zh-CN" altLang="en-US" sz="2800" b="1" dirty="0" smtClean="0"/>
              <a:t>数据字典和数据流图</a:t>
            </a:r>
            <a:endParaRPr lang="zh-CN" altLang="en-US" sz="2800" b="1" dirty="0"/>
          </a:p>
        </p:txBody>
      </p:sp>
    </p:spTree>
    <p:extLst>
      <p:ext uri="{BB962C8B-B14F-4D97-AF65-F5344CB8AC3E}">
        <p14:creationId xmlns:p14="http://schemas.microsoft.com/office/powerpoint/2010/main" val="239284993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p:cNvSpPr>
            <a:spLocks noGrp="1" noRot="1" noChangeArrowheads="1"/>
          </p:cNvSpPr>
          <p:nvPr>
            <p:ph type="title"/>
          </p:nvPr>
        </p:nvSpPr>
        <p:spPr/>
        <p:txBody>
          <a:bodyPr/>
          <a:lstStyle/>
          <a:p>
            <a:r>
              <a:rPr lang="en-US" altLang="zh-CN" dirty="0" smtClean="0"/>
              <a:t>1.2  </a:t>
            </a:r>
            <a:r>
              <a:rPr lang="zh-CN" altLang="en-US" dirty="0"/>
              <a:t>需求分析</a:t>
            </a:r>
            <a:r>
              <a:rPr lang="zh-CN" altLang="en-US" dirty="0" smtClean="0"/>
              <a:t>的过程</a:t>
            </a:r>
            <a:endParaRPr lang="zh-CN" altLang="en-US" dirty="0"/>
          </a:p>
        </p:txBody>
      </p:sp>
      <p:sp>
        <p:nvSpPr>
          <p:cNvPr id="18435" name="Rectangle 3"/>
          <p:cNvSpPr>
            <a:spLocks noGrp="1" noRot="1" noChangeArrowheads="1"/>
          </p:cNvSpPr>
          <p:nvPr>
            <p:ph idx="1"/>
          </p:nvPr>
        </p:nvSpPr>
        <p:spPr/>
        <p:txBody>
          <a:bodyPr>
            <a:normAutofit/>
          </a:bodyPr>
          <a:lstStyle/>
          <a:p>
            <a:pPr>
              <a:lnSpc>
                <a:spcPct val="180000"/>
              </a:lnSpc>
            </a:pPr>
            <a:r>
              <a:rPr lang="zh-CN" altLang="en-US" sz="2800" dirty="0"/>
              <a:t>调查需求</a:t>
            </a:r>
          </a:p>
          <a:p>
            <a:pPr>
              <a:lnSpc>
                <a:spcPct val="180000"/>
              </a:lnSpc>
            </a:pPr>
            <a:r>
              <a:rPr lang="zh-CN" altLang="en-US" sz="2800" dirty="0"/>
              <a:t>分析表达</a:t>
            </a:r>
            <a:r>
              <a:rPr lang="zh-CN" altLang="en-US" sz="2800" dirty="0" smtClean="0"/>
              <a:t>需求</a:t>
            </a:r>
            <a:r>
              <a:rPr lang="en-US" altLang="zh-CN" sz="2800" dirty="0" smtClean="0"/>
              <a:t>(</a:t>
            </a:r>
            <a:r>
              <a:rPr lang="zh-CN" altLang="en-US" sz="2800" dirty="0" smtClean="0"/>
              <a:t>定义需求</a:t>
            </a:r>
            <a:r>
              <a:rPr lang="en-US" altLang="zh-CN" sz="2800" dirty="0" smtClean="0"/>
              <a:t>)</a:t>
            </a:r>
            <a:endParaRPr lang="zh-CN" altLang="en-US" sz="2800" dirty="0"/>
          </a:p>
          <a:p>
            <a:pPr>
              <a:lnSpc>
                <a:spcPct val="180000"/>
              </a:lnSpc>
            </a:pPr>
            <a:r>
              <a:rPr lang="zh-CN" altLang="en-US" sz="2800" dirty="0" smtClean="0"/>
              <a:t>达成共识</a:t>
            </a:r>
            <a:endParaRPr lang="zh-CN" altLang="en-US" sz="2800" dirty="0"/>
          </a:p>
        </p:txBody>
      </p:sp>
    </p:spTree>
    <p:extLst>
      <p:ext uri="{BB962C8B-B14F-4D97-AF65-F5344CB8AC3E}">
        <p14:creationId xmlns:p14="http://schemas.microsoft.com/office/powerpoint/2010/main" val="2177804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Effect transition="in" filter="fade">
                                      <p:cBhvr>
                                        <p:cTn id="7" dur="500"/>
                                        <p:tgtEl>
                                          <p:spTgt spid="1843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435">
                                            <p:txEl>
                                              <p:pRg st="1" end="1"/>
                                            </p:txEl>
                                          </p:spTgt>
                                        </p:tgtEl>
                                        <p:attrNameLst>
                                          <p:attrName>style.visibility</p:attrName>
                                        </p:attrNameLst>
                                      </p:cBhvr>
                                      <p:to>
                                        <p:strVal val="visible"/>
                                      </p:to>
                                    </p:set>
                                    <p:animEffect transition="in" filter="fade">
                                      <p:cBhvr>
                                        <p:cTn id="10" dur="500"/>
                                        <p:tgtEl>
                                          <p:spTgt spid="1843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8435">
                                            <p:txEl>
                                              <p:pRg st="2" end="2"/>
                                            </p:txEl>
                                          </p:spTgt>
                                        </p:tgtEl>
                                        <p:attrNameLst>
                                          <p:attrName>style.visibility</p:attrName>
                                        </p:attrNameLst>
                                      </p:cBhvr>
                                      <p:to>
                                        <p:strVal val="visible"/>
                                      </p:to>
                                    </p:set>
                                    <p:animEffect transition="in" filter="fade">
                                      <p:cBhvr>
                                        <p:cTn id="13" dur="500"/>
                                        <p:tgtEl>
                                          <p:spTgt spid="1843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p:cNvSpPr>
            <a:spLocks noGrp="1" noRot="1" noChangeArrowheads="1"/>
          </p:cNvSpPr>
          <p:nvPr>
            <p:ph type="title"/>
          </p:nvPr>
        </p:nvSpPr>
        <p:spPr/>
        <p:txBody>
          <a:bodyPr>
            <a:normAutofit/>
          </a:bodyPr>
          <a:lstStyle/>
          <a:p>
            <a:r>
              <a:rPr lang="zh-CN" altLang="en-US" dirty="0"/>
              <a:t>调查用户需求的具体步骤</a:t>
            </a:r>
          </a:p>
        </p:txBody>
      </p:sp>
      <p:sp>
        <p:nvSpPr>
          <p:cNvPr id="19459" name="Rectangle 3"/>
          <p:cNvSpPr>
            <a:spLocks noGrp="1" noRot="1" noChangeArrowheads="1"/>
          </p:cNvSpPr>
          <p:nvPr>
            <p:ph idx="1"/>
          </p:nvPr>
        </p:nvSpPr>
        <p:spPr/>
        <p:txBody>
          <a:bodyPr/>
          <a:lstStyle/>
          <a:p>
            <a:pPr>
              <a:lnSpc>
                <a:spcPct val="180000"/>
              </a:lnSpc>
              <a:buFont typeface="Wingdings" panose="05000000000000000000" pitchFamily="2" charset="2"/>
              <a:buNone/>
            </a:pPr>
            <a:r>
              <a:rPr lang="en-US" altLang="zh-CN" dirty="0"/>
              <a:t>⑴ </a:t>
            </a:r>
            <a:r>
              <a:rPr lang="zh-CN" altLang="en-US" dirty="0"/>
              <a:t>调查组织机构</a:t>
            </a:r>
            <a:r>
              <a:rPr lang="zh-CN" altLang="en-US" dirty="0" smtClean="0"/>
              <a:t>情况。</a:t>
            </a:r>
            <a:endParaRPr lang="zh-CN" altLang="en-US" dirty="0"/>
          </a:p>
          <a:p>
            <a:pPr>
              <a:lnSpc>
                <a:spcPct val="180000"/>
              </a:lnSpc>
              <a:buFont typeface="Wingdings" panose="05000000000000000000" pitchFamily="2" charset="2"/>
              <a:buNone/>
            </a:pPr>
            <a:r>
              <a:rPr lang="zh-CN" altLang="en-US" dirty="0"/>
              <a:t>⑵ 调查各部门的业务活动情况。</a:t>
            </a:r>
          </a:p>
          <a:p>
            <a:pPr>
              <a:lnSpc>
                <a:spcPct val="180000"/>
              </a:lnSpc>
              <a:buFont typeface="Wingdings" panose="05000000000000000000" pitchFamily="2" charset="2"/>
              <a:buNone/>
            </a:pPr>
            <a:r>
              <a:rPr lang="zh-CN" altLang="en-US" dirty="0"/>
              <a:t>⑶ 在熟悉业务活动的基础上，协助用户明确对新系统的各种要求。</a:t>
            </a:r>
          </a:p>
          <a:p>
            <a:pPr>
              <a:lnSpc>
                <a:spcPct val="180000"/>
              </a:lnSpc>
              <a:buFont typeface="Wingdings" panose="05000000000000000000" pitchFamily="2" charset="2"/>
              <a:buNone/>
            </a:pPr>
            <a:r>
              <a:rPr lang="zh-CN" altLang="en-US" dirty="0"/>
              <a:t>⑷ 确定新系统的</a:t>
            </a:r>
            <a:r>
              <a:rPr lang="zh-CN" altLang="en-US" dirty="0" smtClean="0"/>
              <a:t>边界。</a:t>
            </a:r>
            <a:endParaRPr lang="zh-CN" altLang="en-US" dirty="0"/>
          </a:p>
        </p:txBody>
      </p:sp>
    </p:spTree>
    <p:extLst>
      <p:ext uri="{BB962C8B-B14F-4D97-AF65-F5344CB8AC3E}">
        <p14:creationId xmlns:p14="http://schemas.microsoft.com/office/powerpoint/2010/main" val="4293049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animEffect transition="in" filter="fade">
                                      <p:cBhvr>
                                        <p:cTn id="7" dur="500"/>
                                        <p:tgtEl>
                                          <p:spTgt spid="1945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459">
                                            <p:txEl>
                                              <p:pRg st="1" end="1"/>
                                            </p:txEl>
                                          </p:spTgt>
                                        </p:tgtEl>
                                        <p:attrNameLst>
                                          <p:attrName>style.visibility</p:attrName>
                                        </p:attrNameLst>
                                      </p:cBhvr>
                                      <p:to>
                                        <p:strVal val="visible"/>
                                      </p:to>
                                    </p:set>
                                    <p:animEffect transition="in" filter="fade">
                                      <p:cBhvr>
                                        <p:cTn id="10" dur="500"/>
                                        <p:tgtEl>
                                          <p:spTgt spid="1945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9459">
                                            <p:txEl>
                                              <p:pRg st="2" end="2"/>
                                            </p:txEl>
                                          </p:spTgt>
                                        </p:tgtEl>
                                        <p:attrNameLst>
                                          <p:attrName>style.visibility</p:attrName>
                                        </p:attrNameLst>
                                      </p:cBhvr>
                                      <p:to>
                                        <p:strVal val="visible"/>
                                      </p:to>
                                    </p:set>
                                    <p:animEffect transition="in" filter="fade">
                                      <p:cBhvr>
                                        <p:cTn id="13" dur="500"/>
                                        <p:tgtEl>
                                          <p:spTgt spid="19459">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9459">
                                            <p:txEl>
                                              <p:pRg st="3" end="3"/>
                                            </p:txEl>
                                          </p:spTgt>
                                        </p:tgtEl>
                                        <p:attrNameLst>
                                          <p:attrName>style.visibility</p:attrName>
                                        </p:attrNameLst>
                                      </p:cBhvr>
                                      <p:to>
                                        <p:strVal val="visible"/>
                                      </p:to>
                                    </p:set>
                                    <p:animEffect transition="in" filter="fade">
                                      <p:cBhvr>
                                        <p:cTn id="16" dur="500"/>
                                        <p:tgtEl>
                                          <p:spTgt spid="1945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rrowheads="1"/>
          </p:cNvSpPr>
          <p:nvPr>
            <p:ph type="title"/>
          </p:nvPr>
        </p:nvSpPr>
        <p:spPr/>
        <p:txBody>
          <a:bodyPr/>
          <a:lstStyle/>
          <a:p>
            <a:endParaRPr lang="zh-CN" altLang="en-US" dirty="0"/>
          </a:p>
        </p:txBody>
      </p:sp>
      <p:sp>
        <p:nvSpPr>
          <p:cNvPr id="2" name="内容占位符 1"/>
          <p:cNvSpPr>
            <a:spLocks noGrp="1"/>
          </p:cNvSpPr>
          <p:nvPr>
            <p:ph idx="1"/>
          </p:nvPr>
        </p:nvSpPr>
        <p:spPr/>
        <p:txBody>
          <a:bodyPr/>
          <a:lstStyle/>
          <a:p>
            <a:endParaRPr lang="zh-CN" altLang="en-US"/>
          </a:p>
        </p:txBody>
      </p:sp>
      <p:pic>
        <p:nvPicPr>
          <p:cNvPr id="24579" name="Picture 3" descr="7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27351" y="2133601"/>
            <a:ext cx="6481763" cy="343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0" name="Text Box 4"/>
          <p:cNvSpPr txBox="1">
            <a:spLocks noChangeArrowheads="1"/>
          </p:cNvSpPr>
          <p:nvPr/>
        </p:nvSpPr>
        <p:spPr bwMode="auto">
          <a:xfrm>
            <a:off x="5232400" y="5949950"/>
            <a:ext cx="1454150" cy="336550"/>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FF">
                        <a:gamma/>
                        <a:shade val="73333"/>
                        <a:invGamma/>
                      </a:srgbClr>
                    </a:gs>
                  </a:gsLst>
                  <a:lin ang="5400000" scaled="1"/>
                </a:gra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1600">
                <a:latin typeface="Times New Roman" panose="02020603050405020304" pitchFamily="18" charset="0"/>
              </a:rPr>
              <a:t>需求分析过程 </a:t>
            </a:r>
          </a:p>
        </p:txBody>
      </p:sp>
    </p:spTree>
    <p:extLst>
      <p:ext uri="{BB962C8B-B14F-4D97-AF65-F5344CB8AC3E}">
        <p14:creationId xmlns:p14="http://schemas.microsoft.com/office/powerpoint/2010/main" val="23714724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为什么要做数据库课程设计</a:t>
            </a:r>
            <a:r>
              <a:rPr lang="zh-CN" altLang="en-US" dirty="0" smtClean="0"/>
              <a:t>？</a:t>
            </a:r>
            <a:endParaRPr lang="zh-CN" altLang="en-US" dirty="0"/>
          </a:p>
        </p:txBody>
      </p:sp>
      <p:sp>
        <p:nvSpPr>
          <p:cNvPr id="3" name="内容占位符 2"/>
          <p:cNvSpPr>
            <a:spLocks noGrp="1"/>
          </p:cNvSpPr>
          <p:nvPr>
            <p:ph idx="1"/>
          </p:nvPr>
        </p:nvSpPr>
        <p:spPr/>
        <p:txBody>
          <a:bodyPr>
            <a:normAutofit/>
          </a:bodyPr>
          <a:lstStyle/>
          <a:p>
            <a:pPr>
              <a:spcBef>
                <a:spcPct val="50000"/>
              </a:spcBef>
              <a:buClr>
                <a:srgbClr val="800000"/>
              </a:buClr>
              <a:buSzPct val="50000"/>
              <a:buFont typeface="Wingdings" panose="05000000000000000000" pitchFamily="2" charset="2"/>
              <a:buChar char="u"/>
            </a:pPr>
            <a:r>
              <a:rPr lang="en-US" altLang="zh-CN" sz="2800" b="1" dirty="0">
                <a:solidFill>
                  <a:srgbClr val="000000"/>
                </a:solidFill>
              </a:rPr>
              <a:t> </a:t>
            </a:r>
            <a:r>
              <a:rPr lang="zh-CN" altLang="en-US" sz="2800" b="1" dirty="0">
                <a:solidFill>
                  <a:srgbClr val="000000"/>
                </a:solidFill>
              </a:rPr>
              <a:t>数据库在信息系统中的地位：基础与支撑</a:t>
            </a:r>
          </a:p>
          <a:p>
            <a:pPr lvl="1">
              <a:spcBef>
                <a:spcPct val="50000"/>
              </a:spcBef>
              <a:buClr>
                <a:srgbClr val="800000"/>
              </a:buClr>
              <a:buSzPct val="50000"/>
              <a:buFont typeface="Wingdings" panose="05000000000000000000" pitchFamily="2" charset="2"/>
              <a:buChar char="u"/>
            </a:pPr>
            <a:r>
              <a:rPr lang="zh-CN" altLang="en-US" sz="2400" b="1" dirty="0">
                <a:solidFill>
                  <a:srgbClr val="000000"/>
                </a:solidFill>
              </a:rPr>
              <a:t> 信息系统</a:t>
            </a:r>
          </a:p>
          <a:p>
            <a:pPr lvl="2">
              <a:spcBef>
                <a:spcPct val="10000"/>
              </a:spcBef>
              <a:buClr>
                <a:srgbClr val="800000"/>
              </a:buClr>
              <a:buSzPct val="50000"/>
              <a:buFont typeface="Wingdings" panose="05000000000000000000" pitchFamily="2" charset="2"/>
              <a:buChar char="u"/>
            </a:pPr>
            <a:r>
              <a:rPr lang="zh-CN" altLang="en-US" sz="2000" b="1" dirty="0">
                <a:solidFill>
                  <a:schemeClr val="tx2"/>
                </a:solidFill>
                <a:latin typeface="Times New Roman" panose="02020603050405020304" pitchFamily="18" charset="0"/>
              </a:rPr>
              <a:t> 四大支柱：操作系统、网络、计算机语言、数据库 </a:t>
            </a:r>
          </a:p>
          <a:p>
            <a:pPr lvl="2">
              <a:spcBef>
                <a:spcPct val="10000"/>
              </a:spcBef>
              <a:buClr>
                <a:srgbClr val="800000"/>
              </a:buClr>
              <a:buSzPct val="50000"/>
              <a:buFont typeface="Wingdings" panose="05000000000000000000" pitchFamily="2" charset="2"/>
              <a:buChar char="u"/>
            </a:pPr>
            <a:r>
              <a:rPr lang="zh-CN" altLang="en-US" sz="2000" b="1" dirty="0">
                <a:solidFill>
                  <a:schemeClr val="tx2"/>
                </a:solidFill>
                <a:latin typeface="Times New Roman" panose="02020603050405020304" pitchFamily="18" charset="0"/>
              </a:rPr>
              <a:t> 两大热门：网络、数据库</a:t>
            </a:r>
          </a:p>
          <a:p>
            <a:pPr lvl="2">
              <a:spcBef>
                <a:spcPct val="10000"/>
              </a:spcBef>
              <a:buClr>
                <a:srgbClr val="800000"/>
              </a:buClr>
              <a:buSzPct val="50000"/>
              <a:buFont typeface="Wingdings" panose="05000000000000000000" pitchFamily="2" charset="2"/>
              <a:buChar char="u"/>
            </a:pPr>
            <a:r>
              <a:rPr lang="zh-CN" altLang="en-US" sz="2000" b="1" dirty="0">
                <a:solidFill>
                  <a:schemeClr val="tx2"/>
                </a:solidFill>
                <a:latin typeface="Times New Roman" panose="02020603050405020304" pitchFamily="18" charset="0"/>
              </a:rPr>
              <a:t> 无所不在的数据管理 ：</a:t>
            </a:r>
            <a:r>
              <a:rPr lang="en-US" altLang="zh-CN" sz="2000" b="1" dirty="0">
                <a:solidFill>
                  <a:schemeClr val="tx2"/>
                </a:solidFill>
                <a:latin typeface="Times New Roman" panose="02020603050405020304" pitchFamily="18" charset="0"/>
              </a:rPr>
              <a:t>Everything Over Database</a:t>
            </a:r>
            <a:r>
              <a:rPr lang="en-US" altLang="zh-CN" sz="2000" dirty="0">
                <a:solidFill>
                  <a:schemeClr val="tx2"/>
                </a:solidFill>
              </a:rPr>
              <a:t> </a:t>
            </a:r>
          </a:p>
          <a:p>
            <a:pPr>
              <a:spcBef>
                <a:spcPct val="40000"/>
              </a:spcBef>
              <a:spcAft>
                <a:spcPct val="30000"/>
              </a:spcAft>
              <a:buClr>
                <a:srgbClr val="800000"/>
              </a:buClr>
              <a:buSzPct val="50000"/>
              <a:buFont typeface="Wingdings" panose="05000000000000000000" pitchFamily="2" charset="2"/>
              <a:buChar char="u"/>
            </a:pPr>
            <a:r>
              <a:rPr lang="en-US" altLang="zh-CN" sz="2800" dirty="0">
                <a:solidFill>
                  <a:schemeClr val="tx2"/>
                </a:solidFill>
              </a:rPr>
              <a:t> </a:t>
            </a:r>
            <a:r>
              <a:rPr lang="zh-CN" altLang="en-US" sz="2800" b="1" dirty="0">
                <a:solidFill>
                  <a:srgbClr val="000000"/>
                </a:solidFill>
              </a:rPr>
              <a:t>数据库技术的实践性</a:t>
            </a:r>
          </a:p>
          <a:p>
            <a:pPr lvl="1">
              <a:buClr>
                <a:srgbClr val="800000"/>
              </a:buClr>
              <a:buSzPct val="50000"/>
              <a:buFont typeface="Wingdings" panose="05000000000000000000" pitchFamily="2" charset="2"/>
              <a:buChar char="u"/>
            </a:pPr>
            <a:r>
              <a:rPr lang="zh-CN" altLang="en-US" sz="2400" b="1" dirty="0" smtClean="0">
                <a:solidFill>
                  <a:schemeClr val="tx2"/>
                </a:solidFill>
              </a:rPr>
              <a:t>数据库</a:t>
            </a:r>
            <a:r>
              <a:rPr lang="zh-CN" altLang="en-US" sz="2400" b="1" dirty="0">
                <a:solidFill>
                  <a:schemeClr val="tx2"/>
                </a:solidFill>
              </a:rPr>
              <a:t>技术起源于实际应用，它的强大生命力在于应用，其特点是理论性和实践性的有机结合。</a:t>
            </a:r>
            <a:r>
              <a:rPr lang="zh-CN" altLang="en-US" dirty="0"/>
              <a:t> </a:t>
            </a:r>
          </a:p>
          <a:p>
            <a:endParaRPr lang="zh-CN" altLang="en-US" dirty="0"/>
          </a:p>
        </p:txBody>
      </p:sp>
    </p:spTree>
    <p:extLst>
      <p:ext uri="{BB962C8B-B14F-4D97-AF65-F5344CB8AC3E}">
        <p14:creationId xmlns:p14="http://schemas.microsoft.com/office/powerpoint/2010/main" val="18428512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rrowheads="1"/>
          </p:cNvSpPr>
          <p:nvPr>
            <p:ph type="title"/>
          </p:nvPr>
        </p:nvSpPr>
        <p:spPr/>
        <p:txBody>
          <a:bodyPr/>
          <a:lstStyle/>
          <a:p>
            <a:r>
              <a:rPr lang="zh-CN" altLang="en-US" dirty="0"/>
              <a:t>常用调查方法</a:t>
            </a:r>
          </a:p>
        </p:txBody>
      </p:sp>
      <p:sp>
        <p:nvSpPr>
          <p:cNvPr id="20483" name="Rectangle 3"/>
          <p:cNvSpPr>
            <a:spLocks noGrp="1" noRot="1" noChangeArrowheads="1"/>
          </p:cNvSpPr>
          <p:nvPr>
            <p:ph idx="1"/>
          </p:nvPr>
        </p:nvSpPr>
        <p:spPr/>
        <p:txBody>
          <a:bodyPr>
            <a:normAutofit/>
          </a:bodyPr>
          <a:lstStyle/>
          <a:p>
            <a:pPr lvl="1">
              <a:lnSpc>
                <a:spcPct val="120000"/>
              </a:lnSpc>
              <a:spcBef>
                <a:spcPct val="50000"/>
              </a:spcBef>
              <a:buFont typeface="Wingdings" panose="05000000000000000000" pitchFamily="2" charset="2"/>
              <a:buNone/>
            </a:pPr>
            <a:r>
              <a:rPr lang="en-US" altLang="zh-CN" sz="2400" dirty="0"/>
              <a:t>(1)</a:t>
            </a:r>
            <a:r>
              <a:rPr lang="zh-CN" altLang="en-US" sz="2400" dirty="0"/>
              <a:t>跟班</a:t>
            </a:r>
            <a:r>
              <a:rPr lang="zh-CN" altLang="en-US" sz="2400" dirty="0" smtClean="0"/>
              <a:t>作业</a:t>
            </a:r>
            <a:endParaRPr lang="en-US" altLang="zh-CN" sz="2400" dirty="0" smtClean="0"/>
          </a:p>
          <a:p>
            <a:pPr lvl="1">
              <a:lnSpc>
                <a:spcPct val="120000"/>
              </a:lnSpc>
              <a:spcBef>
                <a:spcPct val="50000"/>
              </a:spcBef>
              <a:buFont typeface="Wingdings" panose="05000000000000000000" pitchFamily="2" charset="2"/>
              <a:buNone/>
            </a:pPr>
            <a:r>
              <a:rPr lang="en-US" altLang="zh-CN" sz="2400" dirty="0" smtClean="0"/>
              <a:t>(</a:t>
            </a:r>
            <a:r>
              <a:rPr lang="en-US" altLang="zh-CN" sz="2400" dirty="0"/>
              <a:t>2)</a:t>
            </a:r>
            <a:r>
              <a:rPr lang="zh-CN" altLang="en-US" sz="2400" dirty="0"/>
              <a:t>开调查会</a:t>
            </a:r>
          </a:p>
          <a:p>
            <a:pPr lvl="1">
              <a:lnSpc>
                <a:spcPct val="120000"/>
              </a:lnSpc>
              <a:buFont typeface="Wingdings" panose="05000000000000000000" pitchFamily="2" charset="2"/>
              <a:buNone/>
            </a:pPr>
            <a:r>
              <a:rPr lang="en-US" altLang="zh-CN" sz="2400" dirty="0"/>
              <a:t>(3)</a:t>
            </a:r>
            <a:r>
              <a:rPr lang="zh-CN" altLang="en-US" sz="2400" dirty="0"/>
              <a:t>请专人介绍</a:t>
            </a:r>
          </a:p>
          <a:p>
            <a:pPr lvl="1">
              <a:lnSpc>
                <a:spcPct val="120000"/>
              </a:lnSpc>
              <a:spcBef>
                <a:spcPct val="50000"/>
              </a:spcBef>
              <a:buFont typeface="Wingdings" panose="05000000000000000000" pitchFamily="2" charset="2"/>
              <a:buNone/>
            </a:pPr>
            <a:r>
              <a:rPr lang="en-US" altLang="zh-CN" sz="2400" dirty="0"/>
              <a:t>(4)</a:t>
            </a:r>
            <a:r>
              <a:rPr lang="zh-CN" altLang="en-US" sz="2400" dirty="0"/>
              <a:t>询问</a:t>
            </a:r>
          </a:p>
          <a:p>
            <a:pPr lvl="1">
              <a:lnSpc>
                <a:spcPct val="120000"/>
              </a:lnSpc>
              <a:buFont typeface="Wingdings" panose="05000000000000000000" pitchFamily="2" charset="2"/>
              <a:buNone/>
            </a:pPr>
            <a:r>
              <a:rPr lang="en-US" altLang="zh-CN" sz="2400" dirty="0"/>
              <a:t>(5)</a:t>
            </a:r>
            <a:r>
              <a:rPr lang="zh-CN" altLang="en-US" sz="2400" dirty="0"/>
              <a:t>设计调查表请用户填写</a:t>
            </a:r>
          </a:p>
          <a:p>
            <a:pPr lvl="1">
              <a:lnSpc>
                <a:spcPct val="120000"/>
              </a:lnSpc>
              <a:buFont typeface="Wingdings" panose="05000000000000000000" pitchFamily="2" charset="2"/>
              <a:buNone/>
            </a:pPr>
            <a:r>
              <a:rPr lang="en-US" altLang="zh-CN" sz="2400" dirty="0"/>
              <a:t>(6)</a:t>
            </a:r>
            <a:r>
              <a:rPr lang="zh-CN" altLang="en-US" sz="2400" dirty="0"/>
              <a:t>查阅记录</a:t>
            </a:r>
          </a:p>
          <a:p>
            <a:pPr lvl="1">
              <a:buFont typeface="Wingdings" panose="05000000000000000000" pitchFamily="2" charset="2"/>
              <a:buNone/>
            </a:pPr>
            <a:endParaRPr lang="en-US" altLang="zh-CN" dirty="0"/>
          </a:p>
        </p:txBody>
      </p:sp>
    </p:spTree>
    <p:extLst>
      <p:ext uri="{BB962C8B-B14F-4D97-AF65-F5344CB8AC3E}">
        <p14:creationId xmlns:p14="http://schemas.microsoft.com/office/powerpoint/2010/main" val="19330669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2"/>
          <p:cNvSpPr>
            <a:spLocks noGrp="1" noRot="1" noChangeArrowheads="1"/>
          </p:cNvSpPr>
          <p:nvPr>
            <p:ph type="title"/>
          </p:nvPr>
        </p:nvSpPr>
        <p:spPr/>
        <p:txBody>
          <a:bodyPr/>
          <a:lstStyle/>
          <a:p>
            <a:r>
              <a:rPr lang="en-US" altLang="zh-CN" dirty="0" smtClean="0"/>
              <a:t>1  </a:t>
            </a:r>
            <a:r>
              <a:rPr lang="zh-CN" altLang="en-US" dirty="0"/>
              <a:t>需求分析</a:t>
            </a:r>
          </a:p>
        </p:txBody>
      </p:sp>
      <p:sp>
        <p:nvSpPr>
          <p:cNvPr id="25603" name="Rectangle 3"/>
          <p:cNvSpPr>
            <a:spLocks noGrp="1" noRot="1" noChangeArrowheads="1"/>
          </p:cNvSpPr>
          <p:nvPr>
            <p:ph idx="1"/>
          </p:nvPr>
        </p:nvSpPr>
        <p:spPr/>
        <p:txBody>
          <a:bodyPr>
            <a:normAutofit/>
          </a:bodyPr>
          <a:lstStyle/>
          <a:p>
            <a:pPr>
              <a:lnSpc>
                <a:spcPct val="190000"/>
              </a:lnSpc>
              <a:buFont typeface="Wingdings" panose="05000000000000000000" pitchFamily="2" charset="2"/>
              <a:buNone/>
            </a:pPr>
            <a:r>
              <a:rPr lang="en-US" altLang="zh-CN" sz="2800" b="1" dirty="0" smtClean="0"/>
              <a:t>1.1  </a:t>
            </a:r>
            <a:r>
              <a:rPr lang="zh-CN" altLang="en-US" sz="2800" b="1" dirty="0"/>
              <a:t>需求分析的任务</a:t>
            </a:r>
          </a:p>
          <a:p>
            <a:pPr>
              <a:lnSpc>
                <a:spcPct val="190000"/>
              </a:lnSpc>
              <a:buFont typeface="Wingdings" panose="05000000000000000000" pitchFamily="2" charset="2"/>
              <a:buNone/>
            </a:pPr>
            <a:r>
              <a:rPr lang="en-US" altLang="zh-CN" sz="2800" b="1" dirty="0" smtClean="0"/>
              <a:t>1.2  </a:t>
            </a:r>
            <a:r>
              <a:rPr lang="zh-CN" altLang="en-US" sz="2800" b="1" dirty="0"/>
              <a:t>需求分析</a:t>
            </a:r>
            <a:r>
              <a:rPr lang="zh-CN" altLang="en-US" sz="2800" b="1" dirty="0" smtClean="0"/>
              <a:t>的过程</a:t>
            </a:r>
            <a:endParaRPr lang="zh-CN" altLang="en-US" sz="2800" b="1" dirty="0"/>
          </a:p>
          <a:p>
            <a:pPr>
              <a:lnSpc>
                <a:spcPct val="190000"/>
              </a:lnSpc>
              <a:buFont typeface="Wingdings" panose="05000000000000000000" pitchFamily="2" charset="2"/>
              <a:buNone/>
            </a:pPr>
            <a:r>
              <a:rPr lang="en-US" altLang="zh-CN" sz="2800" b="1" dirty="0" smtClean="0">
                <a:solidFill>
                  <a:srgbClr val="3333FF"/>
                </a:solidFill>
              </a:rPr>
              <a:t>1.3  </a:t>
            </a:r>
            <a:r>
              <a:rPr lang="zh-CN" altLang="en-US" sz="2800" b="1" dirty="0" smtClean="0">
                <a:solidFill>
                  <a:srgbClr val="3333FF"/>
                </a:solidFill>
              </a:rPr>
              <a:t>数据字典</a:t>
            </a:r>
            <a:r>
              <a:rPr lang="zh-CN" altLang="en-US" sz="2800" b="1" dirty="0">
                <a:solidFill>
                  <a:srgbClr val="3333FF"/>
                </a:solidFill>
              </a:rPr>
              <a:t>和数据流图</a:t>
            </a:r>
          </a:p>
        </p:txBody>
      </p:sp>
    </p:spTree>
    <p:extLst>
      <p:ext uri="{BB962C8B-B14F-4D97-AF65-F5344CB8AC3E}">
        <p14:creationId xmlns:p14="http://schemas.microsoft.com/office/powerpoint/2010/main" val="2538288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animEffect transition="in" filter="fade">
                                      <p:cBhvr>
                                        <p:cTn id="7" dur="500"/>
                                        <p:tgtEl>
                                          <p:spTgt spid="2560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5603">
                                            <p:txEl>
                                              <p:pRg st="1" end="1"/>
                                            </p:txEl>
                                          </p:spTgt>
                                        </p:tgtEl>
                                        <p:attrNameLst>
                                          <p:attrName>style.visibility</p:attrName>
                                        </p:attrNameLst>
                                      </p:cBhvr>
                                      <p:to>
                                        <p:strVal val="visible"/>
                                      </p:to>
                                    </p:set>
                                    <p:animEffect transition="in" filter="fade">
                                      <p:cBhvr>
                                        <p:cTn id="10" dur="500"/>
                                        <p:tgtEl>
                                          <p:spTgt spid="2560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5603">
                                            <p:txEl>
                                              <p:pRg st="2" end="2"/>
                                            </p:txEl>
                                          </p:spTgt>
                                        </p:tgtEl>
                                        <p:attrNameLst>
                                          <p:attrName>style.visibility</p:attrName>
                                        </p:attrNameLst>
                                      </p:cBhvr>
                                      <p:to>
                                        <p:strVal val="visible"/>
                                      </p:to>
                                    </p:set>
                                    <p:animEffect transition="in" filter="fade">
                                      <p:cBhvr>
                                        <p:cTn id="13" dur="500"/>
                                        <p:tgtEl>
                                          <p:spTgt spid="2560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rrowheads="1"/>
          </p:cNvSpPr>
          <p:nvPr>
            <p:ph type="title"/>
          </p:nvPr>
        </p:nvSpPr>
        <p:spPr/>
        <p:txBody>
          <a:bodyPr/>
          <a:lstStyle/>
          <a:p>
            <a:r>
              <a:rPr lang="zh-CN" altLang="en-US" dirty="0" smtClean="0"/>
              <a:t>数据字典</a:t>
            </a:r>
            <a:endParaRPr lang="zh-CN" altLang="en-US" dirty="0"/>
          </a:p>
        </p:txBody>
      </p:sp>
      <p:sp>
        <p:nvSpPr>
          <p:cNvPr id="26627" name="Rectangle 3"/>
          <p:cNvSpPr>
            <a:spLocks noGrp="1" noRot="1" noChangeArrowheads="1"/>
          </p:cNvSpPr>
          <p:nvPr>
            <p:ph idx="1"/>
          </p:nvPr>
        </p:nvSpPr>
        <p:spPr/>
        <p:txBody>
          <a:bodyPr>
            <a:normAutofit fontScale="92500" lnSpcReduction="20000"/>
          </a:bodyPr>
          <a:lstStyle/>
          <a:p>
            <a:pPr>
              <a:lnSpc>
                <a:spcPct val="180000"/>
              </a:lnSpc>
            </a:pPr>
            <a:r>
              <a:rPr lang="en-US" altLang="zh-CN" dirty="0"/>
              <a:t> </a:t>
            </a:r>
            <a:r>
              <a:rPr lang="zh-CN" altLang="en-US" dirty="0"/>
              <a:t>数据字典的用途</a:t>
            </a:r>
          </a:p>
          <a:p>
            <a:pPr lvl="1">
              <a:lnSpc>
                <a:spcPct val="140000"/>
              </a:lnSpc>
            </a:pPr>
            <a:r>
              <a:rPr lang="zh-CN" altLang="en-US" dirty="0" smtClean="0"/>
              <a:t>描述系统中涉及的每个数据，是数据描述的集合，通常配合数据流图使用</a:t>
            </a:r>
            <a:endParaRPr lang="zh-CN" altLang="en-US" dirty="0"/>
          </a:p>
          <a:p>
            <a:pPr>
              <a:lnSpc>
                <a:spcPct val="180000"/>
              </a:lnSpc>
            </a:pPr>
            <a:r>
              <a:rPr lang="zh-CN" altLang="en-US" dirty="0"/>
              <a:t> 数据字典的内容</a:t>
            </a:r>
          </a:p>
          <a:p>
            <a:pPr lvl="1">
              <a:lnSpc>
                <a:spcPct val="110000"/>
              </a:lnSpc>
            </a:pPr>
            <a:r>
              <a:rPr lang="zh-CN" altLang="en-US" sz="2200" dirty="0"/>
              <a:t>数据项</a:t>
            </a:r>
          </a:p>
          <a:p>
            <a:pPr lvl="1">
              <a:lnSpc>
                <a:spcPct val="110000"/>
              </a:lnSpc>
            </a:pPr>
            <a:r>
              <a:rPr lang="zh-CN" altLang="en-US" sz="2200" dirty="0"/>
              <a:t>数据结构</a:t>
            </a:r>
          </a:p>
          <a:p>
            <a:pPr lvl="1">
              <a:lnSpc>
                <a:spcPct val="110000"/>
              </a:lnSpc>
            </a:pPr>
            <a:r>
              <a:rPr lang="zh-CN" altLang="en-US" sz="2200" dirty="0"/>
              <a:t>数据流</a:t>
            </a:r>
          </a:p>
          <a:p>
            <a:pPr lvl="1">
              <a:lnSpc>
                <a:spcPct val="110000"/>
              </a:lnSpc>
            </a:pPr>
            <a:r>
              <a:rPr lang="zh-CN" altLang="en-US" sz="2200" dirty="0"/>
              <a:t>数据存储</a:t>
            </a:r>
          </a:p>
          <a:p>
            <a:pPr lvl="1">
              <a:lnSpc>
                <a:spcPct val="110000"/>
              </a:lnSpc>
            </a:pPr>
            <a:r>
              <a:rPr lang="zh-CN" altLang="en-US" sz="2200" dirty="0"/>
              <a:t>处理</a:t>
            </a:r>
            <a:r>
              <a:rPr lang="zh-CN" altLang="en-US" sz="2200" dirty="0" smtClean="0"/>
              <a:t>过程</a:t>
            </a:r>
            <a:r>
              <a:rPr lang="en-US" altLang="zh-CN" sz="2200" dirty="0" smtClean="0"/>
              <a:t>(</a:t>
            </a:r>
            <a:r>
              <a:rPr lang="zh-CN" altLang="en-US" sz="2200" dirty="0" smtClean="0"/>
              <a:t>加工</a:t>
            </a:r>
            <a:r>
              <a:rPr lang="en-US" altLang="zh-CN" sz="2200" dirty="0" smtClean="0"/>
              <a:t>)</a:t>
            </a:r>
            <a:endParaRPr lang="zh-CN" altLang="en-US" dirty="0"/>
          </a:p>
        </p:txBody>
      </p:sp>
    </p:spTree>
    <p:extLst>
      <p:ext uri="{BB962C8B-B14F-4D97-AF65-F5344CB8AC3E}">
        <p14:creationId xmlns:p14="http://schemas.microsoft.com/office/powerpoint/2010/main" val="168002078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Rectangle 2"/>
          <p:cNvSpPr>
            <a:spLocks noGrp="1" noRot="1" noChangeArrowheads="1"/>
          </p:cNvSpPr>
          <p:nvPr>
            <p:ph type="title"/>
          </p:nvPr>
        </p:nvSpPr>
        <p:spPr/>
        <p:txBody>
          <a:bodyPr/>
          <a:lstStyle/>
          <a:p>
            <a:r>
              <a:rPr lang="zh-CN" altLang="en-US" dirty="0" smtClean="0"/>
              <a:t>数据项</a:t>
            </a:r>
            <a:endParaRPr lang="zh-CN" altLang="en-US" dirty="0"/>
          </a:p>
        </p:txBody>
      </p:sp>
      <p:sp>
        <p:nvSpPr>
          <p:cNvPr id="27651" name="Rectangle 3"/>
          <p:cNvSpPr>
            <a:spLocks noGrp="1" noRot="1" noChangeArrowheads="1"/>
          </p:cNvSpPr>
          <p:nvPr>
            <p:ph idx="1"/>
          </p:nvPr>
        </p:nvSpPr>
        <p:spPr/>
        <p:txBody>
          <a:bodyPr/>
          <a:lstStyle/>
          <a:p>
            <a:pPr>
              <a:lnSpc>
                <a:spcPct val="120000"/>
              </a:lnSpc>
            </a:pPr>
            <a:r>
              <a:rPr lang="en-US" altLang="zh-CN" dirty="0"/>
              <a:t> </a:t>
            </a:r>
            <a:r>
              <a:rPr lang="zh-CN" altLang="en-US" dirty="0"/>
              <a:t>数据项是不可再分的数据单位</a:t>
            </a:r>
          </a:p>
          <a:p>
            <a:pPr>
              <a:lnSpc>
                <a:spcPct val="120000"/>
              </a:lnSpc>
              <a:spcBef>
                <a:spcPct val="60000"/>
              </a:spcBef>
            </a:pPr>
            <a:r>
              <a:rPr lang="zh-CN" altLang="en-US" dirty="0"/>
              <a:t> 对数据项的描述</a:t>
            </a:r>
          </a:p>
          <a:p>
            <a:pPr>
              <a:lnSpc>
                <a:spcPct val="120000"/>
              </a:lnSpc>
              <a:buFont typeface="Wingdings" panose="05000000000000000000" pitchFamily="2" charset="2"/>
              <a:buNone/>
            </a:pPr>
            <a:r>
              <a:rPr lang="zh-CN" altLang="en-US" sz="1600" b="1" dirty="0">
                <a:solidFill>
                  <a:schemeClr val="bg1">
                    <a:lumMod val="85000"/>
                    <a:lumOff val="15000"/>
                  </a:schemeClr>
                </a:solidFill>
              </a:rPr>
              <a:t>	  </a:t>
            </a:r>
            <a:r>
              <a:rPr lang="zh-CN" altLang="en-US" sz="2000" b="1" dirty="0">
                <a:solidFill>
                  <a:srgbClr val="0000FF"/>
                </a:solidFill>
              </a:rPr>
              <a:t>数据项描述＝｛ 数据项名，数据项含义说明，别名，</a:t>
            </a:r>
          </a:p>
          <a:p>
            <a:pPr>
              <a:lnSpc>
                <a:spcPct val="120000"/>
              </a:lnSpc>
              <a:buFont typeface="Wingdings" panose="05000000000000000000" pitchFamily="2" charset="2"/>
              <a:buNone/>
            </a:pPr>
            <a:r>
              <a:rPr lang="zh-CN" altLang="en-US" sz="2000" b="1" dirty="0">
                <a:solidFill>
                  <a:srgbClr val="0000FF"/>
                </a:solidFill>
              </a:rPr>
              <a:t>                               	数据类型，长度，取值范围，取值含义，</a:t>
            </a:r>
          </a:p>
          <a:p>
            <a:pPr>
              <a:lnSpc>
                <a:spcPct val="120000"/>
              </a:lnSpc>
              <a:buFont typeface="Wingdings" panose="05000000000000000000" pitchFamily="2" charset="2"/>
              <a:buNone/>
            </a:pPr>
            <a:r>
              <a:rPr lang="zh-CN" altLang="en-US" sz="2000" b="1" dirty="0">
                <a:solidFill>
                  <a:srgbClr val="0000FF"/>
                </a:solidFill>
              </a:rPr>
              <a:t>				与其他数据项的逻辑关系，数据项之间</a:t>
            </a:r>
            <a:r>
              <a:rPr lang="zh-CN" altLang="en-US" sz="2000" b="1" dirty="0" smtClean="0">
                <a:solidFill>
                  <a:srgbClr val="0000FF"/>
                </a:solidFill>
              </a:rPr>
              <a:t>的联系 </a:t>
            </a:r>
            <a:r>
              <a:rPr lang="zh-CN" altLang="en-US" sz="2000" b="1" dirty="0">
                <a:solidFill>
                  <a:srgbClr val="0000FF"/>
                </a:solidFill>
              </a:rPr>
              <a:t>｝</a:t>
            </a:r>
          </a:p>
        </p:txBody>
      </p:sp>
    </p:spTree>
    <p:extLst>
      <p:ext uri="{BB962C8B-B14F-4D97-AF65-F5344CB8AC3E}">
        <p14:creationId xmlns:p14="http://schemas.microsoft.com/office/powerpoint/2010/main" val="80757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animEffect transition="in" filter="fade">
                                      <p:cBhvr>
                                        <p:cTn id="7" dur="500"/>
                                        <p:tgtEl>
                                          <p:spTgt spid="2765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7651">
                                            <p:txEl>
                                              <p:pRg st="1" end="1"/>
                                            </p:txEl>
                                          </p:spTgt>
                                        </p:tgtEl>
                                        <p:attrNameLst>
                                          <p:attrName>style.visibility</p:attrName>
                                        </p:attrNameLst>
                                      </p:cBhvr>
                                      <p:to>
                                        <p:strVal val="visible"/>
                                      </p:to>
                                    </p:set>
                                    <p:animEffect transition="in" filter="fade">
                                      <p:cBhvr>
                                        <p:cTn id="12" dur="500"/>
                                        <p:tgtEl>
                                          <p:spTgt spid="27651">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7651">
                                            <p:txEl>
                                              <p:pRg st="2" end="2"/>
                                            </p:txEl>
                                          </p:spTgt>
                                        </p:tgtEl>
                                        <p:attrNameLst>
                                          <p:attrName>style.visibility</p:attrName>
                                        </p:attrNameLst>
                                      </p:cBhvr>
                                      <p:to>
                                        <p:strVal val="visible"/>
                                      </p:to>
                                    </p:set>
                                    <p:animEffect transition="in" filter="fade">
                                      <p:cBhvr>
                                        <p:cTn id="15" dur="500"/>
                                        <p:tgtEl>
                                          <p:spTgt spid="27651">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7651">
                                            <p:txEl>
                                              <p:pRg st="3" end="3"/>
                                            </p:txEl>
                                          </p:spTgt>
                                        </p:tgtEl>
                                        <p:attrNameLst>
                                          <p:attrName>style.visibility</p:attrName>
                                        </p:attrNameLst>
                                      </p:cBhvr>
                                      <p:to>
                                        <p:strVal val="visible"/>
                                      </p:to>
                                    </p:set>
                                    <p:animEffect transition="in" filter="fade">
                                      <p:cBhvr>
                                        <p:cTn id="18" dur="500"/>
                                        <p:tgtEl>
                                          <p:spTgt spid="27651">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7651">
                                            <p:txEl>
                                              <p:pRg st="4" end="4"/>
                                            </p:txEl>
                                          </p:spTgt>
                                        </p:tgtEl>
                                        <p:attrNameLst>
                                          <p:attrName>style.visibility</p:attrName>
                                        </p:attrNameLst>
                                      </p:cBhvr>
                                      <p:to>
                                        <p:strVal val="visible"/>
                                      </p:to>
                                    </p:set>
                                    <p:animEffect transition="in" filter="fade">
                                      <p:cBhvr>
                                        <p:cTn id="21" dur="500"/>
                                        <p:tgtEl>
                                          <p:spTgt spid="2765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rrowheads="1"/>
          </p:cNvSpPr>
          <p:nvPr>
            <p:ph type="title"/>
          </p:nvPr>
        </p:nvSpPr>
        <p:spPr/>
        <p:txBody>
          <a:bodyPr>
            <a:normAutofit/>
          </a:bodyPr>
          <a:lstStyle/>
          <a:p>
            <a:r>
              <a:rPr lang="zh-CN" altLang="en-US" dirty="0" smtClean="0"/>
              <a:t>举例：</a:t>
            </a:r>
            <a:r>
              <a:rPr lang="zh-CN" altLang="en-US" dirty="0"/>
              <a:t>学生学籍管理</a:t>
            </a:r>
            <a:r>
              <a:rPr lang="zh-CN" altLang="en-US" dirty="0" smtClean="0"/>
              <a:t>子系统</a:t>
            </a:r>
            <a:endParaRPr lang="zh-CN" altLang="en-US" dirty="0"/>
          </a:p>
        </p:txBody>
      </p:sp>
      <p:sp>
        <p:nvSpPr>
          <p:cNvPr id="32771" name="Rectangle 3"/>
          <p:cNvSpPr>
            <a:spLocks noGrp="1" noRot="1" noChangeArrowheads="1"/>
          </p:cNvSpPr>
          <p:nvPr>
            <p:ph sz="half" idx="1"/>
          </p:nvPr>
        </p:nvSpPr>
        <p:spPr/>
        <p:txBody>
          <a:bodyPr>
            <a:normAutofit lnSpcReduction="10000"/>
          </a:bodyPr>
          <a:lstStyle/>
          <a:p>
            <a:pPr>
              <a:lnSpc>
                <a:spcPct val="95000"/>
              </a:lnSpc>
              <a:buFont typeface="Wingdings" panose="05000000000000000000" pitchFamily="2" charset="2"/>
              <a:buNone/>
            </a:pPr>
            <a:endParaRPr lang="en-US" altLang="zh-CN" dirty="0" smtClean="0">
              <a:solidFill>
                <a:srgbClr val="0066FF"/>
              </a:solidFill>
            </a:endParaRPr>
          </a:p>
          <a:p>
            <a:pPr>
              <a:lnSpc>
                <a:spcPct val="95000"/>
              </a:lnSpc>
              <a:buFont typeface="Wingdings" panose="05000000000000000000" pitchFamily="2" charset="2"/>
              <a:buNone/>
            </a:pPr>
            <a:endParaRPr lang="en-US" altLang="zh-CN" dirty="0">
              <a:solidFill>
                <a:srgbClr val="0066FF"/>
              </a:solidFill>
            </a:endParaRPr>
          </a:p>
          <a:p>
            <a:pPr>
              <a:lnSpc>
                <a:spcPct val="95000"/>
              </a:lnSpc>
              <a:buFont typeface="Wingdings" panose="05000000000000000000" pitchFamily="2" charset="2"/>
              <a:buNone/>
            </a:pPr>
            <a:r>
              <a:rPr lang="zh-CN" altLang="en-US" dirty="0" smtClean="0">
                <a:solidFill>
                  <a:srgbClr val="0000FF"/>
                </a:solidFill>
              </a:rPr>
              <a:t>数据项</a:t>
            </a:r>
            <a:r>
              <a:rPr lang="zh-CN" altLang="en-US" dirty="0"/>
              <a:t>，以“学号”为例：</a:t>
            </a:r>
          </a:p>
          <a:p>
            <a:pPr>
              <a:lnSpc>
                <a:spcPct val="95000"/>
              </a:lnSpc>
              <a:buFont typeface="Wingdings" panose="05000000000000000000" pitchFamily="2" charset="2"/>
              <a:buNone/>
            </a:pPr>
            <a:endParaRPr lang="en-US" altLang="zh-CN" dirty="0" smtClean="0"/>
          </a:p>
          <a:p>
            <a:pPr>
              <a:lnSpc>
                <a:spcPct val="95000"/>
              </a:lnSpc>
              <a:buFont typeface="Wingdings" panose="05000000000000000000" pitchFamily="2" charset="2"/>
              <a:buNone/>
            </a:pPr>
            <a:r>
              <a:rPr lang="en-US" altLang="zh-CN" dirty="0"/>
              <a:t> </a:t>
            </a:r>
            <a:r>
              <a:rPr lang="en-US" altLang="zh-CN" dirty="0" smtClean="0"/>
              <a:t>  </a:t>
            </a:r>
            <a:r>
              <a:rPr lang="zh-CN" altLang="en-US" dirty="0" smtClean="0"/>
              <a:t>数据项：学</a:t>
            </a:r>
            <a:r>
              <a:rPr lang="zh-CN" altLang="en-US" dirty="0"/>
              <a:t>号</a:t>
            </a:r>
          </a:p>
          <a:p>
            <a:pPr>
              <a:lnSpc>
                <a:spcPct val="95000"/>
              </a:lnSpc>
              <a:buFont typeface="Wingdings" panose="05000000000000000000" pitchFamily="2" charset="2"/>
              <a:buNone/>
            </a:pPr>
            <a:r>
              <a:rPr lang="zh-CN" altLang="en-US" dirty="0" smtClean="0"/>
              <a:t>含义</a:t>
            </a:r>
            <a:r>
              <a:rPr lang="zh-CN" altLang="en-US" dirty="0"/>
              <a:t>说明：唯一标识每个学生</a:t>
            </a:r>
          </a:p>
          <a:p>
            <a:pPr>
              <a:lnSpc>
                <a:spcPct val="95000"/>
              </a:lnSpc>
              <a:buFont typeface="Wingdings" panose="05000000000000000000" pitchFamily="2" charset="2"/>
              <a:buNone/>
            </a:pPr>
            <a:r>
              <a:rPr lang="zh-CN" altLang="en-US" dirty="0"/>
              <a:t>　</a:t>
            </a:r>
            <a:r>
              <a:rPr lang="zh-CN" altLang="en-US" dirty="0" smtClean="0"/>
              <a:t>   别名：学生编号</a:t>
            </a:r>
            <a:endParaRPr lang="en-US" altLang="zh-CN" dirty="0" smtClean="0"/>
          </a:p>
          <a:p>
            <a:pPr>
              <a:lnSpc>
                <a:spcPct val="95000"/>
              </a:lnSpc>
              <a:buNone/>
            </a:pPr>
            <a:r>
              <a:rPr lang="zh-CN" altLang="en-US" dirty="0" smtClean="0"/>
              <a:t>      类型：</a:t>
            </a:r>
            <a:r>
              <a:rPr lang="zh-CN" altLang="en-US" dirty="0"/>
              <a:t> </a:t>
            </a:r>
            <a:r>
              <a:rPr lang="zh-CN" altLang="en-US" dirty="0" smtClean="0"/>
              <a:t>字符型</a:t>
            </a:r>
            <a:endParaRPr lang="zh-CN" altLang="en-US" dirty="0"/>
          </a:p>
          <a:p>
            <a:pPr>
              <a:lnSpc>
                <a:spcPct val="95000"/>
              </a:lnSpc>
              <a:buFont typeface="Wingdings" panose="05000000000000000000" pitchFamily="2" charset="2"/>
              <a:buNone/>
            </a:pPr>
            <a:endParaRPr lang="zh-CN" altLang="en-US" dirty="0"/>
          </a:p>
        </p:txBody>
      </p:sp>
      <p:sp>
        <p:nvSpPr>
          <p:cNvPr id="2" name="内容占位符 1"/>
          <p:cNvSpPr>
            <a:spLocks noGrp="1"/>
          </p:cNvSpPr>
          <p:nvPr>
            <p:ph sz="half" idx="2"/>
          </p:nvPr>
        </p:nvSpPr>
        <p:spPr/>
        <p:txBody>
          <a:bodyPr>
            <a:normAutofit lnSpcReduction="10000"/>
          </a:bodyPr>
          <a:lstStyle/>
          <a:p>
            <a:pPr>
              <a:lnSpc>
                <a:spcPct val="95000"/>
              </a:lnSpc>
              <a:buFont typeface="Wingdings" panose="05000000000000000000" pitchFamily="2" charset="2"/>
              <a:buNone/>
            </a:pPr>
            <a:r>
              <a:rPr lang="zh-CN" altLang="en-US" dirty="0" smtClean="0"/>
              <a:t>     </a:t>
            </a:r>
            <a:endParaRPr lang="en-US" altLang="zh-CN" dirty="0" smtClean="0"/>
          </a:p>
          <a:p>
            <a:pPr>
              <a:lnSpc>
                <a:spcPct val="95000"/>
              </a:lnSpc>
              <a:buFont typeface="Wingdings" panose="05000000000000000000" pitchFamily="2" charset="2"/>
              <a:buNone/>
            </a:pPr>
            <a:endParaRPr lang="en-US" altLang="zh-CN" dirty="0"/>
          </a:p>
          <a:p>
            <a:pPr>
              <a:lnSpc>
                <a:spcPct val="95000"/>
              </a:lnSpc>
              <a:buFont typeface="Wingdings" panose="05000000000000000000" pitchFamily="2" charset="2"/>
              <a:buNone/>
            </a:pPr>
            <a:r>
              <a:rPr lang="en-US" altLang="zh-CN" dirty="0"/>
              <a:t> </a:t>
            </a:r>
            <a:r>
              <a:rPr lang="en-US" altLang="zh-CN" dirty="0" smtClean="0"/>
              <a:t>     </a:t>
            </a:r>
            <a:r>
              <a:rPr lang="zh-CN" altLang="en-US" dirty="0" smtClean="0"/>
              <a:t>长度：</a:t>
            </a:r>
            <a:r>
              <a:rPr lang="en-US" altLang="zh-CN" dirty="0" smtClean="0"/>
              <a:t>8</a:t>
            </a:r>
            <a:endParaRPr lang="en-US" altLang="zh-CN" dirty="0"/>
          </a:p>
          <a:p>
            <a:pPr>
              <a:lnSpc>
                <a:spcPct val="95000"/>
              </a:lnSpc>
              <a:buFont typeface="Wingdings" panose="05000000000000000000" pitchFamily="2" charset="2"/>
              <a:buNone/>
            </a:pPr>
            <a:r>
              <a:rPr lang="zh-CN" altLang="en-US" dirty="0" smtClean="0"/>
              <a:t>取值</a:t>
            </a:r>
            <a:r>
              <a:rPr lang="zh-CN" altLang="en-US" dirty="0"/>
              <a:t>范围：</a:t>
            </a:r>
            <a:r>
              <a:rPr lang="en-US" altLang="zh-CN" dirty="0"/>
              <a:t>00000000</a:t>
            </a:r>
            <a:r>
              <a:rPr lang="zh-CN" altLang="en-US" dirty="0"/>
              <a:t>至</a:t>
            </a:r>
            <a:r>
              <a:rPr lang="en-US" altLang="zh-CN" dirty="0"/>
              <a:t>99999999</a:t>
            </a:r>
          </a:p>
          <a:p>
            <a:pPr>
              <a:lnSpc>
                <a:spcPct val="95000"/>
              </a:lnSpc>
              <a:buFont typeface="Wingdings" panose="05000000000000000000" pitchFamily="2" charset="2"/>
              <a:buNone/>
            </a:pPr>
            <a:r>
              <a:rPr lang="zh-CN" altLang="en-US" dirty="0" smtClean="0"/>
              <a:t>取值</a:t>
            </a:r>
            <a:r>
              <a:rPr lang="zh-CN" altLang="en-US" dirty="0"/>
              <a:t>含义：前两位标别该学生</a:t>
            </a:r>
            <a:r>
              <a:rPr lang="zh-CN" altLang="en-US" dirty="0" smtClean="0"/>
              <a:t>所     在年级，后</a:t>
            </a:r>
            <a:r>
              <a:rPr lang="zh-CN" altLang="en-US" dirty="0"/>
              <a:t>六位按顺序编号</a:t>
            </a:r>
          </a:p>
          <a:p>
            <a:pPr>
              <a:lnSpc>
                <a:spcPct val="95000"/>
              </a:lnSpc>
              <a:buFont typeface="Wingdings" panose="05000000000000000000" pitchFamily="2" charset="2"/>
              <a:buNone/>
            </a:pPr>
            <a:r>
              <a:rPr lang="zh-CN" altLang="en-US" dirty="0"/>
              <a:t>　</a:t>
            </a:r>
          </a:p>
        </p:txBody>
      </p:sp>
    </p:spTree>
    <p:extLst>
      <p:ext uri="{BB962C8B-B14F-4D97-AF65-F5344CB8AC3E}">
        <p14:creationId xmlns:p14="http://schemas.microsoft.com/office/powerpoint/2010/main" val="160070777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Rectangle 2"/>
          <p:cNvSpPr>
            <a:spLocks noGrp="1" noRot="1" noChangeArrowheads="1"/>
          </p:cNvSpPr>
          <p:nvPr>
            <p:ph type="title"/>
          </p:nvPr>
        </p:nvSpPr>
        <p:spPr/>
        <p:txBody>
          <a:bodyPr/>
          <a:lstStyle/>
          <a:p>
            <a:r>
              <a:rPr lang="zh-CN" altLang="en-US" dirty="0" smtClean="0"/>
              <a:t>数据结构</a:t>
            </a:r>
            <a:endParaRPr lang="zh-CN" altLang="en-US" dirty="0"/>
          </a:p>
        </p:txBody>
      </p:sp>
      <p:sp>
        <p:nvSpPr>
          <p:cNvPr id="28675" name="Rectangle 3"/>
          <p:cNvSpPr>
            <a:spLocks noGrp="1" noRot="1" noChangeArrowheads="1"/>
          </p:cNvSpPr>
          <p:nvPr>
            <p:ph idx="1"/>
          </p:nvPr>
        </p:nvSpPr>
        <p:spPr/>
        <p:txBody>
          <a:bodyPr>
            <a:normAutofit lnSpcReduction="10000"/>
          </a:bodyPr>
          <a:lstStyle/>
          <a:p>
            <a:pPr>
              <a:lnSpc>
                <a:spcPct val="130000"/>
              </a:lnSpc>
              <a:spcBef>
                <a:spcPct val="60000"/>
              </a:spcBef>
            </a:pPr>
            <a:r>
              <a:rPr lang="zh-CN" altLang="en-US" dirty="0"/>
              <a:t>数据结构反映了数据之间的组合关系。</a:t>
            </a:r>
          </a:p>
          <a:p>
            <a:pPr>
              <a:lnSpc>
                <a:spcPct val="130000"/>
              </a:lnSpc>
              <a:spcBef>
                <a:spcPct val="60000"/>
              </a:spcBef>
            </a:pPr>
            <a:r>
              <a:rPr lang="zh-CN" altLang="en-US" dirty="0"/>
              <a:t> 一个数据结构可以由若干个数据项组成，也可以由若干</a:t>
            </a:r>
            <a:r>
              <a:rPr lang="zh-CN" altLang="en-US" dirty="0" smtClean="0"/>
              <a:t>个</a:t>
            </a:r>
            <a:r>
              <a:rPr lang="en-US" altLang="zh-CN" dirty="0" smtClean="0"/>
              <a:t>(</a:t>
            </a:r>
            <a:r>
              <a:rPr lang="zh-CN" altLang="en-US" dirty="0" smtClean="0"/>
              <a:t>子</a:t>
            </a:r>
            <a:r>
              <a:rPr lang="en-US" altLang="zh-CN" dirty="0" smtClean="0"/>
              <a:t>)</a:t>
            </a:r>
            <a:r>
              <a:rPr lang="zh-CN" altLang="en-US" dirty="0" smtClean="0"/>
              <a:t>数据结构</a:t>
            </a:r>
            <a:r>
              <a:rPr lang="zh-CN" altLang="en-US" dirty="0"/>
              <a:t>组成，或由若干个数据项</a:t>
            </a:r>
            <a:r>
              <a:rPr lang="zh-CN" altLang="en-US" dirty="0" smtClean="0"/>
              <a:t>和</a:t>
            </a:r>
            <a:r>
              <a:rPr lang="en-US" altLang="zh-CN" dirty="0"/>
              <a:t>(</a:t>
            </a:r>
            <a:r>
              <a:rPr lang="zh-CN" altLang="en-US" dirty="0"/>
              <a:t>子</a:t>
            </a:r>
            <a:r>
              <a:rPr lang="en-US" altLang="zh-CN" dirty="0"/>
              <a:t>)</a:t>
            </a:r>
            <a:r>
              <a:rPr lang="zh-CN" altLang="en-US" dirty="0" smtClean="0"/>
              <a:t>数据结构</a:t>
            </a:r>
            <a:r>
              <a:rPr lang="zh-CN" altLang="en-US" dirty="0"/>
              <a:t>混合组成。</a:t>
            </a:r>
          </a:p>
          <a:p>
            <a:pPr>
              <a:lnSpc>
                <a:spcPct val="130000"/>
              </a:lnSpc>
              <a:spcBef>
                <a:spcPct val="60000"/>
              </a:spcBef>
            </a:pPr>
            <a:r>
              <a:rPr lang="zh-CN" altLang="en-US" dirty="0"/>
              <a:t> 对数据结构的描述</a:t>
            </a:r>
          </a:p>
          <a:p>
            <a:pPr>
              <a:lnSpc>
                <a:spcPct val="130000"/>
              </a:lnSpc>
              <a:buFont typeface="Wingdings" panose="05000000000000000000" pitchFamily="2" charset="2"/>
              <a:buNone/>
            </a:pPr>
            <a:r>
              <a:rPr lang="zh-CN" altLang="en-US" dirty="0">
                <a:solidFill>
                  <a:srgbClr val="0000FF"/>
                </a:solidFill>
              </a:rPr>
              <a:t>	  数据结构描述＝｛数据结构名，含义说明，</a:t>
            </a:r>
          </a:p>
          <a:p>
            <a:pPr>
              <a:lnSpc>
                <a:spcPct val="130000"/>
              </a:lnSpc>
              <a:buFont typeface="Wingdings" panose="05000000000000000000" pitchFamily="2" charset="2"/>
              <a:buNone/>
            </a:pPr>
            <a:r>
              <a:rPr lang="zh-CN" altLang="en-US" dirty="0">
                <a:solidFill>
                  <a:srgbClr val="0000FF"/>
                </a:solidFill>
              </a:rPr>
              <a:t>                                   组成</a:t>
            </a:r>
            <a:r>
              <a:rPr lang="en-US" altLang="zh-CN" dirty="0">
                <a:solidFill>
                  <a:srgbClr val="0000FF"/>
                </a:solidFill>
              </a:rPr>
              <a:t>:</a:t>
            </a:r>
            <a:r>
              <a:rPr lang="zh-CN" altLang="en-US" dirty="0">
                <a:solidFill>
                  <a:srgbClr val="0000FF"/>
                </a:solidFill>
              </a:rPr>
              <a:t>｛数据项</a:t>
            </a:r>
            <a:r>
              <a:rPr lang="zh-CN" altLang="en-US" dirty="0" smtClean="0">
                <a:solidFill>
                  <a:srgbClr val="0000FF"/>
                </a:solidFill>
              </a:rPr>
              <a:t>或子数据结构</a:t>
            </a:r>
            <a:r>
              <a:rPr lang="zh-CN" altLang="en-US" dirty="0">
                <a:solidFill>
                  <a:srgbClr val="0000FF"/>
                </a:solidFill>
              </a:rPr>
              <a:t>｝｝</a:t>
            </a:r>
          </a:p>
        </p:txBody>
      </p:sp>
    </p:spTree>
    <p:extLst>
      <p:ext uri="{BB962C8B-B14F-4D97-AF65-F5344CB8AC3E}">
        <p14:creationId xmlns:p14="http://schemas.microsoft.com/office/powerpoint/2010/main" val="900704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animEffect transition="in" filter="fade">
                                      <p:cBhvr>
                                        <p:cTn id="7" dur="500"/>
                                        <p:tgtEl>
                                          <p:spTgt spid="286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8675">
                                            <p:txEl>
                                              <p:pRg st="1" end="1"/>
                                            </p:txEl>
                                          </p:spTgt>
                                        </p:tgtEl>
                                        <p:attrNameLst>
                                          <p:attrName>style.visibility</p:attrName>
                                        </p:attrNameLst>
                                      </p:cBhvr>
                                      <p:to>
                                        <p:strVal val="visible"/>
                                      </p:to>
                                    </p:set>
                                    <p:animEffect transition="in" filter="fade">
                                      <p:cBhvr>
                                        <p:cTn id="12" dur="500"/>
                                        <p:tgtEl>
                                          <p:spTgt spid="2867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8675">
                                            <p:txEl>
                                              <p:pRg st="2" end="2"/>
                                            </p:txEl>
                                          </p:spTgt>
                                        </p:tgtEl>
                                        <p:attrNameLst>
                                          <p:attrName>style.visibility</p:attrName>
                                        </p:attrNameLst>
                                      </p:cBhvr>
                                      <p:to>
                                        <p:strVal val="visible"/>
                                      </p:to>
                                    </p:set>
                                    <p:animEffect transition="in" filter="fade">
                                      <p:cBhvr>
                                        <p:cTn id="17" dur="500"/>
                                        <p:tgtEl>
                                          <p:spTgt spid="28675">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8675">
                                            <p:txEl>
                                              <p:pRg st="3" end="3"/>
                                            </p:txEl>
                                          </p:spTgt>
                                        </p:tgtEl>
                                        <p:attrNameLst>
                                          <p:attrName>style.visibility</p:attrName>
                                        </p:attrNameLst>
                                      </p:cBhvr>
                                      <p:to>
                                        <p:strVal val="visible"/>
                                      </p:to>
                                    </p:set>
                                    <p:animEffect transition="in" filter="fade">
                                      <p:cBhvr>
                                        <p:cTn id="20" dur="500"/>
                                        <p:tgtEl>
                                          <p:spTgt spid="28675">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8675">
                                            <p:txEl>
                                              <p:pRg st="4" end="4"/>
                                            </p:txEl>
                                          </p:spTgt>
                                        </p:tgtEl>
                                        <p:attrNameLst>
                                          <p:attrName>style.visibility</p:attrName>
                                        </p:attrNameLst>
                                      </p:cBhvr>
                                      <p:to>
                                        <p:strVal val="visible"/>
                                      </p:to>
                                    </p:set>
                                    <p:animEffect transition="in" filter="fade">
                                      <p:cBhvr>
                                        <p:cTn id="23" dur="500"/>
                                        <p:tgtEl>
                                          <p:spTgt spid="2867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Rectangle 2"/>
          <p:cNvSpPr>
            <a:spLocks noGrp="1" noRot="1" noChangeArrowheads="1"/>
          </p:cNvSpPr>
          <p:nvPr>
            <p:ph type="title"/>
          </p:nvPr>
        </p:nvSpPr>
        <p:spPr/>
        <p:txBody>
          <a:bodyPr/>
          <a:lstStyle/>
          <a:p>
            <a:r>
              <a:rPr lang="zh-CN" altLang="en-US" dirty="0"/>
              <a:t>举例：学生学籍管理子系统</a:t>
            </a:r>
          </a:p>
        </p:txBody>
      </p:sp>
      <p:sp>
        <p:nvSpPr>
          <p:cNvPr id="33795" name="Rectangle 3"/>
          <p:cNvSpPr>
            <a:spLocks noGrp="1" noRot="1" noChangeArrowheads="1"/>
          </p:cNvSpPr>
          <p:nvPr>
            <p:ph idx="1"/>
          </p:nvPr>
        </p:nvSpPr>
        <p:spPr>
          <a:xfrm>
            <a:off x="680321" y="2336873"/>
            <a:ext cx="10040231" cy="4194556"/>
          </a:xfrm>
        </p:spPr>
        <p:txBody>
          <a:bodyPr>
            <a:noAutofit/>
          </a:bodyPr>
          <a:lstStyle/>
          <a:p>
            <a:pPr>
              <a:lnSpc>
                <a:spcPct val="120000"/>
              </a:lnSpc>
              <a:buFont typeface="Wingdings" panose="05000000000000000000" pitchFamily="2" charset="2"/>
              <a:buNone/>
            </a:pPr>
            <a:r>
              <a:rPr lang="en-US" altLang="zh-CN" dirty="0">
                <a:solidFill>
                  <a:srgbClr val="0000FF"/>
                </a:solidFill>
              </a:rPr>
              <a:t>	</a:t>
            </a:r>
            <a:r>
              <a:rPr lang="zh-CN" altLang="en-US" dirty="0">
                <a:solidFill>
                  <a:srgbClr val="0000FF"/>
                </a:solidFill>
              </a:rPr>
              <a:t>数据结构</a:t>
            </a:r>
            <a:r>
              <a:rPr lang="zh-CN" altLang="en-US" dirty="0">
                <a:solidFill>
                  <a:srgbClr val="0066FF"/>
                </a:solidFill>
              </a:rPr>
              <a:t>，</a:t>
            </a:r>
            <a:r>
              <a:rPr lang="zh-CN" altLang="en-US" dirty="0"/>
              <a:t>以“学生”为例</a:t>
            </a:r>
          </a:p>
          <a:p>
            <a:pPr>
              <a:lnSpc>
                <a:spcPct val="120000"/>
              </a:lnSpc>
              <a:buFont typeface="Wingdings" panose="05000000000000000000" pitchFamily="2" charset="2"/>
              <a:buNone/>
            </a:pPr>
            <a:endParaRPr lang="zh-CN" altLang="en-US" dirty="0"/>
          </a:p>
          <a:p>
            <a:pPr>
              <a:lnSpc>
                <a:spcPct val="120000"/>
              </a:lnSpc>
              <a:buFont typeface="Wingdings" panose="05000000000000000000" pitchFamily="2" charset="2"/>
              <a:buNone/>
            </a:pPr>
            <a:r>
              <a:rPr lang="zh-CN" altLang="en-US" sz="2000" dirty="0"/>
              <a:t>	“学生”是该系统中的一个核心数据结构：</a:t>
            </a:r>
          </a:p>
          <a:p>
            <a:pPr>
              <a:lnSpc>
                <a:spcPct val="120000"/>
              </a:lnSpc>
              <a:buFont typeface="Wingdings" panose="05000000000000000000" pitchFamily="2" charset="2"/>
              <a:buNone/>
            </a:pPr>
            <a:r>
              <a:rPr lang="zh-CN" altLang="en-US" sz="2000" dirty="0"/>
              <a:t>    数据结构</a:t>
            </a:r>
            <a:r>
              <a:rPr lang="zh-CN" altLang="en-US" sz="2000" dirty="0" smtClean="0"/>
              <a:t>：  学生</a:t>
            </a:r>
            <a:endParaRPr lang="zh-CN" altLang="en-US" sz="2000" dirty="0"/>
          </a:p>
          <a:p>
            <a:pPr>
              <a:lnSpc>
                <a:spcPct val="120000"/>
              </a:lnSpc>
              <a:buFont typeface="Wingdings" panose="05000000000000000000" pitchFamily="2" charset="2"/>
              <a:buNone/>
            </a:pPr>
            <a:r>
              <a:rPr lang="zh-CN" altLang="en-US" sz="2000" dirty="0"/>
              <a:t>    含义说明</a:t>
            </a:r>
            <a:r>
              <a:rPr lang="zh-CN" altLang="en-US" sz="2000" dirty="0" smtClean="0"/>
              <a:t>：  是</a:t>
            </a:r>
            <a:r>
              <a:rPr lang="zh-CN" altLang="en-US" sz="2000" dirty="0"/>
              <a:t>学籍管理子系统的主体数据结构</a:t>
            </a:r>
            <a:r>
              <a:rPr lang="zh-CN" altLang="en-US" sz="2000" dirty="0" smtClean="0"/>
              <a:t>，</a:t>
            </a:r>
          </a:p>
          <a:p>
            <a:pPr>
              <a:lnSpc>
                <a:spcPct val="120000"/>
              </a:lnSpc>
              <a:buFont typeface="Wingdings" panose="05000000000000000000" pitchFamily="2" charset="2"/>
              <a:buNone/>
            </a:pPr>
            <a:r>
              <a:rPr lang="zh-CN" altLang="en-US" sz="2000" dirty="0" smtClean="0"/>
              <a:t>                          定义了一个学生的有关信息</a:t>
            </a:r>
          </a:p>
          <a:p>
            <a:pPr>
              <a:lnSpc>
                <a:spcPct val="120000"/>
              </a:lnSpc>
              <a:buFont typeface="Wingdings" panose="05000000000000000000" pitchFamily="2" charset="2"/>
              <a:buNone/>
            </a:pPr>
            <a:r>
              <a:rPr lang="zh-CN" altLang="en-US" sz="2000" dirty="0" smtClean="0"/>
              <a:t>          </a:t>
            </a:r>
            <a:r>
              <a:rPr lang="zh-CN" altLang="en-US" sz="2000" dirty="0"/>
              <a:t>组成：　</a:t>
            </a:r>
            <a:r>
              <a:rPr lang="zh-CN" altLang="en-US" sz="2000" dirty="0" smtClean="0"/>
              <a:t>学</a:t>
            </a:r>
            <a:r>
              <a:rPr lang="zh-CN" altLang="en-US" sz="2000" dirty="0"/>
              <a:t>号，姓名，性别，年龄，所在系，年级</a:t>
            </a:r>
          </a:p>
          <a:p>
            <a:pPr>
              <a:lnSpc>
                <a:spcPct val="90000"/>
              </a:lnSpc>
              <a:buFont typeface="Wingdings" panose="05000000000000000000" pitchFamily="2" charset="2"/>
              <a:buNone/>
            </a:pPr>
            <a:r>
              <a:rPr lang="zh-CN" altLang="en-US" dirty="0"/>
              <a:t>　　</a:t>
            </a:r>
          </a:p>
        </p:txBody>
      </p:sp>
    </p:spTree>
    <p:extLst>
      <p:ext uri="{BB962C8B-B14F-4D97-AF65-F5344CB8AC3E}">
        <p14:creationId xmlns:p14="http://schemas.microsoft.com/office/powerpoint/2010/main" val="2257187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animEffect transition="in" filter="fade">
                                      <p:cBhvr>
                                        <p:cTn id="7" dur="500"/>
                                        <p:tgtEl>
                                          <p:spTgt spid="3379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3795">
                                            <p:txEl>
                                              <p:pRg st="2" end="2"/>
                                            </p:txEl>
                                          </p:spTgt>
                                        </p:tgtEl>
                                        <p:attrNameLst>
                                          <p:attrName>style.visibility</p:attrName>
                                        </p:attrNameLst>
                                      </p:cBhvr>
                                      <p:to>
                                        <p:strVal val="visible"/>
                                      </p:to>
                                    </p:set>
                                    <p:animEffect transition="in" filter="fade">
                                      <p:cBhvr>
                                        <p:cTn id="10" dur="500"/>
                                        <p:tgtEl>
                                          <p:spTgt spid="33795">
                                            <p:txEl>
                                              <p:pRg st="2" end="2"/>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3795">
                                            <p:txEl>
                                              <p:pRg st="3" end="3"/>
                                            </p:txEl>
                                          </p:spTgt>
                                        </p:tgtEl>
                                        <p:attrNameLst>
                                          <p:attrName>style.visibility</p:attrName>
                                        </p:attrNameLst>
                                      </p:cBhvr>
                                      <p:to>
                                        <p:strVal val="visible"/>
                                      </p:to>
                                    </p:set>
                                    <p:animEffect transition="in" filter="fade">
                                      <p:cBhvr>
                                        <p:cTn id="13" dur="500"/>
                                        <p:tgtEl>
                                          <p:spTgt spid="33795">
                                            <p:txEl>
                                              <p:pRg st="3" end="3"/>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3795">
                                            <p:txEl>
                                              <p:pRg st="4" end="4"/>
                                            </p:txEl>
                                          </p:spTgt>
                                        </p:tgtEl>
                                        <p:attrNameLst>
                                          <p:attrName>style.visibility</p:attrName>
                                        </p:attrNameLst>
                                      </p:cBhvr>
                                      <p:to>
                                        <p:strVal val="visible"/>
                                      </p:to>
                                    </p:set>
                                    <p:animEffect transition="in" filter="fade">
                                      <p:cBhvr>
                                        <p:cTn id="16" dur="500"/>
                                        <p:tgtEl>
                                          <p:spTgt spid="33795">
                                            <p:txEl>
                                              <p:pRg st="4" end="4"/>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3795">
                                            <p:txEl>
                                              <p:pRg st="5" end="5"/>
                                            </p:txEl>
                                          </p:spTgt>
                                        </p:tgtEl>
                                        <p:attrNameLst>
                                          <p:attrName>style.visibility</p:attrName>
                                        </p:attrNameLst>
                                      </p:cBhvr>
                                      <p:to>
                                        <p:strVal val="visible"/>
                                      </p:to>
                                    </p:set>
                                    <p:animEffect transition="in" filter="fade">
                                      <p:cBhvr>
                                        <p:cTn id="19" dur="500"/>
                                        <p:tgtEl>
                                          <p:spTgt spid="33795">
                                            <p:txEl>
                                              <p:pRg st="5" end="5"/>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3795">
                                            <p:txEl>
                                              <p:pRg st="6" end="6"/>
                                            </p:txEl>
                                          </p:spTgt>
                                        </p:tgtEl>
                                        <p:attrNameLst>
                                          <p:attrName>style.visibility</p:attrName>
                                        </p:attrNameLst>
                                      </p:cBhvr>
                                      <p:to>
                                        <p:strVal val="visible"/>
                                      </p:to>
                                    </p:set>
                                    <p:animEffect transition="in" filter="fade">
                                      <p:cBhvr>
                                        <p:cTn id="22" dur="500"/>
                                        <p:tgtEl>
                                          <p:spTgt spid="33795">
                                            <p:txEl>
                                              <p:pRg st="6" end="6"/>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3795">
                                            <p:txEl>
                                              <p:pRg st="7" end="7"/>
                                            </p:txEl>
                                          </p:spTgt>
                                        </p:tgtEl>
                                        <p:attrNameLst>
                                          <p:attrName>style.visibility</p:attrName>
                                        </p:attrNameLst>
                                      </p:cBhvr>
                                      <p:to>
                                        <p:strVal val="visible"/>
                                      </p:to>
                                    </p:set>
                                    <p:animEffect transition="in" filter="fade">
                                      <p:cBhvr>
                                        <p:cTn id="25" dur="500"/>
                                        <p:tgtEl>
                                          <p:spTgt spid="3379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2"/>
          <p:cNvSpPr>
            <a:spLocks noGrp="1" noRot="1" noChangeArrowheads="1"/>
          </p:cNvSpPr>
          <p:nvPr>
            <p:ph type="title"/>
          </p:nvPr>
        </p:nvSpPr>
        <p:spPr/>
        <p:txBody>
          <a:bodyPr/>
          <a:lstStyle/>
          <a:p>
            <a:r>
              <a:rPr lang="zh-CN" altLang="en-US" dirty="0" smtClean="0"/>
              <a:t>数据流</a:t>
            </a:r>
            <a:endParaRPr lang="zh-CN" altLang="en-US" dirty="0"/>
          </a:p>
        </p:txBody>
      </p:sp>
      <p:sp>
        <p:nvSpPr>
          <p:cNvPr id="29699" name="Rectangle 3"/>
          <p:cNvSpPr>
            <a:spLocks noGrp="1" noRot="1" noChangeArrowheads="1"/>
          </p:cNvSpPr>
          <p:nvPr>
            <p:ph idx="1"/>
          </p:nvPr>
        </p:nvSpPr>
        <p:spPr/>
        <p:txBody>
          <a:bodyPr/>
          <a:lstStyle/>
          <a:p>
            <a:r>
              <a:rPr lang="en-US" altLang="zh-CN" dirty="0"/>
              <a:t> </a:t>
            </a:r>
            <a:r>
              <a:rPr lang="zh-CN" altLang="en-US" dirty="0"/>
              <a:t>数据流是</a:t>
            </a:r>
            <a:r>
              <a:rPr lang="zh-CN" altLang="en-US" dirty="0" smtClean="0"/>
              <a:t>数据</a:t>
            </a:r>
            <a:r>
              <a:rPr lang="en-US" altLang="zh-CN" dirty="0" smtClean="0"/>
              <a:t>(</a:t>
            </a:r>
            <a:r>
              <a:rPr lang="zh-CN" altLang="en-US" dirty="0" smtClean="0"/>
              <a:t>结构</a:t>
            </a:r>
            <a:r>
              <a:rPr lang="en-US" altLang="zh-CN" dirty="0" smtClean="0"/>
              <a:t>/</a:t>
            </a:r>
            <a:r>
              <a:rPr lang="zh-CN" altLang="en-US" dirty="0" smtClean="0"/>
              <a:t>项</a:t>
            </a:r>
            <a:r>
              <a:rPr lang="en-US" altLang="zh-CN" dirty="0" smtClean="0"/>
              <a:t>)</a:t>
            </a:r>
            <a:r>
              <a:rPr lang="zh-CN" altLang="en-US" dirty="0" smtClean="0"/>
              <a:t>在</a:t>
            </a:r>
            <a:r>
              <a:rPr lang="zh-CN" altLang="en-US" dirty="0"/>
              <a:t>系统内传输的路径。</a:t>
            </a:r>
          </a:p>
          <a:p>
            <a:pPr>
              <a:spcBef>
                <a:spcPct val="60000"/>
              </a:spcBef>
            </a:pPr>
            <a:r>
              <a:rPr lang="zh-CN" altLang="en-US" dirty="0"/>
              <a:t> 对数据流的描述</a:t>
            </a:r>
          </a:p>
          <a:p>
            <a:pPr>
              <a:buFont typeface="Wingdings" panose="05000000000000000000" pitchFamily="2" charset="2"/>
              <a:buNone/>
            </a:pPr>
            <a:r>
              <a:rPr lang="zh-CN" altLang="en-US" dirty="0">
                <a:solidFill>
                  <a:srgbClr val="0000FF"/>
                </a:solidFill>
              </a:rPr>
              <a:t>　  </a:t>
            </a:r>
          </a:p>
          <a:p>
            <a:pPr>
              <a:buFont typeface="Wingdings" panose="05000000000000000000" pitchFamily="2" charset="2"/>
              <a:buNone/>
            </a:pPr>
            <a:r>
              <a:rPr lang="zh-CN" altLang="en-US" dirty="0">
                <a:solidFill>
                  <a:srgbClr val="0000FF"/>
                </a:solidFill>
              </a:rPr>
              <a:t>	数据流描述＝｛ 数据流名，说明，数据流</a:t>
            </a:r>
            <a:r>
              <a:rPr lang="zh-CN" altLang="en-US" dirty="0" smtClean="0">
                <a:solidFill>
                  <a:srgbClr val="0000FF"/>
                </a:solidFill>
              </a:rPr>
              <a:t>来源</a:t>
            </a:r>
            <a:r>
              <a:rPr lang="en-US" altLang="zh-CN" dirty="0" smtClean="0">
                <a:solidFill>
                  <a:srgbClr val="0000FF"/>
                </a:solidFill>
              </a:rPr>
              <a:t>(</a:t>
            </a:r>
            <a:r>
              <a:rPr lang="zh-CN" altLang="en-US" dirty="0" smtClean="0">
                <a:solidFill>
                  <a:srgbClr val="0000FF"/>
                </a:solidFill>
              </a:rPr>
              <a:t>按数据流图</a:t>
            </a:r>
            <a:r>
              <a:rPr lang="en-US" altLang="zh-CN" dirty="0" smtClean="0">
                <a:solidFill>
                  <a:srgbClr val="0000FF"/>
                </a:solidFill>
              </a:rPr>
              <a:t>)</a:t>
            </a:r>
            <a:r>
              <a:rPr lang="zh-CN" altLang="en-US" dirty="0" smtClean="0">
                <a:solidFill>
                  <a:srgbClr val="0000FF"/>
                </a:solidFill>
              </a:rPr>
              <a:t>，</a:t>
            </a:r>
            <a:endParaRPr lang="zh-CN" altLang="en-US" dirty="0">
              <a:solidFill>
                <a:srgbClr val="0000FF"/>
              </a:solidFill>
            </a:endParaRPr>
          </a:p>
          <a:p>
            <a:pPr>
              <a:buFont typeface="Wingdings" panose="05000000000000000000" pitchFamily="2" charset="2"/>
              <a:buNone/>
            </a:pPr>
            <a:r>
              <a:rPr lang="zh-CN" altLang="en-US" dirty="0">
                <a:solidFill>
                  <a:srgbClr val="0000FF"/>
                </a:solidFill>
              </a:rPr>
              <a:t>                               数据流去向，组成</a:t>
            </a:r>
            <a:r>
              <a:rPr lang="en-US" altLang="zh-CN" dirty="0">
                <a:solidFill>
                  <a:srgbClr val="0000FF"/>
                </a:solidFill>
              </a:rPr>
              <a:t>:</a:t>
            </a:r>
            <a:r>
              <a:rPr lang="zh-CN" altLang="en-US" dirty="0">
                <a:solidFill>
                  <a:srgbClr val="0000FF"/>
                </a:solidFill>
              </a:rPr>
              <a:t>｛</a:t>
            </a:r>
            <a:r>
              <a:rPr lang="zh-CN" altLang="en-US" dirty="0" smtClean="0">
                <a:solidFill>
                  <a:srgbClr val="0000FF"/>
                </a:solidFill>
              </a:rPr>
              <a:t>数据结构</a:t>
            </a:r>
            <a:r>
              <a:rPr lang="en-US" altLang="zh-CN" dirty="0">
                <a:solidFill>
                  <a:srgbClr val="0000FF"/>
                </a:solidFill>
              </a:rPr>
              <a:t>/</a:t>
            </a:r>
            <a:r>
              <a:rPr lang="zh-CN" altLang="en-US" dirty="0">
                <a:solidFill>
                  <a:srgbClr val="0000FF"/>
                </a:solidFill>
              </a:rPr>
              <a:t>数据项｝，</a:t>
            </a:r>
          </a:p>
          <a:p>
            <a:pPr>
              <a:buFont typeface="Wingdings" panose="05000000000000000000" pitchFamily="2" charset="2"/>
              <a:buNone/>
            </a:pPr>
            <a:r>
              <a:rPr lang="zh-CN" altLang="en-US" dirty="0">
                <a:solidFill>
                  <a:srgbClr val="0000FF"/>
                </a:solidFill>
              </a:rPr>
              <a:t>                               平均流量，高峰期流量｝</a:t>
            </a:r>
          </a:p>
        </p:txBody>
      </p:sp>
    </p:spTree>
    <p:extLst>
      <p:ext uri="{BB962C8B-B14F-4D97-AF65-F5344CB8AC3E}">
        <p14:creationId xmlns:p14="http://schemas.microsoft.com/office/powerpoint/2010/main" val="4181541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9699">
                                            <p:txEl>
                                              <p:pRg st="0" end="0"/>
                                            </p:txEl>
                                          </p:spTgt>
                                        </p:tgtEl>
                                        <p:attrNameLst>
                                          <p:attrName>style.visibility</p:attrName>
                                        </p:attrNameLst>
                                      </p:cBhvr>
                                      <p:to>
                                        <p:strVal val="visible"/>
                                      </p:to>
                                    </p:set>
                                    <p:animEffect transition="in" filter="fade">
                                      <p:cBhvr>
                                        <p:cTn id="7" dur="500"/>
                                        <p:tgtEl>
                                          <p:spTgt spid="296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9699">
                                            <p:txEl>
                                              <p:pRg st="1" end="1"/>
                                            </p:txEl>
                                          </p:spTgt>
                                        </p:tgtEl>
                                        <p:attrNameLst>
                                          <p:attrName>style.visibility</p:attrName>
                                        </p:attrNameLst>
                                      </p:cBhvr>
                                      <p:to>
                                        <p:strVal val="visible"/>
                                      </p:to>
                                    </p:set>
                                    <p:animEffect transition="in" filter="fade">
                                      <p:cBhvr>
                                        <p:cTn id="12" dur="500"/>
                                        <p:tgtEl>
                                          <p:spTgt spid="29699">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9699">
                                            <p:txEl>
                                              <p:pRg st="2" end="2"/>
                                            </p:txEl>
                                          </p:spTgt>
                                        </p:tgtEl>
                                        <p:attrNameLst>
                                          <p:attrName>style.visibility</p:attrName>
                                        </p:attrNameLst>
                                      </p:cBhvr>
                                      <p:to>
                                        <p:strVal val="visible"/>
                                      </p:to>
                                    </p:set>
                                    <p:animEffect transition="in" filter="fade">
                                      <p:cBhvr>
                                        <p:cTn id="15" dur="500"/>
                                        <p:tgtEl>
                                          <p:spTgt spid="29699">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9699">
                                            <p:txEl>
                                              <p:pRg st="3" end="3"/>
                                            </p:txEl>
                                          </p:spTgt>
                                        </p:tgtEl>
                                        <p:attrNameLst>
                                          <p:attrName>style.visibility</p:attrName>
                                        </p:attrNameLst>
                                      </p:cBhvr>
                                      <p:to>
                                        <p:strVal val="visible"/>
                                      </p:to>
                                    </p:set>
                                    <p:animEffect transition="in" filter="fade">
                                      <p:cBhvr>
                                        <p:cTn id="18" dur="500"/>
                                        <p:tgtEl>
                                          <p:spTgt spid="29699">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9699">
                                            <p:txEl>
                                              <p:pRg st="4" end="4"/>
                                            </p:txEl>
                                          </p:spTgt>
                                        </p:tgtEl>
                                        <p:attrNameLst>
                                          <p:attrName>style.visibility</p:attrName>
                                        </p:attrNameLst>
                                      </p:cBhvr>
                                      <p:to>
                                        <p:strVal val="visible"/>
                                      </p:to>
                                    </p:set>
                                    <p:animEffect transition="in" filter="fade">
                                      <p:cBhvr>
                                        <p:cTn id="21" dur="500"/>
                                        <p:tgtEl>
                                          <p:spTgt spid="29699">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9699">
                                            <p:txEl>
                                              <p:pRg st="5" end="5"/>
                                            </p:txEl>
                                          </p:spTgt>
                                        </p:tgtEl>
                                        <p:attrNameLst>
                                          <p:attrName>style.visibility</p:attrName>
                                        </p:attrNameLst>
                                      </p:cBhvr>
                                      <p:to>
                                        <p:strVal val="visible"/>
                                      </p:to>
                                    </p:set>
                                    <p:animEffect transition="in" filter="fade">
                                      <p:cBhvr>
                                        <p:cTn id="24" dur="500"/>
                                        <p:tgtEl>
                                          <p:spTgt spid="2969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Rectangle 2"/>
          <p:cNvSpPr>
            <a:spLocks noGrp="1" noRot="1" noChangeArrowheads="1"/>
          </p:cNvSpPr>
          <p:nvPr>
            <p:ph type="title"/>
          </p:nvPr>
        </p:nvSpPr>
        <p:spPr/>
        <p:txBody>
          <a:bodyPr/>
          <a:lstStyle/>
          <a:p>
            <a:r>
              <a:rPr lang="zh-CN" altLang="en-US" dirty="0"/>
              <a:t>举例：学生学籍管理子系统</a:t>
            </a:r>
          </a:p>
        </p:txBody>
      </p:sp>
      <p:sp>
        <p:nvSpPr>
          <p:cNvPr id="34819" name="Rectangle 3"/>
          <p:cNvSpPr>
            <a:spLocks noGrp="1" noRot="1" noChangeArrowheads="1"/>
          </p:cNvSpPr>
          <p:nvPr>
            <p:ph idx="1"/>
          </p:nvPr>
        </p:nvSpPr>
        <p:spPr>
          <a:xfrm>
            <a:off x="680321" y="2336873"/>
            <a:ext cx="9613861" cy="4308856"/>
          </a:xfrm>
        </p:spPr>
        <p:txBody>
          <a:bodyPr>
            <a:normAutofit fontScale="92500" lnSpcReduction="10000"/>
          </a:bodyPr>
          <a:lstStyle/>
          <a:p>
            <a:pPr>
              <a:lnSpc>
                <a:spcPct val="150000"/>
              </a:lnSpc>
              <a:buFont typeface="Wingdings" panose="05000000000000000000" pitchFamily="2" charset="2"/>
              <a:buNone/>
            </a:pPr>
            <a:r>
              <a:rPr lang="zh-CN" altLang="en-US" sz="2000" dirty="0">
                <a:solidFill>
                  <a:srgbClr val="0000FF"/>
                </a:solidFill>
              </a:rPr>
              <a:t>数据流</a:t>
            </a:r>
            <a:r>
              <a:rPr lang="zh-CN" altLang="en-US" sz="2000" dirty="0">
                <a:solidFill>
                  <a:srgbClr val="0066FF"/>
                </a:solidFill>
              </a:rPr>
              <a:t>，</a:t>
            </a:r>
            <a:r>
              <a:rPr lang="zh-CN" altLang="en-US" sz="2000" dirty="0"/>
              <a:t>“体检结果”可如下描述：</a:t>
            </a:r>
          </a:p>
          <a:p>
            <a:pPr>
              <a:lnSpc>
                <a:spcPct val="150000"/>
              </a:lnSpc>
              <a:buFont typeface="Wingdings" panose="05000000000000000000" pitchFamily="2" charset="2"/>
              <a:buNone/>
            </a:pPr>
            <a:r>
              <a:rPr lang="zh-CN" altLang="en-US" sz="2000" dirty="0"/>
              <a:t>    数据流：　　体检结果</a:t>
            </a:r>
          </a:p>
          <a:p>
            <a:pPr>
              <a:lnSpc>
                <a:spcPct val="150000"/>
              </a:lnSpc>
              <a:buFont typeface="Wingdings" panose="05000000000000000000" pitchFamily="2" charset="2"/>
              <a:buNone/>
            </a:pPr>
            <a:r>
              <a:rPr lang="zh-CN" altLang="en-US" sz="2000" dirty="0"/>
              <a:t>    说明：　　　学生参加体格检查的最终结果</a:t>
            </a:r>
          </a:p>
          <a:p>
            <a:pPr>
              <a:lnSpc>
                <a:spcPct val="150000"/>
              </a:lnSpc>
              <a:buFont typeface="Wingdings" panose="05000000000000000000" pitchFamily="2" charset="2"/>
              <a:buNone/>
            </a:pPr>
            <a:r>
              <a:rPr lang="zh-CN" altLang="en-US" sz="2000" dirty="0"/>
              <a:t>    数据流来源：体检</a:t>
            </a:r>
          </a:p>
          <a:p>
            <a:pPr>
              <a:lnSpc>
                <a:spcPct val="150000"/>
              </a:lnSpc>
              <a:buFont typeface="Wingdings" panose="05000000000000000000" pitchFamily="2" charset="2"/>
              <a:buNone/>
            </a:pPr>
            <a:r>
              <a:rPr lang="zh-CN" altLang="en-US" sz="2000" dirty="0"/>
              <a:t>    数据流去向</a:t>
            </a:r>
            <a:r>
              <a:rPr lang="zh-CN" altLang="en-US" sz="2000" dirty="0" smtClean="0"/>
              <a:t>：审核</a:t>
            </a:r>
            <a:endParaRPr lang="zh-CN" altLang="en-US" sz="2000" dirty="0"/>
          </a:p>
          <a:p>
            <a:pPr>
              <a:lnSpc>
                <a:spcPct val="150000"/>
              </a:lnSpc>
              <a:buFont typeface="Wingdings" panose="05000000000000000000" pitchFamily="2" charset="2"/>
              <a:buNone/>
            </a:pPr>
            <a:r>
              <a:rPr lang="zh-CN" altLang="en-US" sz="2000" dirty="0"/>
              <a:t>    组成：　　　学</a:t>
            </a:r>
            <a:r>
              <a:rPr lang="zh-CN" altLang="en-US" sz="2000" dirty="0" smtClean="0"/>
              <a:t>号</a:t>
            </a:r>
            <a:r>
              <a:rPr lang="en-US" altLang="zh-CN" sz="2000" dirty="0" smtClean="0"/>
              <a:t>+</a:t>
            </a:r>
            <a:r>
              <a:rPr lang="zh-CN" altLang="en-US" sz="2000" dirty="0" smtClean="0"/>
              <a:t>姓名</a:t>
            </a:r>
            <a:r>
              <a:rPr lang="en-US" altLang="zh-CN" sz="2000" dirty="0" smtClean="0"/>
              <a:t>+</a:t>
            </a:r>
            <a:r>
              <a:rPr lang="zh-CN" altLang="en-US" sz="2000" dirty="0" smtClean="0"/>
              <a:t>性别</a:t>
            </a:r>
            <a:r>
              <a:rPr lang="en-US" altLang="zh-CN" sz="2000" dirty="0" smtClean="0"/>
              <a:t>+</a:t>
            </a:r>
            <a:r>
              <a:rPr lang="zh-CN" altLang="en-US" sz="2000" dirty="0" smtClean="0"/>
              <a:t>院系</a:t>
            </a:r>
            <a:r>
              <a:rPr lang="en-US" altLang="zh-CN" sz="2000" dirty="0" smtClean="0"/>
              <a:t>+</a:t>
            </a:r>
            <a:r>
              <a:rPr lang="zh-CN" altLang="en-US" sz="2000" dirty="0"/>
              <a:t>年级</a:t>
            </a:r>
            <a:r>
              <a:rPr lang="en-US" altLang="zh-CN" sz="2000" dirty="0" smtClean="0"/>
              <a:t>+</a:t>
            </a:r>
            <a:r>
              <a:rPr lang="zh-CN" altLang="en-US" sz="2000" dirty="0" smtClean="0"/>
              <a:t>体检日期</a:t>
            </a:r>
            <a:r>
              <a:rPr lang="en-US" altLang="zh-CN" sz="2000" dirty="0" smtClean="0"/>
              <a:t>+</a:t>
            </a:r>
            <a:r>
              <a:rPr lang="zh-CN" altLang="en-US" sz="2000" dirty="0" smtClean="0"/>
              <a:t>体检医院</a:t>
            </a:r>
            <a:r>
              <a:rPr lang="en-US" altLang="zh-CN" sz="2000" dirty="0" smtClean="0"/>
              <a:t>+</a:t>
            </a:r>
            <a:r>
              <a:rPr lang="zh-CN" altLang="en-US" sz="2000" dirty="0" smtClean="0"/>
              <a:t>体检报告</a:t>
            </a:r>
            <a:r>
              <a:rPr lang="en-US" altLang="zh-CN" sz="2000" dirty="0" smtClean="0"/>
              <a:t>+</a:t>
            </a:r>
            <a:r>
              <a:rPr lang="zh-CN" altLang="en-US" sz="2000" dirty="0" smtClean="0"/>
              <a:t>体检结论</a:t>
            </a:r>
            <a:endParaRPr lang="en-US" altLang="zh-CN" sz="2000" dirty="0"/>
          </a:p>
          <a:p>
            <a:pPr>
              <a:lnSpc>
                <a:spcPct val="150000"/>
              </a:lnSpc>
              <a:buNone/>
            </a:pPr>
            <a:r>
              <a:rPr lang="zh-CN" altLang="en-US" sz="2000" dirty="0"/>
              <a:t>　平均流量：　</a:t>
            </a:r>
            <a:r>
              <a:rPr lang="en-US" altLang="zh-CN" sz="2000" dirty="0" smtClean="0"/>
              <a:t>……</a:t>
            </a:r>
            <a:r>
              <a:rPr lang="zh-CN" altLang="en-US" sz="2000" dirty="0"/>
              <a:t>每年</a:t>
            </a:r>
            <a:r>
              <a:rPr lang="en-US" altLang="zh-CN" sz="2000" dirty="0"/>
              <a:t>3000</a:t>
            </a:r>
            <a:r>
              <a:rPr lang="zh-CN" altLang="en-US" sz="2000" dirty="0" smtClean="0"/>
              <a:t>条</a:t>
            </a:r>
            <a:endParaRPr lang="en-US" altLang="zh-CN" sz="2000" dirty="0"/>
          </a:p>
          <a:p>
            <a:pPr>
              <a:lnSpc>
                <a:spcPct val="150000"/>
              </a:lnSpc>
              <a:buNone/>
            </a:pPr>
            <a:r>
              <a:rPr lang="zh-CN" altLang="en-US" sz="2000" dirty="0"/>
              <a:t>　高峰期流量：</a:t>
            </a:r>
            <a:r>
              <a:rPr lang="en-US" altLang="zh-CN" sz="2000" dirty="0" smtClean="0"/>
              <a:t>……</a:t>
            </a:r>
            <a:r>
              <a:rPr lang="zh-CN" altLang="en-US" sz="2000" dirty="0" smtClean="0"/>
              <a:t>每天</a:t>
            </a:r>
            <a:r>
              <a:rPr lang="en-US" altLang="zh-CN" sz="2000" dirty="0" smtClean="0"/>
              <a:t>3000</a:t>
            </a:r>
            <a:r>
              <a:rPr lang="zh-CN" altLang="en-US" sz="2000" dirty="0"/>
              <a:t>条</a:t>
            </a:r>
          </a:p>
          <a:p>
            <a:pPr>
              <a:lnSpc>
                <a:spcPct val="150000"/>
              </a:lnSpc>
              <a:buFont typeface="Wingdings" panose="05000000000000000000" pitchFamily="2" charset="2"/>
              <a:buNone/>
            </a:pPr>
            <a:endParaRPr lang="en-US" altLang="zh-CN" sz="2000" dirty="0"/>
          </a:p>
        </p:txBody>
      </p:sp>
    </p:spTree>
    <p:extLst>
      <p:ext uri="{BB962C8B-B14F-4D97-AF65-F5344CB8AC3E}">
        <p14:creationId xmlns:p14="http://schemas.microsoft.com/office/powerpoint/2010/main" val="3713008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animEffect transition="in" filter="fade">
                                      <p:cBhvr>
                                        <p:cTn id="7" dur="500"/>
                                        <p:tgtEl>
                                          <p:spTgt spid="3481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4819">
                                            <p:txEl>
                                              <p:pRg st="1" end="1"/>
                                            </p:txEl>
                                          </p:spTgt>
                                        </p:tgtEl>
                                        <p:attrNameLst>
                                          <p:attrName>style.visibility</p:attrName>
                                        </p:attrNameLst>
                                      </p:cBhvr>
                                      <p:to>
                                        <p:strVal val="visible"/>
                                      </p:to>
                                    </p:set>
                                    <p:animEffect transition="in" filter="fade">
                                      <p:cBhvr>
                                        <p:cTn id="10" dur="500"/>
                                        <p:tgtEl>
                                          <p:spTgt spid="3481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4819">
                                            <p:txEl>
                                              <p:pRg st="2" end="2"/>
                                            </p:txEl>
                                          </p:spTgt>
                                        </p:tgtEl>
                                        <p:attrNameLst>
                                          <p:attrName>style.visibility</p:attrName>
                                        </p:attrNameLst>
                                      </p:cBhvr>
                                      <p:to>
                                        <p:strVal val="visible"/>
                                      </p:to>
                                    </p:set>
                                    <p:animEffect transition="in" filter="fade">
                                      <p:cBhvr>
                                        <p:cTn id="13" dur="500"/>
                                        <p:tgtEl>
                                          <p:spTgt spid="34819">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4819">
                                            <p:txEl>
                                              <p:pRg st="3" end="3"/>
                                            </p:txEl>
                                          </p:spTgt>
                                        </p:tgtEl>
                                        <p:attrNameLst>
                                          <p:attrName>style.visibility</p:attrName>
                                        </p:attrNameLst>
                                      </p:cBhvr>
                                      <p:to>
                                        <p:strVal val="visible"/>
                                      </p:to>
                                    </p:set>
                                    <p:animEffect transition="in" filter="fade">
                                      <p:cBhvr>
                                        <p:cTn id="16" dur="500"/>
                                        <p:tgtEl>
                                          <p:spTgt spid="34819">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4819">
                                            <p:txEl>
                                              <p:pRg st="4" end="4"/>
                                            </p:txEl>
                                          </p:spTgt>
                                        </p:tgtEl>
                                        <p:attrNameLst>
                                          <p:attrName>style.visibility</p:attrName>
                                        </p:attrNameLst>
                                      </p:cBhvr>
                                      <p:to>
                                        <p:strVal val="visible"/>
                                      </p:to>
                                    </p:set>
                                    <p:animEffect transition="in" filter="fade">
                                      <p:cBhvr>
                                        <p:cTn id="19" dur="500"/>
                                        <p:tgtEl>
                                          <p:spTgt spid="34819">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4819">
                                            <p:txEl>
                                              <p:pRg st="5" end="5"/>
                                            </p:txEl>
                                          </p:spTgt>
                                        </p:tgtEl>
                                        <p:attrNameLst>
                                          <p:attrName>style.visibility</p:attrName>
                                        </p:attrNameLst>
                                      </p:cBhvr>
                                      <p:to>
                                        <p:strVal val="visible"/>
                                      </p:to>
                                    </p:set>
                                    <p:animEffect transition="in" filter="fade">
                                      <p:cBhvr>
                                        <p:cTn id="22" dur="500"/>
                                        <p:tgtEl>
                                          <p:spTgt spid="34819">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4819">
                                            <p:txEl>
                                              <p:pRg st="6" end="6"/>
                                            </p:txEl>
                                          </p:spTgt>
                                        </p:tgtEl>
                                        <p:attrNameLst>
                                          <p:attrName>style.visibility</p:attrName>
                                        </p:attrNameLst>
                                      </p:cBhvr>
                                      <p:to>
                                        <p:strVal val="visible"/>
                                      </p:to>
                                    </p:set>
                                    <p:animEffect transition="in" filter="fade">
                                      <p:cBhvr>
                                        <p:cTn id="25" dur="500"/>
                                        <p:tgtEl>
                                          <p:spTgt spid="34819">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4819">
                                            <p:txEl>
                                              <p:pRg st="7" end="7"/>
                                            </p:txEl>
                                          </p:spTgt>
                                        </p:tgtEl>
                                        <p:attrNameLst>
                                          <p:attrName>style.visibility</p:attrName>
                                        </p:attrNameLst>
                                      </p:cBhvr>
                                      <p:to>
                                        <p:strVal val="visible"/>
                                      </p:to>
                                    </p:set>
                                    <p:animEffect transition="in" filter="fade">
                                      <p:cBhvr>
                                        <p:cTn id="28" dur="500"/>
                                        <p:tgtEl>
                                          <p:spTgt spid="3481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Rectangle 2"/>
          <p:cNvSpPr>
            <a:spLocks noGrp="1" noRot="1" noChangeArrowheads="1"/>
          </p:cNvSpPr>
          <p:nvPr>
            <p:ph type="title"/>
          </p:nvPr>
        </p:nvSpPr>
        <p:spPr/>
        <p:txBody>
          <a:bodyPr/>
          <a:lstStyle/>
          <a:p>
            <a:r>
              <a:rPr lang="zh-CN" altLang="en-US" dirty="0" smtClean="0"/>
              <a:t>数据</a:t>
            </a:r>
            <a:r>
              <a:rPr lang="zh-CN" altLang="en-US" dirty="0"/>
              <a:t>存储</a:t>
            </a:r>
          </a:p>
        </p:txBody>
      </p:sp>
      <p:sp>
        <p:nvSpPr>
          <p:cNvPr id="30723" name="Rectangle 3"/>
          <p:cNvSpPr>
            <a:spLocks noGrp="1" noRot="1" noChangeArrowheads="1"/>
          </p:cNvSpPr>
          <p:nvPr>
            <p:ph idx="1"/>
          </p:nvPr>
        </p:nvSpPr>
        <p:spPr>
          <a:xfrm>
            <a:off x="680321" y="2336873"/>
            <a:ext cx="9872065" cy="3599316"/>
          </a:xfrm>
        </p:spPr>
        <p:txBody>
          <a:bodyPr>
            <a:normAutofit/>
          </a:bodyPr>
          <a:lstStyle/>
          <a:p>
            <a:pPr>
              <a:lnSpc>
                <a:spcPct val="90000"/>
              </a:lnSpc>
            </a:pPr>
            <a:r>
              <a:rPr lang="zh-CN" altLang="en-US" dirty="0"/>
              <a:t>数据存储是数据结构停留或保存的地方，也是数据流的来源和去向之一。</a:t>
            </a:r>
          </a:p>
          <a:p>
            <a:pPr>
              <a:lnSpc>
                <a:spcPct val="90000"/>
              </a:lnSpc>
            </a:pPr>
            <a:endParaRPr lang="zh-CN" altLang="en-US" dirty="0"/>
          </a:p>
          <a:p>
            <a:pPr>
              <a:lnSpc>
                <a:spcPct val="90000"/>
              </a:lnSpc>
            </a:pPr>
            <a:r>
              <a:rPr lang="zh-CN" altLang="en-US" dirty="0"/>
              <a:t>对数据存储的描述</a:t>
            </a:r>
          </a:p>
          <a:p>
            <a:pPr>
              <a:lnSpc>
                <a:spcPct val="110000"/>
              </a:lnSpc>
              <a:buFont typeface="Wingdings" panose="05000000000000000000" pitchFamily="2" charset="2"/>
              <a:buNone/>
            </a:pPr>
            <a:r>
              <a:rPr lang="zh-CN" altLang="en-US" dirty="0">
                <a:solidFill>
                  <a:srgbClr val="0000FF"/>
                </a:solidFill>
              </a:rPr>
              <a:t>　 数据存储描述＝｛数据存储名，说明，编号，</a:t>
            </a:r>
          </a:p>
          <a:p>
            <a:pPr>
              <a:lnSpc>
                <a:spcPct val="110000"/>
              </a:lnSpc>
              <a:buFont typeface="Wingdings" panose="05000000000000000000" pitchFamily="2" charset="2"/>
              <a:buNone/>
            </a:pPr>
            <a:r>
              <a:rPr lang="zh-CN" altLang="en-US" dirty="0">
                <a:solidFill>
                  <a:srgbClr val="0000FF"/>
                </a:solidFill>
              </a:rPr>
              <a:t>				输入的数据流 ，输出的数据流 ，</a:t>
            </a:r>
          </a:p>
          <a:p>
            <a:pPr>
              <a:lnSpc>
                <a:spcPct val="110000"/>
              </a:lnSpc>
              <a:buFont typeface="Wingdings" panose="05000000000000000000" pitchFamily="2" charset="2"/>
              <a:buNone/>
            </a:pPr>
            <a:r>
              <a:rPr lang="zh-CN" altLang="en-US" dirty="0">
                <a:solidFill>
                  <a:srgbClr val="0000FF"/>
                </a:solidFill>
              </a:rPr>
              <a:t>				组成</a:t>
            </a:r>
            <a:r>
              <a:rPr lang="en-US" altLang="zh-CN" dirty="0">
                <a:solidFill>
                  <a:srgbClr val="0000FF"/>
                </a:solidFill>
              </a:rPr>
              <a:t>:</a:t>
            </a:r>
            <a:r>
              <a:rPr lang="zh-CN" altLang="en-US" dirty="0">
                <a:solidFill>
                  <a:srgbClr val="0000FF"/>
                </a:solidFill>
              </a:rPr>
              <a:t>｛</a:t>
            </a:r>
            <a:r>
              <a:rPr lang="zh-CN" altLang="en-US" dirty="0" smtClean="0">
                <a:solidFill>
                  <a:srgbClr val="0000FF"/>
                </a:solidFill>
              </a:rPr>
              <a:t>数据结构</a:t>
            </a:r>
            <a:r>
              <a:rPr lang="en-US" altLang="zh-CN" dirty="0" smtClean="0">
                <a:solidFill>
                  <a:srgbClr val="0000FF"/>
                </a:solidFill>
              </a:rPr>
              <a:t>/</a:t>
            </a:r>
            <a:r>
              <a:rPr lang="zh-CN" altLang="en-US" dirty="0" smtClean="0">
                <a:solidFill>
                  <a:srgbClr val="0000FF"/>
                </a:solidFill>
              </a:rPr>
              <a:t>数据项｝，</a:t>
            </a:r>
            <a:r>
              <a:rPr lang="zh-CN" altLang="en-US" dirty="0">
                <a:solidFill>
                  <a:srgbClr val="0000FF"/>
                </a:solidFill>
              </a:rPr>
              <a:t>数据量，存取频度，			</a:t>
            </a:r>
            <a:r>
              <a:rPr lang="zh-CN" altLang="en-US" dirty="0" smtClean="0">
                <a:solidFill>
                  <a:srgbClr val="0000FF"/>
                </a:solidFill>
              </a:rPr>
              <a:t>          存取</a:t>
            </a:r>
            <a:r>
              <a:rPr lang="zh-CN" altLang="en-US" dirty="0">
                <a:solidFill>
                  <a:srgbClr val="0000FF"/>
                </a:solidFill>
              </a:rPr>
              <a:t>方式｝</a:t>
            </a:r>
          </a:p>
        </p:txBody>
      </p:sp>
    </p:spTree>
    <p:extLst>
      <p:ext uri="{BB962C8B-B14F-4D97-AF65-F5344CB8AC3E}">
        <p14:creationId xmlns:p14="http://schemas.microsoft.com/office/powerpoint/2010/main" val="228123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animEffect transition="in" filter="fade">
                                      <p:cBhvr>
                                        <p:cTn id="7" dur="500"/>
                                        <p:tgtEl>
                                          <p:spTgt spid="307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0723">
                                            <p:txEl>
                                              <p:pRg st="2" end="2"/>
                                            </p:txEl>
                                          </p:spTgt>
                                        </p:tgtEl>
                                        <p:attrNameLst>
                                          <p:attrName>style.visibility</p:attrName>
                                        </p:attrNameLst>
                                      </p:cBhvr>
                                      <p:to>
                                        <p:strVal val="visible"/>
                                      </p:to>
                                    </p:set>
                                    <p:animEffect transition="in" filter="fade">
                                      <p:cBhvr>
                                        <p:cTn id="12" dur="500"/>
                                        <p:tgtEl>
                                          <p:spTgt spid="30723">
                                            <p:txEl>
                                              <p:pRg st="2" end="2"/>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0723">
                                            <p:txEl>
                                              <p:pRg st="3" end="3"/>
                                            </p:txEl>
                                          </p:spTgt>
                                        </p:tgtEl>
                                        <p:attrNameLst>
                                          <p:attrName>style.visibility</p:attrName>
                                        </p:attrNameLst>
                                      </p:cBhvr>
                                      <p:to>
                                        <p:strVal val="visible"/>
                                      </p:to>
                                    </p:set>
                                    <p:animEffect transition="in" filter="fade">
                                      <p:cBhvr>
                                        <p:cTn id="15" dur="500"/>
                                        <p:tgtEl>
                                          <p:spTgt spid="30723">
                                            <p:txEl>
                                              <p:pRg st="3" end="3"/>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0723">
                                            <p:txEl>
                                              <p:pRg st="4" end="4"/>
                                            </p:txEl>
                                          </p:spTgt>
                                        </p:tgtEl>
                                        <p:attrNameLst>
                                          <p:attrName>style.visibility</p:attrName>
                                        </p:attrNameLst>
                                      </p:cBhvr>
                                      <p:to>
                                        <p:strVal val="visible"/>
                                      </p:to>
                                    </p:set>
                                    <p:animEffect transition="in" filter="fade">
                                      <p:cBhvr>
                                        <p:cTn id="18" dur="500"/>
                                        <p:tgtEl>
                                          <p:spTgt spid="30723">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0723">
                                            <p:txEl>
                                              <p:pRg st="5" end="5"/>
                                            </p:txEl>
                                          </p:spTgt>
                                        </p:tgtEl>
                                        <p:attrNameLst>
                                          <p:attrName>style.visibility</p:attrName>
                                        </p:attrNameLst>
                                      </p:cBhvr>
                                      <p:to>
                                        <p:strVal val="visible"/>
                                      </p:to>
                                    </p:set>
                                    <p:animEffect transition="in" filter="fade">
                                      <p:cBhvr>
                                        <p:cTn id="21" dur="500"/>
                                        <p:tgtEl>
                                          <p:spTgt spid="3072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一、学习目的</a:t>
            </a:r>
            <a:endParaRPr lang="zh-CN" altLang="en-US" dirty="0"/>
          </a:p>
        </p:txBody>
      </p:sp>
      <p:sp>
        <p:nvSpPr>
          <p:cNvPr id="3" name="内容占位符 2"/>
          <p:cNvSpPr>
            <a:spLocks noGrp="1"/>
          </p:cNvSpPr>
          <p:nvPr>
            <p:ph idx="1"/>
          </p:nvPr>
        </p:nvSpPr>
        <p:spPr/>
        <p:txBody>
          <a:bodyPr/>
          <a:lstStyle/>
          <a:p>
            <a:r>
              <a:rPr lang="zh-CN" altLang="en-US" dirty="0"/>
              <a:t>将理论与实际相结合，以数据库设计理论与方法为指导，规范、科学地完成一个小型数据库应用系统的设计与实现，初步具备进行数据库应用系统开发的能力。</a:t>
            </a:r>
          </a:p>
          <a:p>
            <a:r>
              <a:rPr lang="zh-CN" altLang="en-US" dirty="0"/>
              <a:t>培养查阅文献、分析问题、解决问题的能力，提高系统设计与开发能力、文档编写能力，为进一步从事软件技术工作打好基础。</a:t>
            </a:r>
          </a:p>
          <a:p>
            <a:endParaRPr lang="zh-CN" altLang="en-US" dirty="0"/>
          </a:p>
        </p:txBody>
      </p:sp>
    </p:spTree>
    <p:extLst>
      <p:ext uri="{BB962C8B-B14F-4D97-AF65-F5344CB8AC3E}">
        <p14:creationId xmlns:p14="http://schemas.microsoft.com/office/powerpoint/2010/main" val="1757497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2"/>
          <p:cNvSpPr>
            <a:spLocks noGrp="1" noRot="1" noChangeArrowheads="1"/>
          </p:cNvSpPr>
          <p:nvPr>
            <p:ph type="title"/>
          </p:nvPr>
        </p:nvSpPr>
        <p:spPr/>
        <p:txBody>
          <a:bodyPr/>
          <a:lstStyle/>
          <a:p>
            <a:r>
              <a:rPr lang="zh-CN" altLang="en-US" dirty="0"/>
              <a:t>举例：学生学籍管理子系统</a:t>
            </a:r>
          </a:p>
        </p:txBody>
      </p:sp>
      <p:sp>
        <p:nvSpPr>
          <p:cNvPr id="35843" name="Rectangle 3"/>
          <p:cNvSpPr>
            <a:spLocks noGrp="1" noRot="1" noChangeArrowheads="1"/>
          </p:cNvSpPr>
          <p:nvPr>
            <p:ph idx="1"/>
          </p:nvPr>
        </p:nvSpPr>
        <p:spPr>
          <a:xfrm>
            <a:off x="680321" y="2336873"/>
            <a:ext cx="9613861" cy="4357841"/>
          </a:xfrm>
        </p:spPr>
        <p:txBody>
          <a:bodyPr>
            <a:normAutofit fontScale="92500" lnSpcReduction="20000"/>
          </a:bodyPr>
          <a:lstStyle/>
          <a:p>
            <a:pPr>
              <a:lnSpc>
                <a:spcPct val="150000"/>
              </a:lnSpc>
              <a:buFont typeface="Wingdings" panose="05000000000000000000" pitchFamily="2" charset="2"/>
              <a:buNone/>
            </a:pPr>
            <a:r>
              <a:rPr lang="zh-CN" altLang="en-US" sz="2000" dirty="0">
                <a:solidFill>
                  <a:srgbClr val="0000FF"/>
                </a:solidFill>
              </a:rPr>
              <a:t>数据存储</a:t>
            </a:r>
            <a:r>
              <a:rPr lang="zh-CN" altLang="en-US" sz="2000" dirty="0">
                <a:solidFill>
                  <a:srgbClr val="0066FF"/>
                </a:solidFill>
              </a:rPr>
              <a:t>，</a:t>
            </a:r>
            <a:r>
              <a:rPr lang="zh-CN" altLang="en-US" sz="2000" dirty="0"/>
              <a:t>“学生登记表”可如下描述：</a:t>
            </a:r>
          </a:p>
          <a:p>
            <a:pPr>
              <a:lnSpc>
                <a:spcPct val="150000"/>
              </a:lnSpc>
              <a:buFont typeface="Wingdings" panose="05000000000000000000" pitchFamily="2" charset="2"/>
              <a:buNone/>
            </a:pPr>
            <a:r>
              <a:rPr lang="zh-CN" altLang="en-US" sz="2000" dirty="0"/>
              <a:t>    数据存储：　学生登记表</a:t>
            </a:r>
          </a:p>
          <a:p>
            <a:pPr>
              <a:lnSpc>
                <a:spcPct val="150000"/>
              </a:lnSpc>
              <a:buFont typeface="Wingdings" panose="05000000000000000000" pitchFamily="2" charset="2"/>
              <a:buNone/>
            </a:pPr>
            <a:r>
              <a:rPr lang="zh-CN" altLang="en-US" sz="2000" dirty="0"/>
              <a:t>    说明：　　　记录学生的基本情况</a:t>
            </a:r>
          </a:p>
          <a:p>
            <a:pPr>
              <a:lnSpc>
                <a:spcPct val="150000"/>
              </a:lnSpc>
              <a:buFont typeface="Wingdings" panose="05000000000000000000" pitchFamily="2" charset="2"/>
              <a:buNone/>
            </a:pPr>
            <a:r>
              <a:rPr lang="zh-CN" altLang="en-US" sz="2000" dirty="0"/>
              <a:t>　</a:t>
            </a:r>
            <a:r>
              <a:rPr lang="zh-CN" altLang="en-US" sz="2000" dirty="0" smtClean="0"/>
              <a:t> 流入</a:t>
            </a:r>
            <a:r>
              <a:rPr lang="zh-CN" altLang="en-US" sz="2000" dirty="0"/>
              <a:t>数据流</a:t>
            </a:r>
            <a:r>
              <a:rPr lang="zh-CN" altLang="en-US" sz="2000" dirty="0" smtClean="0"/>
              <a:t>：  </a:t>
            </a:r>
            <a:r>
              <a:rPr lang="en-US" altLang="zh-CN" sz="2000" dirty="0" smtClean="0"/>
              <a:t>……</a:t>
            </a:r>
            <a:endParaRPr lang="en-US" altLang="zh-CN" sz="2000" dirty="0"/>
          </a:p>
          <a:p>
            <a:pPr>
              <a:lnSpc>
                <a:spcPct val="150000"/>
              </a:lnSpc>
              <a:buFont typeface="Wingdings" panose="05000000000000000000" pitchFamily="2" charset="2"/>
              <a:buNone/>
            </a:pPr>
            <a:r>
              <a:rPr lang="en-US" altLang="zh-CN" sz="2000" dirty="0"/>
              <a:t>    </a:t>
            </a:r>
            <a:r>
              <a:rPr lang="zh-CN" altLang="en-US" sz="2000" dirty="0"/>
              <a:t>流出数据流</a:t>
            </a:r>
            <a:r>
              <a:rPr lang="zh-CN" altLang="en-US" sz="2000" dirty="0" smtClean="0"/>
              <a:t>： </a:t>
            </a:r>
            <a:r>
              <a:rPr lang="en-US" altLang="zh-CN" sz="2000" dirty="0" smtClean="0"/>
              <a:t>……</a:t>
            </a:r>
            <a:endParaRPr lang="en-US" altLang="zh-CN" sz="2000" dirty="0"/>
          </a:p>
          <a:p>
            <a:pPr>
              <a:lnSpc>
                <a:spcPct val="150000"/>
              </a:lnSpc>
              <a:buFont typeface="Wingdings" panose="05000000000000000000" pitchFamily="2" charset="2"/>
              <a:buNone/>
            </a:pPr>
            <a:r>
              <a:rPr lang="en-US" altLang="zh-CN" sz="2000" dirty="0"/>
              <a:t>    </a:t>
            </a:r>
            <a:r>
              <a:rPr lang="zh-CN" altLang="en-US" sz="2000" dirty="0"/>
              <a:t>组成：　　　</a:t>
            </a:r>
            <a:r>
              <a:rPr lang="zh-CN" altLang="en-US" sz="2000" dirty="0" smtClean="0"/>
              <a:t> </a:t>
            </a:r>
            <a:r>
              <a:rPr lang="en-US" altLang="zh-CN" sz="2000" dirty="0" smtClean="0"/>
              <a:t>{</a:t>
            </a:r>
            <a:r>
              <a:rPr lang="zh-CN" altLang="en-US" sz="2000" dirty="0" smtClean="0"/>
              <a:t>学生</a:t>
            </a:r>
            <a:r>
              <a:rPr lang="en-US" altLang="zh-CN" sz="2000" dirty="0" smtClean="0"/>
              <a:t>}+</a:t>
            </a:r>
            <a:r>
              <a:rPr lang="zh-CN" altLang="en-US" sz="2000" dirty="0" smtClean="0"/>
              <a:t>操作员</a:t>
            </a:r>
            <a:r>
              <a:rPr lang="en-US" altLang="zh-CN" sz="2000" dirty="0" smtClean="0"/>
              <a:t>+</a:t>
            </a:r>
            <a:r>
              <a:rPr lang="zh-CN" altLang="en-US" sz="2000" dirty="0" smtClean="0"/>
              <a:t>审核</a:t>
            </a:r>
            <a:endParaRPr lang="en-US" altLang="zh-CN" sz="2000" dirty="0"/>
          </a:p>
          <a:p>
            <a:pPr>
              <a:lnSpc>
                <a:spcPct val="150000"/>
              </a:lnSpc>
              <a:buFont typeface="Wingdings" panose="05000000000000000000" pitchFamily="2" charset="2"/>
              <a:buNone/>
            </a:pPr>
            <a:r>
              <a:rPr lang="en-US" altLang="zh-CN" sz="2000" dirty="0"/>
              <a:t>    </a:t>
            </a:r>
            <a:r>
              <a:rPr lang="zh-CN" altLang="en-US" sz="2000" dirty="0"/>
              <a:t>数据量：　　每年</a:t>
            </a:r>
            <a:r>
              <a:rPr lang="en-US" altLang="zh-CN" sz="2000" dirty="0" smtClean="0"/>
              <a:t>3000</a:t>
            </a:r>
            <a:r>
              <a:rPr lang="zh-CN" altLang="en-US" sz="2000" dirty="0" smtClean="0"/>
              <a:t>条</a:t>
            </a:r>
            <a:endParaRPr lang="zh-CN" altLang="en-US" sz="2000" dirty="0"/>
          </a:p>
          <a:p>
            <a:pPr>
              <a:lnSpc>
                <a:spcPct val="150000"/>
              </a:lnSpc>
              <a:buFont typeface="Wingdings" panose="05000000000000000000" pitchFamily="2" charset="2"/>
              <a:buNone/>
            </a:pPr>
            <a:r>
              <a:rPr lang="zh-CN" altLang="en-US" sz="2000" dirty="0"/>
              <a:t>    存取方式：　随机存取</a:t>
            </a:r>
          </a:p>
          <a:p>
            <a:pPr>
              <a:lnSpc>
                <a:spcPct val="90000"/>
              </a:lnSpc>
              <a:buFont typeface="Wingdings" panose="05000000000000000000" pitchFamily="2" charset="2"/>
              <a:buNone/>
            </a:pPr>
            <a:r>
              <a:rPr lang="zh-CN" altLang="en-US" sz="2000" dirty="0"/>
              <a:t>    </a:t>
            </a:r>
          </a:p>
        </p:txBody>
      </p:sp>
    </p:spTree>
    <p:extLst>
      <p:ext uri="{BB962C8B-B14F-4D97-AF65-F5344CB8AC3E}">
        <p14:creationId xmlns:p14="http://schemas.microsoft.com/office/powerpoint/2010/main" val="2817459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5843">
                                            <p:txEl>
                                              <p:pRg st="0" end="0"/>
                                            </p:txEl>
                                          </p:spTgt>
                                        </p:tgtEl>
                                        <p:attrNameLst>
                                          <p:attrName>style.visibility</p:attrName>
                                        </p:attrNameLst>
                                      </p:cBhvr>
                                      <p:to>
                                        <p:strVal val="visible"/>
                                      </p:to>
                                    </p:set>
                                    <p:animEffect transition="in" filter="fade">
                                      <p:cBhvr>
                                        <p:cTn id="7" dur="500"/>
                                        <p:tgtEl>
                                          <p:spTgt spid="3584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5843">
                                            <p:txEl>
                                              <p:pRg st="1" end="1"/>
                                            </p:txEl>
                                          </p:spTgt>
                                        </p:tgtEl>
                                        <p:attrNameLst>
                                          <p:attrName>style.visibility</p:attrName>
                                        </p:attrNameLst>
                                      </p:cBhvr>
                                      <p:to>
                                        <p:strVal val="visible"/>
                                      </p:to>
                                    </p:set>
                                    <p:animEffect transition="in" filter="fade">
                                      <p:cBhvr>
                                        <p:cTn id="10" dur="500"/>
                                        <p:tgtEl>
                                          <p:spTgt spid="3584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5843">
                                            <p:txEl>
                                              <p:pRg st="2" end="2"/>
                                            </p:txEl>
                                          </p:spTgt>
                                        </p:tgtEl>
                                        <p:attrNameLst>
                                          <p:attrName>style.visibility</p:attrName>
                                        </p:attrNameLst>
                                      </p:cBhvr>
                                      <p:to>
                                        <p:strVal val="visible"/>
                                      </p:to>
                                    </p:set>
                                    <p:animEffect transition="in" filter="fade">
                                      <p:cBhvr>
                                        <p:cTn id="13" dur="500"/>
                                        <p:tgtEl>
                                          <p:spTgt spid="3584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5843">
                                            <p:txEl>
                                              <p:pRg st="3" end="3"/>
                                            </p:txEl>
                                          </p:spTgt>
                                        </p:tgtEl>
                                        <p:attrNameLst>
                                          <p:attrName>style.visibility</p:attrName>
                                        </p:attrNameLst>
                                      </p:cBhvr>
                                      <p:to>
                                        <p:strVal val="visible"/>
                                      </p:to>
                                    </p:set>
                                    <p:animEffect transition="in" filter="fade">
                                      <p:cBhvr>
                                        <p:cTn id="16" dur="500"/>
                                        <p:tgtEl>
                                          <p:spTgt spid="3584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5843">
                                            <p:txEl>
                                              <p:pRg st="4" end="4"/>
                                            </p:txEl>
                                          </p:spTgt>
                                        </p:tgtEl>
                                        <p:attrNameLst>
                                          <p:attrName>style.visibility</p:attrName>
                                        </p:attrNameLst>
                                      </p:cBhvr>
                                      <p:to>
                                        <p:strVal val="visible"/>
                                      </p:to>
                                    </p:set>
                                    <p:animEffect transition="in" filter="fade">
                                      <p:cBhvr>
                                        <p:cTn id="19" dur="500"/>
                                        <p:tgtEl>
                                          <p:spTgt spid="3584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5843">
                                            <p:txEl>
                                              <p:pRg st="5" end="5"/>
                                            </p:txEl>
                                          </p:spTgt>
                                        </p:tgtEl>
                                        <p:attrNameLst>
                                          <p:attrName>style.visibility</p:attrName>
                                        </p:attrNameLst>
                                      </p:cBhvr>
                                      <p:to>
                                        <p:strVal val="visible"/>
                                      </p:to>
                                    </p:set>
                                    <p:animEffect transition="in" filter="fade">
                                      <p:cBhvr>
                                        <p:cTn id="22" dur="500"/>
                                        <p:tgtEl>
                                          <p:spTgt spid="35843">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5843">
                                            <p:txEl>
                                              <p:pRg st="6" end="6"/>
                                            </p:txEl>
                                          </p:spTgt>
                                        </p:tgtEl>
                                        <p:attrNameLst>
                                          <p:attrName>style.visibility</p:attrName>
                                        </p:attrNameLst>
                                      </p:cBhvr>
                                      <p:to>
                                        <p:strVal val="visible"/>
                                      </p:to>
                                    </p:set>
                                    <p:animEffect transition="in" filter="fade">
                                      <p:cBhvr>
                                        <p:cTn id="25" dur="500"/>
                                        <p:tgtEl>
                                          <p:spTgt spid="35843">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5843">
                                            <p:txEl>
                                              <p:pRg st="7" end="7"/>
                                            </p:txEl>
                                          </p:spTgt>
                                        </p:tgtEl>
                                        <p:attrNameLst>
                                          <p:attrName>style.visibility</p:attrName>
                                        </p:attrNameLst>
                                      </p:cBhvr>
                                      <p:to>
                                        <p:strVal val="visible"/>
                                      </p:to>
                                    </p:set>
                                    <p:animEffect transition="in" filter="fade">
                                      <p:cBhvr>
                                        <p:cTn id="28" dur="500"/>
                                        <p:tgtEl>
                                          <p:spTgt spid="35843">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5843">
                                            <p:txEl>
                                              <p:pRg st="8" end="8"/>
                                            </p:txEl>
                                          </p:spTgt>
                                        </p:tgtEl>
                                        <p:attrNameLst>
                                          <p:attrName>style.visibility</p:attrName>
                                        </p:attrNameLst>
                                      </p:cBhvr>
                                      <p:to>
                                        <p:strVal val="visible"/>
                                      </p:to>
                                    </p:set>
                                    <p:animEffect transition="in" filter="fade">
                                      <p:cBhvr>
                                        <p:cTn id="31" dur="500"/>
                                        <p:tgtEl>
                                          <p:spTgt spid="3584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Rectangle 2"/>
          <p:cNvSpPr>
            <a:spLocks noGrp="1" noRot="1" noChangeArrowheads="1"/>
          </p:cNvSpPr>
          <p:nvPr>
            <p:ph type="title"/>
          </p:nvPr>
        </p:nvSpPr>
        <p:spPr/>
        <p:txBody>
          <a:bodyPr/>
          <a:lstStyle/>
          <a:p>
            <a:r>
              <a:rPr lang="zh-CN" altLang="en-US" dirty="0" smtClean="0"/>
              <a:t>处理过程</a:t>
            </a:r>
            <a:r>
              <a:rPr lang="en-US" altLang="zh-CN" dirty="0" smtClean="0"/>
              <a:t>(</a:t>
            </a:r>
            <a:r>
              <a:rPr lang="zh-CN" altLang="en-US" dirty="0" smtClean="0"/>
              <a:t>加工</a:t>
            </a:r>
            <a:r>
              <a:rPr lang="en-US" altLang="zh-CN" dirty="0" smtClean="0"/>
              <a:t>)</a:t>
            </a:r>
            <a:endParaRPr lang="zh-CN" altLang="en-US" dirty="0"/>
          </a:p>
        </p:txBody>
      </p:sp>
      <p:sp>
        <p:nvSpPr>
          <p:cNvPr id="31747" name="Rectangle 3"/>
          <p:cNvSpPr>
            <a:spLocks noGrp="1" noRot="1" noChangeArrowheads="1"/>
          </p:cNvSpPr>
          <p:nvPr>
            <p:ph idx="1"/>
          </p:nvPr>
        </p:nvSpPr>
        <p:spPr>
          <a:xfrm>
            <a:off x="680321" y="2336873"/>
            <a:ext cx="9613861" cy="4221582"/>
          </a:xfrm>
        </p:spPr>
        <p:txBody>
          <a:bodyPr>
            <a:normAutofit/>
          </a:bodyPr>
          <a:lstStyle/>
          <a:p>
            <a:pPr>
              <a:lnSpc>
                <a:spcPct val="170000"/>
              </a:lnSpc>
            </a:pPr>
            <a:r>
              <a:rPr lang="zh-CN" altLang="en-US" dirty="0" smtClean="0"/>
              <a:t>处理过程即对数据的加工，至少有一个输入数据流，和至少一个的输出数据流</a:t>
            </a:r>
            <a:endParaRPr lang="en-US" altLang="zh-CN" dirty="0" smtClean="0"/>
          </a:p>
          <a:p>
            <a:pPr>
              <a:lnSpc>
                <a:spcPct val="170000"/>
              </a:lnSpc>
            </a:pPr>
            <a:r>
              <a:rPr lang="zh-CN" altLang="en-US" dirty="0" smtClean="0"/>
              <a:t>处理过程的</a:t>
            </a:r>
            <a:r>
              <a:rPr lang="zh-CN" altLang="en-US" dirty="0"/>
              <a:t>描述</a:t>
            </a:r>
          </a:p>
          <a:p>
            <a:pPr>
              <a:lnSpc>
                <a:spcPct val="170000"/>
              </a:lnSpc>
              <a:buFont typeface="Wingdings" panose="05000000000000000000" pitchFamily="2" charset="2"/>
              <a:buNone/>
            </a:pPr>
            <a:r>
              <a:rPr lang="zh-CN" altLang="en-US" sz="2000" dirty="0">
                <a:solidFill>
                  <a:srgbClr val="0000FF"/>
                </a:solidFill>
              </a:rPr>
              <a:t>　处理过程描述＝｛处理过程名，说明，输入</a:t>
            </a:r>
            <a:r>
              <a:rPr lang="en-US" altLang="zh-CN" sz="2000" dirty="0">
                <a:solidFill>
                  <a:srgbClr val="0000FF"/>
                </a:solidFill>
              </a:rPr>
              <a:t>:</a:t>
            </a:r>
            <a:r>
              <a:rPr lang="zh-CN" altLang="en-US" sz="2000" dirty="0">
                <a:solidFill>
                  <a:srgbClr val="0000FF"/>
                </a:solidFill>
              </a:rPr>
              <a:t>｛数据流｝， </a:t>
            </a:r>
          </a:p>
          <a:p>
            <a:pPr marL="0" indent="0">
              <a:lnSpc>
                <a:spcPct val="170000"/>
              </a:lnSpc>
              <a:buNone/>
            </a:pPr>
            <a:r>
              <a:rPr lang="zh-CN" altLang="en-US" sz="2000" dirty="0">
                <a:solidFill>
                  <a:srgbClr val="0000FF"/>
                </a:solidFill>
              </a:rPr>
              <a:t>                                 输出</a:t>
            </a:r>
            <a:r>
              <a:rPr lang="en-US" altLang="zh-CN" sz="2000" dirty="0">
                <a:solidFill>
                  <a:srgbClr val="0000FF"/>
                </a:solidFill>
              </a:rPr>
              <a:t>:</a:t>
            </a:r>
            <a:r>
              <a:rPr lang="zh-CN" altLang="en-US" sz="2000" dirty="0">
                <a:solidFill>
                  <a:srgbClr val="0000FF"/>
                </a:solidFill>
              </a:rPr>
              <a:t>｛数据流｝，</a:t>
            </a:r>
            <a:r>
              <a:rPr lang="zh-CN" altLang="en-US" sz="2000" dirty="0" smtClean="0">
                <a:solidFill>
                  <a:srgbClr val="0000FF"/>
                </a:solidFill>
              </a:rPr>
              <a:t>处理</a:t>
            </a:r>
            <a:r>
              <a:rPr lang="en-US" altLang="zh-CN" sz="2000" dirty="0" smtClean="0">
                <a:solidFill>
                  <a:srgbClr val="0000FF"/>
                </a:solidFill>
              </a:rPr>
              <a:t>:</a:t>
            </a:r>
            <a:r>
              <a:rPr lang="zh-CN" altLang="en-US" sz="2000" dirty="0">
                <a:solidFill>
                  <a:srgbClr val="0000FF"/>
                </a:solidFill>
              </a:rPr>
              <a:t>｛简要说明</a:t>
            </a:r>
            <a:r>
              <a:rPr lang="zh-CN" altLang="en-US" sz="2000" dirty="0" smtClean="0">
                <a:solidFill>
                  <a:srgbClr val="0000FF"/>
                </a:solidFill>
              </a:rPr>
              <a:t>｝｝</a:t>
            </a:r>
            <a:endParaRPr lang="en-US" altLang="zh-CN" sz="2000" dirty="0" smtClean="0">
              <a:solidFill>
                <a:srgbClr val="0000FF"/>
              </a:solidFill>
            </a:endParaRPr>
          </a:p>
          <a:p>
            <a:pPr>
              <a:lnSpc>
                <a:spcPct val="170000"/>
              </a:lnSpc>
            </a:pPr>
            <a:r>
              <a:rPr lang="zh-CN" altLang="en-US" sz="2000" dirty="0" smtClean="0"/>
              <a:t>当处理比较复杂时，可进一步用判定</a:t>
            </a:r>
            <a:r>
              <a:rPr lang="zh-CN" altLang="en-US" sz="2000" dirty="0"/>
              <a:t>表或判定树</a:t>
            </a:r>
            <a:r>
              <a:rPr lang="zh-CN" altLang="en-US" sz="2000" dirty="0" smtClean="0"/>
              <a:t>来作说明</a:t>
            </a:r>
            <a:endParaRPr lang="zh-CN" altLang="en-US" sz="2000" dirty="0"/>
          </a:p>
          <a:p>
            <a:pPr>
              <a:lnSpc>
                <a:spcPct val="170000"/>
              </a:lnSpc>
              <a:buFont typeface="Wingdings" panose="05000000000000000000" pitchFamily="2" charset="2"/>
              <a:buNone/>
            </a:pPr>
            <a:endParaRPr lang="zh-CN" altLang="en-US" sz="2000" dirty="0">
              <a:solidFill>
                <a:srgbClr val="0000FF"/>
              </a:solidFill>
            </a:endParaRPr>
          </a:p>
          <a:p>
            <a:pPr lvl="1">
              <a:lnSpc>
                <a:spcPct val="170000"/>
              </a:lnSpc>
              <a:buFont typeface="Wingdings" panose="05000000000000000000" pitchFamily="2" charset="2"/>
              <a:buNone/>
            </a:pPr>
            <a:endParaRPr lang="en-US" altLang="zh-CN" sz="1800" dirty="0"/>
          </a:p>
        </p:txBody>
      </p:sp>
    </p:spTree>
    <p:extLst>
      <p:ext uri="{BB962C8B-B14F-4D97-AF65-F5344CB8AC3E}">
        <p14:creationId xmlns:p14="http://schemas.microsoft.com/office/powerpoint/2010/main" val="73635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1747">
                                            <p:txEl>
                                              <p:pRg st="0" end="0"/>
                                            </p:txEl>
                                          </p:spTgt>
                                        </p:tgtEl>
                                        <p:attrNameLst>
                                          <p:attrName>style.visibility</p:attrName>
                                        </p:attrNameLst>
                                      </p:cBhvr>
                                      <p:to>
                                        <p:strVal val="visible"/>
                                      </p:to>
                                    </p:set>
                                    <p:animEffect transition="in" filter="fade">
                                      <p:cBhvr>
                                        <p:cTn id="7" dur="500"/>
                                        <p:tgtEl>
                                          <p:spTgt spid="317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1747">
                                            <p:txEl>
                                              <p:pRg st="1" end="1"/>
                                            </p:txEl>
                                          </p:spTgt>
                                        </p:tgtEl>
                                        <p:attrNameLst>
                                          <p:attrName>style.visibility</p:attrName>
                                        </p:attrNameLst>
                                      </p:cBhvr>
                                      <p:to>
                                        <p:strVal val="visible"/>
                                      </p:to>
                                    </p:set>
                                    <p:animEffect transition="in" filter="fade">
                                      <p:cBhvr>
                                        <p:cTn id="12" dur="500"/>
                                        <p:tgtEl>
                                          <p:spTgt spid="31747">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1747">
                                            <p:txEl>
                                              <p:pRg st="2" end="2"/>
                                            </p:txEl>
                                          </p:spTgt>
                                        </p:tgtEl>
                                        <p:attrNameLst>
                                          <p:attrName>style.visibility</p:attrName>
                                        </p:attrNameLst>
                                      </p:cBhvr>
                                      <p:to>
                                        <p:strVal val="visible"/>
                                      </p:to>
                                    </p:set>
                                    <p:animEffect transition="in" filter="fade">
                                      <p:cBhvr>
                                        <p:cTn id="15" dur="500"/>
                                        <p:tgtEl>
                                          <p:spTgt spid="31747">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1747">
                                            <p:txEl>
                                              <p:pRg st="3" end="3"/>
                                            </p:txEl>
                                          </p:spTgt>
                                        </p:tgtEl>
                                        <p:attrNameLst>
                                          <p:attrName>style.visibility</p:attrName>
                                        </p:attrNameLst>
                                      </p:cBhvr>
                                      <p:to>
                                        <p:strVal val="visible"/>
                                      </p:to>
                                    </p:set>
                                    <p:animEffect transition="in" filter="fade">
                                      <p:cBhvr>
                                        <p:cTn id="18" dur="500"/>
                                        <p:tgtEl>
                                          <p:spTgt spid="31747">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1747">
                                            <p:txEl>
                                              <p:pRg st="4" end="4"/>
                                            </p:txEl>
                                          </p:spTgt>
                                        </p:tgtEl>
                                        <p:attrNameLst>
                                          <p:attrName>style.visibility</p:attrName>
                                        </p:attrNameLst>
                                      </p:cBhvr>
                                      <p:to>
                                        <p:strVal val="visible"/>
                                      </p:to>
                                    </p:set>
                                    <p:animEffect transition="in" filter="fade">
                                      <p:cBhvr>
                                        <p:cTn id="23" dur="500"/>
                                        <p:tgtEl>
                                          <p:spTgt spid="3174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2"/>
          <p:cNvSpPr>
            <a:spLocks noGrp="1" noRot="1" noChangeArrowheads="1"/>
          </p:cNvSpPr>
          <p:nvPr>
            <p:ph type="title"/>
          </p:nvPr>
        </p:nvSpPr>
        <p:spPr/>
        <p:txBody>
          <a:bodyPr/>
          <a:lstStyle/>
          <a:p>
            <a:r>
              <a:rPr lang="zh-CN" altLang="en-US" dirty="0"/>
              <a:t>数据字典举例：学生学籍管理子系统</a:t>
            </a:r>
          </a:p>
        </p:txBody>
      </p:sp>
      <p:sp>
        <p:nvSpPr>
          <p:cNvPr id="36867" name="Rectangle 3"/>
          <p:cNvSpPr>
            <a:spLocks noGrp="1" noRot="1" noChangeArrowheads="1"/>
          </p:cNvSpPr>
          <p:nvPr>
            <p:ph idx="1"/>
          </p:nvPr>
        </p:nvSpPr>
        <p:spPr>
          <a:xfrm>
            <a:off x="680321" y="2336873"/>
            <a:ext cx="9613861" cy="4341513"/>
          </a:xfrm>
        </p:spPr>
        <p:txBody>
          <a:bodyPr>
            <a:normAutofit fontScale="92500" lnSpcReduction="10000"/>
          </a:bodyPr>
          <a:lstStyle/>
          <a:p>
            <a:pPr>
              <a:lnSpc>
                <a:spcPct val="110000"/>
              </a:lnSpc>
              <a:buFont typeface="Wingdings" panose="05000000000000000000" pitchFamily="2" charset="2"/>
              <a:buNone/>
            </a:pPr>
            <a:r>
              <a:rPr lang="zh-CN" altLang="en-US" sz="2200" dirty="0">
                <a:solidFill>
                  <a:srgbClr val="0000FF"/>
                </a:solidFill>
              </a:rPr>
              <a:t>处理过程</a:t>
            </a:r>
            <a:r>
              <a:rPr lang="zh-CN" altLang="en-US" sz="2200" dirty="0"/>
              <a:t>“分配宿舍”可如下描述：</a:t>
            </a:r>
          </a:p>
          <a:p>
            <a:pPr>
              <a:lnSpc>
                <a:spcPct val="110000"/>
              </a:lnSpc>
              <a:buFont typeface="Wingdings" panose="05000000000000000000" pitchFamily="2" charset="2"/>
              <a:buNone/>
            </a:pPr>
            <a:r>
              <a:rPr lang="zh-CN" altLang="en-US" sz="2200" dirty="0"/>
              <a:t>　处理过程：分配宿舍</a:t>
            </a:r>
          </a:p>
          <a:p>
            <a:pPr>
              <a:lnSpc>
                <a:spcPct val="110000"/>
              </a:lnSpc>
              <a:buFont typeface="Wingdings" panose="05000000000000000000" pitchFamily="2" charset="2"/>
              <a:buNone/>
            </a:pPr>
            <a:r>
              <a:rPr lang="zh-CN" altLang="en-US" sz="2200" dirty="0"/>
              <a:t>　说明：　　为所有新生分配学生宿舍</a:t>
            </a:r>
          </a:p>
          <a:p>
            <a:pPr>
              <a:lnSpc>
                <a:spcPct val="110000"/>
              </a:lnSpc>
              <a:buFont typeface="Wingdings" panose="05000000000000000000" pitchFamily="2" charset="2"/>
              <a:buNone/>
            </a:pPr>
            <a:r>
              <a:rPr lang="zh-CN" altLang="en-US" sz="2200" dirty="0"/>
              <a:t>　输入：　　</a:t>
            </a:r>
            <a:r>
              <a:rPr lang="zh-CN" altLang="en-US" sz="2200" dirty="0" smtClean="0"/>
              <a:t>学生信息，宿舍信息</a:t>
            </a:r>
            <a:endParaRPr lang="zh-CN" altLang="en-US" sz="2200" dirty="0"/>
          </a:p>
          <a:p>
            <a:pPr>
              <a:lnSpc>
                <a:spcPct val="110000"/>
              </a:lnSpc>
              <a:buFont typeface="Wingdings" panose="05000000000000000000" pitchFamily="2" charset="2"/>
              <a:buNone/>
            </a:pPr>
            <a:r>
              <a:rPr lang="zh-CN" altLang="en-US" sz="2200" dirty="0"/>
              <a:t>　输出：　　宿舍安排</a:t>
            </a:r>
          </a:p>
          <a:p>
            <a:pPr>
              <a:lnSpc>
                <a:spcPct val="110000"/>
              </a:lnSpc>
              <a:buFont typeface="Wingdings" panose="05000000000000000000" pitchFamily="2" charset="2"/>
              <a:buNone/>
            </a:pPr>
            <a:r>
              <a:rPr lang="zh-CN" altLang="en-US" sz="2200" dirty="0"/>
              <a:t>　</a:t>
            </a:r>
            <a:r>
              <a:rPr lang="zh-CN" altLang="en-US" sz="2200" dirty="0" smtClean="0"/>
              <a:t>处理：      在新生</a:t>
            </a:r>
            <a:r>
              <a:rPr lang="zh-CN" altLang="en-US" sz="2200" dirty="0"/>
              <a:t>报到后，为所有新生分配学生宿舍。</a:t>
            </a:r>
          </a:p>
          <a:p>
            <a:pPr>
              <a:lnSpc>
                <a:spcPct val="110000"/>
              </a:lnSpc>
              <a:buFont typeface="Wingdings" panose="05000000000000000000" pitchFamily="2" charset="2"/>
              <a:buNone/>
            </a:pPr>
            <a:r>
              <a:rPr lang="zh-CN" altLang="en-US" sz="2200" dirty="0"/>
              <a:t>                   </a:t>
            </a:r>
            <a:r>
              <a:rPr lang="zh-CN" altLang="en-US" sz="2200" dirty="0" smtClean="0"/>
              <a:t>要求</a:t>
            </a:r>
            <a:r>
              <a:rPr lang="zh-CN" altLang="en-US" sz="2200" dirty="0"/>
              <a:t>同一间宿舍只能安排同一性别的学生，</a:t>
            </a:r>
          </a:p>
          <a:p>
            <a:pPr>
              <a:lnSpc>
                <a:spcPct val="110000"/>
              </a:lnSpc>
              <a:buFont typeface="Wingdings" panose="05000000000000000000" pitchFamily="2" charset="2"/>
              <a:buNone/>
            </a:pPr>
            <a:r>
              <a:rPr lang="zh-CN" altLang="en-US" sz="2200" dirty="0"/>
              <a:t>                   </a:t>
            </a:r>
            <a:r>
              <a:rPr lang="zh-CN" altLang="en-US" sz="2200" dirty="0" smtClean="0"/>
              <a:t>同</a:t>
            </a:r>
            <a:r>
              <a:rPr lang="zh-CN" altLang="en-US" sz="2200" dirty="0"/>
              <a:t>一个学生只能安排在一间宿舍中。</a:t>
            </a:r>
          </a:p>
          <a:p>
            <a:pPr>
              <a:lnSpc>
                <a:spcPct val="110000"/>
              </a:lnSpc>
              <a:buFont typeface="Wingdings" panose="05000000000000000000" pitchFamily="2" charset="2"/>
              <a:buNone/>
            </a:pPr>
            <a:r>
              <a:rPr lang="zh-CN" altLang="en-US" sz="2200" dirty="0"/>
              <a:t>                   </a:t>
            </a:r>
            <a:r>
              <a:rPr lang="zh-CN" altLang="en-US" sz="2200" dirty="0" smtClean="0"/>
              <a:t>每个</a:t>
            </a:r>
            <a:r>
              <a:rPr lang="zh-CN" altLang="en-US" sz="2200" dirty="0"/>
              <a:t>学生的居住面积不小于</a:t>
            </a:r>
            <a:r>
              <a:rPr lang="en-US" altLang="zh-CN" sz="2200" dirty="0"/>
              <a:t>3</a:t>
            </a:r>
            <a:r>
              <a:rPr lang="zh-CN" altLang="en-US" sz="2200" dirty="0"/>
              <a:t>平方米。</a:t>
            </a:r>
          </a:p>
          <a:p>
            <a:pPr>
              <a:lnSpc>
                <a:spcPct val="110000"/>
              </a:lnSpc>
              <a:buFont typeface="Wingdings" panose="05000000000000000000" pitchFamily="2" charset="2"/>
              <a:buNone/>
            </a:pPr>
            <a:r>
              <a:rPr lang="zh-CN" altLang="en-US" sz="2200" dirty="0"/>
              <a:t>                   </a:t>
            </a:r>
            <a:r>
              <a:rPr lang="zh-CN" altLang="en-US" sz="2200" dirty="0" smtClean="0"/>
              <a:t>安排</a:t>
            </a:r>
            <a:r>
              <a:rPr lang="zh-CN" altLang="en-US" sz="2200" dirty="0"/>
              <a:t>新生宿舍其处理时间应不超过</a:t>
            </a:r>
            <a:r>
              <a:rPr lang="en-US" altLang="zh-CN" sz="2200" dirty="0"/>
              <a:t>15</a:t>
            </a:r>
            <a:r>
              <a:rPr lang="zh-CN" altLang="en-US" sz="2200" dirty="0"/>
              <a:t>分钟。</a:t>
            </a:r>
            <a:r>
              <a:rPr lang="zh-CN" altLang="en-US" dirty="0"/>
              <a:t>    </a:t>
            </a:r>
          </a:p>
        </p:txBody>
      </p:sp>
    </p:spTree>
    <p:extLst>
      <p:ext uri="{BB962C8B-B14F-4D97-AF65-F5344CB8AC3E}">
        <p14:creationId xmlns:p14="http://schemas.microsoft.com/office/powerpoint/2010/main" val="3162771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6867">
                                            <p:txEl>
                                              <p:pRg st="0" end="0"/>
                                            </p:txEl>
                                          </p:spTgt>
                                        </p:tgtEl>
                                        <p:attrNameLst>
                                          <p:attrName>style.visibility</p:attrName>
                                        </p:attrNameLst>
                                      </p:cBhvr>
                                      <p:to>
                                        <p:strVal val="visible"/>
                                      </p:to>
                                    </p:set>
                                    <p:animEffect transition="in" filter="fade">
                                      <p:cBhvr>
                                        <p:cTn id="7" dur="500"/>
                                        <p:tgtEl>
                                          <p:spTgt spid="3686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6867">
                                            <p:txEl>
                                              <p:pRg st="1" end="1"/>
                                            </p:txEl>
                                          </p:spTgt>
                                        </p:tgtEl>
                                        <p:attrNameLst>
                                          <p:attrName>style.visibility</p:attrName>
                                        </p:attrNameLst>
                                      </p:cBhvr>
                                      <p:to>
                                        <p:strVal val="visible"/>
                                      </p:to>
                                    </p:set>
                                    <p:animEffect transition="in" filter="fade">
                                      <p:cBhvr>
                                        <p:cTn id="10" dur="500"/>
                                        <p:tgtEl>
                                          <p:spTgt spid="3686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6867">
                                            <p:txEl>
                                              <p:pRg st="2" end="2"/>
                                            </p:txEl>
                                          </p:spTgt>
                                        </p:tgtEl>
                                        <p:attrNameLst>
                                          <p:attrName>style.visibility</p:attrName>
                                        </p:attrNameLst>
                                      </p:cBhvr>
                                      <p:to>
                                        <p:strVal val="visible"/>
                                      </p:to>
                                    </p:set>
                                    <p:animEffect transition="in" filter="fade">
                                      <p:cBhvr>
                                        <p:cTn id="13" dur="500"/>
                                        <p:tgtEl>
                                          <p:spTgt spid="3686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6867">
                                            <p:txEl>
                                              <p:pRg st="3" end="3"/>
                                            </p:txEl>
                                          </p:spTgt>
                                        </p:tgtEl>
                                        <p:attrNameLst>
                                          <p:attrName>style.visibility</p:attrName>
                                        </p:attrNameLst>
                                      </p:cBhvr>
                                      <p:to>
                                        <p:strVal val="visible"/>
                                      </p:to>
                                    </p:set>
                                    <p:animEffect transition="in" filter="fade">
                                      <p:cBhvr>
                                        <p:cTn id="16" dur="500"/>
                                        <p:tgtEl>
                                          <p:spTgt spid="36867">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6867">
                                            <p:txEl>
                                              <p:pRg st="4" end="4"/>
                                            </p:txEl>
                                          </p:spTgt>
                                        </p:tgtEl>
                                        <p:attrNameLst>
                                          <p:attrName>style.visibility</p:attrName>
                                        </p:attrNameLst>
                                      </p:cBhvr>
                                      <p:to>
                                        <p:strVal val="visible"/>
                                      </p:to>
                                    </p:set>
                                    <p:animEffect transition="in" filter="fade">
                                      <p:cBhvr>
                                        <p:cTn id="19" dur="500"/>
                                        <p:tgtEl>
                                          <p:spTgt spid="36867">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6867">
                                            <p:txEl>
                                              <p:pRg st="5" end="5"/>
                                            </p:txEl>
                                          </p:spTgt>
                                        </p:tgtEl>
                                        <p:attrNameLst>
                                          <p:attrName>style.visibility</p:attrName>
                                        </p:attrNameLst>
                                      </p:cBhvr>
                                      <p:to>
                                        <p:strVal val="visible"/>
                                      </p:to>
                                    </p:set>
                                    <p:animEffect transition="in" filter="fade">
                                      <p:cBhvr>
                                        <p:cTn id="22" dur="500"/>
                                        <p:tgtEl>
                                          <p:spTgt spid="36867">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6867">
                                            <p:txEl>
                                              <p:pRg st="6" end="6"/>
                                            </p:txEl>
                                          </p:spTgt>
                                        </p:tgtEl>
                                        <p:attrNameLst>
                                          <p:attrName>style.visibility</p:attrName>
                                        </p:attrNameLst>
                                      </p:cBhvr>
                                      <p:to>
                                        <p:strVal val="visible"/>
                                      </p:to>
                                    </p:set>
                                    <p:animEffect transition="in" filter="fade">
                                      <p:cBhvr>
                                        <p:cTn id="25" dur="500"/>
                                        <p:tgtEl>
                                          <p:spTgt spid="36867">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6867">
                                            <p:txEl>
                                              <p:pRg st="7" end="7"/>
                                            </p:txEl>
                                          </p:spTgt>
                                        </p:tgtEl>
                                        <p:attrNameLst>
                                          <p:attrName>style.visibility</p:attrName>
                                        </p:attrNameLst>
                                      </p:cBhvr>
                                      <p:to>
                                        <p:strVal val="visible"/>
                                      </p:to>
                                    </p:set>
                                    <p:animEffect transition="in" filter="fade">
                                      <p:cBhvr>
                                        <p:cTn id="28" dur="500"/>
                                        <p:tgtEl>
                                          <p:spTgt spid="36867">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6867">
                                            <p:txEl>
                                              <p:pRg st="8" end="8"/>
                                            </p:txEl>
                                          </p:spTgt>
                                        </p:tgtEl>
                                        <p:attrNameLst>
                                          <p:attrName>style.visibility</p:attrName>
                                        </p:attrNameLst>
                                      </p:cBhvr>
                                      <p:to>
                                        <p:strVal val="visible"/>
                                      </p:to>
                                    </p:set>
                                    <p:animEffect transition="in" filter="fade">
                                      <p:cBhvr>
                                        <p:cTn id="31" dur="500"/>
                                        <p:tgtEl>
                                          <p:spTgt spid="36867">
                                            <p:txEl>
                                              <p:pRg st="8" end="8"/>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6867">
                                            <p:txEl>
                                              <p:pRg st="9" end="9"/>
                                            </p:txEl>
                                          </p:spTgt>
                                        </p:tgtEl>
                                        <p:attrNameLst>
                                          <p:attrName>style.visibility</p:attrName>
                                        </p:attrNameLst>
                                      </p:cBhvr>
                                      <p:to>
                                        <p:strVal val="visible"/>
                                      </p:to>
                                    </p:set>
                                    <p:animEffect transition="in" filter="fade">
                                      <p:cBhvr>
                                        <p:cTn id="34" dur="500"/>
                                        <p:tgtEl>
                                          <p:spTgt spid="3686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uiExpand="1"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rrowheads="1"/>
          </p:cNvSpPr>
          <p:nvPr>
            <p:ph type="title"/>
          </p:nvPr>
        </p:nvSpPr>
        <p:spPr/>
        <p:txBody>
          <a:bodyPr/>
          <a:lstStyle/>
          <a:p>
            <a:r>
              <a:rPr lang="zh-CN" altLang="en-US" dirty="0" smtClean="0"/>
              <a:t>数据字典：小结</a:t>
            </a:r>
            <a:endParaRPr lang="zh-CN" altLang="en-US" dirty="0"/>
          </a:p>
        </p:txBody>
      </p:sp>
      <p:sp>
        <p:nvSpPr>
          <p:cNvPr id="37891" name="Rectangle 3"/>
          <p:cNvSpPr>
            <a:spLocks noGrp="1" noRot="1" noChangeArrowheads="1"/>
          </p:cNvSpPr>
          <p:nvPr>
            <p:ph idx="1"/>
          </p:nvPr>
        </p:nvSpPr>
        <p:spPr/>
        <p:txBody>
          <a:bodyPr/>
          <a:lstStyle/>
          <a:p>
            <a:pPr>
              <a:lnSpc>
                <a:spcPct val="150000"/>
              </a:lnSpc>
            </a:pPr>
            <a:r>
              <a:rPr lang="zh-CN" altLang="en-US" dirty="0"/>
              <a:t>数据字典是</a:t>
            </a:r>
            <a:r>
              <a:rPr lang="zh-CN" altLang="en-US" dirty="0" smtClean="0"/>
              <a:t>关于数据</a:t>
            </a:r>
            <a:r>
              <a:rPr lang="zh-CN" altLang="en-US" dirty="0"/>
              <a:t>的描述，是元数据，而不是数据本身</a:t>
            </a:r>
          </a:p>
          <a:p>
            <a:pPr>
              <a:lnSpc>
                <a:spcPct val="150000"/>
              </a:lnSpc>
              <a:buFont typeface="Wingdings" panose="05000000000000000000" pitchFamily="2" charset="2"/>
              <a:buNone/>
            </a:pPr>
            <a:endParaRPr lang="zh-CN" altLang="en-US" dirty="0"/>
          </a:p>
          <a:p>
            <a:pPr>
              <a:lnSpc>
                <a:spcPct val="150000"/>
              </a:lnSpc>
            </a:pPr>
            <a:r>
              <a:rPr lang="zh-CN" altLang="en-US" dirty="0"/>
              <a:t>数据字典在需求分析阶段建立，在数据库设计过程中不断修改、充实、完善 </a:t>
            </a:r>
          </a:p>
        </p:txBody>
      </p:sp>
    </p:spTree>
    <p:extLst>
      <p:ext uri="{BB962C8B-B14F-4D97-AF65-F5344CB8AC3E}">
        <p14:creationId xmlns:p14="http://schemas.microsoft.com/office/powerpoint/2010/main" val="409358174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02" name="Rectangle 2"/>
          <p:cNvSpPr>
            <a:spLocks noGrp="1" noRot="1" noChangeArrowheads="1"/>
          </p:cNvSpPr>
          <p:nvPr>
            <p:ph type="title"/>
          </p:nvPr>
        </p:nvSpPr>
        <p:spPr/>
        <p:txBody>
          <a:bodyPr/>
          <a:lstStyle/>
          <a:p>
            <a:r>
              <a:rPr lang="zh-CN" altLang="en-US" dirty="0" smtClean="0">
                <a:latin typeface="Times New Roman" panose="02020603050405020304" pitchFamily="18" charset="0"/>
              </a:rPr>
              <a:t>数据流图</a:t>
            </a:r>
            <a:endParaRPr lang="zh-CN" altLang="en-US" dirty="0">
              <a:latin typeface="Times New Roman" panose="02020603050405020304" pitchFamily="18" charset="0"/>
            </a:endParaRPr>
          </a:p>
        </p:txBody>
      </p:sp>
      <p:sp>
        <p:nvSpPr>
          <p:cNvPr id="204803" name="Rectangle 3"/>
          <p:cNvSpPr>
            <a:spLocks noGrp="1" noRot="1" noChangeArrowheads="1"/>
          </p:cNvSpPr>
          <p:nvPr>
            <p:ph idx="1"/>
          </p:nvPr>
        </p:nvSpPr>
        <p:spPr/>
        <p:txBody>
          <a:bodyPr>
            <a:normAutofit/>
          </a:bodyPr>
          <a:lstStyle/>
          <a:p>
            <a:pPr algn="just"/>
            <a:r>
              <a:rPr lang="zh-CN" altLang="en-US" dirty="0">
                <a:latin typeface="Times New Roman" panose="02020603050405020304" pitchFamily="18" charset="0"/>
              </a:rPr>
              <a:t>数据流图（</a:t>
            </a:r>
            <a:r>
              <a:rPr lang="en-US" altLang="zh-CN" dirty="0">
                <a:latin typeface="Times New Roman" panose="02020603050405020304" pitchFamily="18" charset="0"/>
              </a:rPr>
              <a:t>Data Flow Diagram</a:t>
            </a:r>
            <a:r>
              <a:rPr lang="zh-CN" altLang="en-US" dirty="0">
                <a:latin typeface="Times New Roman" panose="02020603050405020304" pitchFamily="18" charset="0"/>
              </a:rPr>
              <a:t>，简称</a:t>
            </a:r>
            <a:r>
              <a:rPr lang="en-US" altLang="zh-CN" dirty="0">
                <a:latin typeface="Times New Roman" panose="02020603050405020304" pitchFamily="18" charset="0"/>
              </a:rPr>
              <a:t>DFD</a:t>
            </a:r>
            <a:r>
              <a:rPr lang="zh-CN" altLang="en-US" dirty="0">
                <a:latin typeface="Times New Roman" panose="02020603050405020304" pitchFamily="18" charset="0"/>
              </a:rPr>
              <a:t>）是一种最常用的</a:t>
            </a:r>
            <a:r>
              <a:rPr lang="zh-CN" altLang="en-US" dirty="0" smtClean="0">
                <a:latin typeface="Times New Roman" panose="02020603050405020304" pitchFamily="18" charset="0"/>
              </a:rPr>
              <a:t>结构化分析</a:t>
            </a:r>
            <a:r>
              <a:rPr lang="zh-CN" altLang="en-US" dirty="0">
                <a:latin typeface="Times New Roman" panose="02020603050405020304" pitchFamily="18" charset="0"/>
              </a:rPr>
              <a:t>工具，它用图形的方式来表达数据处理系统中信息的变换和传递过程。如图所示，数据流图有</a:t>
            </a:r>
            <a:r>
              <a:rPr lang="en-US" altLang="zh-CN" dirty="0">
                <a:latin typeface="Times New Roman" panose="02020603050405020304" pitchFamily="18" charset="0"/>
              </a:rPr>
              <a:t>4</a:t>
            </a:r>
            <a:r>
              <a:rPr lang="zh-CN" altLang="en-US" dirty="0">
                <a:latin typeface="Times New Roman" panose="02020603050405020304" pitchFamily="18" charset="0"/>
              </a:rPr>
              <a:t>种基本符号。</a:t>
            </a:r>
          </a:p>
        </p:txBody>
      </p:sp>
      <p:graphicFrame>
        <p:nvGraphicFramePr>
          <p:cNvPr id="4" name="Object 2"/>
          <p:cNvGraphicFramePr>
            <a:graphicFrameLocks noChangeAspect="1"/>
          </p:cNvGraphicFramePr>
          <p:nvPr>
            <p:extLst>
              <p:ext uri="{D42A27DB-BD31-4B8C-83A1-F6EECF244321}">
                <p14:modId xmlns:p14="http://schemas.microsoft.com/office/powerpoint/2010/main" val="2046570793"/>
              </p:ext>
            </p:extLst>
          </p:nvPr>
        </p:nvGraphicFramePr>
        <p:xfrm>
          <a:off x="2797629" y="3434449"/>
          <a:ext cx="5709557" cy="3305035"/>
        </p:xfrm>
        <a:graphic>
          <a:graphicData uri="http://schemas.openxmlformats.org/presentationml/2006/ole">
            <mc:AlternateContent xmlns:mc="http://schemas.openxmlformats.org/markup-compatibility/2006">
              <mc:Choice xmlns:v="urn:schemas-microsoft-com:vml" Requires="v">
                <p:oleObj spid="_x0000_s4312" name="BMP 图象" r:id="rId3" imgW="3228571" imgH="2152951" progId="Paint.Picture">
                  <p:embed/>
                </p:oleObj>
              </mc:Choice>
              <mc:Fallback>
                <p:oleObj name="BMP 图象" r:id="rId3" imgW="3228571" imgH="2152951"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b="13161"/>
                      <a:stretch>
                        <a:fillRect/>
                      </a:stretch>
                    </p:blipFill>
                    <p:spPr bwMode="auto">
                      <a:xfrm>
                        <a:off x="2797629" y="3434449"/>
                        <a:ext cx="5709557" cy="3305035"/>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1301536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4803">
                                            <p:txEl>
                                              <p:pRg st="0" end="0"/>
                                            </p:txEl>
                                          </p:spTgt>
                                        </p:tgtEl>
                                        <p:attrNameLst>
                                          <p:attrName>style.visibility</p:attrName>
                                        </p:attrNameLst>
                                      </p:cBhvr>
                                      <p:to>
                                        <p:strVal val="visible"/>
                                      </p:to>
                                    </p:set>
                                    <p:animEffect transition="in" filter="fade">
                                      <p:cBhvr>
                                        <p:cTn id="7" dur="500"/>
                                        <p:tgtEl>
                                          <p:spTgt spid="2048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03" grpId="0" build="p"/>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02" name="Rectangle 2"/>
          <p:cNvSpPr>
            <a:spLocks noGrp="1" noRot="1" noChangeArrowheads="1"/>
          </p:cNvSpPr>
          <p:nvPr>
            <p:ph type="title"/>
          </p:nvPr>
        </p:nvSpPr>
        <p:spPr/>
        <p:txBody>
          <a:bodyPr/>
          <a:lstStyle/>
          <a:p>
            <a:r>
              <a:rPr lang="zh-CN" altLang="en-US" dirty="0" smtClean="0">
                <a:latin typeface="Times New Roman" panose="02020603050405020304" pitchFamily="18" charset="0"/>
              </a:rPr>
              <a:t>数据流图</a:t>
            </a:r>
            <a:endParaRPr lang="zh-CN" altLang="en-US" dirty="0">
              <a:latin typeface="Times New Roman" panose="02020603050405020304" pitchFamily="18" charset="0"/>
            </a:endParaRPr>
          </a:p>
        </p:txBody>
      </p:sp>
      <p:sp>
        <p:nvSpPr>
          <p:cNvPr id="204803" name="Rectangle 3"/>
          <p:cNvSpPr>
            <a:spLocks noGrp="1" noRot="1" noChangeArrowheads="1"/>
          </p:cNvSpPr>
          <p:nvPr>
            <p:ph idx="1"/>
          </p:nvPr>
        </p:nvSpPr>
        <p:spPr/>
        <p:txBody>
          <a:bodyPr>
            <a:normAutofit/>
          </a:bodyPr>
          <a:lstStyle/>
          <a:p>
            <a:pPr algn="just"/>
            <a:r>
              <a:rPr lang="zh-CN" altLang="en-US" dirty="0" smtClean="0">
                <a:latin typeface="Times New Roman" panose="02020603050405020304" pitchFamily="18" charset="0"/>
              </a:rPr>
              <a:t>数据流图的画法，一般是自顶向下、逐步求精。</a:t>
            </a:r>
            <a:endParaRPr lang="zh-CN" altLang="en-US" dirty="0">
              <a:latin typeface="Times New Roman" panose="02020603050405020304" pitchFamily="18" charset="0"/>
            </a:endParaRPr>
          </a:p>
        </p:txBody>
      </p:sp>
    </p:spTree>
    <p:extLst>
      <p:ext uri="{BB962C8B-B14F-4D97-AF65-F5344CB8AC3E}">
        <p14:creationId xmlns:p14="http://schemas.microsoft.com/office/powerpoint/2010/main" val="900175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04803">
                                            <p:txEl>
                                              <p:pRg st="0" end="0"/>
                                            </p:txEl>
                                          </p:spTgt>
                                        </p:tgtEl>
                                        <p:attrNameLst>
                                          <p:attrName>style.visibility</p:attrName>
                                        </p:attrNameLst>
                                      </p:cBhvr>
                                      <p:to>
                                        <p:strVal val="visible"/>
                                      </p:to>
                                    </p:set>
                                    <p:animEffect transition="in" filter="fade">
                                      <p:cBhvr>
                                        <p:cTn id="7" dur="500"/>
                                        <p:tgtEl>
                                          <p:spTgt spid="20480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0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1" name="Rectangle 3"/>
          <p:cNvSpPr>
            <a:spLocks noGrp="1" noRot="1" noChangeArrowheads="1"/>
          </p:cNvSpPr>
          <p:nvPr>
            <p:ph idx="4294967295"/>
          </p:nvPr>
        </p:nvSpPr>
        <p:spPr>
          <a:xfrm>
            <a:off x="228600" y="442687"/>
            <a:ext cx="9613900" cy="3598863"/>
          </a:xfrm>
        </p:spPr>
        <p:txBody>
          <a:bodyPr/>
          <a:lstStyle/>
          <a:p>
            <a:pPr algn="just"/>
            <a:r>
              <a:rPr lang="zh-CN" altLang="en-US" dirty="0" smtClean="0">
                <a:latin typeface="Times New Roman" panose="02020603050405020304" pitchFamily="18" charset="0"/>
              </a:rPr>
              <a:t>通过</a:t>
            </a:r>
            <a:r>
              <a:rPr lang="zh-CN" altLang="en-US" dirty="0">
                <a:latin typeface="Times New Roman" panose="02020603050405020304" pitchFamily="18" charset="0"/>
              </a:rPr>
              <a:t>对系统的信息及业务流程进行初步分析后，首先抽象出该系统最高层的数据流图，即把整个数据处理过程看成是一个加工的顶层数据流图，如</a:t>
            </a:r>
            <a:r>
              <a:rPr lang="zh-CN" altLang="en-US" dirty="0" smtClean="0">
                <a:latin typeface="Times New Roman" panose="02020603050405020304" pitchFamily="18" charset="0"/>
              </a:rPr>
              <a:t>图所</a:t>
            </a:r>
            <a:r>
              <a:rPr lang="zh-CN" altLang="en-US" dirty="0">
                <a:latin typeface="Times New Roman" panose="02020603050405020304" pitchFamily="18" charset="0"/>
              </a:rPr>
              <a:t>示。</a:t>
            </a:r>
            <a:endParaRPr lang="zh-CN" altLang="en-US" dirty="0"/>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8717" y="1990166"/>
            <a:ext cx="7700254" cy="4182035"/>
          </a:xfrm>
          <a:prstGeom prst="rect">
            <a:avLst/>
          </a:prstGeom>
        </p:spPr>
      </p:pic>
    </p:spTree>
    <p:extLst>
      <p:ext uri="{BB962C8B-B14F-4D97-AF65-F5344CB8AC3E}">
        <p14:creationId xmlns:p14="http://schemas.microsoft.com/office/powerpoint/2010/main" val="275059732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9" name="Rectangle 3"/>
          <p:cNvSpPr>
            <a:spLocks noGrp="1" noRot="1" noChangeArrowheads="1"/>
          </p:cNvSpPr>
          <p:nvPr>
            <p:ph idx="4294967295"/>
          </p:nvPr>
        </p:nvSpPr>
        <p:spPr>
          <a:xfrm>
            <a:off x="195943" y="279400"/>
            <a:ext cx="9613900" cy="3598863"/>
          </a:xfrm>
        </p:spPr>
        <p:txBody>
          <a:bodyPr/>
          <a:lstStyle/>
          <a:p>
            <a:pPr algn="just"/>
            <a:r>
              <a:rPr lang="zh-CN" altLang="en-US" dirty="0">
                <a:latin typeface="Times New Roman" panose="02020603050405020304" pitchFamily="18" charset="0"/>
              </a:rPr>
              <a:t>顶层数据流图反映了图书管理系统与外界的接口，但未表明数据的加工要求，需要进一步细化。根据前面图书管理系统功能边界的确定，再对图书管理系统顶层数据流图中的处理功能做进一步分解，可分解为读者注册、借书、还书和查询四</a:t>
            </a:r>
            <a:r>
              <a:rPr lang="zh-CN" altLang="en-US" dirty="0" smtClean="0">
                <a:latin typeface="Times New Roman" panose="02020603050405020304" pitchFamily="18" charset="0"/>
              </a:rPr>
              <a:t>个子功能</a:t>
            </a:r>
            <a:r>
              <a:rPr lang="en-US" altLang="zh-CN" dirty="0" smtClean="0">
                <a:latin typeface="Times New Roman" panose="02020603050405020304" pitchFamily="18" charset="0"/>
              </a:rPr>
              <a:t>/</a:t>
            </a:r>
            <a:r>
              <a:rPr lang="zh-CN" altLang="en-US" dirty="0" smtClean="0">
                <a:latin typeface="Times New Roman" panose="02020603050405020304" pitchFamily="18" charset="0"/>
              </a:rPr>
              <a:t>数据处理</a:t>
            </a:r>
            <a:r>
              <a:rPr lang="en-US" altLang="zh-CN" dirty="0" smtClean="0">
                <a:latin typeface="Times New Roman" panose="02020603050405020304" pitchFamily="18" charset="0"/>
              </a:rPr>
              <a:t>(</a:t>
            </a:r>
            <a:r>
              <a:rPr lang="zh-CN" altLang="en-US" dirty="0" smtClean="0">
                <a:latin typeface="Times New Roman" panose="02020603050405020304" pitchFamily="18" charset="0"/>
              </a:rPr>
              <a:t>加工</a:t>
            </a:r>
            <a:r>
              <a:rPr lang="en-US" altLang="zh-CN" dirty="0" smtClean="0">
                <a:latin typeface="Times New Roman" panose="02020603050405020304" pitchFamily="18" charset="0"/>
              </a:rPr>
              <a:t>)</a:t>
            </a:r>
            <a:r>
              <a:rPr lang="zh-CN" altLang="en-US" dirty="0" smtClean="0">
                <a:latin typeface="Times New Roman" panose="02020603050405020304" pitchFamily="18" charset="0"/>
              </a:rPr>
              <a:t>，</a:t>
            </a:r>
            <a:r>
              <a:rPr lang="zh-CN" altLang="en-US" dirty="0">
                <a:latin typeface="Times New Roman" panose="02020603050405020304" pitchFamily="18" charset="0"/>
              </a:rPr>
              <a:t>这样就得到了图书管理系统的第</a:t>
            </a:r>
            <a:r>
              <a:rPr lang="en-US" altLang="zh-CN" dirty="0">
                <a:latin typeface="Times New Roman" panose="02020603050405020304" pitchFamily="18" charset="0"/>
              </a:rPr>
              <a:t>0</a:t>
            </a:r>
            <a:r>
              <a:rPr lang="zh-CN" altLang="en-US" dirty="0">
                <a:latin typeface="Times New Roman" panose="02020603050405020304" pitchFamily="18" charset="0"/>
              </a:rPr>
              <a:t>层数据流图，如</a:t>
            </a:r>
            <a:r>
              <a:rPr lang="zh-CN" altLang="en-US" dirty="0" smtClean="0">
                <a:latin typeface="Times New Roman" panose="02020603050405020304" pitchFamily="18" charset="0"/>
              </a:rPr>
              <a:t>图所</a:t>
            </a:r>
            <a:r>
              <a:rPr lang="zh-CN" altLang="en-US" dirty="0">
                <a:latin typeface="Times New Roman" panose="02020603050405020304" pitchFamily="18" charset="0"/>
              </a:rPr>
              <a:t>示。</a:t>
            </a:r>
            <a:endParaRPr lang="zh-CN" altLang="en-US"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4785" y="2324149"/>
            <a:ext cx="7943776" cy="3907875"/>
          </a:xfrm>
          <a:prstGeom prst="rect">
            <a:avLst/>
          </a:prstGeom>
        </p:spPr>
      </p:pic>
    </p:spTree>
    <p:extLst>
      <p:ext uri="{BB962C8B-B14F-4D97-AF65-F5344CB8AC3E}">
        <p14:creationId xmlns:p14="http://schemas.microsoft.com/office/powerpoint/2010/main" val="399723409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7" name="Rectangle 3"/>
          <p:cNvSpPr>
            <a:spLocks noGrp="1" noRot="1" noChangeArrowheads="1"/>
          </p:cNvSpPr>
          <p:nvPr>
            <p:ph idx="4294967295"/>
          </p:nvPr>
        </p:nvSpPr>
        <p:spPr>
          <a:xfrm>
            <a:off x="0" y="181428"/>
            <a:ext cx="9613900" cy="3598863"/>
          </a:xfrm>
        </p:spPr>
        <p:txBody>
          <a:bodyPr/>
          <a:lstStyle/>
          <a:p>
            <a:pPr algn="just"/>
            <a:r>
              <a:rPr lang="zh-CN" altLang="en-US" dirty="0">
                <a:latin typeface="Times New Roman" panose="02020603050405020304" pitchFamily="18" charset="0"/>
              </a:rPr>
              <a:t>从图书管理系统第</a:t>
            </a:r>
            <a:r>
              <a:rPr lang="en-US" altLang="zh-CN" dirty="0">
                <a:latin typeface="Times New Roman" panose="02020603050405020304" pitchFamily="18" charset="0"/>
              </a:rPr>
              <a:t>0</a:t>
            </a:r>
            <a:r>
              <a:rPr lang="zh-CN" altLang="en-US" dirty="0">
                <a:latin typeface="Times New Roman" panose="02020603050405020304" pitchFamily="18" charset="0"/>
              </a:rPr>
              <a:t>层数据流图中可以看出，在图书管理的不同业务中，借书、还书、查询这几个处理较为复杂，使用到不同的数据较多，因此有必要对其进行更深层次的分析，即构建这些处理的第</a:t>
            </a:r>
            <a:r>
              <a:rPr lang="en-US" altLang="zh-CN" dirty="0">
                <a:latin typeface="Times New Roman" panose="02020603050405020304" pitchFamily="18" charset="0"/>
              </a:rPr>
              <a:t>1</a:t>
            </a:r>
            <a:r>
              <a:rPr lang="zh-CN" altLang="en-US" dirty="0">
                <a:latin typeface="Times New Roman" panose="02020603050405020304" pitchFamily="18" charset="0"/>
              </a:rPr>
              <a:t>层数据流图。下面的</a:t>
            </a:r>
            <a:r>
              <a:rPr lang="zh-CN" altLang="en-US" dirty="0" smtClean="0">
                <a:latin typeface="Times New Roman" panose="02020603050405020304" pitchFamily="18" charset="0"/>
              </a:rPr>
              <a:t>图分别</a:t>
            </a:r>
            <a:r>
              <a:rPr lang="zh-CN" altLang="en-US" dirty="0">
                <a:latin typeface="Times New Roman" panose="02020603050405020304" pitchFamily="18" charset="0"/>
              </a:rPr>
              <a:t>给出了借书、还书、查询子</a:t>
            </a:r>
            <a:r>
              <a:rPr lang="zh-CN" altLang="en-US" dirty="0" smtClean="0">
                <a:latin typeface="Times New Roman" panose="02020603050405020304" pitchFamily="18" charset="0"/>
              </a:rPr>
              <a:t>功能</a:t>
            </a:r>
            <a:r>
              <a:rPr lang="en-US" altLang="zh-CN" dirty="0" smtClean="0">
                <a:latin typeface="Times New Roman" panose="02020603050405020304" pitchFamily="18" charset="0"/>
              </a:rPr>
              <a:t>/</a:t>
            </a:r>
            <a:r>
              <a:rPr lang="zh-CN" altLang="en-US" dirty="0" smtClean="0">
                <a:latin typeface="Times New Roman" panose="02020603050405020304" pitchFamily="18" charset="0"/>
              </a:rPr>
              <a:t>数据处理</a:t>
            </a:r>
            <a:r>
              <a:rPr lang="en-US" altLang="zh-CN" dirty="0" smtClean="0">
                <a:latin typeface="Times New Roman" panose="02020603050405020304" pitchFamily="18" charset="0"/>
              </a:rPr>
              <a:t>(</a:t>
            </a:r>
            <a:r>
              <a:rPr lang="zh-CN" altLang="en-US" dirty="0" smtClean="0">
                <a:latin typeface="Times New Roman" panose="02020603050405020304" pitchFamily="18" charset="0"/>
              </a:rPr>
              <a:t>加工</a:t>
            </a:r>
            <a:r>
              <a:rPr lang="en-US" altLang="zh-CN" dirty="0" smtClean="0">
                <a:latin typeface="Times New Roman" panose="02020603050405020304" pitchFamily="18" charset="0"/>
              </a:rPr>
              <a:t>)</a:t>
            </a:r>
            <a:r>
              <a:rPr lang="zh-CN" altLang="en-US" dirty="0" smtClean="0">
                <a:latin typeface="Times New Roman" panose="02020603050405020304" pitchFamily="18" charset="0"/>
              </a:rPr>
              <a:t>细化后的</a:t>
            </a:r>
            <a:r>
              <a:rPr lang="zh-CN" altLang="en-US" dirty="0">
                <a:latin typeface="Times New Roman" panose="02020603050405020304" pitchFamily="18" charset="0"/>
              </a:rPr>
              <a:t>第</a:t>
            </a:r>
            <a:r>
              <a:rPr lang="en-US" altLang="zh-CN" dirty="0">
                <a:latin typeface="Times New Roman" panose="02020603050405020304" pitchFamily="18" charset="0"/>
              </a:rPr>
              <a:t>1</a:t>
            </a:r>
            <a:r>
              <a:rPr lang="zh-CN" altLang="en-US" dirty="0">
                <a:latin typeface="Times New Roman" panose="02020603050405020304" pitchFamily="18" charset="0"/>
              </a:rPr>
              <a:t>层</a:t>
            </a:r>
            <a:r>
              <a:rPr lang="zh-CN" altLang="en-US" dirty="0" smtClean="0">
                <a:latin typeface="Times New Roman" panose="02020603050405020304" pitchFamily="18" charset="0"/>
              </a:rPr>
              <a:t>数据流图。</a:t>
            </a:r>
            <a:endParaRPr lang="zh-CN" altLang="en-US"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479" y="2386011"/>
            <a:ext cx="9415062" cy="39331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9528718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29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1516" y="1738767"/>
            <a:ext cx="7542213" cy="3390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624197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二、课程设计任务</a:t>
            </a:r>
          </a:p>
        </p:txBody>
      </p:sp>
      <p:sp>
        <p:nvSpPr>
          <p:cNvPr id="3" name="内容占位符 2"/>
          <p:cNvSpPr>
            <a:spLocks noGrp="1"/>
          </p:cNvSpPr>
          <p:nvPr>
            <p:ph idx="1"/>
          </p:nvPr>
        </p:nvSpPr>
        <p:spPr/>
        <p:txBody>
          <a:bodyPr/>
          <a:lstStyle/>
          <a:p>
            <a:r>
              <a:rPr lang="en-US" altLang="zh-CN" dirty="0"/>
              <a:t>1</a:t>
            </a:r>
            <a:r>
              <a:rPr lang="zh-CN" altLang="en-US" dirty="0" smtClean="0"/>
              <a:t>、数据库设计：以</a:t>
            </a:r>
            <a:r>
              <a:rPr lang="zh-CN" altLang="en-US" dirty="0"/>
              <a:t>数据库设计方法为指导，对选题项目进行需求分析、概念设计和逻辑设计；并用关系数据理论对逻辑模式进行优化。</a:t>
            </a:r>
          </a:p>
          <a:p>
            <a:r>
              <a:rPr lang="en-US" altLang="zh-CN" dirty="0"/>
              <a:t>2</a:t>
            </a:r>
            <a:r>
              <a:rPr lang="zh-CN" altLang="en-US" dirty="0" smtClean="0"/>
              <a:t>、数据库实施：在具体</a:t>
            </a:r>
            <a:r>
              <a:rPr lang="en-US" altLang="zh-CN" dirty="0" smtClean="0"/>
              <a:t>DBMS(</a:t>
            </a:r>
            <a:r>
              <a:rPr lang="zh-CN" altLang="en-US" dirty="0" smtClean="0"/>
              <a:t>如</a:t>
            </a:r>
            <a:r>
              <a:rPr lang="en-US" altLang="zh-CN" dirty="0" smtClean="0"/>
              <a:t>MySQL)</a:t>
            </a:r>
            <a:r>
              <a:rPr lang="zh-CN" altLang="en-US" dirty="0" smtClean="0"/>
              <a:t>中</a:t>
            </a:r>
            <a:r>
              <a:rPr lang="zh-CN" altLang="en-US" dirty="0"/>
              <a:t>创建所用的数据库，创建所需要的表，并视需要建立视图、索引、存储过程、触发器；加载初始数据。</a:t>
            </a:r>
          </a:p>
          <a:p>
            <a:r>
              <a:rPr lang="en-US" altLang="zh-CN" dirty="0"/>
              <a:t>3</a:t>
            </a:r>
            <a:r>
              <a:rPr lang="zh-CN" altLang="en-US" dirty="0" smtClean="0"/>
              <a:t>、数据库应用程序开发：采用某种开发</a:t>
            </a:r>
            <a:r>
              <a:rPr lang="zh-CN" altLang="en-US" dirty="0"/>
              <a:t>工具（</a:t>
            </a:r>
            <a:r>
              <a:rPr lang="en-US" altLang="zh-CN" dirty="0"/>
              <a:t>.NET/C</a:t>
            </a:r>
            <a:r>
              <a:rPr lang="en-US" altLang="zh-CN" dirty="0" smtClean="0"/>
              <a:t>#</a:t>
            </a:r>
            <a:r>
              <a:rPr lang="zh-CN" altLang="en-US" dirty="0" smtClean="0"/>
              <a:t>，</a:t>
            </a:r>
            <a:r>
              <a:rPr lang="en-US" altLang="zh-CN" dirty="0" smtClean="0"/>
              <a:t>ASP/JSP/PHP</a:t>
            </a:r>
            <a:r>
              <a:rPr lang="zh-CN" altLang="en-US" dirty="0" smtClean="0"/>
              <a:t>等</a:t>
            </a:r>
            <a:r>
              <a:rPr lang="zh-CN" altLang="en-US" dirty="0"/>
              <a:t>）完成系统开发，</a:t>
            </a:r>
            <a:r>
              <a:rPr lang="en-US" altLang="zh-CN" dirty="0"/>
              <a:t>C/S</a:t>
            </a:r>
            <a:r>
              <a:rPr lang="zh-CN" altLang="en-US" dirty="0"/>
              <a:t>、</a:t>
            </a:r>
            <a:r>
              <a:rPr lang="en-US" altLang="zh-CN" dirty="0"/>
              <a:t>B/S</a:t>
            </a:r>
            <a:r>
              <a:rPr lang="zh-CN" altLang="en-US" dirty="0"/>
              <a:t>架构均可。要求开发出有相当完善功能并有一定规模的数据库应用系统，系统中要能实现对数据的插入、删除、修改、简单查询、复杂查询、数据的统计等。</a:t>
            </a:r>
          </a:p>
          <a:p>
            <a:endParaRPr lang="zh-CN" altLang="en-US" dirty="0"/>
          </a:p>
        </p:txBody>
      </p:sp>
    </p:spTree>
    <p:extLst>
      <p:ext uri="{BB962C8B-B14F-4D97-AF65-F5344CB8AC3E}">
        <p14:creationId xmlns:p14="http://schemas.microsoft.com/office/powerpoint/2010/main" val="238527444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7571" y="876961"/>
            <a:ext cx="6868668" cy="5246253"/>
          </a:xfrm>
          <a:prstGeom prst="rect">
            <a:avLst/>
          </a:prstGeom>
        </p:spPr>
      </p:pic>
    </p:spTree>
    <p:extLst>
      <p:ext uri="{BB962C8B-B14F-4D97-AF65-F5344CB8AC3E}">
        <p14:creationId xmlns:p14="http://schemas.microsoft.com/office/powerpoint/2010/main" val="176529762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4" name="Rectangle 2"/>
          <p:cNvSpPr>
            <a:spLocks noGrp="1" noRot="1" noChangeArrowheads="1"/>
          </p:cNvSpPr>
          <p:nvPr>
            <p:ph type="title"/>
          </p:nvPr>
        </p:nvSpPr>
        <p:spPr/>
        <p:txBody>
          <a:bodyPr/>
          <a:lstStyle/>
          <a:p>
            <a:r>
              <a:rPr lang="zh-CN" altLang="en-US" dirty="0" smtClean="0"/>
              <a:t>需求分析</a:t>
            </a:r>
            <a:endParaRPr lang="zh-CN" altLang="en-US" dirty="0"/>
          </a:p>
        </p:txBody>
      </p:sp>
      <p:sp>
        <p:nvSpPr>
          <p:cNvPr id="38915" name="Rectangle 3"/>
          <p:cNvSpPr>
            <a:spLocks noGrp="1" noRot="1" noChangeArrowheads="1"/>
          </p:cNvSpPr>
          <p:nvPr>
            <p:ph idx="1"/>
          </p:nvPr>
        </p:nvSpPr>
        <p:spPr/>
        <p:txBody>
          <a:bodyPr/>
          <a:lstStyle/>
          <a:p>
            <a:pPr>
              <a:lnSpc>
                <a:spcPct val="160000"/>
              </a:lnSpc>
            </a:pPr>
            <a:r>
              <a:rPr lang="zh-CN" altLang="en-US" sz="2800" dirty="0" smtClean="0"/>
              <a:t>补充</a:t>
            </a:r>
            <a:endParaRPr lang="en-US" altLang="zh-CN" sz="2800" dirty="0" smtClean="0"/>
          </a:p>
          <a:p>
            <a:pPr lvl="1">
              <a:lnSpc>
                <a:spcPct val="160000"/>
              </a:lnSpc>
            </a:pPr>
            <a:r>
              <a:rPr lang="zh-CN" altLang="en-US" sz="2200" dirty="0" smtClean="0"/>
              <a:t>设计</a:t>
            </a:r>
            <a:r>
              <a:rPr lang="zh-CN" altLang="en-US" sz="2200" dirty="0"/>
              <a:t>人员应充分考虑到可能的扩充和改变，使设计易于更改，系统易于扩充 </a:t>
            </a:r>
          </a:p>
          <a:p>
            <a:pPr lvl="1">
              <a:lnSpc>
                <a:spcPct val="160000"/>
              </a:lnSpc>
            </a:pPr>
            <a:r>
              <a:rPr lang="zh-CN" altLang="en-US" sz="2200" dirty="0"/>
              <a:t>必须强调用户的参与</a:t>
            </a:r>
          </a:p>
        </p:txBody>
      </p:sp>
    </p:spTree>
    <p:extLst>
      <p:ext uri="{BB962C8B-B14F-4D97-AF65-F5344CB8AC3E}">
        <p14:creationId xmlns:p14="http://schemas.microsoft.com/office/powerpoint/2010/main" val="1082815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8915">
                                            <p:txEl>
                                              <p:pRg st="0" end="0"/>
                                            </p:txEl>
                                          </p:spTgt>
                                        </p:tgtEl>
                                        <p:attrNameLst>
                                          <p:attrName>style.visibility</p:attrName>
                                        </p:attrNameLst>
                                      </p:cBhvr>
                                      <p:to>
                                        <p:strVal val="visible"/>
                                      </p:to>
                                    </p:set>
                                    <p:animEffect transition="in" filter="fade">
                                      <p:cBhvr>
                                        <p:cTn id="7" dur="500"/>
                                        <p:tgtEl>
                                          <p:spTgt spid="3891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8915">
                                            <p:txEl>
                                              <p:pRg st="1" end="1"/>
                                            </p:txEl>
                                          </p:spTgt>
                                        </p:tgtEl>
                                        <p:attrNameLst>
                                          <p:attrName>style.visibility</p:attrName>
                                        </p:attrNameLst>
                                      </p:cBhvr>
                                      <p:to>
                                        <p:strVal val="visible"/>
                                      </p:to>
                                    </p:set>
                                    <p:animEffect transition="in" filter="fade">
                                      <p:cBhvr>
                                        <p:cTn id="10" dur="500"/>
                                        <p:tgtEl>
                                          <p:spTgt spid="3891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8915">
                                            <p:txEl>
                                              <p:pRg st="2" end="2"/>
                                            </p:txEl>
                                          </p:spTgt>
                                        </p:tgtEl>
                                        <p:attrNameLst>
                                          <p:attrName>style.visibility</p:attrName>
                                        </p:attrNameLst>
                                      </p:cBhvr>
                                      <p:to>
                                        <p:strVal val="visible"/>
                                      </p:to>
                                    </p:set>
                                    <p:animEffect transition="in" filter="fade">
                                      <p:cBhvr>
                                        <p:cTn id="13" dur="500"/>
                                        <p:tgtEl>
                                          <p:spTgt spid="3891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build="p"/>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Rectangle 2"/>
          <p:cNvSpPr>
            <a:spLocks noGrp="1" noRot="1" noChangeArrowheads="1"/>
          </p:cNvSpPr>
          <p:nvPr>
            <p:ph type="title"/>
          </p:nvPr>
        </p:nvSpPr>
        <p:spPr/>
        <p:txBody>
          <a:bodyPr/>
          <a:lstStyle/>
          <a:p>
            <a:r>
              <a:rPr lang="en-US" altLang="zh-CN" dirty="0" smtClean="0"/>
              <a:t>2  </a:t>
            </a:r>
            <a:r>
              <a:rPr lang="zh-CN" altLang="en-US" dirty="0"/>
              <a:t>概念结构设计</a:t>
            </a:r>
          </a:p>
        </p:txBody>
      </p:sp>
      <p:sp>
        <p:nvSpPr>
          <p:cNvPr id="40963" name="Rectangle 3"/>
          <p:cNvSpPr>
            <a:spLocks noGrp="1" noRot="1" noChangeArrowheads="1"/>
          </p:cNvSpPr>
          <p:nvPr>
            <p:ph idx="1"/>
          </p:nvPr>
        </p:nvSpPr>
        <p:spPr/>
        <p:txBody>
          <a:bodyPr/>
          <a:lstStyle/>
          <a:p>
            <a:pPr>
              <a:lnSpc>
                <a:spcPct val="160000"/>
              </a:lnSpc>
              <a:buFont typeface="Wingdings" panose="05000000000000000000" pitchFamily="2" charset="2"/>
              <a:buNone/>
            </a:pPr>
            <a:r>
              <a:rPr lang="en-US" altLang="zh-CN" b="1" dirty="0" smtClean="0">
                <a:solidFill>
                  <a:srgbClr val="3333FF"/>
                </a:solidFill>
              </a:rPr>
              <a:t>2.1  </a:t>
            </a:r>
            <a:r>
              <a:rPr lang="zh-CN" altLang="en-US" b="1" dirty="0" smtClean="0">
                <a:solidFill>
                  <a:srgbClr val="3333FF"/>
                </a:solidFill>
              </a:rPr>
              <a:t>概念结构</a:t>
            </a:r>
            <a:r>
              <a:rPr lang="zh-CN" altLang="en-US" b="1" dirty="0">
                <a:solidFill>
                  <a:srgbClr val="3333FF"/>
                </a:solidFill>
              </a:rPr>
              <a:t>设计</a:t>
            </a:r>
          </a:p>
          <a:p>
            <a:pPr>
              <a:lnSpc>
                <a:spcPct val="160000"/>
              </a:lnSpc>
              <a:buFont typeface="Wingdings" panose="05000000000000000000" pitchFamily="2" charset="2"/>
              <a:buNone/>
            </a:pPr>
            <a:r>
              <a:rPr lang="en-US" altLang="zh-CN" b="1" dirty="0" smtClean="0"/>
              <a:t>2.2  </a:t>
            </a:r>
            <a:r>
              <a:rPr lang="zh-CN" altLang="en-US" b="1" dirty="0"/>
              <a:t>概念结构设计的方法与步骤</a:t>
            </a:r>
          </a:p>
          <a:p>
            <a:pPr>
              <a:lnSpc>
                <a:spcPct val="160000"/>
              </a:lnSpc>
              <a:buFont typeface="Wingdings" panose="05000000000000000000" pitchFamily="2" charset="2"/>
              <a:buNone/>
            </a:pPr>
            <a:r>
              <a:rPr lang="en-US" altLang="zh-CN" b="1" dirty="0" smtClean="0"/>
              <a:t>2.3  </a:t>
            </a:r>
            <a:r>
              <a:rPr lang="zh-CN" altLang="en-US" b="1" dirty="0"/>
              <a:t>数据抽象与局部视图设计</a:t>
            </a:r>
          </a:p>
          <a:p>
            <a:pPr>
              <a:lnSpc>
                <a:spcPct val="160000"/>
              </a:lnSpc>
              <a:buFont typeface="Wingdings" panose="05000000000000000000" pitchFamily="2" charset="2"/>
              <a:buNone/>
            </a:pPr>
            <a:r>
              <a:rPr lang="en-US" altLang="zh-CN" b="1" dirty="0" smtClean="0"/>
              <a:t>2.4  </a:t>
            </a:r>
            <a:r>
              <a:rPr lang="zh-CN" altLang="en-US" b="1" dirty="0"/>
              <a:t>视图的集成</a:t>
            </a:r>
          </a:p>
          <a:p>
            <a:pPr>
              <a:lnSpc>
                <a:spcPct val="140000"/>
              </a:lnSpc>
              <a:buFont typeface="Wingdings" panose="05000000000000000000" pitchFamily="2" charset="2"/>
              <a:buNone/>
            </a:pPr>
            <a:endParaRPr lang="en-US" altLang="zh-CN" b="1" dirty="0"/>
          </a:p>
        </p:txBody>
      </p:sp>
    </p:spTree>
    <p:extLst>
      <p:ext uri="{BB962C8B-B14F-4D97-AF65-F5344CB8AC3E}">
        <p14:creationId xmlns:p14="http://schemas.microsoft.com/office/powerpoint/2010/main" val="971120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0963">
                                            <p:txEl>
                                              <p:pRg st="0" end="0"/>
                                            </p:txEl>
                                          </p:spTgt>
                                        </p:tgtEl>
                                        <p:attrNameLst>
                                          <p:attrName>style.visibility</p:attrName>
                                        </p:attrNameLst>
                                      </p:cBhvr>
                                      <p:to>
                                        <p:strVal val="visible"/>
                                      </p:to>
                                    </p:set>
                                    <p:animEffect transition="in" filter="fade">
                                      <p:cBhvr>
                                        <p:cTn id="7" dur="500"/>
                                        <p:tgtEl>
                                          <p:spTgt spid="4096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0963">
                                            <p:txEl>
                                              <p:pRg st="1" end="1"/>
                                            </p:txEl>
                                          </p:spTgt>
                                        </p:tgtEl>
                                        <p:attrNameLst>
                                          <p:attrName>style.visibility</p:attrName>
                                        </p:attrNameLst>
                                      </p:cBhvr>
                                      <p:to>
                                        <p:strVal val="visible"/>
                                      </p:to>
                                    </p:set>
                                    <p:animEffect transition="in" filter="fade">
                                      <p:cBhvr>
                                        <p:cTn id="10" dur="500"/>
                                        <p:tgtEl>
                                          <p:spTgt spid="4096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0963">
                                            <p:txEl>
                                              <p:pRg st="2" end="2"/>
                                            </p:txEl>
                                          </p:spTgt>
                                        </p:tgtEl>
                                        <p:attrNameLst>
                                          <p:attrName>style.visibility</p:attrName>
                                        </p:attrNameLst>
                                      </p:cBhvr>
                                      <p:to>
                                        <p:strVal val="visible"/>
                                      </p:to>
                                    </p:set>
                                    <p:animEffect transition="in" filter="fade">
                                      <p:cBhvr>
                                        <p:cTn id="13" dur="500"/>
                                        <p:tgtEl>
                                          <p:spTgt spid="4096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0963">
                                            <p:txEl>
                                              <p:pRg st="3" end="3"/>
                                            </p:txEl>
                                          </p:spTgt>
                                        </p:tgtEl>
                                        <p:attrNameLst>
                                          <p:attrName>style.visibility</p:attrName>
                                        </p:attrNameLst>
                                      </p:cBhvr>
                                      <p:to>
                                        <p:strVal val="visible"/>
                                      </p:to>
                                    </p:set>
                                    <p:animEffect transition="in" filter="fade">
                                      <p:cBhvr>
                                        <p:cTn id="16" dur="500"/>
                                        <p:tgtEl>
                                          <p:spTgt spid="4096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uiExpand="1" build="p"/>
    </p:bld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p:cNvSpPr>
            <a:spLocks noGrp="1" noRot="1" noChangeArrowheads="1"/>
          </p:cNvSpPr>
          <p:nvPr>
            <p:ph type="title"/>
          </p:nvPr>
        </p:nvSpPr>
        <p:spPr/>
        <p:txBody>
          <a:bodyPr/>
          <a:lstStyle/>
          <a:p>
            <a:r>
              <a:rPr lang="en-US" altLang="zh-CN" dirty="0" smtClean="0"/>
              <a:t>2.1  </a:t>
            </a:r>
            <a:r>
              <a:rPr lang="zh-CN" altLang="en-US" dirty="0" smtClean="0"/>
              <a:t>概念结构设计</a:t>
            </a:r>
            <a:endParaRPr lang="zh-CN" altLang="en-US" dirty="0"/>
          </a:p>
        </p:txBody>
      </p:sp>
      <p:sp>
        <p:nvSpPr>
          <p:cNvPr id="41987" name="Rectangle 3"/>
          <p:cNvSpPr>
            <a:spLocks noGrp="1" noRot="1" noChangeArrowheads="1"/>
          </p:cNvSpPr>
          <p:nvPr>
            <p:ph idx="1"/>
          </p:nvPr>
        </p:nvSpPr>
        <p:spPr/>
        <p:txBody>
          <a:bodyPr>
            <a:normAutofit fontScale="92500" lnSpcReduction="20000"/>
          </a:bodyPr>
          <a:lstStyle/>
          <a:p>
            <a:pPr>
              <a:lnSpc>
                <a:spcPct val="130000"/>
              </a:lnSpc>
            </a:pPr>
            <a:r>
              <a:rPr lang="zh-CN" altLang="en-US" sz="3000" dirty="0"/>
              <a:t>什么是概念结构设计</a:t>
            </a:r>
          </a:p>
          <a:p>
            <a:pPr lvl="1">
              <a:lnSpc>
                <a:spcPct val="170000"/>
              </a:lnSpc>
            </a:pPr>
            <a:r>
              <a:rPr lang="zh-CN" altLang="en-US" sz="2600" dirty="0"/>
              <a:t>将需求分析得到的用户需求抽象为信息结构即</a:t>
            </a:r>
            <a:r>
              <a:rPr lang="zh-CN" altLang="en-US" sz="2600" dirty="0" smtClean="0"/>
              <a:t>概念结构的</a:t>
            </a:r>
            <a:r>
              <a:rPr lang="zh-CN" altLang="en-US" sz="2600" dirty="0"/>
              <a:t>过程就是概念结构设计</a:t>
            </a:r>
          </a:p>
          <a:p>
            <a:pPr lvl="1">
              <a:lnSpc>
                <a:spcPct val="170000"/>
              </a:lnSpc>
            </a:pPr>
            <a:r>
              <a:rPr lang="zh-CN" altLang="en-US" sz="2600" dirty="0" smtClean="0"/>
              <a:t>概念结构是各种逻辑结构的</a:t>
            </a:r>
            <a:r>
              <a:rPr lang="zh-CN" altLang="en-US" sz="2600" dirty="0"/>
              <a:t>共同</a:t>
            </a:r>
            <a:r>
              <a:rPr lang="zh-CN" altLang="en-US" sz="2600" dirty="0" smtClean="0"/>
              <a:t>基础。与</a:t>
            </a:r>
            <a:r>
              <a:rPr lang="zh-CN" altLang="en-US" sz="2600" dirty="0"/>
              <a:t>逻辑结构相比，</a:t>
            </a:r>
            <a:r>
              <a:rPr lang="zh-CN" altLang="en-US" sz="2600" dirty="0" smtClean="0"/>
              <a:t>它独立</a:t>
            </a:r>
            <a:r>
              <a:rPr lang="zh-CN" altLang="en-US" sz="2600" dirty="0"/>
              <a:t>于</a:t>
            </a:r>
            <a:r>
              <a:rPr lang="zh-CN" altLang="en-US" sz="2600" dirty="0" smtClean="0"/>
              <a:t>机器</a:t>
            </a:r>
            <a:r>
              <a:rPr lang="en-US" altLang="zh-CN" sz="2600" dirty="0" smtClean="0"/>
              <a:t>/DBMS</a:t>
            </a:r>
            <a:r>
              <a:rPr lang="zh-CN" altLang="en-US" sz="2600" dirty="0" smtClean="0"/>
              <a:t>，更加抽象，从而更加稳定</a:t>
            </a:r>
            <a:endParaRPr lang="zh-CN" altLang="en-US" sz="2600" dirty="0"/>
          </a:p>
          <a:p>
            <a:pPr lvl="1">
              <a:lnSpc>
                <a:spcPct val="170000"/>
              </a:lnSpc>
            </a:pPr>
            <a:r>
              <a:rPr lang="zh-CN" altLang="en-US" sz="2600" dirty="0"/>
              <a:t>概念结构设计是整个数据库设计的关键</a:t>
            </a:r>
          </a:p>
        </p:txBody>
      </p:sp>
    </p:spTree>
    <p:extLst>
      <p:ext uri="{BB962C8B-B14F-4D97-AF65-F5344CB8AC3E}">
        <p14:creationId xmlns:p14="http://schemas.microsoft.com/office/powerpoint/2010/main" val="4026591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1987">
                                            <p:txEl>
                                              <p:pRg st="0" end="0"/>
                                            </p:txEl>
                                          </p:spTgt>
                                        </p:tgtEl>
                                        <p:attrNameLst>
                                          <p:attrName>style.visibility</p:attrName>
                                        </p:attrNameLst>
                                      </p:cBhvr>
                                      <p:to>
                                        <p:strVal val="visible"/>
                                      </p:to>
                                    </p:set>
                                    <p:animEffect transition="in" filter="fade">
                                      <p:cBhvr>
                                        <p:cTn id="7" dur="500"/>
                                        <p:tgtEl>
                                          <p:spTgt spid="419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1987">
                                            <p:txEl>
                                              <p:pRg st="1" end="1"/>
                                            </p:txEl>
                                          </p:spTgt>
                                        </p:tgtEl>
                                        <p:attrNameLst>
                                          <p:attrName>style.visibility</p:attrName>
                                        </p:attrNameLst>
                                      </p:cBhvr>
                                      <p:to>
                                        <p:strVal val="visible"/>
                                      </p:to>
                                    </p:set>
                                    <p:animEffect transition="in" filter="fade">
                                      <p:cBhvr>
                                        <p:cTn id="12" dur="500"/>
                                        <p:tgtEl>
                                          <p:spTgt spid="4198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1987">
                                            <p:txEl>
                                              <p:pRg st="2" end="2"/>
                                            </p:txEl>
                                          </p:spTgt>
                                        </p:tgtEl>
                                        <p:attrNameLst>
                                          <p:attrName>style.visibility</p:attrName>
                                        </p:attrNameLst>
                                      </p:cBhvr>
                                      <p:to>
                                        <p:strVal val="visible"/>
                                      </p:to>
                                    </p:set>
                                    <p:animEffect transition="in" filter="fade">
                                      <p:cBhvr>
                                        <p:cTn id="17" dur="500"/>
                                        <p:tgtEl>
                                          <p:spTgt spid="4198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1987">
                                            <p:txEl>
                                              <p:pRg st="3" end="3"/>
                                            </p:txEl>
                                          </p:spTgt>
                                        </p:tgtEl>
                                        <p:attrNameLst>
                                          <p:attrName>style.visibility</p:attrName>
                                        </p:attrNameLst>
                                      </p:cBhvr>
                                      <p:to>
                                        <p:strVal val="visible"/>
                                      </p:to>
                                    </p:set>
                                    <p:animEffect transition="in" filter="fade">
                                      <p:cBhvr>
                                        <p:cTn id="22" dur="500"/>
                                        <p:tgtEl>
                                          <p:spTgt spid="4198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7" grpId="0" uiExpand="1"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rrowheads="1"/>
          </p:cNvSpPr>
          <p:nvPr>
            <p:ph type="title"/>
          </p:nvPr>
        </p:nvSpPr>
        <p:spPr/>
        <p:txBody>
          <a:bodyPr/>
          <a:lstStyle/>
          <a:p>
            <a:r>
              <a:rPr lang="zh-CN" altLang="en-US" dirty="0"/>
              <a:t>概念结构设计（续）</a:t>
            </a:r>
          </a:p>
        </p:txBody>
      </p:sp>
      <p:grpSp>
        <p:nvGrpSpPr>
          <p:cNvPr id="43011" name="Group 3"/>
          <p:cNvGrpSpPr>
            <a:grpSpLocks/>
          </p:cNvGrpSpPr>
          <p:nvPr/>
        </p:nvGrpSpPr>
        <p:grpSpPr bwMode="auto">
          <a:xfrm>
            <a:off x="821876" y="2331140"/>
            <a:ext cx="5867400" cy="3124203"/>
            <a:chOff x="2400" y="6840"/>
            <a:chExt cx="4440" cy="2760"/>
          </a:xfrm>
        </p:grpSpPr>
        <p:sp>
          <p:nvSpPr>
            <p:cNvPr id="43012" name="Text Box 4"/>
            <p:cNvSpPr txBox="1">
              <a:spLocks noChangeArrowheads="1"/>
            </p:cNvSpPr>
            <p:nvPr/>
          </p:nvSpPr>
          <p:spPr bwMode="auto">
            <a:xfrm>
              <a:off x="2400" y="6840"/>
              <a:ext cx="1440" cy="6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eaLnBrk="0" hangingPunct="0">
                <a:lnSpc>
                  <a:spcPct val="150000"/>
                </a:lnSpc>
              </a:pPr>
              <a:r>
                <a:rPr lang="zh-CN" altLang="en-US" sz="2400" b="1" dirty="0">
                  <a:latin typeface="Times New Roman" panose="02020603050405020304" pitchFamily="18" charset="0"/>
                </a:rPr>
                <a:t>现实世界</a:t>
              </a:r>
            </a:p>
          </p:txBody>
        </p:sp>
        <p:sp>
          <p:nvSpPr>
            <p:cNvPr id="43013" name="Text Box 5"/>
            <p:cNvSpPr txBox="1">
              <a:spLocks noChangeArrowheads="1"/>
            </p:cNvSpPr>
            <p:nvPr/>
          </p:nvSpPr>
          <p:spPr bwMode="auto">
            <a:xfrm>
              <a:off x="2400" y="9000"/>
              <a:ext cx="1440" cy="6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eaLnBrk="0" hangingPunct="0">
                <a:lnSpc>
                  <a:spcPct val="150000"/>
                </a:lnSpc>
              </a:pPr>
              <a:r>
                <a:rPr lang="zh-CN" altLang="en-US" sz="2400" b="1" dirty="0">
                  <a:latin typeface="Times New Roman" panose="02020603050405020304" pitchFamily="18" charset="0"/>
                </a:rPr>
                <a:t>机器世界</a:t>
              </a:r>
              <a:endParaRPr lang="zh-CN" altLang="en-US" sz="2000" dirty="0">
                <a:latin typeface="Times New Roman" panose="02020603050405020304" pitchFamily="18" charset="0"/>
              </a:endParaRPr>
            </a:p>
          </p:txBody>
        </p:sp>
        <p:sp>
          <p:nvSpPr>
            <p:cNvPr id="43014" name="Text Box 6"/>
            <p:cNvSpPr txBox="1">
              <a:spLocks noChangeArrowheads="1"/>
            </p:cNvSpPr>
            <p:nvPr/>
          </p:nvSpPr>
          <p:spPr bwMode="auto">
            <a:xfrm>
              <a:off x="2400" y="7920"/>
              <a:ext cx="1440" cy="6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eaLnBrk="0" hangingPunct="0">
                <a:lnSpc>
                  <a:spcPct val="150000"/>
                </a:lnSpc>
              </a:pPr>
              <a:r>
                <a:rPr lang="zh-CN" altLang="en-US" sz="2400" b="1" dirty="0">
                  <a:latin typeface="Times New Roman" panose="02020603050405020304" pitchFamily="18" charset="0"/>
                </a:rPr>
                <a:t>信息世界</a:t>
              </a:r>
              <a:endParaRPr lang="zh-CN" altLang="en-US" sz="2000" dirty="0">
                <a:latin typeface="Times New Roman" panose="02020603050405020304" pitchFamily="18" charset="0"/>
              </a:endParaRPr>
            </a:p>
          </p:txBody>
        </p:sp>
        <p:sp>
          <p:nvSpPr>
            <p:cNvPr id="43015" name="Line 7"/>
            <p:cNvSpPr>
              <a:spLocks noChangeShapeType="1"/>
            </p:cNvSpPr>
            <p:nvPr/>
          </p:nvSpPr>
          <p:spPr bwMode="auto">
            <a:xfrm>
              <a:off x="3000" y="7440"/>
              <a:ext cx="0" cy="48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3016" name="Line 8"/>
            <p:cNvSpPr>
              <a:spLocks noChangeShapeType="1"/>
            </p:cNvSpPr>
            <p:nvPr/>
          </p:nvSpPr>
          <p:spPr bwMode="auto">
            <a:xfrm>
              <a:off x="3000" y="8520"/>
              <a:ext cx="0" cy="48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3017" name="Text Box 9"/>
            <p:cNvSpPr txBox="1">
              <a:spLocks noChangeArrowheads="1"/>
            </p:cNvSpPr>
            <p:nvPr/>
          </p:nvSpPr>
          <p:spPr bwMode="auto">
            <a:xfrm>
              <a:off x="4800" y="6960"/>
              <a:ext cx="132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zh-CN" altLang="en-US" sz="2400" b="1" dirty="0">
                  <a:latin typeface="Times New Roman" panose="02020603050405020304" pitchFamily="18" charset="0"/>
                </a:rPr>
                <a:t>需求分析</a:t>
              </a:r>
            </a:p>
          </p:txBody>
        </p:sp>
        <p:sp>
          <p:nvSpPr>
            <p:cNvPr id="43018" name="Text Box 10"/>
            <p:cNvSpPr txBox="1">
              <a:spLocks noChangeArrowheads="1"/>
            </p:cNvSpPr>
            <p:nvPr/>
          </p:nvSpPr>
          <p:spPr bwMode="auto">
            <a:xfrm>
              <a:off x="4800" y="7998"/>
              <a:ext cx="204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zh-CN" altLang="en-US" sz="2400" b="1" dirty="0">
                  <a:latin typeface="Times New Roman" panose="02020603050405020304" pitchFamily="18" charset="0"/>
                </a:rPr>
                <a:t>概念结构设计</a:t>
              </a:r>
            </a:p>
          </p:txBody>
        </p:sp>
      </p:grpSp>
    </p:spTree>
    <p:extLst>
      <p:ext uri="{BB962C8B-B14F-4D97-AF65-F5344CB8AC3E}">
        <p14:creationId xmlns:p14="http://schemas.microsoft.com/office/powerpoint/2010/main" val="55527855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4" name="Rectangle 2"/>
          <p:cNvSpPr>
            <a:spLocks noGrp="1" noRot="1" noChangeArrowheads="1"/>
          </p:cNvSpPr>
          <p:nvPr>
            <p:ph type="title"/>
          </p:nvPr>
        </p:nvSpPr>
        <p:spPr/>
        <p:txBody>
          <a:bodyPr/>
          <a:lstStyle/>
          <a:p>
            <a:r>
              <a:rPr lang="zh-CN" altLang="en-US" dirty="0" smtClean="0"/>
              <a:t>概念结构</a:t>
            </a:r>
            <a:r>
              <a:rPr lang="zh-CN" altLang="zh-CN" sz="3600" kern="1200" dirty="0" smtClean="0">
                <a:solidFill>
                  <a:schemeClr val="tx1"/>
                </a:solidFill>
                <a:effectLst/>
                <a:latin typeface="+mj-lt"/>
                <a:ea typeface="+mj-ea"/>
                <a:cs typeface="+mj-cs"/>
              </a:rPr>
              <a:t>设计</a:t>
            </a:r>
            <a:r>
              <a:rPr lang="zh-CN" altLang="en-US" dirty="0" smtClean="0"/>
              <a:t>（</a:t>
            </a:r>
            <a:r>
              <a:rPr lang="zh-CN" altLang="en-US" dirty="0"/>
              <a:t>续）</a:t>
            </a:r>
          </a:p>
        </p:txBody>
      </p:sp>
      <p:sp>
        <p:nvSpPr>
          <p:cNvPr id="44035" name="Rectangle 3"/>
          <p:cNvSpPr>
            <a:spLocks noGrp="1" noRot="1" noChangeArrowheads="1"/>
          </p:cNvSpPr>
          <p:nvPr>
            <p:ph idx="1"/>
          </p:nvPr>
        </p:nvSpPr>
        <p:spPr/>
        <p:txBody>
          <a:bodyPr>
            <a:normAutofit fontScale="92500" lnSpcReduction="20000"/>
          </a:bodyPr>
          <a:lstStyle/>
          <a:p>
            <a:pPr>
              <a:lnSpc>
                <a:spcPct val="160000"/>
              </a:lnSpc>
            </a:pPr>
            <a:r>
              <a:rPr lang="zh-CN" altLang="en-US" sz="3000" dirty="0"/>
              <a:t>概念结构设计</a:t>
            </a:r>
            <a:r>
              <a:rPr lang="zh-CN" altLang="en-US" sz="3000" dirty="0" smtClean="0"/>
              <a:t>的要求</a:t>
            </a:r>
          </a:p>
          <a:p>
            <a:pPr>
              <a:lnSpc>
                <a:spcPct val="160000"/>
              </a:lnSpc>
              <a:spcBef>
                <a:spcPct val="60000"/>
              </a:spcBef>
              <a:buFont typeface="Wingdings" panose="05000000000000000000" pitchFamily="2" charset="2"/>
              <a:buNone/>
            </a:pPr>
            <a:r>
              <a:rPr lang="zh-CN" altLang="en-US" dirty="0" smtClean="0"/>
              <a:t>   </a:t>
            </a:r>
            <a:r>
              <a:rPr lang="en-US" altLang="zh-CN" dirty="0" smtClean="0"/>
              <a:t>(1) </a:t>
            </a:r>
            <a:r>
              <a:rPr lang="zh-CN" altLang="en-US" dirty="0" smtClean="0"/>
              <a:t>能真实、充分地反映现实世界</a:t>
            </a:r>
          </a:p>
          <a:p>
            <a:pPr>
              <a:lnSpc>
                <a:spcPct val="160000"/>
              </a:lnSpc>
              <a:spcBef>
                <a:spcPct val="60000"/>
              </a:spcBef>
              <a:buFont typeface="Wingdings" panose="05000000000000000000" pitchFamily="2" charset="2"/>
              <a:buNone/>
            </a:pPr>
            <a:r>
              <a:rPr lang="zh-CN" altLang="en-US" dirty="0" smtClean="0"/>
              <a:t>   </a:t>
            </a:r>
            <a:r>
              <a:rPr lang="en-US" altLang="zh-CN" dirty="0"/>
              <a:t>(2) </a:t>
            </a:r>
            <a:r>
              <a:rPr lang="zh-CN" altLang="en-US" dirty="0"/>
              <a:t>易于理解</a:t>
            </a:r>
          </a:p>
          <a:p>
            <a:pPr>
              <a:lnSpc>
                <a:spcPct val="170000"/>
              </a:lnSpc>
              <a:spcBef>
                <a:spcPct val="60000"/>
              </a:spcBef>
              <a:buFont typeface="Wingdings" panose="05000000000000000000" pitchFamily="2" charset="2"/>
              <a:buNone/>
            </a:pPr>
            <a:r>
              <a:rPr lang="zh-CN" altLang="en-US" dirty="0"/>
              <a:t>   </a:t>
            </a:r>
            <a:r>
              <a:rPr lang="en-US" altLang="zh-CN" dirty="0"/>
              <a:t>(3) </a:t>
            </a:r>
            <a:r>
              <a:rPr lang="zh-CN" altLang="en-US" dirty="0"/>
              <a:t>易于更改</a:t>
            </a:r>
          </a:p>
          <a:p>
            <a:pPr>
              <a:lnSpc>
                <a:spcPct val="170000"/>
              </a:lnSpc>
              <a:spcBef>
                <a:spcPct val="60000"/>
              </a:spcBef>
              <a:buFont typeface="Wingdings" panose="05000000000000000000" pitchFamily="2" charset="2"/>
              <a:buNone/>
            </a:pPr>
            <a:r>
              <a:rPr lang="zh-CN" altLang="en-US" dirty="0"/>
              <a:t>   </a:t>
            </a:r>
            <a:r>
              <a:rPr lang="en-US" altLang="zh-CN" dirty="0"/>
              <a:t>(4) </a:t>
            </a:r>
            <a:r>
              <a:rPr lang="zh-CN" altLang="en-US" dirty="0"/>
              <a:t>易于向关系、网状、层次等各种数据模型转换</a:t>
            </a:r>
          </a:p>
        </p:txBody>
      </p:sp>
    </p:spTree>
    <p:extLst>
      <p:ext uri="{BB962C8B-B14F-4D97-AF65-F5344CB8AC3E}">
        <p14:creationId xmlns:p14="http://schemas.microsoft.com/office/powerpoint/2010/main" val="3672676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4035">
                                            <p:txEl>
                                              <p:pRg st="0" end="0"/>
                                            </p:txEl>
                                          </p:spTgt>
                                        </p:tgtEl>
                                        <p:attrNameLst>
                                          <p:attrName>style.visibility</p:attrName>
                                        </p:attrNameLst>
                                      </p:cBhvr>
                                      <p:to>
                                        <p:strVal val="visible"/>
                                      </p:to>
                                    </p:set>
                                    <p:animEffect transition="in" filter="fade">
                                      <p:cBhvr>
                                        <p:cTn id="7" dur="500"/>
                                        <p:tgtEl>
                                          <p:spTgt spid="4403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4035">
                                            <p:txEl>
                                              <p:pRg st="1" end="1"/>
                                            </p:txEl>
                                          </p:spTgt>
                                        </p:tgtEl>
                                        <p:attrNameLst>
                                          <p:attrName>style.visibility</p:attrName>
                                        </p:attrNameLst>
                                      </p:cBhvr>
                                      <p:to>
                                        <p:strVal val="visible"/>
                                      </p:to>
                                    </p:set>
                                    <p:animEffect transition="in" filter="fade">
                                      <p:cBhvr>
                                        <p:cTn id="10" dur="500"/>
                                        <p:tgtEl>
                                          <p:spTgt spid="4403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4035">
                                            <p:txEl>
                                              <p:pRg st="2" end="2"/>
                                            </p:txEl>
                                          </p:spTgt>
                                        </p:tgtEl>
                                        <p:attrNameLst>
                                          <p:attrName>style.visibility</p:attrName>
                                        </p:attrNameLst>
                                      </p:cBhvr>
                                      <p:to>
                                        <p:strVal val="visible"/>
                                      </p:to>
                                    </p:set>
                                    <p:animEffect transition="in" filter="fade">
                                      <p:cBhvr>
                                        <p:cTn id="13" dur="500"/>
                                        <p:tgtEl>
                                          <p:spTgt spid="44035">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4035">
                                            <p:txEl>
                                              <p:pRg st="3" end="3"/>
                                            </p:txEl>
                                          </p:spTgt>
                                        </p:tgtEl>
                                        <p:attrNameLst>
                                          <p:attrName>style.visibility</p:attrName>
                                        </p:attrNameLst>
                                      </p:cBhvr>
                                      <p:to>
                                        <p:strVal val="visible"/>
                                      </p:to>
                                    </p:set>
                                    <p:animEffect transition="in" filter="fade">
                                      <p:cBhvr>
                                        <p:cTn id="16" dur="500"/>
                                        <p:tgtEl>
                                          <p:spTgt spid="44035">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4035">
                                            <p:txEl>
                                              <p:pRg st="4" end="4"/>
                                            </p:txEl>
                                          </p:spTgt>
                                        </p:tgtEl>
                                        <p:attrNameLst>
                                          <p:attrName>style.visibility</p:attrName>
                                        </p:attrNameLst>
                                      </p:cBhvr>
                                      <p:to>
                                        <p:strVal val="visible"/>
                                      </p:to>
                                    </p:set>
                                    <p:animEffect transition="in" filter="fade">
                                      <p:cBhvr>
                                        <p:cTn id="19" dur="500"/>
                                        <p:tgtEl>
                                          <p:spTgt spid="4403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5" grpId="0" uiExpand="1" build="p"/>
    </p:bld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2"/>
          <p:cNvSpPr>
            <a:spLocks noGrp="1" noRot="1" noChangeArrowheads="1"/>
          </p:cNvSpPr>
          <p:nvPr>
            <p:ph type="title"/>
          </p:nvPr>
        </p:nvSpPr>
        <p:spPr/>
        <p:txBody>
          <a:bodyPr/>
          <a:lstStyle/>
          <a:p>
            <a:r>
              <a:rPr lang="zh-CN" altLang="en-US" dirty="0" smtClean="0"/>
              <a:t>概念结构</a:t>
            </a:r>
            <a:r>
              <a:rPr lang="zh-CN" altLang="zh-CN" sz="3600" kern="1200" dirty="0" smtClean="0">
                <a:solidFill>
                  <a:schemeClr val="tx1"/>
                </a:solidFill>
                <a:effectLst/>
                <a:latin typeface="+mj-lt"/>
                <a:ea typeface="+mj-ea"/>
                <a:cs typeface="+mj-cs"/>
              </a:rPr>
              <a:t>设计</a:t>
            </a:r>
            <a:r>
              <a:rPr lang="zh-CN" altLang="en-US" dirty="0" smtClean="0"/>
              <a:t>（</a:t>
            </a:r>
            <a:r>
              <a:rPr lang="zh-CN" altLang="en-US" dirty="0"/>
              <a:t>续）</a:t>
            </a:r>
          </a:p>
        </p:txBody>
      </p:sp>
      <p:sp>
        <p:nvSpPr>
          <p:cNvPr id="45059" name="Rectangle 3"/>
          <p:cNvSpPr>
            <a:spLocks noGrp="1" noRot="1" noChangeArrowheads="1"/>
          </p:cNvSpPr>
          <p:nvPr>
            <p:ph idx="1"/>
          </p:nvPr>
        </p:nvSpPr>
        <p:spPr/>
        <p:txBody>
          <a:bodyPr/>
          <a:lstStyle/>
          <a:p>
            <a:r>
              <a:rPr lang="zh-CN" altLang="en-US" sz="2800" dirty="0"/>
              <a:t>描述</a:t>
            </a:r>
            <a:r>
              <a:rPr lang="zh-CN" altLang="en-US" sz="2800" dirty="0" smtClean="0"/>
              <a:t>概念结构的工具</a:t>
            </a:r>
            <a:r>
              <a:rPr lang="en-US" altLang="zh-CN" sz="2800" dirty="0" smtClean="0"/>
              <a:t>(</a:t>
            </a:r>
            <a:r>
              <a:rPr lang="zh-CN" altLang="en-US" sz="2800" dirty="0" smtClean="0"/>
              <a:t>概念模型</a:t>
            </a:r>
            <a:r>
              <a:rPr lang="en-US" altLang="zh-CN" sz="2800" dirty="0" smtClean="0"/>
              <a:t>)</a:t>
            </a:r>
            <a:endParaRPr lang="zh-CN" altLang="en-US" sz="2800" dirty="0"/>
          </a:p>
          <a:p>
            <a:pPr lvl="1">
              <a:lnSpc>
                <a:spcPct val="180000"/>
              </a:lnSpc>
            </a:pPr>
            <a:r>
              <a:rPr lang="en-US" altLang="zh-CN" dirty="0"/>
              <a:t>E-R</a:t>
            </a:r>
            <a:r>
              <a:rPr lang="zh-CN" altLang="en-US" dirty="0"/>
              <a:t>模型</a:t>
            </a:r>
          </a:p>
        </p:txBody>
      </p:sp>
    </p:spTree>
    <p:extLst>
      <p:ext uri="{BB962C8B-B14F-4D97-AF65-F5344CB8AC3E}">
        <p14:creationId xmlns:p14="http://schemas.microsoft.com/office/powerpoint/2010/main" val="1747704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5059">
                                            <p:txEl>
                                              <p:pRg st="0" end="0"/>
                                            </p:txEl>
                                          </p:spTgt>
                                        </p:tgtEl>
                                        <p:attrNameLst>
                                          <p:attrName>style.visibility</p:attrName>
                                        </p:attrNameLst>
                                      </p:cBhvr>
                                      <p:to>
                                        <p:strVal val="visible"/>
                                      </p:to>
                                    </p:set>
                                    <p:animEffect transition="in" filter="fade">
                                      <p:cBhvr>
                                        <p:cTn id="7" dur="500"/>
                                        <p:tgtEl>
                                          <p:spTgt spid="4505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5059">
                                            <p:txEl>
                                              <p:pRg st="1" end="1"/>
                                            </p:txEl>
                                          </p:spTgt>
                                        </p:tgtEl>
                                        <p:attrNameLst>
                                          <p:attrName>style.visibility</p:attrName>
                                        </p:attrNameLst>
                                      </p:cBhvr>
                                      <p:to>
                                        <p:strVal val="visible"/>
                                      </p:to>
                                    </p:set>
                                    <p:animEffect transition="in" filter="fade">
                                      <p:cBhvr>
                                        <p:cTn id="10" dur="500"/>
                                        <p:tgtEl>
                                          <p:spTgt spid="4505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build="p"/>
    </p:bld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Rectangle 2"/>
          <p:cNvSpPr>
            <a:spLocks noGrp="1" noRot="1" noChangeArrowheads="1"/>
          </p:cNvSpPr>
          <p:nvPr>
            <p:ph type="title"/>
          </p:nvPr>
        </p:nvSpPr>
        <p:spPr/>
        <p:txBody>
          <a:bodyPr/>
          <a:lstStyle/>
          <a:p>
            <a:r>
              <a:rPr lang="en-US" altLang="zh-CN" dirty="0" smtClean="0"/>
              <a:t>2  </a:t>
            </a:r>
            <a:r>
              <a:rPr lang="zh-CN" altLang="en-US" dirty="0"/>
              <a:t>概念结构设计</a:t>
            </a:r>
          </a:p>
        </p:txBody>
      </p:sp>
      <p:sp>
        <p:nvSpPr>
          <p:cNvPr id="40963" name="Rectangle 3"/>
          <p:cNvSpPr>
            <a:spLocks noGrp="1" noRot="1" noChangeArrowheads="1"/>
          </p:cNvSpPr>
          <p:nvPr>
            <p:ph idx="1"/>
          </p:nvPr>
        </p:nvSpPr>
        <p:spPr/>
        <p:txBody>
          <a:bodyPr/>
          <a:lstStyle/>
          <a:p>
            <a:pPr>
              <a:lnSpc>
                <a:spcPct val="160000"/>
              </a:lnSpc>
              <a:buFont typeface="Wingdings" panose="05000000000000000000" pitchFamily="2" charset="2"/>
              <a:buNone/>
            </a:pPr>
            <a:r>
              <a:rPr lang="en-US" altLang="zh-CN" b="1" dirty="0"/>
              <a:t>2.1  </a:t>
            </a:r>
            <a:r>
              <a:rPr lang="zh-CN" altLang="en-US" b="1" dirty="0"/>
              <a:t>概念结构</a:t>
            </a:r>
          </a:p>
          <a:p>
            <a:pPr>
              <a:lnSpc>
                <a:spcPct val="160000"/>
              </a:lnSpc>
              <a:buFont typeface="Wingdings" panose="05000000000000000000" pitchFamily="2" charset="2"/>
              <a:buNone/>
            </a:pPr>
            <a:r>
              <a:rPr lang="en-US" altLang="zh-CN" b="1" dirty="0">
                <a:solidFill>
                  <a:srgbClr val="3333FF"/>
                </a:solidFill>
              </a:rPr>
              <a:t>2.2  </a:t>
            </a:r>
            <a:r>
              <a:rPr lang="zh-CN" altLang="en-US" b="1" dirty="0">
                <a:solidFill>
                  <a:srgbClr val="3333FF"/>
                </a:solidFill>
              </a:rPr>
              <a:t>概念结构设计的方法与步骤</a:t>
            </a:r>
          </a:p>
          <a:p>
            <a:pPr>
              <a:lnSpc>
                <a:spcPct val="160000"/>
              </a:lnSpc>
              <a:buFont typeface="Wingdings" panose="05000000000000000000" pitchFamily="2" charset="2"/>
              <a:buNone/>
            </a:pPr>
            <a:r>
              <a:rPr lang="en-US" altLang="zh-CN" b="1" dirty="0" smtClean="0"/>
              <a:t>2.3  </a:t>
            </a:r>
            <a:r>
              <a:rPr lang="zh-CN" altLang="en-US" b="1" dirty="0"/>
              <a:t>数据抽象与局部视图设计</a:t>
            </a:r>
          </a:p>
          <a:p>
            <a:pPr>
              <a:lnSpc>
                <a:spcPct val="160000"/>
              </a:lnSpc>
              <a:buFont typeface="Wingdings" panose="05000000000000000000" pitchFamily="2" charset="2"/>
              <a:buNone/>
            </a:pPr>
            <a:r>
              <a:rPr lang="en-US" altLang="zh-CN" b="1" dirty="0" smtClean="0"/>
              <a:t>2.4  </a:t>
            </a:r>
            <a:r>
              <a:rPr lang="zh-CN" altLang="en-US" b="1" dirty="0"/>
              <a:t>视图的集成</a:t>
            </a:r>
          </a:p>
          <a:p>
            <a:pPr>
              <a:lnSpc>
                <a:spcPct val="140000"/>
              </a:lnSpc>
              <a:buFont typeface="Wingdings" panose="05000000000000000000" pitchFamily="2" charset="2"/>
              <a:buNone/>
            </a:pPr>
            <a:endParaRPr lang="en-US" altLang="zh-CN" b="1" dirty="0"/>
          </a:p>
        </p:txBody>
      </p:sp>
    </p:spTree>
    <p:extLst>
      <p:ext uri="{BB962C8B-B14F-4D97-AF65-F5344CB8AC3E}">
        <p14:creationId xmlns:p14="http://schemas.microsoft.com/office/powerpoint/2010/main" val="2034035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0963">
                                            <p:txEl>
                                              <p:pRg st="0" end="0"/>
                                            </p:txEl>
                                          </p:spTgt>
                                        </p:tgtEl>
                                        <p:attrNameLst>
                                          <p:attrName>style.visibility</p:attrName>
                                        </p:attrNameLst>
                                      </p:cBhvr>
                                      <p:to>
                                        <p:strVal val="visible"/>
                                      </p:to>
                                    </p:set>
                                    <p:animEffect transition="in" filter="fade">
                                      <p:cBhvr>
                                        <p:cTn id="7" dur="500"/>
                                        <p:tgtEl>
                                          <p:spTgt spid="4096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0963">
                                            <p:txEl>
                                              <p:pRg st="1" end="1"/>
                                            </p:txEl>
                                          </p:spTgt>
                                        </p:tgtEl>
                                        <p:attrNameLst>
                                          <p:attrName>style.visibility</p:attrName>
                                        </p:attrNameLst>
                                      </p:cBhvr>
                                      <p:to>
                                        <p:strVal val="visible"/>
                                      </p:to>
                                    </p:set>
                                    <p:animEffect transition="in" filter="fade">
                                      <p:cBhvr>
                                        <p:cTn id="10" dur="500"/>
                                        <p:tgtEl>
                                          <p:spTgt spid="4096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0963">
                                            <p:txEl>
                                              <p:pRg st="2" end="2"/>
                                            </p:txEl>
                                          </p:spTgt>
                                        </p:tgtEl>
                                        <p:attrNameLst>
                                          <p:attrName>style.visibility</p:attrName>
                                        </p:attrNameLst>
                                      </p:cBhvr>
                                      <p:to>
                                        <p:strVal val="visible"/>
                                      </p:to>
                                    </p:set>
                                    <p:animEffect transition="in" filter="fade">
                                      <p:cBhvr>
                                        <p:cTn id="13" dur="500"/>
                                        <p:tgtEl>
                                          <p:spTgt spid="4096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0963">
                                            <p:txEl>
                                              <p:pRg st="3" end="3"/>
                                            </p:txEl>
                                          </p:spTgt>
                                        </p:tgtEl>
                                        <p:attrNameLst>
                                          <p:attrName>style.visibility</p:attrName>
                                        </p:attrNameLst>
                                      </p:cBhvr>
                                      <p:to>
                                        <p:strVal val="visible"/>
                                      </p:to>
                                    </p:set>
                                    <p:animEffect transition="in" filter="fade">
                                      <p:cBhvr>
                                        <p:cTn id="16" dur="500"/>
                                        <p:tgtEl>
                                          <p:spTgt spid="4096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uiExpand="1" build="p"/>
    </p:bld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6" name="Rectangle 2"/>
          <p:cNvSpPr>
            <a:spLocks noGrp="1" noRot="1" noChangeArrowheads="1"/>
          </p:cNvSpPr>
          <p:nvPr>
            <p:ph type="title"/>
          </p:nvPr>
        </p:nvSpPr>
        <p:spPr/>
        <p:txBody>
          <a:bodyPr/>
          <a:lstStyle/>
          <a:p>
            <a:r>
              <a:rPr lang="en-US" altLang="zh-CN" sz="4000" dirty="0" smtClean="0"/>
              <a:t>2.2  </a:t>
            </a:r>
            <a:r>
              <a:rPr lang="zh-CN" altLang="en-US" sz="4000" dirty="0"/>
              <a:t>概念结构设计的方法与步骤</a:t>
            </a:r>
          </a:p>
        </p:txBody>
      </p:sp>
      <p:sp>
        <p:nvSpPr>
          <p:cNvPr id="47107" name="Rectangle 3"/>
          <p:cNvSpPr>
            <a:spLocks noGrp="1" noRot="1" noChangeArrowheads="1"/>
          </p:cNvSpPr>
          <p:nvPr>
            <p:ph idx="1"/>
          </p:nvPr>
        </p:nvSpPr>
        <p:spPr>
          <a:xfrm>
            <a:off x="680321" y="2336873"/>
            <a:ext cx="9613861" cy="4325184"/>
          </a:xfrm>
        </p:spPr>
        <p:txBody>
          <a:bodyPr>
            <a:normAutofit lnSpcReduction="10000"/>
          </a:bodyPr>
          <a:lstStyle/>
          <a:p>
            <a:r>
              <a:rPr lang="zh-CN" altLang="en-US" sz="3000" dirty="0"/>
              <a:t>设计概念结构的四类方法</a:t>
            </a:r>
          </a:p>
          <a:p>
            <a:pPr lvl="1"/>
            <a:r>
              <a:rPr lang="zh-CN" altLang="en-US" sz="2400" dirty="0"/>
              <a:t>自顶向下</a:t>
            </a:r>
            <a:endParaRPr lang="zh-CN" altLang="en-US" sz="2600" dirty="0"/>
          </a:p>
          <a:p>
            <a:pPr lvl="2">
              <a:buFont typeface="Wingdings" panose="05000000000000000000" pitchFamily="2" charset="2"/>
              <a:buChar char="Ø"/>
            </a:pPr>
            <a:r>
              <a:rPr lang="zh-CN" altLang="en-US" sz="2400" dirty="0"/>
              <a:t> </a:t>
            </a:r>
            <a:r>
              <a:rPr lang="zh-CN" altLang="en-US" dirty="0"/>
              <a:t>首先定义全局概念结构的框架，然后逐步</a:t>
            </a:r>
            <a:r>
              <a:rPr lang="zh-CN" altLang="en-US" dirty="0" smtClean="0"/>
              <a:t>细化</a:t>
            </a:r>
            <a:endParaRPr lang="en-US" altLang="zh-CN" dirty="0" smtClean="0"/>
          </a:p>
          <a:p>
            <a:pPr lvl="1"/>
            <a:r>
              <a:rPr lang="zh-CN" altLang="en-US" sz="2400" dirty="0">
                <a:solidFill>
                  <a:srgbClr val="0000FF"/>
                </a:solidFill>
              </a:rPr>
              <a:t>自底向上</a:t>
            </a:r>
            <a:endParaRPr lang="zh-CN" altLang="en-US" sz="2600" dirty="0">
              <a:solidFill>
                <a:srgbClr val="0000FF"/>
              </a:solidFill>
            </a:endParaRPr>
          </a:p>
          <a:p>
            <a:pPr lvl="2">
              <a:buFont typeface="Wingdings" panose="05000000000000000000" pitchFamily="2" charset="2"/>
              <a:buChar char="Ø"/>
            </a:pPr>
            <a:r>
              <a:rPr lang="zh-CN" altLang="en-US" sz="2400" dirty="0">
                <a:solidFill>
                  <a:srgbClr val="0000FF"/>
                </a:solidFill>
              </a:rPr>
              <a:t> </a:t>
            </a:r>
            <a:r>
              <a:rPr lang="zh-CN" altLang="en-US" dirty="0">
                <a:solidFill>
                  <a:srgbClr val="0000FF"/>
                </a:solidFill>
              </a:rPr>
              <a:t>首先定义各局部应用的概念结构，然后将它们集成起来，得到全局概念结构</a:t>
            </a:r>
          </a:p>
          <a:p>
            <a:pPr lvl="1"/>
            <a:r>
              <a:rPr lang="zh-CN" altLang="en-US" sz="2600" dirty="0"/>
              <a:t>逐步扩张</a:t>
            </a:r>
          </a:p>
          <a:p>
            <a:pPr lvl="2">
              <a:buFont typeface="Wingdings" panose="05000000000000000000" pitchFamily="2" charset="2"/>
              <a:buChar char="Ø"/>
            </a:pPr>
            <a:r>
              <a:rPr lang="zh-CN" altLang="en-US" sz="2400" dirty="0"/>
              <a:t> </a:t>
            </a:r>
            <a:r>
              <a:rPr lang="zh-CN" altLang="en-US" dirty="0"/>
              <a:t>首先定义最重要的核心概念结构，然后向外扩充，以滚雪球的方式逐步生成其他概念结构，直至总体概念结构</a:t>
            </a:r>
          </a:p>
          <a:p>
            <a:pPr lvl="1"/>
            <a:r>
              <a:rPr lang="zh-CN" altLang="en-US" sz="2400" dirty="0"/>
              <a:t>混合策略</a:t>
            </a:r>
            <a:endParaRPr lang="zh-CN" altLang="en-US" sz="2600" dirty="0"/>
          </a:p>
          <a:p>
            <a:pPr lvl="2">
              <a:lnSpc>
                <a:spcPct val="170000"/>
              </a:lnSpc>
              <a:buFont typeface="Wingdings" panose="05000000000000000000" pitchFamily="2" charset="2"/>
              <a:buChar char="Ø"/>
            </a:pPr>
            <a:r>
              <a:rPr lang="zh-CN" altLang="en-US" dirty="0"/>
              <a:t> 将自顶向下和自底向上相结合，用自顶向下策略设计一个全局概念结构的框架，以它为骨架集成由自底向上策略中设计的各局部概念结构。</a:t>
            </a:r>
          </a:p>
          <a:p>
            <a:pPr lvl="2">
              <a:buFont typeface="Wingdings" panose="05000000000000000000" pitchFamily="2" charset="2"/>
              <a:buChar char="Ø"/>
            </a:pPr>
            <a:endParaRPr lang="zh-CN" altLang="en-US" dirty="0"/>
          </a:p>
          <a:p>
            <a:pPr lvl="2"/>
            <a:endParaRPr lang="en-US" altLang="zh-CN" dirty="0"/>
          </a:p>
        </p:txBody>
      </p:sp>
    </p:spTree>
    <p:extLst>
      <p:ext uri="{BB962C8B-B14F-4D97-AF65-F5344CB8AC3E}">
        <p14:creationId xmlns:p14="http://schemas.microsoft.com/office/powerpoint/2010/main" val="3559715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7107">
                                            <p:txEl>
                                              <p:pRg st="0" end="0"/>
                                            </p:txEl>
                                          </p:spTgt>
                                        </p:tgtEl>
                                        <p:attrNameLst>
                                          <p:attrName>style.visibility</p:attrName>
                                        </p:attrNameLst>
                                      </p:cBhvr>
                                      <p:to>
                                        <p:strVal val="visible"/>
                                      </p:to>
                                    </p:set>
                                    <p:animEffect transition="in" filter="fade">
                                      <p:cBhvr>
                                        <p:cTn id="7" dur="500"/>
                                        <p:tgtEl>
                                          <p:spTgt spid="4710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7107">
                                            <p:txEl>
                                              <p:pRg st="1" end="1"/>
                                            </p:txEl>
                                          </p:spTgt>
                                        </p:tgtEl>
                                        <p:attrNameLst>
                                          <p:attrName>style.visibility</p:attrName>
                                        </p:attrNameLst>
                                      </p:cBhvr>
                                      <p:to>
                                        <p:strVal val="visible"/>
                                      </p:to>
                                    </p:set>
                                    <p:animEffect transition="in" filter="fade">
                                      <p:cBhvr>
                                        <p:cTn id="10" dur="500"/>
                                        <p:tgtEl>
                                          <p:spTgt spid="4710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7107">
                                            <p:txEl>
                                              <p:pRg st="2" end="2"/>
                                            </p:txEl>
                                          </p:spTgt>
                                        </p:tgtEl>
                                        <p:attrNameLst>
                                          <p:attrName>style.visibility</p:attrName>
                                        </p:attrNameLst>
                                      </p:cBhvr>
                                      <p:to>
                                        <p:strVal val="visible"/>
                                      </p:to>
                                    </p:set>
                                    <p:animEffect transition="in" filter="fade">
                                      <p:cBhvr>
                                        <p:cTn id="13" dur="500"/>
                                        <p:tgtEl>
                                          <p:spTgt spid="47107">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7107">
                                            <p:txEl>
                                              <p:pRg st="3" end="3"/>
                                            </p:txEl>
                                          </p:spTgt>
                                        </p:tgtEl>
                                        <p:attrNameLst>
                                          <p:attrName>style.visibility</p:attrName>
                                        </p:attrNameLst>
                                      </p:cBhvr>
                                      <p:to>
                                        <p:strVal val="visible"/>
                                      </p:to>
                                    </p:set>
                                    <p:animEffect transition="in" filter="fade">
                                      <p:cBhvr>
                                        <p:cTn id="18" dur="500"/>
                                        <p:tgtEl>
                                          <p:spTgt spid="47107">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7107">
                                            <p:txEl>
                                              <p:pRg st="4" end="4"/>
                                            </p:txEl>
                                          </p:spTgt>
                                        </p:tgtEl>
                                        <p:attrNameLst>
                                          <p:attrName>style.visibility</p:attrName>
                                        </p:attrNameLst>
                                      </p:cBhvr>
                                      <p:to>
                                        <p:strVal val="visible"/>
                                      </p:to>
                                    </p:set>
                                    <p:animEffect transition="in" filter="fade">
                                      <p:cBhvr>
                                        <p:cTn id="21" dur="500"/>
                                        <p:tgtEl>
                                          <p:spTgt spid="47107">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47107">
                                            <p:txEl>
                                              <p:pRg st="5" end="5"/>
                                            </p:txEl>
                                          </p:spTgt>
                                        </p:tgtEl>
                                        <p:attrNameLst>
                                          <p:attrName>style.visibility</p:attrName>
                                        </p:attrNameLst>
                                      </p:cBhvr>
                                      <p:to>
                                        <p:strVal val="visible"/>
                                      </p:to>
                                    </p:set>
                                    <p:animEffect transition="in" filter="fade">
                                      <p:cBhvr>
                                        <p:cTn id="26" dur="500"/>
                                        <p:tgtEl>
                                          <p:spTgt spid="47107">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47107">
                                            <p:txEl>
                                              <p:pRg st="6" end="6"/>
                                            </p:txEl>
                                          </p:spTgt>
                                        </p:tgtEl>
                                        <p:attrNameLst>
                                          <p:attrName>style.visibility</p:attrName>
                                        </p:attrNameLst>
                                      </p:cBhvr>
                                      <p:to>
                                        <p:strVal val="visible"/>
                                      </p:to>
                                    </p:set>
                                    <p:animEffect transition="in" filter="fade">
                                      <p:cBhvr>
                                        <p:cTn id="29" dur="500"/>
                                        <p:tgtEl>
                                          <p:spTgt spid="47107">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47107">
                                            <p:txEl>
                                              <p:pRg st="7" end="7"/>
                                            </p:txEl>
                                          </p:spTgt>
                                        </p:tgtEl>
                                        <p:attrNameLst>
                                          <p:attrName>style.visibility</p:attrName>
                                        </p:attrNameLst>
                                      </p:cBhvr>
                                      <p:to>
                                        <p:strVal val="visible"/>
                                      </p:to>
                                    </p:set>
                                    <p:animEffect transition="in" filter="fade">
                                      <p:cBhvr>
                                        <p:cTn id="34" dur="500"/>
                                        <p:tgtEl>
                                          <p:spTgt spid="47107">
                                            <p:txEl>
                                              <p:pRg st="7" end="7"/>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47107">
                                            <p:txEl>
                                              <p:pRg st="8" end="8"/>
                                            </p:txEl>
                                          </p:spTgt>
                                        </p:tgtEl>
                                        <p:attrNameLst>
                                          <p:attrName>style.visibility</p:attrName>
                                        </p:attrNameLst>
                                      </p:cBhvr>
                                      <p:to>
                                        <p:strVal val="visible"/>
                                      </p:to>
                                    </p:set>
                                    <p:animEffect transition="in" filter="fade">
                                      <p:cBhvr>
                                        <p:cTn id="37" dur="500"/>
                                        <p:tgtEl>
                                          <p:spTgt spid="4710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uiExpand="1"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rrowheads="1"/>
          </p:cNvSpPr>
          <p:nvPr>
            <p:ph type="title"/>
          </p:nvPr>
        </p:nvSpPr>
        <p:spPr/>
        <p:txBody>
          <a:bodyPr/>
          <a:lstStyle/>
          <a:p>
            <a:pPr>
              <a:lnSpc>
                <a:spcPct val="130000"/>
              </a:lnSpc>
            </a:pPr>
            <a:r>
              <a:rPr lang="zh-CN" altLang="en-US" sz="4000" dirty="0"/>
              <a:t>常用策略</a:t>
            </a:r>
          </a:p>
        </p:txBody>
      </p:sp>
      <p:graphicFrame>
        <p:nvGraphicFramePr>
          <p:cNvPr id="51204" name="Object 4"/>
          <p:cNvGraphicFramePr>
            <a:graphicFrameLocks noGrp="1" noChangeAspect="1"/>
          </p:cNvGraphicFramePr>
          <p:nvPr>
            <p:ph idx="1"/>
            <p:extLst>
              <p:ext uri="{D42A27DB-BD31-4B8C-83A1-F6EECF244321}">
                <p14:modId xmlns:p14="http://schemas.microsoft.com/office/powerpoint/2010/main" val="1803535554"/>
              </p:ext>
            </p:extLst>
          </p:nvPr>
        </p:nvGraphicFramePr>
        <p:xfrm>
          <a:off x="3093357" y="3228975"/>
          <a:ext cx="5081588" cy="3598863"/>
        </p:xfrm>
        <a:graphic>
          <a:graphicData uri="http://schemas.openxmlformats.org/presentationml/2006/ole">
            <mc:AlternateContent xmlns:mc="http://schemas.openxmlformats.org/markup-compatibility/2006">
              <mc:Choice xmlns:v="urn:schemas-microsoft-com:vml" Requires="v">
                <p:oleObj spid="_x0000_s5332" name="Image" r:id="rId3" imgW="6349206" imgH="4495238" progId="Photoshop.Image.7">
                  <p:embed/>
                </p:oleObj>
              </mc:Choice>
              <mc:Fallback>
                <p:oleObj name="Image" r:id="rId3" imgW="6349206" imgH="4495238" progId="Photoshop.Image.7">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93357" y="3228975"/>
                        <a:ext cx="5081588" cy="3598863"/>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FF">
                                    <a:gamma/>
                                    <a:shade val="73333"/>
                                    <a:invGamma/>
                                  </a:srgbClr>
                                </a:gs>
                              </a:gsLst>
                              <a:lin ang="5400000" scaled="1"/>
                            </a:gradFill>
                          </a14:hiddenFill>
                        </a:ext>
                        <a:ext uri="{91240B29-F687-4F45-9708-019B960494DF}">
                          <a14:hiddenLine xmlns:a14="http://schemas.microsoft.com/office/drawing/2010/main" w="25400"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203" name="Rectangle 3"/>
          <p:cNvSpPr>
            <a:spLocks noGrp="1" noRot="1" noChangeArrowheads="1"/>
          </p:cNvSpPr>
          <p:nvPr>
            <p:ph type="body" sz="half" idx="4294967295"/>
          </p:nvPr>
        </p:nvSpPr>
        <p:spPr>
          <a:xfrm>
            <a:off x="0" y="2118622"/>
            <a:ext cx="7920038" cy="1600200"/>
          </a:xfrm>
        </p:spPr>
        <p:txBody>
          <a:bodyPr>
            <a:normAutofit/>
          </a:bodyPr>
          <a:lstStyle/>
          <a:p>
            <a:pPr lvl="1">
              <a:lnSpc>
                <a:spcPct val="130000"/>
              </a:lnSpc>
            </a:pPr>
            <a:r>
              <a:rPr lang="zh-CN" altLang="en-US" sz="2400" dirty="0" smtClean="0"/>
              <a:t>自顶向下</a:t>
            </a:r>
            <a:r>
              <a:rPr lang="zh-CN" altLang="en-US" sz="2400" dirty="0"/>
              <a:t>地进行需求分析</a:t>
            </a:r>
          </a:p>
          <a:p>
            <a:pPr lvl="1">
              <a:lnSpc>
                <a:spcPct val="130000"/>
              </a:lnSpc>
            </a:pPr>
            <a:r>
              <a:rPr lang="zh-CN" altLang="en-US" sz="2400" dirty="0"/>
              <a:t>自底向上地设计概念结构</a:t>
            </a:r>
          </a:p>
        </p:txBody>
      </p:sp>
    </p:spTree>
    <p:extLst>
      <p:ext uri="{BB962C8B-B14F-4D97-AF65-F5344CB8AC3E}">
        <p14:creationId xmlns:p14="http://schemas.microsoft.com/office/powerpoint/2010/main" val="26808182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三、课程设计选题</a:t>
            </a:r>
          </a:p>
        </p:txBody>
      </p:sp>
      <p:sp>
        <p:nvSpPr>
          <p:cNvPr id="3" name="内容占位符 2"/>
          <p:cNvSpPr>
            <a:spLocks noGrp="1"/>
          </p:cNvSpPr>
          <p:nvPr>
            <p:ph idx="1"/>
          </p:nvPr>
        </p:nvSpPr>
        <p:spPr/>
        <p:txBody>
          <a:bodyPr/>
          <a:lstStyle/>
          <a:p>
            <a:r>
              <a:rPr lang="zh-CN" altLang="en-US" dirty="0"/>
              <a:t>选题：</a:t>
            </a:r>
            <a:r>
              <a:rPr lang="zh-CN" altLang="en-US" dirty="0" smtClean="0"/>
              <a:t>每</a:t>
            </a:r>
            <a:r>
              <a:rPr lang="zh-CN" altLang="en-US" dirty="0"/>
              <a:t>组</a:t>
            </a:r>
            <a:r>
              <a:rPr lang="zh-CN" altLang="en-US" dirty="0" smtClean="0"/>
              <a:t>从</a:t>
            </a:r>
            <a:r>
              <a:rPr lang="zh-CN" altLang="en-US" dirty="0"/>
              <a:t>候选</a:t>
            </a:r>
            <a:r>
              <a:rPr lang="zh-CN" altLang="en-US" dirty="0" smtClean="0"/>
              <a:t>题目</a:t>
            </a:r>
            <a:r>
              <a:rPr lang="zh-CN" altLang="en-US" dirty="0"/>
              <a:t>中选择一个完成；</a:t>
            </a:r>
          </a:p>
          <a:p>
            <a:r>
              <a:rPr lang="zh-CN" altLang="en-US" dirty="0" smtClean="0"/>
              <a:t>也</a:t>
            </a:r>
            <a:r>
              <a:rPr lang="zh-CN" altLang="en-US" dirty="0"/>
              <a:t>可自选课题。自选课题要求难易适中，业务情况容易了解，涉及其他专业的“专业性”不要太</a:t>
            </a:r>
            <a:r>
              <a:rPr lang="zh-CN" altLang="en-US" dirty="0" smtClean="0"/>
              <a:t>强。</a:t>
            </a:r>
            <a:endParaRPr lang="zh-CN" altLang="en-US" dirty="0"/>
          </a:p>
          <a:p>
            <a:endParaRPr lang="zh-CN" altLang="en-US" dirty="0"/>
          </a:p>
        </p:txBody>
      </p:sp>
    </p:spTree>
    <p:extLst>
      <p:ext uri="{BB962C8B-B14F-4D97-AF65-F5344CB8AC3E}">
        <p14:creationId xmlns:p14="http://schemas.microsoft.com/office/powerpoint/2010/main" val="373406504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Rectangle 2"/>
          <p:cNvSpPr>
            <a:spLocks noGrp="1" noRot="1" noChangeArrowheads="1"/>
          </p:cNvSpPr>
          <p:nvPr>
            <p:ph type="title"/>
          </p:nvPr>
        </p:nvSpPr>
        <p:spPr/>
        <p:txBody>
          <a:bodyPr/>
          <a:lstStyle/>
          <a:p>
            <a:r>
              <a:rPr lang="en-US" altLang="zh-CN" dirty="0" smtClean="0"/>
              <a:t>2  </a:t>
            </a:r>
            <a:r>
              <a:rPr lang="zh-CN" altLang="en-US" dirty="0"/>
              <a:t>概念结构设计</a:t>
            </a:r>
          </a:p>
        </p:txBody>
      </p:sp>
      <p:sp>
        <p:nvSpPr>
          <p:cNvPr id="40963" name="Rectangle 3"/>
          <p:cNvSpPr>
            <a:spLocks noGrp="1" noRot="1" noChangeArrowheads="1"/>
          </p:cNvSpPr>
          <p:nvPr>
            <p:ph idx="1"/>
          </p:nvPr>
        </p:nvSpPr>
        <p:spPr/>
        <p:txBody>
          <a:bodyPr/>
          <a:lstStyle/>
          <a:p>
            <a:pPr>
              <a:lnSpc>
                <a:spcPct val="160000"/>
              </a:lnSpc>
              <a:buFont typeface="Wingdings" panose="05000000000000000000" pitchFamily="2" charset="2"/>
              <a:buNone/>
            </a:pPr>
            <a:r>
              <a:rPr lang="en-US" altLang="zh-CN" b="1" dirty="0"/>
              <a:t>2.1  </a:t>
            </a:r>
            <a:r>
              <a:rPr lang="zh-CN" altLang="en-US" b="1" dirty="0"/>
              <a:t>概念结构</a:t>
            </a:r>
          </a:p>
          <a:p>
            <a:pPr>
              <a:lnSpc>
                <a:spcPct val="160000"/>
              </a:lnSpc>
              <a:buFont typeface="Wingdings" panose="05000000000000000000" pitchFamily="2" charset="2"/>
              <a:buNone/>
            </a:pPr>
            <a:r>
              <a:rPr lang="en-US" altLang="zh-CN" b="1" dirty="0" smtClean="0"/>
              <a:t>2.2  </a:t>
            </a:r>
            <a:r>
              <a:rPr lang="zh-CN" altLang="en-US" b="1" dirty="0"/>
              <a:t>概念结构设计的方法与步骤</a:t>
            </a:r>
          </a:p>
          <a:p>
            <a:pPr>
              <a:lnSpc>
                <a:spcPct val="160000"/>
              </a:lnSpc>
              <a:buFont typeface="Wingdings" panose="05000000000000000000" pitchFamily="2" charset="2"/>
              <a:buNone/>
            </a:pPr>
            <a:r>
              <a:rPr lang="en-US" altLang="zh-CN" b="1" dirty="0">
                <a:solidFill>
                  <a:srgbClr val="3333FF"/>
                </a:solidFill>
              </a:rPr>
              <a:t>2.3  </a:t>
            </a:r>
            <a:r>
              <a:rPr lang="zh-CN" altLang="en-US" b="1" dirty="0">
                <a:solidFill>
                  <a:srgbClr val="3333FF"/>
                </a:solidFill>
              </a:rPr>
              <a:t>数据抽象与局部视图设计</a:t>
            </a:r>
          </a:p>
          <a:p>
            <a:pPr>
              <a:lnSpc>
                <a:spcPct val="160000"/>
              </a:lnSpc>
              <a:buFont typeface="Wingdings" panose="05000000000000000000" pitchFamily="2" charset="2"/>
              <a:buNone/>
            </a:pPr>
            <a:r>
              <a:rPr lang="en-US" altLang="zh-CN" b="1" dirty="0" smtClean="0"/>
              <a:t>2.4  </a:t>
            </a:r>
            <a:r>
              <a:rPr lang="zh-CN" altLang="en-US" b="1" dirty="0"/>
              <a:t>视图的集成</a:t>
            </a:r>
          </a:p>
          <a:p>
            <a:pPr>
              <a:lnSpc>
                <a:spcPct val="140000"/>
              </a:lnSpc>
              <a:buFont typeface="Wingdings" panose="05000000000000000000" pitchFamily="2" charset="2"/>
              <a:buNone/>
            </a:pPr>
            <a:endParaRPr lang="en-US" altLang="zh-CN" b="1" dirty="0"/>
          </a:p>
        </p:txBody>
      </p:sp>
    </p:spTree>
    <p:extLst>
      <p:ext uri="{BB962C8B-B14F-4D97-AF65-F5344CB8AC3E}">
        <p14:creationId xmlns:p14="http://schemas.microsoft.com/office/powerpoint/2010/main" val="3485265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0963">
                                            <p:txEl>
                                              <p:pRg st="0" end="0"/>
                                            </p:txEl>
                                          </p:spTgt>
                                        </p:tgtEl>
                                        <p:attrNameLst>
                                          <p:attrName>style.visibility</p:attrName>
                                        </p:attrNameLst>
                                      </p:cBhvr>
                                      <p:to>
                                        <p:strVal val="visible"/>
                                      </p:to>
                                    </p:set>
                                    <p:animEffect transition="in" filter="fade">
                                      <p:cBhvr>
                                        <p:cTn id="7" dur="500"/>
                                        <p:tgtEl>
                                          <p:spTgt spid="4096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0963">
                                            <p:txEl>
                                              <p:pRg st="1" end="1"/>
                                            </p:txEl>
                                          </p:spTgt>
                                        </p:tgtEl>
                                        <p:attrNameLst>
                                          <p:attrName>style.visibility</p:attrName>
                                        </p:attrNameLst>
                                      </p:cBhvr>
                                      <p:to>
                                        <p:strVal val="visible"/>
                                      </p:to>
                                    </p:set>
                                    <p:animEffect transition="in" filter="fade">
                                      <p:cBhvr>
                                        <p:cTn id="10" dur="500"/>
                                        <p:tgtEl>
                                          <p:spTgt spid="4096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0963">
                                            <p:txEl>
                                              <p:pRg st="2" end="2"/>
                                            </p:txEl>
                                          </p:spTgt>
                                        </p:tgtEl>
                                        <p:attrNameLst>
                                          <p:attrName>style.visibility</p:attrName>
                                        </p:attrNameLst>
                                      </p:cBhvr>
                                      <p:to>
                                        <p:strVal val="visible"/>
                                      </p:to>
                                    </p:set>
                                    <p:animEffect transition="in" filter="fade">
                                      <p:cBhvr>
                                        <p:cTn id="13" dur="500"/>
                                        <p:tgtEl>
                                          <p:spTgt spid="4096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0963">
                                            <p:txEl>
                                              <p:pRg st="3" end="3"/>
                                            </p:txEl>
                                          </p:spTgt>
                                        </p:tgtEl>
                                        <p:attrNameLst>
                                          <p:attrName>style.visibility</p:attrName>
                                        </p:attrNameLst>
                                      </p:cBhvr>
                                      <p:to>
                                        <p:strVal val="visible"/>
                                      </p:to>
                                    </p:set>
                                    <p:animEffect transition="in" filter="fade">
                                      <p:cBhvr>
                                        <p:cTn id="16" dur="500"/>
                                        <p:tgtEl>
                                          <p:spTgt spid="4096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build="p"/>
    </p:bld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298" name="Rectangle 2"/>
          <p:cNvSpPr>
            <a:spLocks noGrp="1" noRot="1" noChangeArrowheads="1"/>
          </p:cNvSpPr>
          <p:nvPr>
            <p:ph type="title"/>
          </p:nvPr>
        </p:nvSpPr>
        <p:spPr/>
        <p:txBody>
          <a:bodyPr/>
          <a:lstStyle/>
          <a:p>
            <a:r>
              <a:rPr lang="zh-CN" altLang="en-US" dirty="0"/>
              <a:t>数据抽象</a:t>
            </a:r>
          </a:p>
        </p:txBody>
      </p:sp>
      <p:sp>
        <p:nvSpPr>
          <p:cNvPr id="55299" name="Rectangle 3"/>
          <p:cNvSpPr>
            <a:spLocks noGrp="1" noRot="1" noChangeArrowheads="1"/>
          </p:cNvSpPr>
          <p:nvPr>
            <p:ph idx="1"/>
          </p:nvPr>
        </p:nvSpPr>
        <p:spPr/>
        <p:txBody>
          <a:bodyPr>
            <a:normAutofit/>
          </a:bodyPr>
          <a:lstStyle/>
          <a:p>
            <a:pPr>
              <a:lnSpc>
                <a:spcPct val="110000"/>
              </a:lnSpc>
              <a:spcBef>
                <a:spcPct val="60000"/>
              </a:spcBef>
            </a:pPr>
            <a:r>
              <a:rPr lang="zh-CN" altLang="en-US" dirty="0"/>
              <a:t>数据</a:t>
            </a:r>
            <a:r>
              <a:rPr lang="zh-CN" altLang="en-US" dirty="0" smtClean="0"/>
              <a:t>抽象</a:t>
            </a:r>
            <a:r>
              <a:rPr lang="zh-CN" altLang="en-US" dirty="0"/>
              <a:t>是对实际的人、事、</a:t>
            </a:r>
            <a:r>
              <a:rPr lang="zh-CN" altLang="en-US" dirty="0" smtClean="0"/>
              <a:t>物等信息中</a:t>
            </a:r>
            <a:r>
              <a:rPr lang="zh-CN" altLang="en-US" dirty="0"/>
              <a:t>抽取所关心的共同特性，忽略非本质的细节，并把这些特性用各种概念精确地加以描述。</a:t>
            </a:r>
          </a:p>
          <a:p>
            <a:pPr lvl="1">
              <a:lnSpc>
                <a:spcPct val="110000"/>
              </a:lnSpc>
              <a:spcBef>
                <a:spcPct val="60000"/>
              </a:spcBef>
            </a:pPr>
            <a:r>
              <a:rPr lang="zh-CN" altLang="en-US" dirty="0"/>
              <a:t>概念结构是对现实世界的一种</a:t>
            </a:r>
            <a:r>
              <a:rPr lang="zh-CN" altLang="en-US" dirty="0" smtClean="0"/>
              <a:t>抽象</a:t>
            </a:r>
            <a:endParaRPr lang="en-US" altLang="zh-CN" dirty="0" smtClean="0"/>
          </a:p>
          <a:p>
            <a:pPr lvl="1">
              <a:buFont typeface="Wingdings" panose="05000000000000000000" pitchFamily="2" charset="2"/>
              <a:buNone/>
            </a:pPr>
            <a:endParaRPr lang="en-US" altLang="zh-CN" dirty="0"/>
          </a:p>
          <a:p>
            <a:pPr lvl="1">
              <a:lnSpc>
                <a:spcPct val="110000"/>
              </a:lnSpc>
              <a:spcBef>
                <a:spcPct val="60000"/>
              </a:spcBef>
            </a:pPr>
            <a:endParaRPr lang="zh-CN" altLang="en-US" dirty="0"/>
          </a:p>
        </p:txBody>
      </p:sp>
    </p:spTree>
    <p:extLst>
      <p:ext uri="{BB962C8B-B14F-4D97-AF65-F5344CB8AC3E}">
        <p14:creationId xmlns:p14="http://schemas.microsoft.com/office/powerpoint/2010/main" val="940379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5299">
                                            <p:txEl>
                                              <p:pRg st="0" end="0"/>
                                            </p:txEl>
                                          </p:spTgt>
                                        </p:tgtEl>
                                        <p:attrNameLst>
                                          <p:attrName>style.visibility</p:attrName>
                                        </p:attrNameLst>
                                      </p:cBhvr>
                                      <p:to>
                                        <p:strVal val="visible"/>
                                      </p:to>
                                    </p:set>
                                    <p:animEffect transition="in" filter="fade">
                                      <p:cBhvr>
                                        <p:cTn id="7" dur="500"/>
                                        <p:tgtEl>
                                          <p:spTgt spid="5529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5299">
                                            <p:txEl>
                                              <p:pRg st="1" end="1"/>
                                            </p:txEl>
                                          </p:spTgt>
                                        </p:tgtEl>
                                        <p:attrNameLst>
                                          <p:attrName>style.visibility</p:attrName>
                                        </p:attrNameLst>
                                      </p:cBhvr>
                                      <p:to>
                                        <p:strVal val="visible"/>
                                      </p:to>
                                    </p:set>
                                    <p:animEffect transition="in" filter="fade">
                                      <p:cBhvr>
                                        <p:cTn id="10" dur="500"/>
                                        <p:tgtEl>
                                          <p:spTgt spid="5529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9" grpId="0" uiExpand="1" build="p"/>
    </p:bld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346" name="Rectangle 2"/>
          <p:cNvSpPr>
            <a:spLocks noGrp="1" noRot="1" noChangeArrowheads="1"/>
          </p:cNvSpPr>
          <p:nvPr>
            <p:ph type="title"/>
          </p:nvPr>
        </p:nvSpPr>
        <p:spPr/>
        <p:txBody>
          <a:bodyPr/>
          <a:lstStyle/>
          <a:p>
            <a:r>
              <a:rPr lang="zh-CN" altLang="en-US" dirty="0"/>
              <a:t>数据抽象（续）</a:t>
            </a:r>
          </a:p>
        </p:txBody>
      </p:sp>
      <p:sp>
        <p:nvSpPr>
          <p:cNvPr id="2" name="内容占位符 1"/>
          <p:cNvSpPr>
            <a:spLocks noGrp="1"/>
          </p:cNvSpPr>
          <p:nvPr>
            <p:ph idx="1"/>
          </p:nvPr>
        </p:nvSpPr>
        <p:spPr/>
        <p:txBody>
          <a:bodyPr/>
          <a:lstStyle/>
          <a:p>
            <a:pPr>
              <a:lnSpc>
                <a:spcPct val="150000"/>
              </a:lnSpc>
            </a:pPr>
            <a:r>
              <a:rPr lang="zh-CN" altLang="en-US" b="1" dirty="0"/>
              <a:t>三种常用抽象</a:t>
            </a:r>
          </a:p>
          <a:p>
            <a:pPr>
              <a:lnSpc>
                <a:spcPct val="150000"/>
              </a:lnSpc>
              <a:buFont typeface="Wingdings" panose="05000000000000000000" pitchFamily="2" charset="2"/>
              <a:buNone/>
            </a:pPr>
            <a:r>
              <a:rPr lang="en-US" altLang="zh-CN" dirty="0"/>
              <a:t>1. </a:t>
            </a:r>
            <a:r>
              <a:rPr lang="zh-CN" altLang="en-US" dirty="0"/>
              <a:t>分类（</a:t>
            </a:r>
            <a:r>
              <a:rPr lang="en-US" altLang="zh-CN" dirty="0"/>
              <a:t>Classification</a:t>
            </a:r>
            <a:r>
              <a:rPr lang="zh-CN" altLang="en-US" dirty="0"/>
              <a:t>）</a:t>
            </a:r>
          </a:p>
          <a:p>
            <a:pPr lvl="1">
              <a:lnSpc>
                <a:spcPct val="150000"/>
              </a:lnSpc>
            </a:pPr>
            <a:r>
              <a:rPr lang="zh-CN" altLang="en-US" dirty="0"/>
              <a:t>定义某</a:t>
            </a:r>
            <a:r>
              <a:rPr lang="zh-CN" altLang="en-US" dirty="0" smtClean="0"/>
              <a:t>一概念</a:t>
            </a:r>
            <a:r>
              <a:rPr lang="en-US" altLang="zh-CN" dirty="0" smtClean="0"/>
              <a:t>(</a:t>
            </a:r>
            <a:r>
              <a:rPr lang="zh-CN" altLang="en-US" dirty="0"/>
              <a:t>类</a:t>
            </a:r>
            <a:r>
              <a:rPr lang="en-US" altLang="zh-CN" dirty="0" smtClean="0"/>
              <a:t>)</a:t>
            </a:r>
            <a:r>
              <a:rPr lang="zh-CN" altLang="en-US" dirty="0" smtClean="0"/>
              <a:t>作为</a:t>
            </a:r>
            <a:r>
              <a:rPr lang="zh-CN" altLang="en-US" dirty="0"/>
              <a:t>现实世界中一组对象的类型</a:t>
            </a:r>
          </a:p>
          <a:p>
            <a:pPr lvl="1">
              <a:lnSpc>
                <a:spcPct val="150000"/>
              </a:lnSpc>
            </a:pPr>
            <a:r>
              <a:rPr lang="zh-CN" altLang="en-US" dirty="0"/>
              <a:t>抽象了对象</a:t>
            </a:r>
            <a:r>
              <a:rPr lang="zh-CN" altLang="en-US" dirty="0">
                <a:solidFill>
                  <a:srgbClr val="0000FF"/>
                </a:solidFill>
              </a:rPr>
              <a:t>值和型</a:t>
            </a:r>
            <a:r>
              <a:rPr lang="zh-CN" altLang="en-US" dirty="0"/>
              <a:t>之间的“</a:t>
            </a:r>
            <a:r>
              <a:rPr lang="en-US" altLang="zh-CN" dirty="0"/>
              <a:t>is member of”</a:t>
            </a:r>
            <a:r>
              <a:rPr lang="zh-CN" altLang="en-US" dirty="0"/>
              <a:t>的语义</a:t>
            </a:r>
          </a:p>
          <a:p>
            <a:endParaRPr lang="zh-CN" altLang="en-US" dirty="0"/>
          </a:p>
        </p:txBody>
      </p:sp>
      <p:pic>
        <p:nvPicPr>
          <p:cNvPr id="57347" name="Picture 3" descr="7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02969" y="890926"/>
            <a:ext cx="5891213" cy="2389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17540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fade">
                                      <p:cBhvr>
                                        <p:cTn id="15" dur="500"/>
                                        <p:tgtEl>
                                          <p:spTgt spid="2">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fade">
                                      <p:cBhvr>
                                        <p:cTn id="18" dur="500"/>
                                        <p:tgtEl>
                                          <p:spTgt spid="2">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73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370" name="Rectangle 2"/>
          <p:cNvSpPr>
            <a:spLocks noGrp="1" noRot="1" noChangeArrowheads="1"/>
          </p:cNvSpPr>
          <p:nvPr>
            <p:ph type="title"/>
          </p:nvPr>
        </p:nvSpPr>
        <p:spPr/>
        <p:txBody>
          <a:bodyPr/>
          <a:lstStyle/>
          <a:p>
            <a:r>
              <a:rPr lang="zh-CN" altLang="en-US" dirty="0"/>
              <a:t>数据抽象（续）</a:t>
            </a:r>
          </a:p>
        </p:txBody>
      </p:sp>
      <p:sp>
        <p:nvSpPr>
          <p:cNvPr id="58371" name="Rectangle 3"/>
          <p:cNvSpPr>
            <a:spLocks noGrp="1" noRot="1" noChangeArrowheads="1"/>
          </p:cNvSpPr>
          <p:nvPr>
            <p:ph idx="1"/>
          </p:nvPr>
        </p:nvSpPr>
        <p:spPr/>
        <p:txBody>
          <a:bodyPr/>
          <a:lstStyle/>
          <a:p>
            <a:pPr>
              <a:lnSpc>
                <a:spcPct val="160000"/>
              </a:lnSpc>
              <a:buFont typeface="Wingdings" panose="05000000000000000000" pitchFamily="2" charset="2"/>
              <a:buNone/>
            </a:pPr>
            <a:r>
              <a:rPr lang="en-US" altLang="zh-CN" dirty="0"/>
              <a:t>2. </a:t>
            </a:r>
            <a:r>
              <a:rPr lang="zh-CN" altLang="en-US" dirty="0"/>
              <a:t>聚集（</a:t>
            </a:r>
            <a:r>
              <a:rPr lang="en-US" altLang="zh-CN" dirty="0"/>
              <a:t>Aggregation</a:t>
            </a:r>
            <a:r>
              <a:rPr lang="zh-CN" altLang="en-US" dirty="0"/>
              <a:t>）</a:t>
            </a:r>
          </a:p>
          <a:p>
            <a:pPr lvl="1">
              <a:lnSpc>
                <a:spcPct val="160000"/>
              </a:lnSpc>
            </a:pPr>
            <a:r>
              <a:rPr lang="zh-CN" altLang="en-US" dirty="0"/>
              <a:t>定义某一类型的组成</a:t>
            </a:r>
            <a:r>
              <a:rPr lang="zh-CN" altLang="en-US" dirty="0" smtClean="0"/>
              <a:t>成分（有</a:t>
            </a:r>
            <a:r>
              <a:rPr lang="zh-CN" altLang="en-US" dirty="0"/>
              <a:t>哪些描述</a:t>
            </a:r>
            <a:r>
              <a:rPr lang="zh-CN" altLang="en-US" dirty="0" smtClean="0"/>
              <a:t>属性？）</a:t>
            </a:r>
            <a:endParaRPr lang="zh-CN" altLang="en-US" dirty="0"/>
          </a:p>
          <a:p>
            <a:pPr lvl="1">
              <a:lnSpc>
                <a:spcPct val="160000"/>
              </a:lnSpc>
            </a:pPr>
            <a:r>
              <a:rPr lang="zh-CN" altLang="en-US" dirty="0"/>
              <a:t>抽象了</a:t>
            </a:r>
            <a:r>
              <a:rPr lang="zh-CN" altLang="en-US" dirty="0" smtClean="0"/>
              <a:t>对象类型</a:t>
            </a:r>
            <a:r>
              <a:rPr lang="zh-CN" altLang="en-US" dirty="0"/>
              <a:t>和成分之间“</a:t>
            </a:r>
            <a:r>
              <a:rPr lang="en-US" altLang="zh-CN" dirty="0"/>
              <a:t>is part of”</a:t>
            </a:r>
            <a:r>
              <a:rPr lang="zh-CN" altLang="en-US" dirty="0"/>
              <a:t>的语义</a:t>
            </a:r>
          </a:p>
        </p:txBody>
      </p:sp>
      <p:graphicFrame>
        <p:nvGraphicFramePr>
          <p:cNvPr id="4" name="Object 4"/>
          <p:cNvGraphicFramePr>
            <a:graphicFrameLocks noChangeAspect="1"/>
          </p:cNvGraphicFramePr>
          <p:nvPr>
            <p:extLst>
              <p:ext uri="{D42A27DB-BD31-4B8C-83A1-F6EECF244321}">
                <p14:modId xmlns:p14="http://schemas.microsoft.com/office/powerpoint/2010/main" val="2570537861"/>
              </p:ext>
            </p:extLst>
          </p:nvPr>
        </p:nvGraphicFramePr>
        <p:xfrm>
          <a:off x="898300" y="4518021"/>
          <a:ext cx="7559675" cy="1920875"/>
        </p:xfrm>
        <a:graphic>
          <a:graphicData uri="http://schemas.openxmlformats.org/presentationml/2006/ole">
            <mc:AlternateContent xmlns:mc="http://schemas.openxmlformats.org/markup-compatibility/2006">
              <mc:Choice xmlns:v="urn:schemas-microsoft-com:vml" Requires="v">
                <p:oleObj spid="_x0000_s7380" name="图片" r:id="rId3" imgW="3069125" imgH="751438" progId="Word.Picture.8">
                  <p:embed/>
                </p:oleObj>
              </mc:Choice>
              <mc:Fallback>
                <p:oleObj name="图片" r:id="rId3" imgW="3069125" imgH="751438"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8300" y="4518021"/>
                        <a:ext cx="7559675" cy="1920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072407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8371">
                                            <p:txEl>
                                              <p:pRg st="0" end="0"/>
                                            </p:txEl>
                                          </p:spTgt>
                                        </p:tgtEl>
                                        <p:attrNameLst>
                                          <p:attrName>style.visibility</p:attrName>
                                        </p:attrNameLst>
                                      </p:cBhvr>
                                      <p:to>
                                        <p:strVal val="visible"/>
                                      </p:to>
                                    </p:set>
                                    <p:animEffect transition="in" filter="fade">
                                      <p:cBhvr>
                                        <p:cTn id="7" dur="500"/>
                                        <p:tgtEl>
                                          <p:spTgt spid="5837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8371">
                                            <p:txEl>
                                              <p:pRg st="1" end="1"/>
                                            </p:txEl>
                                          </p:spTgt>
                                        </p:tgtEl>
                                        <p:attrNameLst>
                                          <p:attrName>style.visibility</p:attrName>
                                        </p:attrNameLst>
                                      </p:cBhvr>
                                      <p:to>
                                        <p:strVal val="visible"/>
                                      </p:to>
                                    </p:set>
                                    <p:animEffect transition="in" filter="fade">
                                      <p:cBhvr>
                                        <p:cTn id="10" dur="500"/>
                                        <p:tgtEl>
                                          <p:spTgt spid="58371">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8371">
                                            <p:txEl>
                                              <p:pRg st="2" end="2"/>
                                            </p:txEl>
                                          </p:spTgt>
                                        </p:tgtEl>
                                        <p:attrNameLst>
                                          <p:attrName>style.visibility</p:attrName>
                                        </p:attrNameLst>
                                      </p:cBhvr>
                                      <p:to>
                                        <p:strVal val="visible"/>
                                      </p:to>
                                    </p:set>
                                    <p:animEffect transition="in" filter="fade">
                                      <p:cBhvr>
                                        <p:cTn id="13" dur="500"/>
                                        <p:tgtEl>
                                          <p:spTgt spid="58371">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1" grpId="0" build="p"/>
    </p:bld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490" name="Rectangle 2"/>
          <p:cNvSpPr>
            <a:spLocks noGrp="1" noRot="1" noChangeArrowheads="1"/>
          </p:cNvSpPr>
          <p:nvPr>
            <p:ph type="title"/>
          </p:nvPr>
        </p:nvSpPr>
        <p:spPr/>
        <p:txBody>
          <a:bodyPr/>
          <a:lstStyle/>
          <a:p>
            <a:r>
              <a:rPr lang="zh-CN" altLang="en-US" dirty="0"/>
              <a:t>数据抽象（续）</a:t>
            </a:r>
          </a:p>
        </p:txBody>
      </p:sp>
      <p:sp>
        <p:nvSpPr>
          <p:cNvPr id="63491" name="Rectangle 3"/>
          <p:cNvSpPr>
            <a:spLocks noGrp="1" noRot="1" noChangeArrowheads="1"/>
          </p:cNvSpPr>
          <p:nvPr>
            <p:ph idx="1"/>
          </p:nvPr>
        </p:nvSpPr>
        <p:spPr/>
        <p:txBody>
          <a:bodyPr/>
          <a:lstStyle/>
          <a:p>
            <a:pPr>
              <a:lnSpc>
                <a:spcPct val="170000"/>
              </a:lnSpc>
              <a:buFont typeface="Wingdings" panose="05000000000000000000" pitchFamily="2" charset="2"/>
              <a:buNone/>
            </a:pPr>
            <a:r>
              <a:rPr lang="en-US" altLang="zh-CN" dirty="0"/>
              <a:t>3. </a:t>
            </a:r>
            <a:r>
              <a:rPr lang="zh-CN" altLang="en-US" dirty="0"/>
              <a:t>概括（</a:t>
            </a:r>
            <a:r>
              <a:rPr lang="en-US" altLang="zh-CN" dirty="0"/>
              <a:t>Generalization</a:t>
            </a:r>
            <a:r>
              <a:rPr lang="zh-CN" altLang="en-US" dirty="0"/>
              <a:t>）</a:t>
            </a:r>
          </a:p>
          <a:p>
            <a:pPr lvl="1">
              <a:lnSpc>
                <a:spcPct val="170000"/>
              </a:lnSpc>
            </a:pPr>
            <a:r>
              <a:rPr lang="zh-CN" altLang="en-US" dirty="0"/>
              <a:t>定义类型之间的一种子集联系</a:t>
            </a:r>
          </a:p>
          <a:p>
            <a:pPr lvl="1">
              <a:lnSpc>
                <a:spcPct val="170000"/>
              </a:lnSpc>
            </a:pPr>
            <a:r>
              <a:rPr lang="zh-CN" altLang="en-US" dirty="0"/>
              <a:t>抽象了类型之间的“</a:t>
            </a:r>
            <a:r>
              <a:rPr lang="en-US" altLang="zh-CN" dirty="0"/>
              <a:t>is subset of”</a:t>
            </a:r>
            <a:r>
              <a:rPr lang="zh-CN" altLang="en-US" dirty="0"/>
              <a:t>的语义</a:t>
            </a:r>
          </a:p>
          <a:p>
            <a:pPr lvl="1">
              <a:lnSpc>
                <a:spcPct val="170000"/>
              </a:lnSpc>
            </a:pPr>
            <a:r>
              <a:rPr lang="zh-CN" altLang="en-US" dirty="0"/>
              <a:t>继承性</a:t>
            </a:r>
          </a:p>
          <a:p>
            <a:pPr>
              <a:lnSpc>
                <a:spcPct val="120000"/>
              </a:lnSpc>
              <a:buFont typeface="Wingdings" panose="05000000000000000000" pitchFamily="2" charset="2"/>
              <a:buNone/>
            </a:pPr>
            <a:r>
              <a:rPr lang="zh-CN" altLang="en-US" dirty="0"/>
              <a:t>    </a:t>
            </a:r>
          </a:p>
        </p:txBody>
      </p:sp>
      <p:pic>
        <p:nvPicPr>
          <p:cNvPr id="4" name="Picture 3" descr="7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626" y="4169189"/>
            <a:ext cx="6264275" cy="2622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35178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3491">
                                            <p:txEl>
                                              <p:pRg st="0" end="0"/>
                                            </p:txEl>
                                          </p:spTgt>
                                        </p:tgtEl>
                                        <p:attrNameLst>
                                          <p:attrName>style.visibility</p:attrName>
                                        </p:attrNameLst>
                                      </p:cBhvr>
                                      <p:to>
                                        <p:strVal val="visible"/>
                                      </p:to>
                                    </p:set>
                                    <p:animEffect transition="in" filter="fade">
                                      <p:cBhvr>
                                        <p:cTn id="7" dur="500"/>
                                        <p:tgtEl>
                                          <p:spTgt spid="6349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3491">
                                            <p:txEl>
                                              <p:pRg st="1" end="1"/>
                                            </p:txEl>
                                          </p:spTgt>
                                        </p:tgtEl>
                                        <p:attrNameLst>
                                          <p:attrName>style.visibility</p:attrName>
                                        </p:attrNameLst>
                                      </p:cBhvr>
                                      <p:to>
                                        <p:strVal val="visible"/>
                                      </p:to>
                                    </p:set>
                                    <p:animEffect transition="in" filter="fade">
                                      <p:cBhvr>
                                        <p:cTn id="10" dur="500"/>
                                        <p:tgtEl>
                                          <p:spTgt spid="63491">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3491">
                                            <p:txEl>
                                              <p:pRg st="2" end="2"/>
                                            </p:txEl>
                                          </p:spTgt>
                                        </p:tgtEl>
                                        <p:attrNameLst>
                                          <p:attrName>style.visibility</p:attrName>
                                        </p:attrNameLst>
                                      </p:cBhvr>
                                      <p:to>
                                        <p:strVal val="visible"/>
                                      </p:to>
                                    </p:set>
                                    <p:animEffect transition="in" filter="fade">
                                      <p:cBhvr>
                                        <p:cTn id="13" dur="500"/>
                                        <p:tgtEl>
                                          <p:spTgt spid="63491">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3491">
                                            <p:txEl>
                                              <p:pRg st="3" end="3"/>
                                            </p:txEl>
                                          </p:spTgt>
                                        </p:tgtEl>
                                        <p:attrNameLst>
                                          <p:attrName>style.visibility</p:attrName>
                                        </p:attrNameLst>
                                      </p:cBhvr>
                                      <p:to>
                                        <p:strVal val="visible"/>
                                      </p:to>
                                    </p:set>
                                    <p:animEffect transition="in" filter="fade">
                                      <p:cBhvr>
                                        <p:cTn id="16" dur="500"/>
                                        <p:tgtEl>
                                          <p:spTgt spid="63491">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3491">
                                            <p:txEl>
                                              <p:pRg st="4" end="4"/>
                                            </p:txEl>
                                          </p:spTgt>
                                        </p:tgtEl>
                                        <p:attrNameLst>
                                          <p:attrName>style.visibility</p:attrName>
                                        </p:attrNameLst>
                                      </p:cBhvr>
                                      <p:to>
                                        <p:strVal val="visible"/>
                                      </p:to>
                                    </p:set>
                                    <p:animEffect transition="in" filter="fade">
                                      <p:cBhvr>
                                        <p:cTn id="19" dur="500"/>
                                        <p:tgtEl>
                                          <p:spTgt spid="63491">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1" grpId="0" uiExpand="1" build="p"/>
    </p:bld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38" name="Rectangle 2"/>
          <p:cNvSpPr>
            <a:spLocks noGrp="1" noRot="1" noChangeArrowheads="1"/>
          </p:cNvSpPr>
          <p:nvPr>
            <p:ph type="title"/>
          </p:nvPr>
        </p:nvSpPr>
        <p:spPr/>
        <p:txBody>
          <a:bodyPr/>
          <a:lstStyle/>
          <a:p>
            <a:r>
              <a:rPr lang="zh-CN" altLang="en-US" dirty="0"/>
              <a:t>局部</a:t>
            </a:r>
            <a:r>
              <a:rPr lang="zh-CN" altLang="en-US" dirty="0" smtClean="0"/>
              <a:t>视图</a:t>
            </a:r>
            <a:r>
              <a:rPr lang="en-US" altLang="zh-CN" dirty="0" smtClean="0"/>
              <a:t>(E-R</a:t>
            </a:r>
            <a:r>
              <a:rPr lang="zh-CN" altLang="en-US" dirty="0" smtClean="0"/>
              <a:t>图</a:t>
            </a:r>
            <a:r>
              <a:rPr lang="en-US" altLang="zh-CN" dirty="0" smtClean="0"/>
              <a:t>)</a:t>
            </a:r>
            <a:r>
              <a:rPr lang="zh-CN" altLang="en-US" dirty="0" smtClean="0"/>
              <a:t>设计</a:t>
            </a:r>
            <a:endParaRPr lang="zh-CN" altLang="en-US" dirty="0"/>
          </a:p>
        </p:txBody>
      </p:sp>
      <p:sp>
        <p:nvSpPr>
          <p:cNvPr id="65539" name="Rectangle 3"/>
          <p:cNvSpPr>
            <a:spLocks noGrp="1" noRot="1" noChangeArrowheads="1"/>
          </p:cNvSpPr>
          <p:nvPr>
            <p:ph idx="1"/>
          </p:nvPr>
        </p:nvSpPr>
        <p:spPr/>
        <p:txBody>
          <a:bodyPr/>
          <a:lstStyle/>
          <a:p>
            <a:pPr>
              <a:lnSpc>
                <a:spcPct val="180000"/>
              </a:lnSpc>
              <a:buFont typeface="Wingdings" panose="05000000000000000000" pitchFamily="2" charset="2"/>
              <a:buNone/>
            </a:pPr>
            <a:r>
              <a:rPr lang="zh-CN" altLang="en-US" dirty="0"/>
              <a:t>设计分</a:t>
            </a:r>
            <a:r>
              <a:rPr lang="en-US" altLang="zh-CN" dirty="0"/>
              <a:t>E-R</a:t>
            </a:r>
            <a:r>
              <a:rPr lang="zh-CN" altLang="en-US" dirty="0"/>
              <a:t>图的步骤</a:t>
            </a:r>
            <a:r>
              <a:rPr lang="en-US" altLang="zh-CN" dirty="0"/>
              <a:t>:</a:t>
            </a:r>
          </a:p>
          <a:p>
            <a:pPr>
              <a:lnSpc>
                <a:spcPct val="180000"/>
              </a:lnSpc>
            </a:pPr>
            <a:r>
              <a:rPr lang="zh-CN" altLang="en-US" dirty="0" smtClean="0"/>
              <a:t>选择</a:t>
            </a:r>
            <a:r>
              <a:rPr lang="zh-CN" altLang="en-US" dirty="0"/>
              <a:t>局部应用</a:t>
            </a:r>
          </a:p>
          <a:p>
            <a:pPr>
              <a:lnSpc>
                <a:spcPct val="180000"/>
              </a:lnSpc>
            </a:pPr>
            <a:r>
              <a:rPr lang="zh-CN" altLang="en-US" dirty="0" smtClean="0"/>
              <a:t>逐一</a:t>
            </a:r>
            <a:r>
              <a:rPr lang="zh-CN" altLang="en-US" dirty="0"/>
              <a:t>设计分</a:t>
            </a:r>
            <a:r>
              <a:rPr lang="en-US" altLang="zh-CN" dirty="0"/>
              <a:t>E-R</a:t>
            </a:r>
            <a:r>
              <a:rPr lang="zh-CN" altLang="en-US" dirty="0"/>
              <a:t>图</a:t>
            </a:r>
          </a:p>
        </p:txBody>
      </p:sp>
    </p:spTree>
    <p:extLst>
      <p:ext uri="{BB962C8B-B14F-4D97-AF65-F5344CB8AC3E}">
        <p14:creationId xmlns:p14="http://schemas.microsoft.com/office/powerpoint/2010/main" val="1038788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5539">
                                            <p:txEl>
                                              <p:pRg st="0" end="0"/>
                                            </p:txEl>
                                          </p:spTgt>
                                        </p:tgtEl>
                                        <p:attrNameLst>
                                          <p:attrName>style.visibility</p:attrName>
                                        </p:attrNameLst>
                                      </p:cBhvr>
                                      <p:to>
                                        <p:strVal val="visible"/>
                                      </p:to>
                                    </p:set>
                                    <p:animEffect transition="in" filter="fade">
                                      <p:cBhvr>
                                        <p:cTn id="7" dur="500"/>
                                        <p:tgtEl>
                                          <p:spTgt spid="6553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5539">
                                            <p:txEl>
                                              <p:pRg st="1" end="1"/>
                                            </p:txEl>
                                          </p:spTgt>
                                        </p:tgtEl>
                                        <p:attrNameLst>
                                          <p:attrName>style.visibility</p:attrName>
                                        </p:attrNameLst>
                                      </p:cBhvr>
                                      <p:to>
                                        <p:strVal val="visible"/>
                                      </p:to>
                                    </p:set>
                                    <p:animEffect transition="in" filter="fade">
                                      <p:cBhvr>
                                        <p:cTn id="10" dur="500"/>
                                        <p:tgtEl>
                                          <p:spTgt spid="6553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5539">
                                            <p:txEl>
                                              <p:pRg st="2" end="2"/>
                                            </p:txEl>
                                          </p:spTgt>
                                        </p:tgtEl>
                                        <p:attrNameLst>
                                          <p:attrName>style.visibility</p:attrName>
                                        </p:attrNameLst>
                                      </p:cBhvr>
                                      <p:to>
                                        <p:strVal val="visible"/>
                                      </p:to>
                                    </p:set>
                                    <p:animEffect transition="in" filter="fade">
                                      <p:cBhvr>
                                        <p:cTn id="13" dur="500"/>
                                        <p:tgtEl>
                                          <p:spTgt spid="6553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9" grpId="0" uiExpand="1" build="p"/>
    </p:bld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562" name="Rectangle 2"/>
          <p:cNvSpPr>
            <a:spLocks noGrp="1" noRot="1" noChangeArrowheads="1"/>
          </p:cNvSpPr>
          <p:nvPr>
            <p:ph type="title"/>
          </p:nvPr>
        </p:nvSpPr>
        <p:spPr/>
        <p:txBody>
          <a:bodyPr/>
          <a:lstStyle/>
          <a:p>
            <a:r>
              <a:rPr lang="zh-CN" altLang="en-US" dirty="0" smtClean="0"/>
              <a:t>选择</a:t>
            </a:r>
            <a:r>
              <a:rPr lang="zh-CN" altLang="en-US" dirty="0"/>
              <a:t>局部应用</a:t>
            </a:r>
          </a:p>
        </p:txBody>
      </p:sp>
      <p:sp>
        <p:nvSpPr>
          <p:cNvPr id="66563" name="Rectangle 3"/>
          <p:cNvSpPr>
            <a:spLocks noGrp="1" noRot="1" noChangeArrowheads="1"/>
          </p:cNvSpPr>
          <p:nvPr>
            <p:ph idx="1"/>
          </p:nvPr>
        </p:nvSpPr>
        <p:spPr/>
        <p:txBody>
          <a:bodyPr/>
          <a:lstStyle/>
          <a:p>
            <a:pPr>
              <a:lnSpc>
                <a:spcPct val="180000"/>
              </a:lnSpc>
              <a:spcBef>
                <a:spcPct val="60000"/>
              </a:spcBef>
            </a:pPr>
            <a:r>
              <a:rPr lang="zh-CN" altLang="en-US" dirty="0"/>
              <a:t>在多层的数据流图中选择一个适当层次的数据流图，作为设计分</a:t>
            </a:r>
            <a:r>
              <a:rPr lang="en-US" altLang="zh-CN" dirty="0"/>
              <a:t>E-R</a:t>
            </a:r>
            <a:r>
              <a:rPr lang="zh-CN" altLang="en-US" dirty="0"/>
              <a:t>图的出发点 </a:t>
            </a:r>
          </a:p>
          <a:p>
            <a:pPr>
              <a:lnSpc>
                <a:spcPct val="180000"/>
              </a:lnSpc>
              <a:spcBef>
                <a:spcPct val="60000"/>
              </a:spcBef>
            </a:pPr>
            <a:r>
              <a:rPr lang="zh-CN" altLang="en-US" dirty="0"/>
              <a:t>通常以</a:t>
            </a:r>
            <a:r>
              <a:rPr lang="zh-CN" altLang="en-US" dirty="0">
                <a:solidFill>
                  <a:srgbClr val="0000FF"/>
                </a:solidFill>
              </a:rPr>
              <a:t>中层数据流图</a:t>
            </a:r>
            <a:r>
              <a:rPr lang="zh-CN" altLang="en-US" dirty="0"/>
              <a:t>作为设计分</a:t>
            </a:r>
            <a:r>
              <a:rPr lang="en-US" altLang="zh-CN" dirty="0"/>
              <a:t>E-R</a:t>
            </a:r>
            <a:r>
              <a:rPr lang="zh-CN" altLang="en-US" dirty="0"/>
              <a:t>图的依据</a:t>
            </a:r>
          </a:p>
        </p:txBody>
      </p:sp>
    </p:spTree>
    <p:extLst>
      <p:ext uri="{BB962C8B-B14F-4D97-AF65-F5344CB8AC3E}">
        <p14:creationId xmlns:p14="http://schemas.microsoft.com/office/powerpoint/2010/main" val="1187503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6563">
                                            <p:txEl>
                                              <p:pRg st="0" end="0"/>
                                            </p:txEl>
                                          </p:spTgt>
                                        </p:tgtEl>
                                        <p:attrNameLst>
                                          <p:attrName>style.visibility</p:attrName>
                                        </p:attrNameLst>
                                      </p:cBhvr>
                                      <p:to>
                                        <p:strVal val="visible"/>
                                      </p:to>
                                    </p:set>
                                    <p:animEffect transition="in" filter="fade">
                                      <p:cBhvr>
                                        <p:cTn id="7" dur="500"/>
                                        <p:tgtEl>
                                          <p:spTgt spid="665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6563">
                                            <p:txEl>
                                              <p:pRg st="1" end="1"/>
                                            </p:txEl>
                                          </p:spTgt>
                                        </p:tgtEl>
                                        <p:attrNameLst>
                                          <p:attrName>style.visibility</p:attrName>
                                        </p:attrNameLst>
                                      </p:cBhvr>
                                      <p:to>
                                        <p:strVal val="visible"/>
                                      </p:to>
                                    </p:set>
                                    <p:animEffect transition="in" filter="fade">
                                      <p:cBhvr>
                                        <p:cTn id="12" dur="500"/>
                                        <p:tgtEl>
                                          <p:spTgt spid="6656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3" grpId="0" uiExpand="1"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rrowheads="1"/>
          </p:cNvSpPr>
          <p:nvPr>
            <p:ph type="title"/>
          </p:nvPr>
        </p:nvSpPr>
        <p:spPr/>
        <p:txBody>
          <a:bodyPr/>
          <a:lstStyle/>
          <a:p>
            <a:r>
              <a:rPr lang="zh-CN" altLang="en-US" dirty="0"/>
              <a:t>选择局部应用（续）</a:t>
            </a:r>
          </a:p>
        </p:txBody>
      </p:sp>
      <p:pic>
        <p:nvPicPr>
          <p:cNvPr id="67587" name="Picture 3" descr="7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5551" y="2301880"/>
            <a:ext cx="6767513" cy="3536950"/>
          </a:xfrm>
          <a:prstGeom prst="rect">
            <a:avLst/>
          </a:prstGeom>
          <a:noFill/>
          <a:extLst>
            <a:ext uri="{909E8E84-426E-40DD-AFC4-6F175D3DCCD1}">
              <a14:hiddenFill xmlns:a14="http://schemas.microsoft.com/office/drawing/2010/main">
                <a:solidFill>
                  <a:srgbClr val="FFFFFF"/>
                </a:solidFill>
              </a14:hiddenFill>
            </a:ext>
          </a:extLst>
        </p:spPr>
      </p:pic>
      <p:sp>
        <p:nvSpPr>
          <p:cNvPr id="67588" name="Text Box 4"/>
          <p:cNvSpPr txBox="1">
            <a:spLocks noChangeArrowheads="1"/>
          </p:cNvSpPr>
          <p:nvPr/>
        </p:nvSpPr>
        <p:spPr bwMode="auto">
          <a:xfrm>
            <a:off x="4656139" y="6021388"/>
            <a:ext cx="2187575" cy="336550"/>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FF">
                        <a:gamma/>
                        <a:shade val="73333"/>
                        <a:invGamma/>
                      </a:srgbClr>
                    </a:gs>
                  </a:gsLst>
                  <a:lin ang="5400000" scaled="1"/>
                </a:gra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1600">
                <a:latin typeface="Times New Roman" panose="02020603050405020304" pitchFamily="18" charset="0"/>
              </a:rPr>
              <a:t>设计分</a:t>
            </a:r>
            <a:r>
              <a:rPr lang="en-US" altLang="zh-CN" sz="1600">
                <a:latin typeface="Times New Roman" panose="02020603050405020304" pitchFamily="18" charset="0"/>
              </a:rPr>
              <a:t>E-R</a:t>
            </a:r>
            <a:r>
              <a:rPr lang="zh-CN" altLang="en-US" sz="1600">
                <a:latin typeface="Times New Roman" panose="02020603050405020304" pitchFamily="18" charset="0"/>
              </a:rPr>
              <a:t>图的出发点</a:t>
            </a:r>
            <a:r>
              <a:rPr lang="zh-CN" altLang="en-US" sz="1600" b="1">
                <a:latin typeface="Times New Roman" panose="02020603050405020304" pitchFamily="18" charset="0"/>
              </a:rPr>
              <a:t> </a:t>
            </a:r>
          </a:p>
        </p:txBody>
      </p:sp>
    </p:spTree>
    <p:extLst>
      <p:ext uri="{BB962C8B-B14F-4D97-AF65-F5344CB8AC3E}">
        <p14:creationId xmlns:p14="http://schemas.microsoft.com/office/powerpoint/2010/main" val="230362801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8610" name="Rectangle 2"/>
          <p:cNvSpPr>
            <a:spLocks noGrp="1" noRot="1" noChangeArrowheads="1"/>
          </p:cNvSpPr>
          <p:nvPr>
            <p:ph type="title"/>
          </p:nvPr>
        </p:nvSpPr>
        <p:spPr/>
        <p:txBody>
          <a:bodyPr/>
          <a:lstStyle/>
          <a:p>
            <a:r>
              <a:rPr lang="zh-CN" altLang="en-US" dirty="0" smtClean="0"/>
              <a:t>逐一</a:t>
            </a:r>
            <a:r>
              <a:rPr lang="zh-CN" altLang="en-US" dirty="0"/>
              <a:t>设计分</a:t>
            </a:r>
            <a:r>
              <a:rPr lang="en-US" altLang="zh-CN" dirty="0"/>
              <a:t>E-R</a:t>
            </a:r>
            <a:r>
              <a:rPr lang="zh-CN" altLang="en-US" dirty="0"/>
              <a:t>图</a:t>
            </a:r>
          </a:p>
        </p:txBody>
      </p:sp>
      <p:sp>
        <p:nvSpPr>
          <p:cNvPr id="68611" name="Rectangle 3"/>
          <p:cNvSpPr>
            <a:spLocks noGrp="1" noRot="1" noChangeArrowheads="1"/>
          </p:cNvSpPr>
          <p:nvPr>
            <p:ph idx="1"/>
          </p:nvPr>
        </p:nvSpPr>
        <p:spPr/>
        <p:txBody>
          <a:bodyPr>
            <a:normAutofit/>
          </a:bodyPr>
          <a:lstStyle/>
          <a:p>
            <a:pPr>
              <a:lnSpc>
                <a:spcPct val="140000"/>
              </a:lnSpc>
            </a:pPr>
            <a:r>
              <a:rPr lang="zh-CN" altLang="en-US" sz="2800" dirty="0"/>
              <a:t>任务</a:t>
            </a:r>
          </a:p>
          <a:p>
            <a:pPr lvl="1">
              <a:lnSpc>
                <a:spcPct val="140000"/>
              </a:lnSpc>
            </a:pPr>
            <a:r>
              <a:rPr lang="zh-CN" altLang="en-US" sz="2400" dirty="0"/>
              <a:t>将各局部应用涉及的数据分别从数据字典中抽取出来</a:t>
            </a:r>
          </a:p>
          <a:p>
            <a:pPr lvl="1">
              <a:lnSpc>
                <a:spcPct val="140000"/>
              </a:lnSpc>
            </a:pPr>
            <a:r>
              <a:rPr lang="zh-CN" altLang="en-US" sz="2400" dirty="0"/>
              <a:t>参照数据流图，标定各局部应用中的实体、实体的属性、标识实体的码</a:t>
            </a:r>
          </a:p>
          <a:p>
            <a:pPr lvl="1">
              <a:lnSpc>
                <a:spcPct val="140000"/>
              </a:lnSpc>
            </a:pPr>
            <a:r>
              <a:rPr lang="zh-CN" altLang="en-US" sz="2400" dirty="0"/>
              <a:t>确定实体之间的联系及其类型（</a:t>
            </a:r>
            <a:r>
              <a:rPr lang="en-US" altLang="zh-CN" sz="2400" dirty="0"/>
              <a:t>1:1</a:t>
            </a:r>
            <a:r>
              <a:rPr lang="zh-CN" altLang="en-US" sz="2400" dirty="0"/>
              <a:t>，</a:t>
            </a:r>
            <a:r>
              <a:rPr lang="en-US" altLang="zh-CN" sz="2400" dirty="0"/>
              <a:t>1:n</a:t>
            </a:r>
            <a:r>
              <a:rPr lang="zh-CN" altLang="en-US" sz="2400" dirty="0"/>
              <a:t>，</a:t>
            </a:r>
            <a:r>
              <a:rPr lang="en-US" altLang="zh-CN" sz="2400" dirty="0" smtClean="0"/>
              <a:t>m:n…</a:t>
            </a:r>
            <a:r>
              <a:rPr lang="zh-CN" altLang="en-US" sz="2400" dirty="0" smtClean="0"/>
              <a:t>）</a:t>
            </a:r>
            <a:endParaRPr lang="zh-CN" altLang="en-US" sz="2400" dirty="0"/>
          </a:p>
        </p:txBody>
      </p:sp>
    </p:spTree>
    <p:extLst>
      <p:ext uri="{BB962C8B-B14F-4D97-AF65-F5344CB8AC3E}">
        <p14:creationId xmlns:p14="http://schemas.microsoft.com/office/powerpoint/2010/main" val="3804348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8611">
                                            <p:txEl>
                                              <p:pRg st="0" end="0"/>
                                            </p:txEl>
                                          </p:spTgt>
                                        </p:tgtEl>
                                        <p:attrNameLst>
                                          <p:attrName>style.visibility</p:attrName>
                                        </p:attrNameLst>
                                      </p:cBhvr>
                                      <p:to>
                                        <p:strVal val="visible"/>
                                      </p:to>
                                    </p:set>
                                    <p:animEffect transition="in" filter="fade">
                                      <p:cBhvr>
                                        <p:cTn id="7" dur="500"/>
                                        <p:tgtEl>
                                          <p:spTgt spid="6861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8611">
                                            <p:txEl>
                                              <p:pRg st="1" end="1"/>
                                            </p:txEl>
                                          </p:spTgt>
                                        </p:tgtEl>
                                        <p:attrNameLst>
                                          <p:attrName>style.visibility</p:attrName>
                                        </p:attrNameLst>
                                      </p:cBhvr>
                                      <p:to>
                                        <p:strVal val="visible"/>
                                      </p:to>
                                    </p:set>
                                    <p:animEffect transition="in" filter="fade">
                                      <p:cBhvr>
                                        <p:cTn id="10" dur="500"/>
                                        <p:tgtEl>
                                          <p:spTgt spid="68611">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8611">
                                            <p:txEl>
                                              <p:pRg st="2" end="2"/>
                                            </p:txEl>
                                          </p:spTgt>
                                        </p:tgtEl>
                                        <p:attrNameLst>
                                          <p:attrName>style.visibility</p:attrName>
                                        </p:attrNameLst>
                                      </p:cBhvr>
                                      <p:to>
                                        <p:strVal val="visible"/>
                                      </p:to>
                                    </p:set>
                                    <p:animEffect transition="in" filter="fade">
                                      <p:cBhvr>
                                        <p:cTn id="13" dur="500"/>
                                        <p:tgtEl>
                                          <p:spTgt spid="68611">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8611">
                                            <p:txEl>
                                              <p:pRg st="3" end="3"/>
                                            </p:txEl>
                                          </p:spTgt>
                                        </p:tgtEl>
                                        <p:attrNameLst>
                                          <p:attrName>style.visibility</p:attrName>
                                        </p:attrNameLst>
                                      </p:cBhvr>
                                      <p:to>
                                        <p:strVal val="visible"/>
                                      </p:to>
                                    </p:set>
                                    <p:animEffect transition="in" filter="fade">
                                      <p:cBhvr>
                                        <p:cTn id="16" dur="500"/>
                                        <p:tgtEl>
                                          <p:spTgt spid="686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1" grpId="0" uiExpand="1" build="p"/>
    </p:bldLst>
  </p:timing>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9634" name="Rectangle 2"/>
          <p:cNvSpPr>
            <a:spLocks noGrp="1" noRot="1" noChangeArrowheads="1"/>
          </p:cNvSpPr>
          <p:nvPr>
            <p:ph type="title"/>
          </p:nvPr>
        </p:nvSpPr>
        <p:spPr/>
        <p:txBody>
          <a:bodyPr/>
          <a:lstStyle/>
          <a:p>
            <a:r>
              <a:rPr lang="zh-CN" altLang="en-US" dirty="0"/>
              <a:t>逐一设计分</a:t>
            </a:r>
            <a:r>
              <a:rPr lang="en-US" altLang="zh-CN" dirty="0"/>
              <a:t>E-R</a:t>
            </a:r>
            <a:r>
              <a:rPr lang="zh-CN" altLang="en-US" dirty="0"/>
              <a:t>图（续）</a:t>
            </a:r>
          </a:p>
        </p:txBody>
      </p:sp>
      <p:sp>
        <p:nvSpPr>
          <p:cNvPr id="69635" name="Rectangle 3"/>
          <p:cNvSpPr>
            <a:spLocks noGrp="1" noRot="1" noChangeArrowheads="1"/>
          </p:cNvSpPr>
          <p:nvPr>
            <p:ph idx="1"/>
          </p:nvPr>
        </p:nvSpPr>
        <p:spPr/>
        <p:txBody>
          <a:bodyPr/>
          <a:lstStyle/>
          <a:p>
            <a:pPr>
              <a:lnSpc>
                <a:spcPct val="150000"/>
              </a:lnSpc>
            </a:pPr>
            <a:r>
              <a:rPr lang="zh-CN" altLang="en-US" sz="3000" dirty="0"/>
              <a:t>两条准则：</a:t>
            </a:r>
          </a:p>
          <a:p>
            <a:pPr lvl="1">
              <a:lnSpc>
                <a:spcPct val="150000"/>
              </a:lnSpc>
              <a:buFont typeface="Wingdings" panose="05000000000000000000" pitchFamily="2" charset="2"/>
              <a:buChar char="Ø"/>
            </a:pPr>
            <a:r>
              <a:rPr lang="zh-CN" altLang="en-US" sz="2500" dirty="0" smtClean="0"/>
              <a:t>属性</a:t>
            </a:r>
            <a:r>
              <a:rPr lang="zh-CN" altLang="en-US" sz="2500" dirty="0"/>
              <a:t>不能再具有需要描述的性质。即属性必须是不可分的数据项，不能再由另一些属性</a:t>
            </a:r>
            <a:r>
              <a:rPr lang="zh-CN" altLang="en-US" sz="2500" dirty="0" smtClean="0"/>
              <a:t>组成</a:t>
            </a:r>
            <a:r>
              <a:rPr lang="zh-CN" altLang="en-US" sz="2500" dirty="0"/>
              <a:t>。</a:t>
            </a:r>
          </a:p>
          <a:p>
            <a:pPr lvl="1">
              <a:lnSpc>
                <a:spcPct val="150000"/>
              </a:lnSpc>
              <a:buFont typeface="Wingdings" panose="05000000000000000000" pitchFamily="2" charset="2"/>
              <a:buChar char="Ø"/>
            </a:pPr>
            <a:r>
              <a:rPr lang="zh-CN" altLang="en-US" sz="2500" dirty="0" smtClean="0"/>
              <a:t>属性</a:t>
            </a:r>
            <a:r>
              <a:rPr lang="zh-CN" altLang="en-US" sz="2500" dirty="0"/>
              <a:t>不能与其他实体具有联系。联系只发生在实体</a:t>
            </a:r>
            <a:r>
              <a:rPr lang="zh-CN" altLang="en-US" sz="2500" dirty="0" smtClean="0"/>
              <a:t>之间。</a:t>
            </a:r>
            <a:endParaRPr lang="zh-CN" altLang="en-US" sz="2500" dirty="0"/>
          </a:p>
        </p:txBody>
      </p:sp>
    </p:spTree>
    <p:extLst>
      <p:ext uri="{BB962C8B-B14F-4D97-AF65-F5344CB8AC3E}">
        <p14:creationId xmlns:p14="http://schemas.microsoft.com/office/powerpoint/2010/main" val="106186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9635">
                                            <p:txEl>
                                              <p:pRg st="0" end="0"/>
                                            </p:txEl>
                                          </p:spTgt>
                                        </p:tgtEl>
                                        <p:attrNameLst>
                                          <p:attrName>style.visibility</p:attrName>
                                        </p:attrNameLst>
                                      </p:cBhvr>
                                      <p:to>
                                        <p:strVal val="visible"/>
                                      </p:to>
                                    </p:set>
                                    <p:animEffect transition="in" filter="fade">
                                      <p:cBhvr>
                                        <p:cTn id="7" dur="500"/>
                                        <p:tgtEl>
                                          <p:spTgt spid="6963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9635">
                                            <p:txEl>
                                              <p:pRg st="1" end="1"/>
                                            </p:txEl>
                                          </p:spTgt>
                                        </p:tgtEl>
                                        <p:attrNameLst>
                                          <p:attrName>style.visibility</p:attrName>
                                        </p:attrNameLst>
                                      </p:cBhvr>
                                      <p:to>
                                        <p:strVal val="visible"/>
                                      </p:to>
                                    </p:set>
                                    <p:animEffect transition="in" filter="fade">
                                      <p:cBhvr>
                                        <p:cTn id="10" dur="500"/>
                                        <p:tgtEl>
                                          <p:spTgt spid="6963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9635">
                                            <p:txEl>
                                              <p:pRg st="2" end="2"/>
                                            </p:txEl>
                                          </p:spTgt>
                                        </p:tgtEl>
                                        <p:attrNameLst>
                                          <p:attrName>style.visibility</p:attrName>
                                        </p:attrNameLst>
                                      </p:cBhvr>
                                      <p:to>
                                        <p:strVal val="visible"/>
                                      </p:to>
                                    </p:set>
                                    <p:animEffect transition="in" filter="fade">
                                      <p:cBhvr>
                                        <p:cTn id="13" dur="500"/>
                                        <p:tgtEl>
                                          <p:spTgt spid="6963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5"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四、任务流程</a:t>
            </a:r>
          </a:p>
        </p:txBody>
      </p:sp>
      <p:sp>
        <p:nvSpPr>
          <p:cNvPr id="3" name="内容占位符 2"/>
          <p:cNvSpPr>
            <a:spLocks noGrp="1"/>
          </p:cNvSpPr>
          <p:nvPr>
            <p:ph idx="1"/>
          </p:nvPr>
        </p:nvSpPr>
        <p:spPr/>
        <p:txBody>
          <a:bodyPr>
            <a:normAutofit/>
          </a:bodyPr>
          <a:lstStyle/>
          <a:p>
            <a:pPr marL="457200" indent="-457200">
              <a:buFont typeface="+mj-lt"/>
              <a:buAutoNum type="arabicPeriod"/>
            </a:pPr>
            <a:r>
              <a:rPr lang="zh-CN" altLang="en-US" dirty="0" smtClean="0"/>
              <a:t>研究</a:t>
            </a:r>
            <a:r>
              <a:rPr lang="zh-CN" altLang="en-US" dirty="0"/>
              <a:t>课程设计选题要求，确定设计题目</a:t>
            </a:r>
            <a:r>
              <a:rPr lang="zh-CN" altLang="en-US" dirty="0" smtClean="0"/>
              <a:t>。</a:t>
            </a:r>
            <a:endParaRPr lang="en-US" altLang="zh-CN" dirty="0" smtClean="0"/>
          </a:p>
          <a:p>
            <a:pPr marL="457200" indent="-457200">
              <a:buFont typeface="+mj-lt"/>
              <a:buAutoNum type="arabicPeriod"/>
            </a:pPr>
            <a:r>
              <a:rPr lang="zh-CN" altLang="en-US" dirty="0" smtClean="0"/>
              <a:t>分析设计题目，确定开发目标及初步方案，选择、准备及使用开发平台。</a:t>
            </a:r>
            <a:endParaRPr lang="en-US" altLang="zh-CN" dirty="0" smtClean="0"/>
          </a:p>
          <a:p>
            <a:pPr marL="457200" indent="-457200">
              <a:buFont typeface="+mj-lt"/>
              <a:buAutoNum type="arabicPeriod"/>
            </a:pPr>
            <a:r>
              <a:rPr lang="zh-CN" altLang="en-US" dirty="0" smtClean="0"/>
              <a:t>学习</a:t>
            </a:r>
            <a:r>
              <a:rPr lang="zh-CN" altLang="en-US" dirty="0"/>
              <a:t>与搜集素材，练习编程：每个同学根据自己选题的任务利用各种途径（图书馆、因特网、书店、同学等）进行针对性的学习（包括学习开发框架和语言）并收集相关素材，包括精选、购置必要的书籍，收集网络</a:t>
            </a:r>
            <a:r>
              <a:rPr lang="zh-CN" altLang="en-US" dirty="0" smtClean="0"/>
              <a:t>资料，练习</a:t>
            </a:r>
            <a:r>
              <a:rPr lang="zh-CN" altLang="en-US" dirty="0"/>
              <a:t>编程</a:t>
            </a:r>
            <a:r>
              <a:rPr lang="zh-CN" altLang="en-US" dirty="0" smtClean="0"/>
              <a:t>。</a:t>
            </a:r>
          </a:p>
          <a:p>
            <a:pPr marL="457200" indent="-457200">
              <a:buFont typeface="+mj-lt"/>
              <a:buAutoNum type="arabicPeriod"/>
            </a:pPr>
            <a:r>
              <a:rPr lang="zh-CN" altLang="en-US" dirty="0"/>
              <a:t>数据库系统</a:t>
            </a:r>
            <a:r>
              <a:rPr lang="zh-CN" altLang="en-US" dirty="0" smtClean="0"/>
              <a:t>设计与实现</a:t>
            </a:r>
            <a:r>
              <a:rPr lang="zh-CN" altLang="en-US" dirty="0"/>
              <a:t>（按后面所讲的步骤进行） </a:t>
            </a:r>
            <a:r>
              <a:rPr lang="zh-CN" altLang="en-US" dirty="0" smtClean="0"/>
              <a:t>。</a:t>
            </a:r>
            <a:endParaRPr lang="zh-CN" altLang="en-US" dirty="0"/>
          </a:p>
        </p:txBody>
      </p:sp>
    </p:spTree>
    <p:extLst>
      <p:ext uri="{BB962C8B-B14F-4D97-AF65-F5344CB8AC3E}">
        <p14:creationId xmlns:p14="http://schemas.microsoft.com/office/powerpoint/2010/main" val="273970837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rrowheads="1"/>
          </p:cNvSpPr>
          <p:nvPr>
            <p:ph type="title"/>
          </p:nvPr>
        </p:nvSpPr>
        <p:spPr/>
        <p:txBody>
          <a:bodyPr/>
          <a:lstStyle/>
          <a:p>
            <a:r>
              <a:rPr lang="zh-CN" altLang="en-US" dirty="0"/>
              <a:t>逐一设计分</a:t>
            </a:r>
            <a:r>
              <a:rPr lang="en-US" altLang="zh-CN" dirty="0"/>
              <a:t>E-R</a:t>
            </a:r>
            <a:r>
              <a:rPr lang="zh-CN" altLang="en-US" dirty="0"/>
              <a:t>图（续）</a:t>
            </a:r>
          </a:p>
        </p:txBody>
      </p:sp>
      <p:sp>
        <p:nvSpPr>
          <p:cNvPr id="70659" name="Rectangle 3"/>
          <p:cNvSpPr>
            <a:spLocks noChangeArrowheads="1"/>
          </p:cNvSpPr>
          <p:nvPr/>
        </p:nvSpPr>
        <p:spPr bwMode="auto">
          <a:xfrm>
            <a:off x="3807047" y="6194886"/>
            <a:ext cx="3917950" cy="396875"/>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FF">
                        <a:gamma/>
                        <a:shade val="73333"/>
                        <a:invGamma/>
                      </a:srgbClr>
                    </a:gs>
                  </a:gsLst>
                  <a:lin ang="5400000" scaled="1"/>
                </a:gra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kumimoji="1" lang="zh-CN" altLang="en-US" sz="2000" dirty="0">
                <a:latin typeface="Times New Roman" panose="02020603050405020304" pitchFamily="18" charset="0"/>
              </a:rPr>
              <a:t>职称作为一个实体</a:t>
            </a:r>
          </a:p>
        </p:txBody>
      </p:sp>
      <p:pic>
        <p:nvPicPr>
          <p:cNvPr id="70660" name="Picture 4" descr="7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5873" y="2085987"/>
            <a:ext cx="6408737" cy="400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2558910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rrowheads="1"/>
          </p:cNvSpPr>
          <p:nvPr>
            <p:ph type="title"/>
          </p:nvPr>
        </p:nvSpPr>
        <p:spPr/>
        <p:txBody>
          <a:bodyPr/>
          <a:lstStyle/>
          <a:p>
            <a:r>
              <a:rPr lang="zh-CN" altLang="en-US" dirty="0"/>
              <a:t>逐一设计分</a:t>
            </a:r>
            <a:r>
              <a:rPr lang="en-US" altLang="zh-CN" dirty="0"/>
              <a:t>E-R</a:t>
            </a:r>
            <a:r>
              <a:rPr lang="zh-CN" altLang="en-US" dirty="0"/>
              <a:t>图（续）</a:t>
            </a:r>
          </a:p>
        </p:txBody>
      </p:sp>
      <p:sp>
        <p:nvSpPr>
          <p:cNvPr id="71683" name="Rectangle 3"/>
          <p:cNvSpPr>
            <a:spLocks noChangeArrowheads="1"/>
          </p:cNvSpPr>
          <p:nvPr/>
        </p:nvSpPr>
        <p:spPr bwMode="auto">
          <a:xfrm>
            <a:off x="4440238" y="5952448"/>
            <a:ext cx="3917950" cy="396875"/>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FF">
                        <a:gamma/>
                        <a:shade val="73333"/>
                        <a:invGamma/>
                      </a:srgbClr>
                    </a:gs>
                  </a:gsLst>
                  <a:lin ang="5400000" scaled="1"/>
                </a:gra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kumimoji="1" lang="zh-CN" altLang="en-US" sz="2000">
                <a:latin typeface="Times New Roman" panose="02020603050405020304" pitchFamily="18" charset="0"/>
              </a:rPr>
              <a:t>病房作为一个实体</a:t>
            </a:r>
          </a:p>
        </p:txBody>
      </p:sp>
      <p:pic>
        <p:nvPicPr>
          <p:cNvPr id="71684" name="Picture 4" descr="71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9288" y="2323422"/>
            <a:ext cx="8280400" cy="33829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193130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rrowheads="1"/>
          </p:cNvSpPr>
          <p:nvPr>
            <p:ph type="title"/>
          </p:nvPr>
        </p:nvSpPr>
        <p:spPr/>
        <p:txBody>
          <a:bodyPr/>
          <a:lstStyle/>
          <a:p>
            <a:r>
              <a:rPr lang="zh-CN" altLang="en-US" dirty="0"/>
              <a:t>逐一设计分</a:t>
            </a:r>
            <a:r>
              <a:rPr lang="en-US" altLang="zh-CN" dirty="0"/>
              <a:t>E-R</a:t>
            </a:r>
            <a:r>
              <a:rPr lang="zh-CN" altLang="en-US" dirty="0"/>
              <a:t>图（续）</a:t>
            </a:r>
          </a:p>
        </p:txBody>
      </p:sp>
      <p:sp>
        <p:nvSpPr>
          <p:cNvPr id="73731" name="Rectangle 3"/>
          <p:cNvSpPr>
            <a:spLocks noGrp="1" noRot="1" noChangeArrowheads="1"/>
          </p:cNvSpPr>
          <p:nvPr>
            <p:ph idx="1"/>
          </p:nvPr>
        </p:nvSpPr>
        <p:spPr/>
        <p:txBody>
          <a:bodyPr>
            <a:noAutofit/>
          </a:bodyPr>
          <a:lstStyle/>
          <a:p>
            <a:pPr lvl="1">
              <a:buFont typeface="Wingdings" panose="05000000000000000000" pitchFamily="2" charset="2"/>
              <a:buNone/>
            </a:pPr>
            <a:r>
              <a:rPr lang="zh-CN" altLang="en-US" sz="2800" b="1" dirty="0"/>
              <a:t>［实例］销售管理子系统分</a:t>
            </a:r>
            <a:r>
              <a:rPr lang="en-US" altLang="zh-CN" sz="2800" b="1" dirty="0"/>
              <a:t>E-R</a:t>
            </a:r>
            <a:r>
              <a:rPr lang="zh-CN" altLang="en-US" sz="2800" b="1" dirty="0"/>
              <a:t>图的设计</a:t>
            </a:r>
          </a:p>
          <a:p>
            <a:pPr lvl="1">
              <a:buFont typeface="Wingdings" panose="05000000000000000000" pitchFamily="2" charset="2"/>
              <a:buNone/>
            </a:pPr>
            <a:endParaRPr lang="zh-CN" altLang="en-US" sz="2800" b="1" dirty="0"/>
          </a:p>
          <a:p>
            <a:pPr lvl="1">
              <a:buFont typeface="Wingdings" panose="05000000000000000000" pitchFamily="2" charset="2"/>
              <a:buChar char="v"/>
            </a:pPr>
            <a:r>
              <a:rPr lang="zh-CN" altLang="en-US" sz="2800" dirty="0"/>
              <a:t>销售管理子系统的主要功能：</a:t>
            </a:r>
          </a:p>
          <a:p>
            <a:pPr lvl="2">
              <a:buClr>
                <a:schemeClr val="accent1"/>
              </a:buClr>
              <a:buSzPct val="70000"/>
              <a:buFont typeface="Wingdings" panose="05000000000000000000" pitchFamily="2" charset="2"/>
              <a:buChar char="n"/>
            </a:pPr>
            <a:r>
              <a:rPr lang="zh-CN" altLang="en-US" sz="2400" dirty="0"/>
              <a:t>处理顾客和销售员送来的订单</a:t>
            </a:r>
          </a:p>
          <a:p>
            <a:pPr lvl="2">
              <a:buClr>
                <a:schemeClr val="accent1"/>
              </a:buClr>
              <a:buSzPct val="70000"/>
              <a:buFont typeface="Wingdings" panose="05000000000000000000" pitchFamily="2" charset="2"/>
              <a:buChar char="n"/>
            </a:pPr>
            <a:r>
              <a:rPr lang="zh-CN" altLang="en-US" sz="2400" dirty="0"/>
              <a:t>工厂是根据订货安排生产的</a:t>
            </a:r>
          </a:p>
          <a:p>
            <a:pPr lvl="2">
              <a:buClr>
                <a:schemeClr val="accent1"/>
              </a:buClr>
              <a:buSzPct val="70000"/>
              <a:buFont typeface="Wingdings" panose="05000000000000000000" pitchFamily="2" charset="2"/>
              <a:buChar char="n"/>
            </a:pPr>
            <a:r>
              <a:rPr lang="zh-CN" altLang="en-US" sz="2400" dirty="0"/>
              <a:t>交出货物同时开出发票</a:t>
            </a:r>
          </a:p>
          <a:p>
            <a:pPr lvl="2">
              <a:buClr>
                <a:schemeClr val="accent1"/>
              </a:buClr>
              <a:buSzPct val="70000"/>
              <a:buFont typeface="Wingdings" panose="05000000000000000000" pitchFamily="2" charset="2"/>
              <a:buChar char="n"/>
            </a:pPr>
            <a:r>
              <a:rPr lang="zh-CN" altLang="en-US" sz="2400" dirty="0"/>
              <a:t>收到顾客付款后，根据发票存根和信贷情况进行应收款处理</a:t>
            </a:r>
          </a:p>
        </p:txBody>
      </p:sp>
    </p:spTree>
    <p:extLst>
      <p:ext uri="{BB962C8B-B14F-4D97-AF65-F5344CB8AC3E}">
        <p14:creationId xmlns:p14="http://schemas.microsoft.com/office/powerpoint/2010/main" val="171888108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Rectangle 3"/>
          <p:cNvSpPr>
            <a:spLocks noGrp="1" noRot="1" noChangeArrowheads="1"/>
          </p:cNvSpPr>
          <p:nvPr>
            <p:ph idx="4294967295"/>
          </p:nvPr>
        </p:nvSpPr>
        <p:spPr>
          <a:xfrm>
            <a:off x="0" y="948870"/>
            <a:ext cx="9613900" cy="3598863"/>
          </a:xfrm>
        </p:spPr>
        <p:txBody>
          <a:bodyPr/>
          <a:lstStyle/>
          <a:p>
            <a:pPr>
              <a:lnSpc>
                <a:spcPct val="90000"/>
              </a:lnSpc>
            </a:pPr>
            <a:r>
              <a:rPr lang="zh-CN" altLang="en-US" sz="2000" dirty="0"/>
              <a:t>下图是第一层数据流图，虚线部分划出了系统边界</a:t>
            </a:r>
            <a:r>
              <a:rPr lang="zh-CN" altLang="en-US" sz="1800" dirty="0"/>
              <a:t> </a:t>
            </a:r>
          </a:p>
        </p:txBody>
      </p:sp>
      <p:pic>
        <p:nvPicPr>
          <p:cNvPr id="74756" name="Picture 4" descr="7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0781" y="1839913"/>
            <a:ext cx="7272338" cy="442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4757" name="Text Box 5"/>
          <p:cNvSpPr txBox="1">
            <a:spLocks noChangeArrowheads="1"/>
          </p:cNvSpPr>
          <p:nvPr/>
        </p:nvSpPr>
        <p:spPr bwMode="auto">
          <a:xfrm>
            <a:off x="3223824" y="6439681"/>
            <a:ext cx="3166251" cy="369332"/>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FF">
                        <a:gamma/>
                        <a:shade val="73333"/>
                        <a:invGamma/>
                      </a:srgbClr>
                    </a:gs>
                  </a:gsLst>
                  <a:lin ang="5400000" scaled="1"/>
                </a:gra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600" dirty="0" smtClean="0">
                <a:latin typeface="Times New Roman" panose="02020603050405020304" pitchFamily="18" charset="0"/>
              </a:rPr>
              <a:t> </a:t>
            </a:r>
            <a:r>
              <a:rPr lang="zh-CN" altLang="en-US" sz="1600" dirty="0">
                <a:latin typeface="Times New Roman" panose="02020603050405020304" pitchFamily="18" charset="0"/>
              </a:rPr>
              <a:t>销售管理子系统第一层数据流图</a:t>
            </a:r>
            <a:r>
              <a:rPr lang="zh-CN" altLang="en-US" b="1" dirty="0">
                <a:latin typeface="Times New Roman" panose="02020603050405020304" pitchFamily="18" charset="0"/>
              </a:rPr>
              <a:t> </a:t>
            </a:r>
          </a:p>
        </p:txBody>
      </p:sp>
    </p:spTree>
    <p:extLst>
      <p:ext uri="{BB962C8B-B14F-4D97-AF65-F5344CB8AC3E}">
        <p14:creationId xmlns:p14="http://schemas.microsoft.com/office/powerpoint/2010/main" val="248639918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Rectangle 3"/>
          <p:cNvSpPr>
            <a:spLocks noGrp="1" noRot="1" noChangeArrowheads="1"/>
          </p:cNvSpPr>
          <p:nvPr>
            <p:ph idx="4294967295"/>
          </p:nvPr>
        </p:nvSpPr>
        <p:spPr>
          <a:xfrm>
            <a:off x="0" y="781838"/>
            <a:ext cx="9613900" cy="3598863"/>
          </a:xfrm>
        </p:spPr>
        <p:txBody>
          <a:bodyPr/>
          <a:lstStyle/>
          <a:p>
            <a:pPr>
              <a:lnSpc>
                <a:spcPct val="90000"/>
              </a:lnSpc>
            </a:pPr>
            <a:r>
              <a:rPr lang="zh-CN" altLang="en-US" sz="2000" dirty="0" smtClean="0"/>
              <a:t>下面给出第二</a:t>
            </a:r>
            <a:r>
              <a:rPr lang="zh-CN" altLang="en-US" sz="2000" dirty="0"/>
              <a:t>层数据流图</a:t>
            </a:r>
            <a:r>
              <a:rPr lang="zh-CN" altLang="en-US" sz="1800" dirty="0"/>
              <a:t> </a:t>
            </a:r>
          </a:p>
        </p:txBody>
      </p:sp>
      <p:pic>
        <p:nvPicPr>
          <p:cNvPr id="75780" name="Picture 4" descr="71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273" y="1677134"/>
            <a:ext cx="5688012" cy="409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781" name="Text Box 5"/>
          <p:cNvSpPr txBox="1">
            <a:spLocks noChangeArrowheads="1"/>
          </p:cNvSpPr>
          <p:nvPr/>
        </p:nvSpPr>
        <p:spPr bwMode="auto">
          <a:xfrm>
            <a:off x="4278600" y="6016625"/>
            <a:ext cx="1056700" cy="338554"/>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FF">
                        <a:gamma/>
                        <a:shade val="73333"/>
                        <a:invGamma/>
                      </a:srgbClr>
                    </a:gs>
                  </a:gsLst>
                  <a:lin ang="5400000" scaled="1"/>
                </a:gra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1600" dirty="0" smtClean="0">
                <a:latin typeface="Times New Roman" panose="02020603050405020304" pitchFamily="18" charset="0"/>
              </a:rPr>
              <a:t>接收</a:t>
            </a:r>
            <a:r>
              <a:rPr lang="zh-CN" altLang="en-US" sz="1600" dirty="0">
                <a:latin typeface="Times New Roman" panose="02020603050405020304" pitchFamily="18" charset="0"/>
              </a:rPr>
              <a:t>订单 </a:t>
            </a:r>
          </a:p>
        </p:txBody>
      </p:sp>
    </p:spTree>
    <p:extLst>
      <p:ext uri="{BB962C8B-B14F-4D97-AF65-F5344CB8AC3E}">
        <p14:creationId xmlns:p14="http://schemas.microsoft.com/office/powerpoint/2010/main" val="128894424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803" name="Picture 3" descr="7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0904" y="845009"/>
            <a:ext cx="5545138"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804" name="Text Box 4"/>
          <p:cNvSpPr txBox="1">
            <a:spLocks noChangeArrowheads="1"/>
          </p:cNvSpPr>
          <p:nvPr/>
        </p:nvSpPr>
        <p:spPr bwMode="auto">
          <a:xfrm>
            <a:off x="4549475" y="6038624"/>
            <a:ext cx="1107996" cy="338554"/>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FF">
                        <a:gamma/>
                        <a:shade val="73333"/>
                        <a:invGamma/>
                      </a:srgbClr>
                    </a:gs>
                  </a:gsLst>
                  <a:lin ang="5400000" scaled="1"/>
                </a:gra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600" dirty="0" smtClean="0">
                <a:latin typeface="Times New Roman" panose="02020603050405020304" pitchFamily="18" charset="0"/>
              </a:rPr>
              <a:t> </a:t>
            </a:r>
            <a:r>
              <a:rPr lang="zh-CN" altLang="en-US" sz="1600" dirty="0">
                <a:latin typeface="Times New Roman" panose="02020603050405020304" pitchFamily="18" charset="0"/>
              </a:rPr>
              <a:t>处理订单 </a:t>
            </a:r>
          </a:p>
        </p:txBody>
      </p:sp>
    </p:spTree>
    <p:extLst>
      <p:ext uri="{BB962C8B-B14F-4D97-AF65-F5344CB8AC3E}">
        <p14:creationId xmlns:p14="http://schemas.microsoft.com/office/powerpoint/2010/main" val="366354183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7827" name="Picture 3" descr="72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57938" y="1256848"/>
            <a:ext cx="5832475" cy="3590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828" name="Text Box 4"/>
          <p:cNvSpPr txBox="1">
            <a:spLocks noChangeArrowheads="1"/>
          </p:cNvSpPr>
          <p:nvPr/>
        </p:nvSpPr>
        <p:spPr bwMode="auto">
          <a:xfrm>
            <a:off x="5203236" y="5256440"/>
            <a:ext cx="909223" cy="369332"/>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FF">
                        <a:gamma/>
                        <a:shade val="73333"/>
                        <a:invGamma/>
                      </a:srgbClr>
                    </a:gs>
                  </a:gsLst>
                  <a:lin ang="5400000" scaled="1"/>
                </a:gra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600" dirty="0" smtClean="0">
                <a:latin typeface="Times New Roman" panose="02020603050405020304" pitchFamily="18" charset="0"/>
              </a:rPr>
              <a:t> </a:t>
            </a:r>
            <a:r>
              <a:rPr lang="zh-CN" altLang="en-US" sz="1600" dirty="0">
                <a:latin typeface="Times New Roman" panose="02020603050405020304" pitchFamily="18" charset="0"/>
              </a:rPr>
              <a:t>开发票</a:t>
            </a:r>
            <a:r>
              <a:rPr lang="zh-CN" altLang="en-US" b="1" dirty="0">
                <a:latin typeface="Times New Roman" panose="02020603050405020304" pitchFamily="18" charset="0"/>
              </a:rPr>
              <a:t> </a:t>
            </a:r>
          </a:p>
        </p:txBody>
      </p:sp>
    </p:spTree>
    <p:extLst>
      <p:ext uri="{BB962C8B-B14F-4D97-AF65-F5344CB8AC3E}">
        <p14:creationId xmlns:p14="http://schemas.microsoft.com/office/powerpoint/2010/main" val="92980039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851" name="Picture 3" descr="7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2575" y="1005796"/>
            <a:ext cx="6553200" cy="423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852" name="Text Box 4"/>
          <p:cNvSpPr txBox="1">
            <a:spLocks noChangeArrowheads="1"/>
          </p:cNvSpPr>
          <p:nvPr/>
        </p:nvSpPr>
        <p:spPr bwMode="auto">
          <a:xfrm>
            <a:off x="4062906" y="5584146"/>
            <a:ext cx="1107996" cy="338554"/>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FF">
                        <a:gamma/>
                        <a:shade val="73333"/>
                        <a:invGamma/>
                      </a:srgbClr>
                    </a:gs>
                  </a:gsLst>
                  <a:lin ang="5400000" scaled="1"/>
                </a:gra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600" dirty="0" smtClean="0">
                <a:latin typeface="Times New Roman" panose="02020603050405020304" pitchFamily="18" charset="0"/>
              </a:rPr>
              <a:t> </a:t>
            </a:r>
            <a:r>
              <a:rPr lang="zh-CN" altLang="en-US" sz="1600" dirty="0">
                <a:latin typeface="Times New Roman" panose="02020603050405020304" pitchFamily="18" charset="0"/>
              </a:rPr>
              <a:t>支付过账 </a:t>
            </a:r>
          </a:p>
        </p:txBody>
      </p:sp>
    </p:spTree>
    <p:extLst>
      <p:ext uri="{BB962C8B-B14F-4D97-AF65-F5344CB8AC3E}">
        <p14:creationId xmlns:p14="http://schemas.microsoft.com/office/powerpoint/2010/main" val="201545940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9875" name="Picture 3" descr="72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3148" y="1629909"/>
            <a:ext cx="5329238" cy="327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876" name="Text Box 4"/>
          <p:cNvSpPr txBox="1">
            <a:spLocks noChangeArrowheads="1"/>
          </p:cNvSpPr>
          <p:nvPr/>
        </p:nvSpPr>
        <p:spPr bwMode="auto">
          <a:xfrm>
            <a:off x="4375605" y="5073198"/>
            <a:ext cx="1584325" cy="366713"/>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FF">
                        <a:gamma/>
                        <a:shade val="73333"/>
                        <a:invGamma/>
                      </a:srgbClr>
                    </a:gs>
                  </a:gsLst>
                  <a:lin ang="5400000" scaled="1"/>
                </a:gra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1600" dirty="0">
                <a:latin typeface="Times New Roman" panose="02020603050405020304" pitchFamily="18" charset="0"/>
              </a:rPr>
              <a:t>分</a:t>
            </a:r>
            <a:r>
              <a:rPr lang="en-US" altLang="zh-CN" sz="1600" dirty="0">
                <a:latin typeface="Times New Roman" panose="02020603050405020304" pitchFamily="18" charset="0"/>
              </a:rPr>
              <a:t>E-R</a:t>
            </a:r>
            <a:r>
              <a:rPr lang="zh-CN" altLang="en-US" sz="1600" dirty="0">
                <a:latin typeface="Times New Roman" panose="02020603050405020304" pitchFamily="18" charset="0"/>
              </a:rPr>
              <a:t>图的框架</a:t>
            </a:r>
            <a:r>
              <a:rPr lang="zh-CN" altLang="en-US" b="1" dirty="0">
                <a:latin typeface="Times New Roman" panose="02020603050405020304" pitchFamily="18" charset="0"/>
              </a:rPr>
              <a:t> </a:t>
            </a:r>
          </a:p>
        </p:txBody>
      </p:sp>
    </p:spTree>
    <p:extLst>
      <p:ext uri="{BB962C8B-B14F-4D97-AF65-F5344CB8AC3E}">
        <p14:creationId xmlns:p14="http://schemas.microsoft.com/office/powerpoint/2010/main" val="424055652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rrowheads="1"/>
          </p:cNvSpPr>
          <p:nvPr>
            <p:ph type="title"/>
          </p:nvPr>
        </p:nvSpPr>
        <p:spPr/>
        <p:txBody>
          <a:bodyPr/>
          <a:lstStyle/>
          <a:p>
            <a:r>
              <a:rPr lang="zh-CN" altLang="en-US" sz="4000" dirty="0"/>
              <a:t>逐一设计分</a:t>
            </a:r>
            <a:r>
              <a:rPr lang="en-US" altLang="zh-CN" sz="4000" dirty="0"/>
              <a:t>E-R</a:t>
            </a:r>
            <a:r>
              <a:rPr lang="zh-CN" altLang="en-US" sz="4000" dirty="0"/>
              <a:t>图（续）</a:t>
            </a:r>
          </a:p>
        </p:txBody>
      </p:sp>
      <p:sp>
        <p:nvSpPr>
          <p:cNvPr id="80899" name="Rectangle 3"/>
          <p:cNvSpPr>
            <a:spLocks noGrp="1" noRot="1" noChangeArrowheads="1"/>
          </p:cNvSpPr>
          <p:nvPr>
            <p:ph idx="1"/>
          </p:nvPr>
        </p:nvSpPr>
        <p:spPr/>
        <p:txBody>
          <a:bodyPr/>
          <a:lstStyle/>
          <a:p>
            <a:pPr>
              <a:lnSpc>
                <a:spcPct val="150000"/>
              </a:lnSpc>
            </a:pPr>
            <a:r>
              <a:rPr lang="zh-CN" altLang="en-US" dirty="0" smtClean="0"/>
              <a:t>参照第二</a:t>
            </a:r>
            <a:r>
              <a:rPr lang="zh-CN" altLang="en-US" dirty="0"/>
              <a:t>层数据流图和数据字典，遵循两个准则，进行如下调整：</a:t>
            </a:r>
          </a:p>
          <a:p>
            <a:pPr lvl="1">
              <a:lnSpc>
                <a:spcPct val="150000"/>
              </a:lnSpc>
            </a:pPr>
            <a:r>
              <a:rPr lang="en-US" altLang="zh-CN" sz="2200" dirty="0"/>
              <a:t>(1) </a:t>
            </a:r>
            <a:r>
              <a:rPr lang="zh-CN" altLang="en-US" sz="2200" dirty="0"/>
              <a:t>订单与订单细节是</a:t>
            </a:r>
            <a:r>
              <a:rPr lang="en-US" altLang="zh-CN" sz="2200" dirty="0">
                <a:solidFill>
                  <a:srgbClr val="0000FF"/>
                </a:solidFill>
              </a:rPr>
              <a:t>1∶</a:t>
            </a:r>
            <a:r>
              <a:rPr lang="en-US" altLang="zh-CN" sz="2200" i="1" dirty="0">
                <a:solidFill>
                  <a:srgbClr val="0000FF"/>
                </a:solidFill>
              </a:rPr>
              <a:t>n</a:t>
            </a:r>
            <a:r>
              <a:rPr lang="zh-CN" altLang="en-US" sz="2200" dirty="0"/>
              <a:t>的联系</a:t>
            </a:r>
          </a:p>
          <a:p>
            <a:pPr lvl="1">
              <a:lnSpc>
                <a:spcPct val="150000"/>
              </a:lnSpc>
            </a:pPr>
            <a:r>
              <a:rPr lang="en-US" altLang="zh-CN" sz="2200" dirty="0"/>
              <a:t>(2) </a:t>
            </a:r>
            <a:r>
              <a:rPr lang="zh-CN" altLang="en-US" sz="2200" dirty="0"/>
              <a:t>原订单和产品的联系实际上是订单细节和产品的联系。</a:t>
            </a:r>
          </a:p>
          <a:p>
            <a:pPr lvl="1">
              <a:lnSpc>
                <a:spcPct val="160000"/>
              </a:lnSpc>
            </a:pPr>
            <a:r>
              <a:rPr lang="en-US" altLang="zh-CN" sz="2200" dirty="0"/>
              <a:t>(3) </a:t>
            </a:r>
            <a:r>
              <a:rPr lang="zh-CN" altLang="en-US" sz="2200" dirty="0" smtClean="0"/>
              <a:t>“发票主清单”</a:t>
            </a:r>
            <a:r>
              <a:rPr lang="zh-CN" altLang="en-US" sz="2200" dirty="0"/>
              <a:t>是一个数据存储，不必作为实体加入分</a:t>
            </a:r>
            <a:r>
              <a:rPr lang="en-US" altLang="zh-CN" sz="2200" dirty="0"/>
              <a:t>E-R</a:t>
            </a:r>
            <a:r>
              <a:rPr lang="zh-CN" altLang="en-US" sz="2200" dirty="0"/>
              <a:t>图</a:t>
            </a:r>
          </a:p>
          <a:p>
            <a:pPr lvl="1">
              <a:lnSpc>
                <a:spcPct val="150000"/>
              </a:lnSpc>
            </a:pPr>
            <a:r>
              <a:rPr lang="en-US" altLang="zh-CN" sz="2200" dirty="0"/>
              <a:t>(4) </a:t>
            </a:r>
            <a:r>
              <a:rPr lang="zh-CN" altLang="en-US" sz="2200" dirty="0"/>
              <a:t>工厂对大宗订货给予优惠</a:t>
            </a:r>
          </a:p>
        </p:txBody>
      </p:sp>
    </p:spTree>
    <p:extLst>
      <p:ext uri="{BB962C8B-B14F-4D97-AF65-F5344CB8AC3E}">
        <p14:creationId xmlns:p14="http://schemas.microsoft.com/office/powerpoint/2010/main" val="19978475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五</a:t>
            </a:r>
            <a:r>
              <a:rPr lang="zh-CN" altLang="en-US" dirty="0" smtClean="0"/>
              <a:t>、课程设计</a:t>
            </a:r>
            <a:r>
              <a:rPr lang="zh-CN" altLang="en-US" dirty="0"/>
              <a:t>步骤</a:t>
            </a:r>
          </a:p>
        </p:txBody>
      </p:sp>
      <p:sp>
        <p:nvSpPr>
          <p:cNvPr id="3" name="内容占位符 2"/>
          <p:cNvSpPr>
            <a:spLocks noGrp="1"/>
          </p:cNvSpPr>
          <p:nvPr>
            <p:ph idx="1"/>
          </p:nvPr>
        </p:nvSpPr>
        <p:spPr>
          <a:xfrm>
            <a:off x="680321" y="2336872"/>
            <a:ext cx="9613861" cy="3938799"/>
          </a:xfrm>
        </p:spPr>
        <p:txBody>
          <a:bodyPr>
            <a:normAutofit fontScale="92500" lnSpcReduction="10000"/>
          </a:bodyPr>
          <a:lstStyle/>
          <a:p>
            <a:pPr marL="457200" indent="-457200">
              <a:buFont typeface="+mj-lt"/>
              <a:buAutoNum type="arabicPeriod"/>
            </a:pPr>
            <a:r>
              <a:rPr lang="zh-CN" altLang="en-US" dirty="0" smtClean="0"/>
              <a:t>需求分析</a:t>
            </a:r>
            <a:r>
              <a:rPr lang="zh-CN" altLang="en-US" dirty="0"/>
              <a:t>：根据</a:t>
            </a:r>
            <a:r>
              <a:rPr lang="zh-CN" altLang="en-US" dirty="0" smtClean="0"/>
              <a:t>设计</a:t>
            </a:r>
            <a:r>
              <a:rPr lang="zh-CN" altLang="en-US" dirty="0"/>
              <a:t>题目</a:t>
            </a:r>
            <a:r>
              <a:rPr lang="zh-CN" altLang="en-US" dirty="0" smtClean="0"/>
              <a:t>的</a:t>
            </a:r>
            <a:r>
              <a:rPr lang="zh-CN" altLang="en-US" dirty="0"/>
              <a:t>要求，查阅资料，对系统进行功能分析和数据分析，以</a:t>
            </a:r>
            <a:r>
              <a:rPr lang="en-US" altLang="zh-CN" dirty="0"/>
              <a:t>DFD</a:t>
            </a:r>
            <a:r>
              <a:rPr lang="zh-CN" altLang="en-US" dirty="0"/>
              <a:t>和数据字典描述。 </a:t>
            </a:r>
          </a:p>
          <a:p>
            <a:pPr marL="457200" indent="-457200">
              <a:buFont typeface="+mj-lt"/>
              <a:buAutoNum type="arabicPeriod"/>
            </a:pPr>
            <a:r>
              <a:rPr lang="zh-CN" altLang="en-US" dirty="0" smtClean="0"/>
              <a:t>数据库</a:t>
            </a:r>
            <a:r>
              <a:rPr lang="zh-CN" altLang="en-US" dirty="0"/>
              <a:t>概念结构设计：设计系统的</a:t>
            </a:r>
            <a:r>
              <a:rPr lang="en-US" altLang="zh-CN" dirty="0"/>
              <a:t>E-R</a:t>
            </a:r>
            <a:r>
              <a:rPr lang="zh-CN" altLang="en-US" dirty="0"/>
              <a:t>模型，描述实体的属性和实体之间的联系，消除不必要的冗余。 </a:t>
            </a:r>
          </a:p>
          <a:p>
            <a:pPr marL="457200" indent="-457200">
              <a:buFont typeface="+mj-lt"/>
              <a:buAutoNum type="arabicPeriod"/>
            </a:pPr>
            <a:r>
              <a:rPr lang="zh-CN" altLang="en-US" dirty="0" smtClean="0"/>
              <a:t>数据库</a:t>
            </a:r>
            <a:r>
              <a:rPr lang="zh-CN" altLang="en-US" dirty="0"/>
              <a:t>逻辑结构设计：实现</a:t>
            </a:r>
            <a:r>
              <a:rPr lang="en-US" altLang="zh-CN" dirty="0"/>
              <a:t>E-R</a:t>
            </a:r>
            <a:r>
              <a:rPr lang="zh-CN" altLang="en-US" dirty="0"/>
              <a:t>图向关系模型的转换，优化</a:t>
            </a:r>
            <a:r>
              <a:rPr lang="zh-CN" altLang="en-US" dirty="0" smtClean="0"/>
              <a:t>数据模型。</a:t>
            </a:r>
            <a:endParaRPr lang="en-US" altLang="zh-CN" dirty="0" smtClean="0"/>
          </a:p>
          <a:p>
            <a:pPr marL="457200" indent="-457200">
              <a:buFont typeface="+mj-lt"/>
              <a:buAutoNum type="arabicPeriod"/>
            </a:pPr>
            <a:r>
              <a:rPr lang="zh-CN" altLang="en-US" dirty="0" smtClean="0"/>
              <a:t>数据库物理结构设计：为上述逻辑结构选择一个合适的存储结构，包括索引、聚簇、各类数据的存放位置等。通常与应用程序开发一道进行。</a:t>
            </a:r>
            <a:endParaRPr lang="en-US" altLang="zh-CN" dirty="0" smtClean="0"/>
          </a:p>
          <a:p>
            <a:pPr marL="457200" indent="-457200">
              <a:buFont typeface="+mj-lt"/>
              <a:buAutoNum type="arabicPeriod"/>
            </a:pPr>
            <a:r>
              <a:rPr lang="zh-CN" altLang="en-US" dirty="0" smtClean="0"/>
              <a:t>数据库的实施：创建数据库、表、视图等，并设计表的完整性约束。</a:t>
            </a:r>
          </a:p>
          <a:p>
            <a:pPr marL="457200" indent="-457200">
              <a:buFont typeface="+mj-lt"/>
              <a:buAutoNum type="arabicPeriod"/>
            </a:pPr>
            <a:r>
              <a:rPr lang="zh-CN" altLang="en-US" dirty="0" smtClean="0"/>
              <a:t>应用程序</a:t>
            </a:r>
            <a:r>
              <a:rPr lang="zh-CN" altLang="en-US" dirty="0"/>
              <a:t>开发 ：创建新的工程</a:t>
            </a:r>
            <a:r>
              <a:rPr lang="en-US" altLang="zh-CN" dirty="0"/>
              <a:t>——</a:t>
            </a:r>
            <a:r>
              <a:rPr lang="zh-CN" altLang="en-US" dirty="0"/>
              <a:t>连接数据库</a:t>
            </a:r>
            <a:r>
              <a:rPr lang="en-US" altLang="zh-CN" dirty="0"/>
              <a:t>——</a:t>
            </a:r>
            <a:r>
              <a:rPr lang="zh-CN" altLang="en-US" dirty="0"/>
              <a:t>编写程序代码。所开发的数据库应用系统应具有可运行、功能较完整、界面较美观、操作较方便等特点。</a:t>
            </a:r>
          </a:p>
          <a:p>
            <a:endParaRPr lang="zh-CN" altLang="en-US" dirty="0"/>
          </a:p>
          <a:p>
            <a:endParaRPr lang="zh-CN" altLang="en-US" dirty="0"/>
          </a:p>
        </p:txBody>
      </p:sp>
    </p:spTree>
    <p:extLst>
      <p:ext uri="{BB962C8B-B14F-4D97-AF65-F5344CB8AC3E}">
        <p14:creationId xmlns:p14="http://schemas.microsoft.com/office/powerpoint/2010/main" val="35359704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22" name="Rectangle 2"/>
          <p:cNvSpPr>
            <a:spLocks noGrp="1" noRot="1" noChangeArrowheads="1"/>
          </p:cNvSpPr>
          <p:nvPr>
            <p:ph type="title"/>
          </p:nvPr>
        </p:nvSpPr>
        <p:spPr/>
        <p:txBody>
          <a:bodyPr/>
          <a:lstStyle/>
          <a:p>
            <a:r>
              <a:rPr lang="zh-CN" altLang="en-US" sz="4000" dirty="0"/>
              <a:t>逐一设计分</a:t>
            </a:r>
            <a:r>
              <a:rPr lang="en-US" altLang="zh-CN" sz="4000" dirty="0"/>
              <a:t>E-R</a:t>
            </a:r>
            <a:r>
              <a:rPr lang="zh-CN" altLang="en-US" sz="4000" dirty="0"/>
              <a:t>图（续）</a:t>
            </a:r>
          </a:p>
        </p:txBody>
      </p:sp>
      <p:sp>
        <p:nvSpPr>
          <p:cNvPr id="81923" name="Rectangle 3"/>
          <p:cNvSpPr>
            <a:spLocks noGrp="1" noRot="1" noChangeArrowheads="1"/>
          </p:cNvSpPr>
          <p:nvPr>
            <p:ph idx="1"/>
          </p:nvPr>
        </p:nvSpPr>
        <p:spPr>
          <a:xfrm>
            <a:off x="680321" y="1993969"/>
            <a:ext cx="9613861" cy="3599316"/>
          </a:xfrm>
        </p:spPr>
        <p:txBody>
          <a:bodyPr/>
          <a:lstStyle/>
          <a:p>
            <a:r>
              <a:rPr lang="zh-CN" altLang="en-US" dirty="0"/>
              <a:t>得到分</a:t>
            </a:r>
            <a:r>
              <a:rPr lang="en-US" altLang="zh-CN" dirty="0"/>
              <a:t>E-R</a:t>
            </a:r>
            <a:r>
              <a:rPr lang="zh-CN" altLang="en-US" dirty="0"/>
              <a:t>图如下图所示</a:t>
            </a:r>
            <a:r>
              <a:rPr lang="zh-CN" altLang="en-US" sz="3500" dirty="0"/>
              <a:t> </a:t>
            </a:r>
            <a:endParaRPr lang="zh-CN" altLang="en-US" dirty="0"/>
          </a:p>
        </p:txBody>
      </p:sp>
      <p:pic>
        <p:nvPicPr>
          <p:cNvPr id="81924" name="Picture 4" descr="72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5551" y="2636839"/>
            <a:ext cx="6119813" cy="322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25" name="Text Box 5"/>
          <p:cNvSpPr txBox="1">
            <a:spLocks noChangeArrowheads="1"/>
          </p:cNvSpPr>
          <p:nvPr/>
        </p:nvSpPr>
        <p:spPr bwMode="auto">
          <a:xfrm>
            <a:off x="4386264" y="6165850"/>
            <a:ext cx="2593975" cy="336550"/>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FF">
                        <a:gamma/>
                        <a:shade val="73333"/>
                        <a:invGamma/>
                      </a:srgbClr>
                    </a:gs>
                  </a:gsLst>
                  <a:lin ang="5400000" scaled="1"/>
                </a:gra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1600">
                <a:latin typeface="Times New Roman" panose="02020603050405020304" pitchFamily="18" charset="0"/>
              </a:rPr>
              <a:t>销售管理子系统的分</a:t>
            </a:r>
            <a:r>
              <a:rPr lang="en-US" altLang="zh-CN" sz="1600">
                <a:latin typeface="Times New Roman" panose="02020603050405020304" pitchFamily="18" charset="0"/>
              </a:rPr>
              <a:t>E-R</a:t>
            </a:r>
            <a:r>
              <a:rPr lang="zh-CN" altLang="en-US" sz="1600">
                <a:latin typeface="Times New Roman" panose="02020603050405020304" pitchFamily="18" charset="0"/>
              </a:rPr>
              <a:t>图 </a:t>
            </a:r>
          </a:p>
        </p:txBody>
      </p:sp>
    </p:spTree>
    <p:extLst>
      <p:ext uri="{BB962C8B-B14F-4D97-AF65-F5344CB8AC3E}">
        <p14:creationId xmlns:p14="http://schemas.microsoft.com/office/powerpoint/2010/main" val="937158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1923">
                                            <p:txEl>
                                              <p:pRg st="0" end="0"/>
                                            </p:txEl>
                                          </p:spTgt>
                                        </p:tgtEl>
                                        <p:attrNameLst>
                                          <p:attrName>style.visibility</p:attrName>
                                        </p:attrNameLst>
                                      </p:cBhvr>
                                      <p:to>
                                        <p:strVal val="visible"/>
                                      </p:to>
                                    </p:set>
                                    <p:animEffect transition="in" filter="fade">
                                      <p:cBhvr>
                                        <p:cTn id="7" dur="500"/>
                                        <p:tgtEl>
                                          <p:spTgt spid="8192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3"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rrowheads="1"/>
          </p:cNvSpPr>
          <p:nvPr>
            <p:ph type="title"/>
          </p:nvPr>
        </p:nvSpPr>
        <p:spPr/>
        <p:txBody>
          <a:bodyPr/>
          <a:lstStyle/>
          <a:p>
            <a:r>
              <a:rPr lang="zh-CN" altLang="en-US" sz="4000" dirty="0"/>
              <a:t>逐一设计分</a:t>
            </a:r>
            <a:r>
              <a:rPr lang="en-US" altLang="zh-CN" sz="4000" dirty="0"/>
              <a:t>E-R</a:t>
            </a:r>
            <a:r>
              <a:rPr lang="zh-CN" altLang="en-US" sz="4000" dirty="0"/>
              <a:t>图（续）</a:t>
            </a:r>
          </a:p>
        </p:txBody>
      </p:sp>
      <p:sp>
        <p:nvSpPr>
          <p:cNvPr id="82947" name="Rectangle 3"/>
          <p:cNvSpPr>
            <a:spLocks noGrp="1" noRot="1" noChangeArrowheads="1"/>
          </p:cNvSpPr>
          <p:nvPr>
            <p:ph idx="1"/>
          </p:nvPr>
        </p:nvSpPr>
        <p:spPr/>
        <p:txBody>
          <a:bodyPr/>
          <a:lstStyle/>
          <a:p>
            <a:pPr>
              <a:lnSpc>
                <a:spcPct val="120000"/>
              </a:lnSpc>
              <a:buFont typeface="Wingdings" panose="05000000000000000000" pitchFamily="2" charset="2"/>
              <a:buNone/>
            </a:pPr>
            <a:r>
              <a:rPr lang="zh-CN" altLang="en-US" dirty="0"/>
              <a:t>对每个实体定义的属性如下：</a:t>
            </a:r>
          </a:p>
          <a:p>
            <a:pPr lvl="1">
              <a:lnSpc>
                <a:spcPct val="120000"/>
              </a:lnSpc>
            </a:pPr>
            <a:r>
              <a:rPr lang="zh-CN" altLang="en-US" dirty="0"/>
              <a:t>顾客：</a:t>
            </a:r>
            <a:r>
              <a:rPr lang="en-US" altLang="zh-CN" dirty="0"/>
              <a:t>{</a:t>
            </a:r>
            <a:r>
              <a:rPr lang="zh-CN" altLang="en-US" u="sng" dirty="0"/>
              <a:t>顾客号</a:t>
            </a:r>
            <a:r>
              <a:rPr lang="zh-CN" altLang="en-US" dirty="0"/>
              <a:t>，顾客名，地址，电话，信贷状况，账目余额</a:t>
            </a:r>
            <a:r>
              <a:rPr lang="en-US" altLang="zh-CN" dirty="0"/>
              <a:t>}</a:t>
            </a:r>
          </a:p>
          <a:p>
            <a:pPr lvl="1">
              <a:lnSpc>
                <a:spcPct val="120000"/>
              </a:lnSpc>
            </a:pPr>
            <a:r>
              <a:rPr lang="zh-CN" altLang="en-US" dirty="0"/>
              <a:t>订单：</a:t>
            </a:r>
            <a:r>
              <a:rPr lang="en-US" altLang="zh-CN" dirty="0"/>
              <a:t>{</a:t>
            </a:r>
            <a:r>
              <a:rPr lang="zh-CN" altLang="en-US" u="sng" dirty="0"/>
              <a:t>订单号</a:t>
            </a:r>
            <a:r>
              <a:rPr lang="zh-CN" altLang="en-US" dirty="0"/>
              <a:t>，顾客号，订货项数，订货日期，交货日期，工种号，生产地点</a:t>
            </a:r>
            <a:r>
              <a:rPr lang="en-US" altLang="zh-CN" dirty="0"/>
              <a:t>}</a:t>
            </a:r>
          </a:p>
          <a:p>
            <a:pPr lvl="1">
              <a:lnSpc>
                <a:spcPct val="120000"/>
              </a:lnSpc>
            </a:pPr>
            <a:r>
              <a:rPr lang="zh-CN" altLang="en-US" dirty="0"/>
              <a:t>订单细则：</a:t>
            </a:r>
            <a:r>
              <a:rPr lang="en-US" altLang="zh-CN" dirty="0"/>
              <a:t>{</a:t>
            </a:r>
            <a:r>
              <a:rPr lang="zh-CN" altLang="en-US" u="sng" dirty="0"/>
              <a:t>订单号，细则号</a:t>
            </a:r>
            <a:r>
              <a:rPr lang="zh-CN" altLang="en-US" dirty="0"/>
              <a:t>，零件号，订货数，金额</a:t>
            </a:r>
            <a:r>
              <a:rPr lang="en-US" altLang="zh-CN" dirty="0"/>
              <a:t>}</a:t>
            </a:r>
          </a:p>
          <a:p>
            <a:pPr lvl="1">
              <a:lnSpc>
                <a:spcPct val="120000"/>
              </a:lnSpc>
            </a:pPr>
            <a:r>
              <a:rPr lang="zh-CN" altLang="en-US" dirty="0"/>
              <a:t>应收账款：</a:t>
            </a:r>
            <a:r>
              <a:rPr lang="en-US" altLang="zh-CN" dirty="0"/>
              <a:t>{</a:t>
            </a:r>
            <a:r>
              <a:rPr lang="zh-CN" altLang="en-US" u="sng" dirty="0"/>
              <a:t>顾客号，订单号</a:t>
            </a:r>
            <a:r>
              <a:rPr lang="zh-CN" altLang="en-US" dirty="0"/>
              <a:t>，发票号，应收金额，支付日期，支付金额，</a:t>
            </a:r>
          </a:p>
          <a:p>
            <a:pPr lvl="1">
              <a:lnSpc>
                <a:spcPct val="120000"/>
              </a:lnSpc>
            </a:pPr>
            <a:r>
              <a:rPr lang="zh-CN" altLang="en-US" dirty="0"/>
              <a:t>当前余额，货款限额</a:t>
            </a:r>
            <a:r>
              <a:rPr lang="en-US" altLang="zh-CN" dirty="0"/>
              <a:t>}</a:t>
            </a:r>
          </a:p>
          <a:p>
            <a:pPr lvl="1">
              <a:lnSpc>
                <a:spcPct val="120000"/>
              </a:lnSpc>
            </a:pPr>
            <a:r>
              <a:rPr lang="zh-CN" altLang="en-US" dirty="0"/>
              <a:t>产品描述：</a:t>
            </a:r>
            <a:r>
              <a:rPr lang="en-US" altLang="zh-CN" dirty="0"/>
              <a:t>{</a:t>
            </a:r>
            <a:r>
              <a:rPr lang="zh-CN" altLang="en-US" dirty="0"/>
              <a:t>产品号，产品名，单价，重量</a:t>
            </a:r>
            <a:r>
              <a:rPr lang="en-US" altLang="zh-CN" dirty="0"/>
              <a:t>}</a:t>
            </a:r>
          </a:p>
          <a:p>
            <a:pPr lvl="1">
              <a:lnSpc>
                <a:spcPct val="120000"/>
              </a:lnSpc>
            </a:pPr>
            <a:r>
              <a:rPr lang="zh-CN" altLang="en-US" dirty="0"/>
              <a:t>折扣规则：</a:t>
            </a:r>
            <a:r>
              <a:rPr lang="en-US" altLang="zh-CN" dirty="0"/>
              <a:t>{</a:t>
            </a:r>
            <a:r>
              <a:rPr lang="zh-CN" altLang="en-US" u="sng" dirty="0"/>
              <a:t>产品号，订货量</a:t>
            </a:r>
            <a:r>
              <a:rPr lang="zh-CN" altLang="en-US" dirty="0"/>
              <a:t>，折扣</a:t>
            </a:r>
            <a:r>
              <a:rPr lang="en-US" altLang="zh-CN" dirty="0"/>
              <a:t>}</a:t>
            </a:r>
          </a:p>
        </p:txBody>
      </p:sp>
    </p:spTree>
    <p:extLst>
      <p:ext uri="{BB962C8B-B14F-4D97-AF65-F5344CB8AC3E}">
        <p14:creationId xmlns:p14="http://schemas.microsoft.com/office/powerpoint/2010/main" val="3417177616"/>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3970" name="Rectangle 2"/>
          <p:cNvSpPr>
            <a:spLocks noGrp="1" noRot="1" noChangeArrowheads="1"/>
          </p:cNvSpPr>
          <p:nvPr>
            <p:ph type="title"/>
          </p:nvPr>
        </p:nvSpPr>
        <p:spPr/>
        <p:txBody>
          <a:bodyPr/>
          <a:lstStyle/>
          <a:p>
            <a:r>
              <a:rPr lang="en-US" altLang="zh-CN" dirty="0"/>
              <a:t>2</a:t>
            </a:r>
            <a:r>
              <a:rPr lang="en-US" altLang="zh-CN" dirty="0" smtClean="0"/>
              <a:t>  </a:t>
            </a:r>
            <a:r>
              <a:rPr lang="zh-CN" altLang="en-US" dirty="0"/>
              <a:t>概念结构设计</a:t>
            </a:r>
          </a:p>
        </p:txBody>
      </p:sp>
      <p:sp>
        <p:nvSpPr>
          <p:cNvPr id="83971" name="Rectangle 3"/>
          <p:cNvSpPr>
            <a:spLocks noGrp="1" noRot="1" noChangeArrowheads="1"/>
          </p:cNvSpPr>
          <p:nvPr>
            <p:ph idx="1"/>
          </p:nvPr>
        </p:nvSpPr>
        <p:spPr/>
        <p:txBody>
          <a:bodyPr>
            <a:normAutofit/>
          </a:bodyPr>
          <a:lstStyle/>
          <a:p>
            <a:pPr>
              <a:lnSpc>
                <a:spcPct val="160000"/>
              </a:lnSpc>
              <a:buFont typeface="Wingdings" panose="05000000000000000000" pitchFamily="2" charset="2"/>
              <a:buNone/>
            </a:pPr>
            <a:r>
              <a:rPr lang="en-US" altLang="zh-CN" b="1" dirty="0" smtClean="0"/>
              <a:t>2.1  </a:t>
            </a:r>
            <a:r>
              <a:rPr lang="zh-CN" altLang="en-US" b="1" dirty="0"/>
              <a:t>概念结构</a:t>
            </a:r>
          </a:p>
          <a:p>
            <a:pPr>
              <a:lnSpc>
                <a:spcPct val="160000"/>
              </a:lnSpc>
              <a:buFont typeface="Wingdings" panose="05000000000000000000" pitchFamily="2" charset="2"/>
              <a:buNone/>
            </a:pPr>
            <a:r>
              <a:rPr lang="en-US" altLang="zh-CN" b="1" dirty="0" smtClean="0"/>
              <a:t>2.2  </a:t>
            </a:r>
            <a:r>
              <a:rPr lang="zh-CN" altLang="en-US" b="1" dirty="0"/>
              <a:t>概念结构设计的方法与步骤</a:t>
            </a:r>
          </a:p>
          <a:p>
            <a:pPr>
              <a:lnSpc>
                <a:spcPct val="160000"/>
              </a:lnSpc>
              <a:buFont typeface="Wingdings" panose="05000000000000000000" pitchFamily="2" charset="2"/>
              <a:buNone/>
            </a:pPr>
            <a:r>
              <a:rPr lang="en-US" altLang="zh-CN" b="1" dirty="0" smtClean="0"/>
              <a:t>2.3  </a:t>
            </a:r>
            <a:r>
              <a:rPr lang="zh-CN" altLang="en-US" b="1" dirty="0"/>
              <a:t>数据抽象与局部视图设计</a:t>
            </a:r>
          </a:p>
          <a:p>
            <a:pPr>
              <a:lnSpc>
                <a:spcPct val="160000"/>
              </a:lnSpc>
              <a:buFont typeface="Wingdings" panose="05000000000000000000" pitchFamily="2" charset="2"/>
              <a:buNone/>
            </a:pPr>
            <a:r>
              <a:rPr lang="en-US" altLang="zh-CN" b="1" dirty="0" smtClean="0">
                <a:solidFill>
                  <a:srgbClr val="3333FF"/>
                </a:solidFill>
              </a:rPr>
              <a:t>2.4  </a:t>
            </a:r>
            <a:r>
              <a:rPr lang="zh-CN" altLang="en-US" b="1" dirty="0">
                <a:solidFill>
                  <a:srgbClr val="3333FF"/>
                </a:solidFill>
              </a:rPr>
              <a:t>视图的集成</a:t>
            </a:r>
          </a:p>
        </p:txBody>
      </p:sp>
    </p:spTree>
    <p:extLst>
      <p:ext uri="{BB962C8B-B14F-4D97-AF65-F5344CB8AC3E}">
        <p14:creationId xmlns:p14="http://schemas.microsoft.com/office/powerpoint/2010/main" val="2639412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3971">
                                            <p:txEl>
                                              <p:pRg st="0" end="0"/>
                                            </p:txEl>
                                          </p:spTgt>
                                        </p:tgtEl>
                                        <p:attrNameLst>
                                          <p:attrName>style.visibility</p:attrName>
                                        </p:attrNameLst>
                                      </p:cBhvr>
                                      <p:to>
                                        <p:strVal val="visible"/>
                                      </p:to>
                                    </p:set>
                                    <p:animEffect transition="in" filter="fade">
                                      <p:cBhvr>
                                        <p:cTn id="7" dur="500"/>
                                        <p:tgtEl>
                                          <p:spTgt spid="8397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3971">
                                            <p:txEl>
                                              <p:pRg st="1" end="1"/>
                                            </p:txEl>
                                          </p:spTgt>
                                        </p:tgtEl>
                                        <p:attrNameLst>
                                          <p:attrName>style.visibility</p:attrName>
                                        </p:attrNameLst>
                                      </p:cBhvr>
                                      <p:to>
                                        <p:strVal val="visible"/>
                                      </p:to>
                                    </p:set>
                                    <p:animEffect transition="in" filter="fade">
                                      <p:cBhvr>
                                        <p:cTn id="10" dur="500"/>
                                        <p:tgtEl>
                                          <p:spTgt spid="83971">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3971">
                                            <p:txEl>
                                              <p:pRg st="2" end="2"/>
                                            </p:txEl>
                                          </p:spTgt>
                                        </p:tgtEl>
                                        <p:attrNameLst>
                                          <p:attrName>style.visibility</p:attrName>
                                        </p:attrNameLst>
                                      </p:cBhvr>
                                      <p:to>
                                        <p:strVal val="visible"/>
                                      </p:to>
                                    </p:set>
                                    <p:animEffect transition="in" filter="fade">
                                      <p:cBhvr>
                                        <p:cTn id="13" dur="500"/>
                                        <p:tgtEl>
                                          <p:spTgt spid="83971">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3971">
                                            <p:txEl>
                                              <p:pRg st="3" end="3"/>
                                            </p:txEl>
                                          </p:spTgt>
                                        </p:tgtEl>
                                        <p:attrNameLst>
                                          <p:attrName>style.visibility</p:attrName>
                                        </p:attrNameLst>
                                      </p:cBhvr>
                                      <p:to>
                                        <p:strVal val="visible"/>
                                      </p:to>
                                    </p:set>
                                    <p:animEffect transition="in" filter="fade">
                                      <p:cBhvr>
                                        <p:cTn id="16" dur="500"/>
                                        <p:tgtEl>
                                          <p:spTgt spid="8397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1" grpId="0" uiExpand="1" build="p"/>
    </p:bldLst>
  </p:timing>
</p:sld>
</file>

<file path=ppt/slides/slide7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4994" name="Rectangle 2"/>
          <p:cNvSpPr>
            <a:spLocks noGrp="1" noRot="1" noChangeArrowheads="1"/>
          </p:cNvSpPr>
          <p:nvPr>
            <p:ph type="title"/>
          </p:nvPr>
        </p:nvSpPr>
        <p:spPr/>
        <p:txBody>
          <a:bodyPr/>
          <a:lstStyle/>
          <a:p>
            <a:r>
              <a:rPr lang="en-US" altLang="zh-CN" dirty="0" smtClean="0"/>
              <a:t>2.4  </a:t>
            </a:r>
            <a:r>
              <a:rPr lang="zh-CN" altLang="en-US" dirty="0"/>
              <a:t>视图的集成</a:t>
            </a:r>
          </a:p>
        </p:txBody>
      </p:sp>
      <p:sp>
        <p:nvSpPr>
          <p:cNvPr id="84995" name="Rectangle 3"/>
          <p:cNvSpPr>
            <a:spLocks noGrp="1" noRot="1" noChangeArrowheads="1"/>
          </p:cNvSpPr>
          <p:nvPr>
            <p:ph idx="1"/>
          </p:nvPr>
        </p:nvSpPr>
        <p:spPr/>
        <p:txBody>
          <a:bodyPr/>
          <a:lstStyle/>
          <a:p>
            <a:pPr>
              <a:lnSpc>
                <a:spcPct val="170000"/>
              </a:lnSpc>
            </a:pPr>
            <a:r>
              <a:rPr lang="zh-CN" altLang="en-US"/>
              <a:t>各个局部视图即分</a:t>
            </a:r>
            <a:r>
              <a:rPr lang="en-US" altLang="zh-CN"/>
              <a:t>E-R</a:t>
            </a:r>
            <a:r>
              <a:rPr lang="zh-CN" altLang="en-US"/>
              <a:t>图建立好后，还需要对它们进行合并，集成为一个整体的数据概念结构即总</a:t>
            </a:r>
            <a:r>
              <a:rPr lang="en-US" altLang="zh-CN"/>
              <a:t>E-R</a:t>
            </a:r>
            <a:r>
              <a:rPr lang="zh-CN" altLang="en-US"/>
              <a:t>图。</a:t>
            </a:r>
          </a:p>
          <a:p>
            <a:endParaRPr lang="en-US" altLang="zh-CN"/>
          </a:p>
        </p:txBody>
      </p:sp>
    </p:spTree>
    <p:extLst>
      <p:ext uri="{BB962C8B-B14F-4D97-AF65-F5344CB8AC3E}">
        <p14:creationId xmlns:p14="http://schemas.microsoft.com/office/powerpoint/2010/main" val="668142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4995">
                                            <p:txEl>
                                              <p:pRg st="0" end="0"/>
                                            </p:txEl>
                                          </p:spTgt>
                                        </p:tgtEl>
                                        <p:attrNameLst>
                                          <p:attrName>style.visibility</p:attrName>
                                        </p:attrNameLst>
                                      </p:cBhvr>
                                      <p:to>
                                        <p:strVal val="visible"/>
                                      </p:to>
                                    </p:set>
                                    <p:animEffect transition="in" filter="fade">
                                      <p:cBhvr>
                                        <p:cTn id="7" dur="500"/>
                                        <p:tgtEl>
                                          <p:spTgt spid="8499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5" grpId="0" build="p"/>
    </p:bldLst>
  </p:timing>
</p:sld>
</file>

<file path=ppt/slides/slide7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6018" name="Rectangle 2"/>
          <p:cNvSpPr>
            <a:spLocks noGrp="1" noRot="1" noChangeArrowheads="1"/>
          </p:cNvSpPr>
          <p:nvPr>
            <p:ph type="title"/>
          </p:nvPr>
        </p:nvSpPr>
        <p:spPr/>
        <p:txBody>
          <a:bodyPr/>
          <a:lstStyle/>
          <a:p>
            <a:r>
              <a:rPr lang="zh-CN" altLang="en-US" dirty="0"/>
              <a:t>视图集成的两种方式</a:t>
            </a:r>
          </a:p>
        </p:txBody>
      </p:sp>
      <p:sp>
        <p:nvSpPr>
          <p:cNvPr id="86019" name="Rectangle 3"/>
          <p:cNvSpPr>
            <a:spLocks noGrp="1" noRot="1" noChangeArrowheads="1"/>
          </p:cNvSpPr>
          <p:nvPr>
            <p:ph idx="1"/>
          </p:nvPr>
        </p:nvSpPr>
        <p:spPr>
          <a:xfrm>
            <a:off x="680321" y="2059285"/>
            <a:ext cx="9613861" cy="3599316"/>
          </a:xfrm>
        </p:spPr>
        <p:txBody>
          <a:bodyPr/>
          <a:lstStyle/>
          <a:p>
            <a:pPr>
              <a:lnSpc>
                <a:spcPct val="130000"/>
              </a:lnSpc>
            </a:pPr>
            <a:r>
              <a:rPr lang="zh-CN" altLang="en-US" dirty="0"/>
              <a:t>多个分</a:t>
            </a:r>
            <a:r>
              <a:rPr lang="en-US" altLang="zh-CN" dirty="0"/>
              <a:t>E-R</a:t>
            </a:r>
            <a:r>
              <a:rPr lang="zh-CN" altLang="en-US" dirty="0"/>
              <a:t>图一次集成 </a:t>
            </a:r>
            <a:endParaRPr lang="zh-CN" altLang="en-US" sz="3200" dirty="0"/>
          </a:p>
          <a:p>
            <a:pPr lvl="2">
              <a:lnSpc>
                <a:spcPct val="130000"/>
              </a:lnSpc>
              <a:buFont typeface="Wingdings" panose="05000000000000000000" pitchFamily="2" charset="2"/>
              <a:buChar char="Ø"/>
            </a:pPr>
            <a:r>
              <a:rPr lang="zh-CN" altLang="en-US" dirty="0"/>
              <a:t>一次集成多个分</a:t>
            </a:r>
            <a:r>
              <a:rPr lang="en-US" altLang="zh-CN" dirty="0"/>
              <a:t>E-R</a:t>
            </a:r>
            <a:r>
              <a:rPr lang="zh-CN" altLang="en-US" dirty="0"/>
              <a:t>图</a:t>
            </a:r>
          </a:p>
          <a:p>
            <a:pPr lvl="2">
              <a:lnSpc>
                <a:spcPct val="130000"/>
              </a:lnSpc>
              <a:buFont typeface="Wingdings" panose="05000000000000000000" pitchFamily="2" charset="2"/>
              <a:buChar char="Ø"/>
            </a:pPr>
            <a:r>
              <a:rPr lang="zh-CN" altLang="en-US" dirty="0"/>
              <a:t>通常用于局部视图比较简单时</a:t>
            </a:r>
          </a:p>
        </p:txBody>
      </p:sp>
      <p:pic>
        <p:nvPicPr>
          <p:cNvPr id="86020" name="Picture 4" descr="725"/>
          <p:cNvPicPr>
            <a:picLocks noChangeAspect="1" noChangeArrowheads="1"/>
          </p:cNvPicPr>
          <p:nvPr/>
        </p:nvPicPr>
        <p:blipFill>
          <a:blip r:embed="rId2">
            <a:extLst>
              <a:ext uri="{28A0092B-C50C-407E-A947-70E740481C1C}">
                <a14:useLocalDpi xmlns:a14="http://schemas.microsoft.com/office/drawing/2010/main" val="0"/>
              </a:ext>
            </a:extLst>
          </a:blip>
          <a:srcRect r="44945" b="6844"/>
          <a:stretch>
            <a:fillRect/>
          </a:stretch>
        </p:blipFill>
        <p:spPr bwMode="auto">
          <a:xfrm>
            <a:off x="3648076" y="3500889"/>
            <a:ext cx="4752975" cy="33131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9276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6019">
                                            <p:txEl>
                                              <p:pRg st="0" end="0"/>
                                            </p:txEl>
                                          </p:spTgt>
                                        </p:tgtEl>
                                        <p:attrNameLst>
                                          <p:attrName>style.visibility</p:attrName>
                                        </p:attrNameLst>
                                      </p:cBhvr>
                                      <p:to>
                                        <p:strVal val="visible"/>
                                      </p:to>
                                    </p:set>
                                    <p:animEffect transition="in" filter="fade">
                                      <p:cBhvr>
                                        <p:cTn id="7" dur="500"/>
                                        <p:tgtEl>
                                          <p:spTgt spid="8601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6019">
                                            <p:txEl>
                                              <p:pRg st="1" end="1"/>
                                            </p:txEl>
                                          </p:spTgt>
                                        </p:tgtEl>
                                        <p:attrNameLst>
                                          <p:attrName>style.visibility</p:attrName>
                                        </p:attrNameLst>
                                      </p:cBhvr>
                                      <p:to>
                                        <p:strVal val="visible"/>
                                      </p:to>
                                    </p:set>
                                    <p:animEffect transition="in" filter="fade">
                                      <p:cBhvr>
                                        <p:cTn id="10" dur="500"/>
                                        <p:tgtEl>
                                          <p:spTgt spid="8601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6019">
                                            <p:txEl>
                                              <p:pRg st="2" end="2"/>
                                            </p:txEl>
                                          </p:spTgt>
                                        </p:tgtEl>
                                        <p:attrNameLst>
                                          <p:attrName>style.visibility</p:attrName>
                                        </p:attrNameLst>
                                      </p:cBhvr>
                                      <p:to>
                                        <p:strVal val="visible"/>
                                      </p:to>
                                    </p:set>
                                    <p:animEffect transition="in" filter="fade">
                                      <p:cBhvr>
                                        <p:cTn id="13" dur="500"/>
                                        <p:tgtEl>
                                          <p:spTgt spid="86019">
                                            <p:txEl>
                                              <p:pRg st="2" end="2"/>
                                            </p:txEl>
                                          </p:spTgt>
                                        </p:tgtEl>
                                      </p:cBhvr>
                                    </p:animEffect>
                                  </p:childTnLst>
                                </p:cTn>
                              </p:par>
                              <p:par>
                                <p:cTn id="14" presetID="1" presetClass="entr" presetSubtype="0" fill="hold" nodeType="withEffect">
                                  <p:stCondLst>
                                    <p:cond delay="0"/>
                                  </p:stCondLst>
                                  <p:childTnLst>
                                    <p:set>
                                      <p:cBhvr>
                                        <p:cTn id="15" dur="1" fill="hold">
                                          <p:stCondLst>
                                            <p:cond delay="0"/>
                                          </p:stCondLst>
                                        </p:cTn>
                                        <p:tgtEl>
                                          <p:spTgt spid="860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9" grpId="0" build="p"/>
    </p:bldLst>
  </p:timing>
</p:sld>
</file>

<file path=ppt/slides/slide7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87042" name="Picture 2" descr="725"/>
          <p:cNvPicPr>
            <a:picLocks noChangeAspect="1" noChangeArrowheads="1"/>
          </p:cNvPicPr>
          <p:nvPr/>
        </p:nvPicPr>
        <p:blipFill>
          <a:blip r:embed="rId2">
            <a:extLst>
              <a:ext uri="{28A0092B-C50C-407E-A947-70E740481C1C}">
                <a14:useLocalDpi xmlns:a14="http://schemas.microsoft.com/office/drawing/2010/main" val="0"/>
              </a:ext>
            </a:extLst>
          </a:blip>
          <a:srcRect l="55432" b="7477"/>
          <a:stretch>
            <a:fillRect/>
          </a:stretch>
        </p:blipFill>
        <p:spPr bwMode="auto">
          <a:xfrm>
            <a:off x="3719513" y="3598868"/>
            <a:ext cx="4176712" cy="2998787"/>
          </a:xfrm>
          <a:prstGeom prst="rect">
            <a:avLst/>
          </a:prstGeom>
          <a:noFill/>
          <a:extLst>
            <a:ext uri="{909E8E84-426E-40DD-AFC4-6F175D3DCCD1}">
              <a14:hiddenFill xmlns:a14="http://schemas.microsoft.com/office/drawing/2010/main">
                <a:solidFill>
                  <a:srgbClr val="FFFFFF"/>
                </a:solidFill>
              </a14:hiddenFill>
            </a:ext>
          </a:extLst>
        </p:spPr>
      </p:pic>
      <p:sp>
        <p:nvSpPr>
          <p:cNvPr id="87043" name="Rectangle 3"/>
          <p:cNvSpPr>
            <a:spLocks noGrp="1" noRot="1" noChangeArrowheads="1"/>
          </p:cNvSpPr>
          <p:nvPr>
            <p:ph type="title"/>
          </p:nvPr>
        </p:nvSpPr>
        <p:spPr/>
        <p:txBody>
          <a:bodyPr/>
          <a:lstStyle/>
          <a:p>
            <a:r>
              <a:rPr lang="zh-CN" altLang="en-US" dirty="0"/>
              <a:t>视图的集成（续）</a:t>
            </a:r>
          </a:p>
        </p:txBody>
      </p:sp>
      <p:sp>
        <p:nvSpPr>
          <p:cNvPr id="87044" name="Rectangle 4"/>
          <p:cNvSpPr>
            <a:spLocks noGrp="1" noRot="1" noChangeArrowheads="1"/>
          </p:cNvSpPr>
          <p:nvPr>
            <p:ph idx="1"/>
          </p:nvPr>
        </p:nvSpPr>
        <p:spPr>
          <a:xfrm>
            <a:off x="680321" y="2206241"/>
            <a:ext cx="9613861" cy="3599316"/>
          </a:xfrm>
        </p:spPr>
        <p:txBody>
          <a:bodyPr>
            <a:normAutofit/>
          </a:bodyPr>
          <a:lstStyle/>
          <a:p>
            <a:pPr>
              <a:lnSpc>
                <a:spcPct val="130000"/>
              </a:lnSpc>
            </a:pPr>
            <a:r>
              <a:rPr lang="zh-CN" altLang="en-US" sz="2800" dirty="0"/>
              <a:t>逐步集成</a:t>
            </a:r>
          </a:p>
          <a:p>
            <a:pPr lvl="1">
              <a:lnSpc>
                <a:spcPct val="130000"/>
              </a:lnSpc>
              <a:buFont typeface="Wingdings" panose="05000000000000000000" pitchFamily="2" charset="2"/>
              <a:buChar char="Ø"/>
            </a:pPr>
            <a:r>
              <a:rPr lang="zh-CN" altLang="en-US" sz="1800" dirty="0"/>
              <a:t>用累加的方式一次集成两个分</a:t>
            </a:r>
            <a:r>
              <a:rPr lang="en-US" altLang="zh-CN" sz="1800" dirty="0"/>
              <a:t>E-R</a:t>
            </a:r>
            <a:r>
              <a:rPr lang="zh-CN" altLang="en-US" sz="1800" dirty="0"/>
              <a:t>图 </a:t>
            </a:r>
            <a:endParaRPr lang="zh-CN" altLang="en-US" sz="1600" dirty="0"/>
          </a:p>
        </p:txBody>
      </p:sp>
    </p:spTree>
    <p:extLst>
      <p:ext uri="{BB962C8B-B14F-4D97-AF65-F5344CB8AC3E}">
        <p14:creationId xmlns:p14="http://schemas.microsoft.com/office/powerpoint/2010/main" val="2766884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7044">
                                            <p:txEl>
                                              <p:pRg st="0" end="0"/>
                                            </p:txEl>
                                          </p:spTgt>
                                        </p:tgtEl>
                                        <p:attrNameLst>
                                          <p:attrName>style.visibility</p:attrName>
                                        </p:attrNameLst>
                                      </p:cBhvr>
                                      <p:to>
                                        <p:strVal val="visible"/>
                                      </p:to>
                                    </p:set>
                                    <p:animEffect transition="in" filter="fade">
                                      <p:cBhvr>
                                        <p:cTn id="7" dur="500"/>
                                        <p:tgtEl>
                                          <p:spTgt spid="8704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7044">
                                            <p:txEl>
                                              <p:pRg st="1" end="1"/>
                                            </p:txEl>
                                          </p:spTgt>
                                        </p:tgtEl>
                                        <p:attrNameLst>
                                          <p:attrName>style.visibility</p:attrName>
                                        </p:attrNameLst>
                                      </p:cBhvr>
                                      <p:to>
                                        <p:strVal val="visible"/>
                                      </p:to>
                                    </p:set>
                                    <p:animEffect transition="in" filter="fade">
                                      <p:cBhvr>
                                        <p:cTn id="10" dur="500"/>
                                        <p:tgtEl>
                                          <p:spTgt spid="87044">
                                            <p:txEl>
                                              <p:pRg st="1" end="1"/>
                                            </p:txEl>
                                          </p:spTgt>
                                        </p:tgtEl>
                                      </p:cBhvr>
                                    </p:animEffect>
                                  </p:childTnLst>
                                </p:cTn>
                              </p:par>
                              <p:par>
                                <p:cTn id="11" presetID="1" presetClass="entr" presetSubtype="0" fill="hold" nodeType="withEffect">
                                  <p:stCondLst>
                                    <p:cond delay="0"/>
                                  </p:stCondLst>
                                  <p:childTnLst>
                                    <p:set>
                                      <p:cBhvr>
                                        <p:cTn id="12" dur="1" fill="hold">
                                          <p:stCondLst>
                                            <p:cond delay="0"/>
                                          </p:stCondLst>
                                        </p:cTn>
                                        <p:tgtEl>
                                          <p:spTgt spid="870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4" grpId="0"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rrowheads="1"/>
          </p:cNvSpPr>
          <p:nvPr>
            <p:ph type="title"/>
          </p:nvPr>
        </p:nvSpPr>
        <p:spPr/>
        <p:txBody>
          <a:bodyPr/>
          <a:lstStyle/>
          <a:p>
            <a:r>
              <a:rPr lang="zh-CN" altLang="en-US" dirty="0"/>
              <a:t>视图的集成（续）</a:t>
            </a:r>
          </a:p>
        </p:txBody>
      </p:sp>
      <p:sp>
        <p:nvSpPr>
          <p:cNvPr id="88067" name="Rectangle 3"/>
          <p:cNvSpPr>
            <a:spLocks noGrp="1" noRot="1" noChangeArrowheads="1"/>
          </p:cNvSpPr>
          <p:nvPr>
            <p:ph idx="1"/>
          </p:nvPr>
        </p:nvSpPr>
        <p:spPr/>
        <p:txBody>
          <a:bodyPr/>
          <a:lstStyle/>
          <a:p>
            <a:pPr marL="533400" indent="-533400">
              <a:lnSpc>
                <a:spcPct val="170000"/>
              </a:lnSpc>
            </a:pPr>
            <a:r>
              <a:rPr lang="zh-CN" altLang="en-US" dirty="0"/>
              <a:t>集成局部</a:t>
            </a:r>
            <a:r>
              <a:rPr lang="en-US" altLang="zh-CN" dirty="0"/>
              <a:t>E-R</a:t>
            </a:r>
            <a:r>
              <a:rPr lang="zh-CN" altLang="en-US" dirty="0"/>
              <a:t>图的步骤</a:t>
            </a:r>
          </a:p>
          <a:p>
            <a:pPr marL="914400" lvl="1" indent="-457200">
              <a:lnSpc>
                <a:spcPct val="170000"/>
              </a:lnSpc>
              <a:buNone/>
            </a:pPr>
            <a:r>
              <a:rPr lang="en-US" altLang="zh-CN" sz="2400" dirty="0"/>
              <a:t>1. </a:t>
            </a:r>
            <a:r>
              <a:rPr lang="zh-CN" altLang="en-US" sz="2400" dirty="0" smtClean="0"/>
              <a:t>合并</a:t>
            </a:r>
            <a:r>
              <a:rPr lang="en-US" altLang="zh-CN" sz="2400" dirty="0" smtClean="0"/>
              <a:t>(</a:t>
            </a:r>
            <a:r>
              <a:rPr lang="zh-CN" altLang="en-US" sz="2400" dirty="0" smtClean="0"/>
              <a:t>消除冲突</a:t>
            </a:r>
            <a:r>
              <a:rPr lang="en-US" altLang="zh-CN" sz="2400" dirty="0" smtClean="0"/>
              <a:t>)</a:t>
            </a:r>
            <a:endParaRPr lang="zh-CN" altLang="en-US" sz="2400" dirty="0"/>
          </a:p>
          <a:p>
            <a:pPr marL="914400" lvl="1" indent="-457200">
              <a:lnSpc>
                <a:spcPct val="170000"/>
              </a:lnSpc>
              <a:buFont typeface="Wingdings" panose="05000000000000000000" pitchFamily="2" charset="2"/>
              <a:buAutoNum type="arabicPeriod"/>
            </a:pPr>
            <a:endParaRPr lang="zh-CN" altLang="en-US" sz="800" dirty="0"/>
          </a:p>
          <a:p>
            <a:pPr marL="914400" lvl="1" indent="-457200">
              <a:lnSpc>
                <a:spcPct val="170000"/>
              </a:lnSpc>
              <a:buNone/>
            </a:pPr>
            <a:r>
              <a:rPr lang="en-US" altLang="zh-CN" sz="2400" dirty="0"/>
              <a:t>2. </a:t>
            </a:r>
            <a:r>
              <a:rPr lang="zh-CN" altLang="en-US" sz="2400" dirty="0"/>
              <a:t>修改与</a:t>
            </a:r>
            <a:r>
              <a:rPr lang="zh-CN" altLang="en-US" sz="2400" dirty="0" smtClean="0"/>
              <a:t>重构</a:t>
            </a:r>
            <a:r>
              <a:rPr lang="en-US" altLang="zh-CN" sz="2400" dirty="0"/>
              <a:t>(</a:t>
            </a:r>
            <a:r>
              <a:rPr lang="zh-CN" altLang="en-US" sz="2400" dirty="0" smtClean="0"/>
              <a:t>消除冗余</a:t>
            </a:r>
            <a:r>
              <a:rPr lang="en-US" altLang="zh-CN" sz="2400" dirty="0" smtClean="0"/>
              <a:t>)</a:t>
            </a:r>
            <a:endParaRPr lang="zh-CN" altLang="en-US" sz="2400" dirty="0"/>
          </a:p>
          <a:p>
            <a:pPr marL="914400" lvl="1" indent="-457200">
              <a:lnSpc>
                <a:spcPct val="170000"/>
              </a:lnSpc>
              <a:buNone/>
            </a:pPr>
            <a:endParaRPr lang="zh-CN" altLang="en-US" sz="2400" dirty="0"/>
          </a:p>
        </p:txBody>
      </p:sp>
    </p:spTree>
    <p:extLst>
      <p:ext uri="{BB962C8B-B14F-4D97-AF65-F5344CB8AC3E}">
        <p14:creationId xmlns:p14="http://schemas.microsoft.com/office/powerpoint/2010/main" val="1620580932"/>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9091" name="Picture 3" descr="72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0256" y="1465497"/>
            <a:ext cx="6121400" cy="432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9092" name="Text Box 4"/>
          <p:cNvSpPr txBox="1">
            <a:spLocks noChangeArrowheads="1"/>
          </p:cNvSpPr>
          <p:nvPr/>
        </p:nvSpPr>
        <p:spPr bwMode="auto">
          <a:xfrm>
            <a:off x="3912281" y="5927048"/>
            <a:ext cx="1155700" cy="366712"/>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FF">
                        <a:gamma/>
                        <a:shade val="73333"/>
                        <a:invGamma/>
                      </a:srgbClr>
                    </a:gs>
                  </a:gsLst>
                  <a:lin ang="5400000" scaled="1"/>
                </a:gra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dirty="0">
                <a:latin typeface="Times New Roman" panose="02020603050405020304" pitchFamily="18" charset="0"/>
              </a:rPr>
              <a:t>视图集成 </a:t>
            </a:r>
          </a:p>
        </p:txBody>
      </p:sp>
    </p:spTree>
    <p:extLst>
      <p:ext uri="{BB962C8B-B14F-4D97-AF65-F5344CB8AC3E}">
        <p14:creationId xmlns:p14="http://schemas.microsoft.com/office/powerpoint/2010/main" val="3802892194"/>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0114" name="Rectangle 2"/>
          <p:cNvSpPr>
            <a:spLocks noGrp="1" noRot="1" noChangeArrowheads="1"/>
          </p:cNvSpPr>
          <p:nvPr>
            <p:ph type="title"/>
          </p:nvPr>
        </p:nvSpPr>
        <p:spPr/>
        <p:txBody>
          <a:bodyPr/>
          <a:lstStyle/>
          <a:p>
            <a:r>
              <a:rPr lang="zh-CN" altLang="en-US" dirty="0"/>
              <a:t>合并分</a:t>
            </a:r>
            <a:r>
              <a:rPr lang="en-US" altLang="zh-CN" dirty="0"/>
              <a:t>E-R</a:t>
            </a:r>
            <a:r>
              <a:rPr lang="zh-CN" altLang="en-US" dirty="0"/>
              <a:t>图</a:t>
            </a:r>
            <a:r>
              <a:rPr lang="zh-CN" altLang="en-US" dirty="0" smtClean="0"/>
              <a:t>，解决冲突，</a:t>
            </a:r>
            <a:r>
              <a:rPr lang="zh-CN" altLang="zh-CN" sz="3600" kern="1200" dirty="0" smtClean="0">
                <a:solidFill>
                  <a:schemeClr val="tx1"/>
                </a:solidFill>
                <a:effectLst/>
                <a:latin typeface="+mj-lt"/>
                <a:ea typeface="+mj-ea"/>
                <a:cs typeface="+mj-cs"/>
              </a:rPr>
              <a:t>生成初步</a:t>
            </a:r>
            <a:r>
              <a:rPr lang="en-US" altLang="zh-CN" sz="3600" kern="1200" dirty="0" smtClean="0">
                <a:solidFill>
                  <a:schemeClr val="tx1"/>
                </a:solidFill>
                <a:effectLst/>
                <a:latin typeface="+mj-lt"/>
                <a:ea typeface="+mj-ea"/>
                <a:cs typeface="+mj-cs"/>
              </a:rPr>
              <a:t>E-R</a:t>
            </a:r>
            <a:r>
              <a:rPr lang="zh-CN" altLang="zh-CN" sz="3600" kern="1200" dirty="0" smtClean="0">
                <a:solidFill>
                  <a:schemeClr val="tx1"/>
                </a:solidFill>
                <a:effectLst/>
                <a:latin typeface="+mj-lt"/>
                <a:ea typeface="+mj-ea"/>
                <a:cs typeface="+mj-cs"/>
              </a:rPr>
              <a:t>图</a:t>
            </a:r>
            <a:endParaRPr lang="zh-CN" altLang="en-US" dirty="0"/>
          </a:p>
        </p:txBody>
      </p:sp>
      <p:sp>
        <p:nvSpPr>
          <p:cNvPr id="90115" name="Rectangle 3"/>
          <p:cNvSpPr>
            <a:spLocks noGrp="1" noRot="1" noChangeArrowheads="1"/>
          </p:cNvSpPr>
          <p:nvPr>
            <p:ph idx="1"/>
          </p:nvPr>
        </p:nvSpPr>
        <p:spPr/>
        <p:txBody>
          <a:bodyPr/>
          <a:lstStyle/>
          <a:p>
            <a:pPr>
              <a:lnSpc>
                <a:spcPct val="120000"/>
              </a:lnSpc>
            </a:pPr>
            <a:r>
              <a:rPr lang="en-US" altLang="zh-CN" sz="2800" dirty="0"/>
              <a:t> </a:t>
            </a:r>
            <a:r>
              <a:rPr lang="zh-CN" altLang="en-US" sz="2800" dirty="0"/>
              <a:t>各分</a:t>
            </a:r>
            <a:r>
              <a:rPr lang="en-US" altLang="zh-CN" sz="2800" dirty="0"/>
              <a:t>E-R</a:t>
            </a:r>
            <a:r>
              <a:rPr lang="zh-CN" altLang="en-US" sz="2800" dirty="0"/>
              <a:t>图存在冲突</a:t>
            </a:r>
          </a:p>
          <a:p>
            <a:pPr lvl="1">
              <a:lnSpc>
                <a:spcPct val="120000"/>
              </a:lnSpc>
            </a:pPr>
            <a:r>
              <a:rPr lang="zh-CN" altLang="en-US" sz="2400" dirty="0"/>
              <a:t>各个分</a:t>
            </a:r>
            <a:r>
              <a:rPr lang="en-US" altLang="zh-CN" sz="2400" dirty="0"/>
              <a:t>E-R</a:t>
            </a:r>
            <a:r>
              <a:rPr lang="zh-CN" altLang="en-US" sz="2400" dirty="0"/>
              <a:t>图之间必定会存在许多不一致的地方</a:t>
            </a:r>
          </a:p>
          <a:p>
            <a:pPr lvl="1">
              <a:lnSpc>
                <a:spcPct val="120000"/>
              </a:lnSpc>
            </a:pPr>
            <a:endParaRPr lang="zh-CN" altLang="en-US" sz="2600" dirty="0"/>
          </a:p>
          <a:p>
            <a:pPr>
              <a:lnSpc>
                <a:spcPct val="120000"/>
              </a:lnSpc>
            </a:pPr>
            <a:r>
              <a:rPr lang="zh-CN" altLang="en-US" sz="2800" dirty="0"/>
              <a:t>合并分</a:t>
            </a:r>
            <a:r>
              <a:rPr lang="en-US" altLang="zh-CN" sz="2800" dirty="0"/>
              <a:t>E-R</a:t>
            </a:r>
            <a:r>
              <a:rPr lang="zh-CN" altLang="en-US" sz="2800" dirty="0"/>
              <a:t>图的主要工作与关键</a:t>
            </a:r>
          </a:p>
          <a:p>
            <a:pPr lvl="1">
              <a:lnSpc>
                <a:spcPct val="120000"/>
              </a:lnSpc>
            </a:pPr>
            <a:r>
              <a:rPr lang="zh-CN" altLang="en-US" sz="2400" dirty="0"/>
              <a:t>合理消除各分</a:t>
            </a:r>
            <a:r>
              <a:rPr lang="en-US" altLang="zh-CN" sz="2400" dirty="0"/>
              <a:t>E-R</a:t>
            </a:r>
            <a:r>
              <a:rPr lang="zh-CN" altLang="en-US" sz="2400" dirty="0"/>
              <a:t>图的冲突</a:t>
            </a:r>
          </a:p>
        </p:txBody>
      </p:sp>
    </p:spTree>
    <p:extLst>
      <p:ext uri="{BB962C8B-B14F-4D97-AF65-F5344CB8AC3E}">
        <p14:creationId xmlns:p14="http://schemas.microsoft.com/office/powerpoint/2010/main" val="3276191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0115">
                                            <p:txEl>
                                              <p:pRg st="0" end="0"/>
                                            </p:txEl>
                                          </p:spTgt>
                                        </p:tgtEl>
                                        <p:attrNameLst>
                                          <p:attrName>style.visibility</p:attrName>
                                        </p:attrNameLst>
                                      </p:cBhvr>
                                      <p:to>
                                        <p:strVal val="visible"/>
                                      </p:to>
                                    </p:set>
                                    <p:animEffect transition="in" filter="fade">
                                      <p:cBhvr>
                                        <p:cTn id="7" dur="500"/>
                                        <p:tgtEl>
                                          <p:spTgt spid="9011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0115">
                                            <p:txEl>
                                              <p:pRg st="1" end="1"/>
                                            </p:txEl>
                                          </p:spTgt>
                                        </p:tgtEl>
                                        <p:attrNameLst>
                                          <p:attrName>style.visibility</p:attrName>
                                        </p:attrNameLst>
                                      </p:cBhvr>
                                      <p:to>
                                        <p:strVal val="visible"/>
                                      </p:to>
                                    </p:set>
                                    <p:animEffect transition="in" filter="fade">
                                      <p:cBhvr>
                                        <p:cTn id="10" dur="500"/>
                                        <p:tgtEl>
                                          <p:spTgt spid="9011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0115">
                                            <p:txEl>
                                              <p:pRg st="3" end="3"/>
                                            </p:txEl>
                                          </p:spTgt>
                                        </p:tgtEl>
                                        <p:attrNameLst>
                                          <p:attrName>style.visibility</p:attrName>
                                        </p:attrNameLst>
                                      </p:cBhvr>
                                      <p:to>
                                        <p:strVal val="visible"/>
                                      </p:to>
                                    </p:set>
                                    <p:animEffect transition="in" filter="fade">
                                      <p:cBhvr>
                                        <p:cTn id="15" dur="500"/>
                                        <p:tgtEl>
                                          <p:spTgt spid="90115">
                                            <p:txEl>
                                              <p:pRg st="3" end="3"/>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0115">
                                            <p:txEl>
                                              <p:pRg st="4" end="4"/>
                                            </p:txEl>
                                          </p:spTgt>
                                        </p:tgtEl>
                                        <p:attrNameLst>
                                          <p:attrName>style.visibility</p:attrName>
                                        </p:attrNameLst>
                                      </p:cBhvr>
                                      <p:to>
                                        <p:strVal val="visible"/>
                                      </p:to>
                                    </p:set>
                                    <p:animEffect transition="in" filter="fade">
                                      <p:cBhvr>
                                        <p:cTn id="18" dur="500"/>
                                        <p:tgtEl>
                                          <p:spTgt spid="9011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5" grpId="0" uiExpand="1" build="p"/>
    </p:bldLst>
  </p:timing>
</p:sld>
</file>

<file path=ppt/slides/slide7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1138" name="Rectangle 2"/>
          <p:cNvSpPr>
            <a:spLocks noGrp="1" noRot="1" noChangeArrowheads="1"/>
          </p:cNvSpPr>
          <p:nvPr>
            <p:ph type="title"/>
          </p:nvPr>
        </p:nvSpPr>
        <p:spPr/>
        <p:txBody>
          <a:bodyPr/>
          <a:lstStyle/>
          <a:p>
            <a:r>
              <a:rPr lang="zh-CN" altLang="zh-CN" dirty="0"/>
              <a:t>①</a:t>
            </a:r>
            <a:r>
              <a:rPr lang="zh-CN" altLang="en-US" dirty="0" smtClean="0"/>
              <a:t>合并</a:t>
            </a:r>
            <a:r>
              <a:rPr lang="zh-CN" altLang="en-US" dirty="0"/>
              <a:t>分</a:t>
            </a:r>
            <a:r>
              <a:rPr lang="en-US" altLang="zh-CN" dirty="0"/>
              <a:t>E-R</a:t>
            </a:r>
            <a:r>
              <a:rPr lang="zh-CN" altLang="en-US" dirty="0"/>
              <a:t>图</a:t>
            </a:r>
            <a:r>
              <a:rPr lang="zh-CN" altLang="en-US" dirty="0" smtClean="0"/>
              <a:t>，</a:t>
            </a:r>
            <a:r>
              <a:rPr lang="zh-CN" altLang="zh-CN" sz="3600" kern="1200" dirty="0" smtClean="0">
                <a:solidFill>
                  <a:schemeClr val="tx1"/>
                </a:solidFill>
                <a:effectLst/>
                <a:latin typeface="+mj-lt"/>
                <a:ea typeface="+mj-ea"/>
                <a:cs typeface="+mj-cs"/>
              </a:rPr>
              <a:t>解决冲突，</a:t>
            </a:r>
            <a:r>
              <a:rPr lang="zh-CN" altLang="en-US" dirty="0" smtClean="0"/>
              <a:t>生成</a:t>
            </a:r>
            <a:r>
              <a:rPr lang="zh-CN" altLang="en-US" dirty="0"/>
              <a:t>初步</a:t>
            </a:r>
            <a:r>
              <a:rPr lang="en-US" altLang="zh-CN" dirty="0"/>
              <a:t>E-R</a:t>
            </a:r>
            <a:r>
              <a:rPr lang="zh-CN" altLang="en-US" dirty="0" smtClean="0"/>
              <a:t>图</a:t>
            </a:r>
            <a:endParaRPr lang="zh-CN" altLang="en-US" dirty="0"/>
          </a:p>
        </p:txBody>
      </p:sp>
      <p:sp>
        <p:nvSpPr>
          <p:cNvPr id="91139" name="Rectangle 3"/>
          <p:cNvSpPr>
            <a:spLocks noGrp="1" noRot="1" noChangeArrowheads="1"/>
          </p:cNvSpPr>
          <p:nvPr>
            <p:ph idx="1"/>
          </p:nvPr>
        </p:nvSpPr>
        <p:spPr/>
        <p:txBody>
          <a:bodyPr>
            <a:normAutofit/>
          </a:bodyPr>
          <a:lstStyle/>
          <a:p>
            <a:r>
              <a:rPr lang="en-US" altLang="zh-CN" sz="2800" dirty="0"/>
              <a:t>  </a:t>
            </a:r>
            <a:r>
              <a:rPr lang="zh-CN" altLang="en-US" sz="2800" dirty="0"/>
              <a:t>冲突的种类</a:t>
            </a:r>
          </a:p>
          <a:p>
            <a:pPr lvl="1">
              <a:lnSpc>
                <a:spcPct val="140000"/>
              </a:lnSpc>
            </a:pPr>
            <a:r>
              <a:rPr lang="zh-CN" altLang="en-US" sz="2400" dirty="0"/>
              <a:t>属性冲突</a:t>
            </a:r>
          </a:p>
          <a:p>
            <a:pPr lvl="1">
              <a:lnSpc>
                <a:spcPct val="140000"/>
              </a:lnSpc>
            </a:pPr>
            <a:r>
              <a:rPr lang="zh-CN" altLang="en-US" sz="2400" dirty="0"/>
              <a:t>命名冲突</a:t>
            </a:r>
          </a:p>
          <a:p>
            <a:pPr lvl="1">
              <a:lnSpc>
                <a:spcPct val="140000"/>
              </a:lnSpc>
            </a:pPr>
            <a:r>
              <a:rPr lang="zh-CN" altLang="en-US" sz="2400" dirty="0"/>
              <a:t>结构冲突</a:t>
            </a:r>
          </a:p>
          <a:p>
            <a:endParaRPr lang="en-US" altLang="zh-CN" sz="2800" dirty="0"/>
          </a:p>
        </p:txBody>
      </p:sp>
    </p:spTree>
    <p:extLst>
      <p:ext uri="{BB962C8B-B14F-4D97-AF65-F5344CB8AC3E}">
        <p14:creationId xmlns:p14="http://schemas.microsoft.com/office/powerpoint/2010/main" val="3143282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1139">
                                            <p:txEl>
                                              <p:pRg st="0" end="0"/>
                                            </p:txEl>
                                          </p:spTgt>
                                        </p:tgtEl>
                                        <p:attrNameLst>
                                          <p:attrName>style.visibility</p:attrName>
                                        </p:attrNameLst>
                                      </p:cBhvr>
                                      <p:to>
                                        <p:strVal val="visible"/>
                                      </p:to>
                                    </p:set>
                                    <p:animEffect transition="in" filter="fade">
                                      <p:cBhvr>
                                        <p:cTn id="7" dur="500"/>
                                        <p:tgtEl>
                                          <p:spTgt spid="9113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1139">
                                            <p:txEl>
                                              <p:pRg st="1" end="1"/>
                                            </p:txEl>
                                          </p:spTgt>
                                        </p:tgtEl>
                                        <p:attrNameLst>
                                          <p:attrName>style.visibility</p:attrName>
                                        </p:attrNameLst>
                                      </p:cBhvr>
                                      <p:to>
                                        <p:strVal val="visible"/>
                                      </p:to>
                                    </p:set>
                                    <p:animEffect transition="in" filter="fade">
                                      <p:cBhvr>
                                        <p:cTn id="10" dur="500"/>
                                        <p:tgtEl>
                                          <p:spTgt spid="9113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1139">
                                            <p:txEl>
                                              <p:pRg st="2" end="2"/>
                                            </p:txEl>
                                          </p:spTgt>
                                        </p:tgtEl>
                                        <p:attrNameLst>
                                          <p:attrName>style.visibility</p:attrName>
                                        </p:attrNameLst>
                                      </p:cBhvr>
                                      <p:to>
                                        <p:strVal val="visible"/>
                                      </p:to>
                                    </p:set>
                                    <p:animEffect transition="in" filter="fade">
                                      <p:cBhvr>
                                        <p:cTn id="13" dur="500"/>
                                        <p:tgtEl>
                                          <p:spTgt spid="91139">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1139">
                                            <p:txEl>
                                              <p:pRg st="3" end="3"/>
                                            </p:txEl>
                                          </p:spTgt>
                                        </p:tgtEl>
                                        <p:attrNameLst>
                                          <p:attrName>style.visibility</p:attrName>
                                        </p:attrNameLst>
                                      </p:cBhvr>
                                      <p:to>
                                        <p:strVal val="visible"/>
                                      </p:to>
                                    </p:set>
                                    <p:animEffect transition="in" filter="fade">
                                      <p:cBhvr>
                                        <p:cTn id="16" dur="500"/>
                                        <p:tgtEl>
                                          <p:spTgt spid="9113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39"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六、课程设计交付成果说明</a:t>
            </a:r>
          </a:p>
        </p:txBody>
      </p:sp>
      <p:sp>
        <p:nvSpPr>
          <p:cNvPr id="3" name="内容占位符 2"/>
          <p:cNvSpPr>
            <a:spLocks noGrp="1"/>
          </p:cNvSpPr>
          <p:nvPr>
            <p:ph idx="1"/>
          </p:nvPr>
        </p:nvSpPr>
        <p:spPr/>
        <p:txBody>
          <a:bodyPr/>
          <a:lstStyle/>
          <a:p>
            <a:pPr marL="457200" indent="-457200">
              <a:buFont typeface="+mj-lt"/>
              <a:buAutoNum type="arabicPeriod"/>
            </a:pPr>
            <a:r>
              <a:rPr lang="zh-CN" altLang="en-US" dirty="0" smtClean="0"/>
              <a:t>课程</a:t>
            </a:r>
            <a:r>
              <a:rPr lang="zh-CN" altLang="en-US" dirty="0"/>
              <a:t>设计报告： </a:t>
            </a:r>
            <a:r>
              <a:rPr lang="zh-CN" altLang="en-US" dirty="0" smtClean="0"/>
              <a:t>每组提交</a:t>
            </a:r>
            <a:r>
              <a:rPr lang="zh-CN" altLang="en-US" dirty="0"/>
              <a:t>课程设计报告 </a:t>
            </a:r>
            <a:r>
              <a:rPr lang="en-US" altLang="zh-CN" dirty="0"/>
              <a:t>(A4</a:t>
            </a:r>
            <a:r>
              <a:rPr lang="zh-CN" altLang="en-US" dirty="0"/>
              <a:t>打印</a:t>
            </a:r>
            <a:r>
              <a:rPr lang="zh-CN" altLang="en-US" dirty="0" smtClean="0"/>
              <a:t>稿</a:t>
            </a:r>
            <a:r>
              <a:rPr lang="en-US" altLang="zh-CN" dirty="0" smtClean="0"/>
              <a:t>) </a:t>
            </a:r>
            <a:r>
              <a:rPr lang="zh-CN" altLang="en-US" dirty="0"/>
              <a:t>。</a:t>
            </a:r>
          </a:p>
          <a:p>
            <a:pPr marL="457200" indent="-457200">
              <a:buFont typeface="+mj-lt"/>
              <a:buAutoNum type="arabicPeriod"/>
            </a:pPr>
            <a:r>
              <a:rPr lang="zh-CN" altLang="en-US" dirty="0" smtClean="0"/>
              <a:t>软件</a:t>
            </a:r>
            <a:r>
              <a:rPr lang="zh-CN" altLang="en-US" dirty="0"/>
              <a:t>与电子文档：把完成的所有文档（设计</a:t>
            </a:r>
            <a:r>
              <a:rPr lang="zh-CN" altLang="en-US" dirty="0" smtClean="0"/>
              <a:t>报告、设计文档包括代码</a:t>
            </a:r>
            <a:r>
              <a:rPr lang="zh-CN" altLang="en-US" dirty="0" smtClean="0"/>
              <a:t>说明</a:t>
            </a:r>
            <a:r>
              <a:rPr lang="zh-CN" altLang="en-US" dirty="0" smtClean="0"/>
              <a:t>和</a:t>
            </a:r>
            <a:r>
              <a:rPr lang="zh-CN" altLang="en-US" dirty="0" smtClean="0"/>
              <a:t>演示视频等、</a:t>
            </a:r>
            <a:r>
              <a:rPr lang="zh-CN" altLang="en-US" dirty="0" smtClean="0"/>
              <a:t>源代码和可执行程序</a:t>
            </a:r>
            <a:r>
              <a:rPr lang="zh-CN" altLang="en-US" dirty="0"/>
              <a:t>、</a:t>
            </a:r>
            <a:r>
              <a:rPr lang="zh-CN" altLang="en-US" dirty="0" smtClean="0"/>
              <a:t>数据库文件</a:t>
            </a:r>
            <a:r>
              <a:rPr lang="zh-CN" altLang="en-US" dirty="0"/>
              <a:t>等）一并提交</a:t>
            </a:r>
            <a:r>
              <a:rPr lang="zh-CN" altLang="en-US" dirty="0" smtClean="0"/>
              <a:t>。</a:t>
            </a:r>
            <a:endParaRPr lang="en-US" altLang="zh-CN" dirty="0" smtClean="0"/>
          </a:p>
          <a:p>
            <a:pPr marL="457200" indent="-457200">
              <a:buFont typeface="+mj-lt"/>
              <a:buAutoNum type="arabicPeriod"/>
            </a:pPr>
            <a:r>
              <a:rPr lang="zh-CN" altLang="en-US" dirty="0" smtClean="0"/>
              <a:t>录制一份详细、完整地说明软件各项功能和使用过程的视频，以作为演示文档。</a:t>
            </a:r>
            <a:endParaRPr lang="en-US" altLang="zh-CN" dirty="0" smtClean="0"/>
          </a:p>
          <a:p>
            <a:pPr marL="457200" indent="-457200">
              <a:buFont typeface="+mj-lt"/>
              <a:buAutoNum type="arabicPeriod"/>
            </a:pPr>
            <a:r>
              <a:rPr lang="zh-CN" altLang="en-US" dirty="0" smtClean="0"/>
              <a:t>提交一个虚拟机（文件组），安装相关操作系统，配置好</a:t>
            </a:r>
            <a:r>
              <a:rPr lang="zh-CN" altLang="en-US" dirty="0"/>
              <a:t>所需</a:t>
            </a:r>
            <a:r>
              <a:rPr lang="zh-CN" altLang="en-US" dirty="0" smtClean="0"/>
              <a:t>环境，确保软件能在虚拟机上顺利运行。虚拟机启动后，在桌面上有能进入软件的快捷方式。</a:t>
            </a:r>
            <a:endParaRPr lang="zh-CN" altLang="en-US" dirty="0"/>
          </a:p>
        </p:txBody>
      </p:sp>
    </p:spTree>
    <p:extLst>
      <p:ext uri="{BB962C8B-B14F-4D97-AF65-F5344CB8AC3E}">
        <p14:creationId xmlns:p14="http://schemas.microsoft.com/office/powerpoint/2010/main" val="412766438"/>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62" name="Rectangle 2"/>
          <p:cNvSpPr>
            <a:spLocks noGrp="1" noRot="1" noChangeArrowheads="1"/>
          </p:cNvSpPr>
          <p:nvPr>
            <p:ph type="title"/>
          </p:nvPr>
        </p:nvSpPr>
        <p:spPr/>
        <p:txBody>
          <a:bodyPr/>
          <a:lstStyle/>
          <a:p>
            <a:r>
              <a:rPr lang="zh-CN" altLang="en-US" dirty="0" smtClean="0"/>
              <a:t>属性</a:t>
            </a:r>
            <a:r>
              <a:rPr lang="zh-CN" altLang="en-US" dirty="0"/>
              <a:t>冲突</a:t>
            </a:r>
          </a:p>
        </p:txBody>
      </p:sp>
      <p:sp>
        <p:nvSpPr>
          <p:cNvPr id="92163" name="Rectangle 3"/>
          <p:cNvSpPr>
            <a:spLocks noGrp="1" noRot="1" noChangeArrowheads="1"/>
          </p:cNvSpPr>
          <p:nvPr>
            <p:ph idx="1"/>
          </p:nvPr>
        </p:nvSpPr>
        <p:spPr/>
        <p:txBody>
          <a:bodyPr/>
          <a:lstStyle/>
          <a:p>
            <a:r>
              <a:rPr lang="zh-CN" altLang="en-US" sz="3200" dirty="0"/>
              <a:t>两类属性冲突</a:t>
            </a:r>
          </a:p>
          <a:p>
            <a:endParaRPr lang="zh-CN" altLang="en-US" sz="1000" dirty="0"/>
          </a:p>
          <a:p>
            <a:pPr lvl="1"/>
            <a:r>
              <a:rPr lang="zh-CN" altLang="en-US" sz="2800" dirty="0">
                <a:solidFill>
                  <a:srgbClr val="0000FF"/>
                </a:solidFill>
              </a:rPr>
              <a:t>属性域冲突</a:t>
            </a:r>
          </a:p>
          <a:p>
            <a:pPr lvl="2">
              <a:buFont typeface="Wingdings" panose="05000000000000000000" pitchFamily="2" charset="2"/>
              <a:buChar char="Ø"/>
            </a:pPr>
            <a:r>
              <a:rPr lang="zh-CN" altLang="en-US" sz="2200" dirty="0"/>
              <a:t>属性值的类型</a:t>
            </a:r>
          </a:p>
          <a:p>
            <a:pPr lvl="2">
              <a:buFont typeface="Wingdings" panose="05000000000000000000" pitchFamily="2" charset="2"/>
              <a:buChar char="Ø"/>
            </a:pPr>
            <a:r>
              <a:rPr lang="zh-CN" altLang="en-US" sz="2200" dirty="0"/>
              <a:t>取值范围</a:t>
            </a:r>
          </a:p>
          <a:p>
            <a:pPr lvl="2">
              <a:buFont typeface="Wingdings" panose="05000000000000000000" pitchFamily="2" charset="2"/>
              <a:buChar char="Ø"/>
            </a:pPr>
            <a:r>
              <a:rPr lang="zh-CN" altLang="en-US" sz="2200" dirty="0"/>
              <a:t> 取值集合不同</a:t>
            </a:r>
          </a:p>
          <a:p>
            <a:pPr lvl="2">
              <a:buFont typeface="Wingdings" panose="05000000000000000000" pitchFamily="2" charset="2"/>
              <a:buChar char="Ø"/>
            </a:pPr>
            <a:endParaRPr lang="zh-CN" altLang="en-US" sz="900" dirty="0"/>
          </a:p>
          <a:p>
            <a:pPr lvl="1"/>
            <a:r>
              <a:rPr lang="zh-CN" altLang="en-US" sz="2800" dirty="0">
                <a:solidFill>
                  <a:srgbClr val="0000FF"/>
                </a:solidFill>
              </a:rPr>
              <a:t>属性取值单位冲突</a:t>
            </a:r>
          </a:p>
        </p:txBody>
      </p:sp>
    </p:spTree>
    <p:extLst>
      <p:ext uri="{BB962C8B-B14F-4D97-AF65-F5344CB8AC3E}">
        <p14:creationId xmlns:p14="http://schemas.microsoft.com/office/powerpoint/2010/main" val="427646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2163">
                                            <p:txEl>
                                              <p:pRg st="0" end="0"/>
                                            </p:txEl>
                                          </p:spTgt>
                                        </p:tgtEl>
                                        <p:attrNameLst>
                                          <p:attrName>style.visibility</p:attrName>
                                        </p:attrNameLst>
                                      </p:cBhvr>
                                      <p:to>
                                        <p:strVal val="visible"/>
                                      </p:to>
                                    </p:set>
                                    <p:animEffect transition="in" filter="fade">
                                      <p:cBhvr>
                                        <p:cTn id="7" dur="500"/>
                                        <p:tgtEl>
                                          <p:spTgt spid="9216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2163">
                                            <p:txEl>
                                              <p:pRg st="2" end="2"/>
                                            </p:txEl>
                                          </p:spTgt>
                                        </p:tgtEl>
                                        <p:attrNameLst>
                                          <p:attrName>style.visibility</p:attrName>
                                        </p:attrNameLst>
                                      </p:cBhvr>
                                      <p:to>
                                        <p:strVal val="visible"/>
                                      </p:to>
                                    </p:set>
                                    <p:animEffect transition="in" filter="fade">
                                      <p:cBhvr>
                                        <p:cTn id="10" dur="500"/>
                                        <p:tgtEl>
                                          <p:spTgt spid="92163">
                                            <p:txEl>
                                              <p:pRg st="2" end="2"/>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2163">
                                            <p:txEl>
                                              <p:pRg st="3" end="3"/>
                                            </p:txEl>
                                          </p:spTgt>
                                        </p:tgtEl>
                                        <p:attrNameLst>
                                          <p:attrName>style.visibility</p:attrName>
                                        </p:attrNameLst>
                                      </p:cBhvr>
                                      <p:to>
                                        <p:strVal val="visible"/>
                                      </p:to>
                                    </p:set>
                                    <p:animEffect transition="in" filter="fade">
                                      <p:cBhvr>
                                        <p:cTn id="13" dur="500"/>
                                        <p:tgtEl>
                                          <p:spTgt spid="92163">
                                            <p:txEl>
                                              <p:pRg st="3" end="3"/>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2163">
                                            <p:txEl>
                                              <p:pRg st="4" end="4"/>
                                            </p:txEl>
                                          </p:spTgt>
                                        </p:tgtEl>
                                        <p:attrNameLst>
                                          <p:attrName>style.visibility</p:attrName>
                                        </p:attrNameLst>
                                      </p:cBhvr>
                                      <p:to>
                                        <p:strVal val="visible"/>
                                      </p:to>
                                    </p:set>
                                    <p:animEffect transition="in" filter="fade">
                                      <p:cBhvr>
                                        <p:cTn id="16" dur="500"/>
                                        <p:tgtEl>
                                          <p:spTgt spid="92163">
                                            <p:txEl>
                                              <p:pRg st="4" end="4"/>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2163">
                                            <p:txEl>
                                              <p:pRg st="5" end="5"/>
                                            </p:txEl>
                                          </p:spTgt>
                                        </p:tgtEl>
                                        <p:attrNameLst>
                                          <p:attrName>style.visibility</p:attrName>
                                        </p:attrNameLst>
                                      </p:cBhvr>
                                      <p:to>
                                        <p:strVal val="visible"/>
                                      </p:to>
                                    </p:set>
                                    <p:animEffect transition="in" filter="fade">
                                      <p:cBhvr>
                                        <p:cTn id="19" dur="500"/>
                                        <p:tgtEl>
                                          <p:spTgt spid="92163">
                                            <p:txEl>
                                              <p:pRg st="5" end="5"/>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2163">
                                            <p:txEl>
                                              <p:pRg st="7" end="7"/>
                                            </p:txEl>
                                          </p:spTgt>
                                        </p:tgtEl>
                                        <p:attrNameLst>
                                          <p:attrName>style.visibility</p:attrName>
                                        </p:attrNameLst>
                                      </p:cBhvr>
                                      <p:to>
                                        <p:strVal val="visible"/>
                                      </p:to>
                                    </p:set>
                                    <p:animEffect transition="in" filter="fade">
                                      <p:cBhvr>
                                        <p:cTn id="22" dur="500"/>
                                        <p:tgtEl>
                                          <p:spTgt spid="9216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3" grpId="0" uiExpand="1" build="p"/>
    </p:bldLst>
  </p:timing>
</p:sld>
</file>

<file path=ppt/slides/slide8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3186" name="Rectangle 2"/>
          <p:cNvSpPr>
            <a:spLocks noGrp="1" noRot="1" noChangeArrowheads="1"/>
          </p:cNvSpPr>
          <p:nvPr>
            <p:ph type="title"/>
          </p:nvPr>
        </p:nvSpPr>
        <p:spPr/>
        <p:txBody>
          <a:bodyPr/>
          <a:lstStyle/>
          <a:p>
            <a:r>
              <a:rPr lang="zh-CN" altLang="en-US" dirty="0" smtClean="0"/>
              <a:t>命名</a:t>
            </a:r>
            <a:r>
              <a:rPr lang="zh-CN" altLang="en-US" dirty="0"/>
              <a:t>冲突</a:t>
            </a:r>
          </a:p>
        </p:txBody>
      </p:sp>
      <p:sp>
        <p:nvSpPr>
          <p:cNvPr id="93187" name="Rectangle 3"/>
          <p:cNvSpPr>
            <a:spLocks noGrp="1" noRot="1" noChangeArrowheads="1"/>
          </p:cNvSpPr>
          <p:nvPr>
            <p:ph idx="1"/>
          </p:nvPr>
        </p:nvSpPr>
        <p:spPr/>
        <p:txBody>
          <a:bodyPr/>
          <a:lstStyle/>
          <a:p>
            <a:r>
              <a:rPr lang="zh-CN" altLang="en-US" sz="3200" dirty="0"/>
              <a:t>两类命名冲突</a:t>
            </a:r>
          </a:p>
          <a:p>
            <a:endParaRPr lang="zh-CN" altLang="en-US" sz="3200" dirty="0"/>
          </a:p>
          <a:p>
            <a:pPr lvl="1"/>
            <a:r>
              <a:rPr lang="zh-CN" altLang="en-US" dirty="0">
                <a:solidFill>
                  <a:srgbClr val="0000FF"/>
                </a:solidFill>
              </a:rPr>
              <a:t>同名异义</a:t>
            </a:r>
            <a:r>
              <a:rPr lang="zh-CN" altLang="en-US" dirty="0" smtClean="0"/>
              <a:t>：同一名字，在不同分</a:t>
            </a:r>
            <a:r>
              <a:rPr lang="en-US" altLang="zh-CN" dirty="0" smtClean="0"/>
              <a:t>E-R</a:t>
            </a:r>
            <a:r>
              <a:rPr lang="zh-CN" altLang="en-US" dirty="0" smtClean="0"/>
              <a:t>图中代表</a:t>
            </a:r>
            <a:r>
              <a:rPr lang="zh-CN" altLang="en-US" dirty="0" smtClean="0"/>
              <a:t>不同含义</a:t>
            </a:r>
            <a:r>
              <a:rPr lang="en-US" altLang="zh-CN" dirty="0" smtClean="0"/>
              <a:t>(</a:t>
            </a:r>
            <a:r>
              <a:rPr lang="zh-CN" altLang="en-US" dirty="0" smtClean="0"/>
              <a:t>的对象</a:t>
            </a:r>
            <a:r>
              <a:rPr lang="en-US" altLang="zh-CN" dirty="0" smtClean="0"/>
              <a:t>)</a:t>
            </a:r>
            <a:endParaRPr lang="zh-CN" altLang="en-US" dirty="0"/>
          </a:p>
          <a:p>
            <a:pPr lvl="1"/>
            <a:endParaRPr lang="zh-CN" altLang="en-US" dirty="0"/>
          </a:p>
          <a:p>
            <a:pPr lvl="1"/>
            <a:r>
              <a:rPr lang="zh-CN" altLang="en-US" dirty="0">
                <a:solidFill>
                  <a:srgbClr val="0000FF"/>
                </a:solidFill>
              </a:rPr>
              <a:t>异名同义（一义多名</a:t>
            </a:r>
            <a:r>
              <a:rPr lang="zh-CN" altLang="en-US" dirty="0" smtClean="0">
                <a:solidFill>
                  <a:srgbClr val="0000FF"/>
                </a:solidFill>
              </a:rPr>
              <a:t>）</a:t>
            </a:r>
            <a:r>
              <a:rPr lang="zh-CN" altLang="en-US" dirty="0" smtClean="0"/>
              <a:t>：</a:t>
            </a:r>
            <a:r>
              <a:rPr lang="en-US" altLang="zh-CN" dirty="0" smtClean="0"/>
              <a:t>(</a:t>
            </a:r>
            <a:r>
              <a:rPr lang="zh-CN" altLang="en-US" dirty="0" smtClean="0"/>
              <a:t>同一个含义的</a:t>
            </a:r>
            <a:r>
              <a:rPr lang="en-US" altLang="zh-CN" dirty="0" smtClean="0"/>
              <a:t>)</a:t>
            </a:r>
            <a:r>
              <a:rPr lang="zh-CN" altLang="en-US" dirty="0" smtClean="0"/>
              <a:t>同一对象</a:t>
            </a:r>
            <a:r>
              <a:rPr lang="zh-CN" altLang="en-US" dirty="0"/>
              <a:t>在</a:t>
            </a:r>
            <a:r>
              <a:rPr lang="zh-CN" altLang="en-US" dirty="0" smtClean="0"/>
              <a:t>不同分</a:t>
            </a:r>
            <a:r>
              <a:rPr lang="en-US" altLang="zh-CN" dirty="0" smtClean="0"/>
              <a:t>E-R</a:t>
            </a:r>
            <a:r>
              <a:rPr lang="zh-CN" altLang="en-US" dirty="0" smtClean="0"/>
              <a:t>图中有不同名字</a:t>
            </a:r>
            <a:endParaRPr lang="zh-CN" altLang="en-US" dirty="0"/>
          </a:p>
        </p:txBody>
      </p:sp>
    </p:spTree>
    <p:extLst>
      <p:ext uri="{BB962C8B-B14F-4D97-AF65-F5344CB8AC3E}">
        <p14:creationId xmlns:p14="http://schemas.microsoft.com/office/powerpoint/2010/main" val="4095295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3187">
                                            <p:txEl>
                                              <p:pRg st="0" end="0"/>
                                            </p:txEl>
                                          </p:spTgt>
                                        </p:tgtEl>
                                        <p:attrNameLst>
                                          <p:attrName>style.visibility</p:attrName>
                                        </p:attrNameLst>
                                      </p:cBhvr>
                                      <p:to>
                                        <p:strVal val="visible"/>
                                      </p:to>
                                    </p:set>
                                    <p:animEffect transition="in" filter="fade">
                                      <p:cBhvr>
                                        <p:cTn id="7" dur="500"/>
                                        <p:tgtEl>
                                          <p:spTgt spid="9318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3187">
                                            <p:txEl>
                                              <p:pRg st="2" end="2"/>
                                            </p:txEl>
                                          </p:spTgt>
                                        </p:tgtEl>
                                        <p:attrNameLst>
                                          <p:attrName>style.visibility</p:attrName>
                                        </p:attrNameLst>
                                      </p:cBhvr>
                                      <p:to>
                                        <p:strVal val="visible"/>
                                      </p:to>
                                    </p:set>
                                    <p:animEffect transition="in" filter="fade">
                                      <p:cBhvr>
                                        <p:cTn id="10" dur="500"/>
                                        <p:tgtEl>
                                          <p:spTgt spid="93187">
                                            <p:txEl>
                                              <p:pRg st="2" end="2"/>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3187">
                                            <p:txEl>
                                              <p:pRg st="4" end="4"/>
                                            </p:txEl>
                                          </p:spTgt>
                                        </p:tgtEl>
                                        <p:attrNameLst>
                                          <p:attrName>style.visibility</p:attrName>
                                        </p:attrNameLst>
                                      </p:cBhvr>
                                      <p:to>
                                        <p:strVal val="visible"/>
                                      </p:to>
                                    </p:set>
                                    <p:animEffect transition="in" filter="fade">
                                      <p:cBhvr>
                                        <p:cTn id="13" dur="500"/>
                                        <p:tgtEl>
                                          <p:spTgt spid="9318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7" grpId="0" uiExpand="1" build="p"/>
    </p:bldLst>
  </p:timing>
</p:sld>
</file>

<file path=ppt/slides/slide8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4210" name="Rectangle 2"/>
          <p:cNvSpPr>
            <a:spLocks noGrp="1" noRot="1" noChangeArrowheads="1"/>
          </p:cNvSpPr>
          <p:nvPr>
            <p:ph type="title"/>
          </p:nvPr>
        </p:nvSpPr>
        <p:spPr/>
        <p:txBody>
          <a:bodyPr/>
          <a:lstStyle/>
          <a:p>
            <a:r>
              <a:rPr lang="zh-CN" altLang="en-US" dirty="0" smtClean="0"/>
              <a:t>结构</a:t>
            </a:r>
            <a:r>
              <a:rPr lang="zh-CN" altLang="en-US" dirty="0"/>
              <a:t>冲突</a:t>
            </a:r>
          </a:p>
        </p:txBody>
      </p:sp>
      <p:sp>
        <p:nvSpPr>
          <p:cNvPr id="94211" name="Rectangle 3"/>
          <p:cNvSpPr>
            <a:spLocks noGrp="1" noRot="1" noChangeArrowheads="1"/>
          </p:cNvSpPr>
          <p:nvPr>
            <p:ph idx="1"/>
          </p:nvPr>
        </p:nvSpPr>
        <p:spPr/>
        <p:txBody>
          <a:bodyPr/>
          <a:lstStyle/>
          <a:p>
            <a:pPr>
              <a:lnSpc>
                <a:spcPct val="140000"/>
              </a:lnSpc>
            </a:pPr>
            <a:r>
              <a:rPr lang="zh-CN" altLang="en-US" sz="3200" dirty="0"/>
              <a:t>三类结构冲突</a:t>
            </a:r>
          </a:p>
          <a:p>
            <a:pPr lvl="1">
              <a:lnSpc>
                <a:spcPct val="140000"/>
              </a:lnSpc>
            </a:pPr>
            <a:r>
              <a:rPr lang="zh-CN" altLang="en-US" dirty="0"/>
              <a:t>同</a:t>
            </a:r>
            <a:r>
              <a:rPr lang="zh-CN" altLang="en-US" dirty="0" smtClean="0"/>
              <a:t>一概念在</a:t>
            </a:r>
            <a:r>
              <a:rPr lang="zh-CN" altLang="en-US" dirty="0" smtClean="0"/>
              <a:t>不同分</a:t>
            </a:r>
            <a:r>
              <a:rPr lang="en-US" altLang="zh-CN" dirty="0" smtClean="0"/>
              <a:t>E-R</a:t>
            </a:r>
            <a:r>
              <a:rPr lang="zh-CN" altLang="en-US" dirty="0" smtClean="0"/>
              <a:t>图中有</a:t>
            </a:r>
            <a:r>
              <a:rPr lang="zh-CN" altLang="en-US" dirty="0"/>
              <a:t>不同的</a:t>
            </a:r>
            <a:r>
              <a:rPr lang="zh-CN" altLang="en-US" dirty="0" smtClean="0"/>
              <a:t>抽象</a:t>
            </a:r>
            <a:r>
              <a:rPr lang="en-US" altLang="zh-CN" dirty="0" smtClean="0"/>
              <a:t>(</a:t>
            </a:r>
            <a:r>
              <a:rPr lang="zh-CN" altLang="en-US" dirty="0" smtClean="0"/>
              <a:t>甲处为实体</a:t>
            </a:r>
            <a:r>
              <a:rPr lang="zh-CN" altLang="en-US" dirty="0"/>
              <a:t>，乙处为</a:t>
            </a:r>
            <a:r>
              <a:rPr lang="zh-CN" altLang="en-US" dirty="0" smtClean="0"/>
              <a:t>属性等</a:t>
            </a:r>
            <a:r>
              <a:rPr lang="en-US" altLang="zh-CN" dirty="0" smtClean="0"/>
              <a:t>)</a:t>
            </a:r>
            <a:endParaRPr lang="zh-CN" altLang="en-US" dirty="0"/>
          </a:p>
          <a:p>
            <a:pPr lvl="1">
              <a:lnSpc>
                <a:spcPct val="140000"/>
              </a:lnSpc>
            </a:pPr>
            <a:r>
              <a:rPr lang="zh-CN" altLang="en-US" dirty="0"/>
              <a:t>同一实体在不同分</a:t>
            </a:r>
            <a:r>
              <a:rPr lang="en-US" altLang="zh-CN" dirty="0"/>
              <a:t>E-R</a:t>
            </a:r>
            <a:r>
              <a:rPr lang="zh-CN" altLang="en-US" dirty="0"/>
              <a:t>图中所包含的属性个数和属性排列次序不完全相同</a:t>
            </a:r>
          </a:p>
          <a:p>
            <a:pPr lvl="1">
              <a:lnSpc>
                <a:spcPct val="140000"/>
              </a:lnSpc>
            </a:pPr>
            <a:r>
              <a:rPr lang="zh-CN" altLang="en-US" dirty="0" smtClean="0"/>
              <a:t>同</a:t>
            </a:r>
            <a:r>
              <a:rPr lang="zh-CN" altLang="en-US" dirty="0" smtClean="0"/>
              <a:t>一组实体</a:t>
            </a:r>
            <a:r>
              <a:rPr lang="zh-CN" altLang="en-US" dirty="0" smtClean="0"/>
              <a:t>之间的联系</a:t>
            </a:r>
            <a:r>
              <a:rPr lang="zh-CN" altLang="en-US" dirty="0"/>
              <a:t>在不同局部视图中呈现不同的</a:t>
            </a:r>
            <a:r>
              <a:rPr lang="zh-CN" altLang="en-US" dirty="0" smtClean="0"/>
              <a:t>类型</a:t>
            </a:r>
            <a:r>
              <a:rPr lang="en-US" altLang="zh-CN" dirty="0" smtClean="0"/>
              <a:t>/</a:t>
            </a:r>
            <a:r>
              <a:rPr lang="zh-CN" altLang="en-US" dirty="0" smtClean="0"/>
              <a:t>联系基数</a:t>
            </a:r>
            <a:endParaRPr lang="zh-CN" altLang="en-US" dirty="0"/>
          </a:p>
        </p:txBody>
      </p:sp>
    </p:spTree>
    <p:extLst>
      <p:ext uri="{BB962C8B-B14F-4D97-AF65-F5344CB8AC3E}">
        <p14:creationId xmlns:p14="http://schemas.microsoft.com/office/powerpoint/2010/main" val="2189306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4211">
                                            <p:txEl>
                                              <p:pRg st="0" end="0"/>
                                            </p:txEl>
                                          </p:spTgt>
                                        </p:tgtEl>
                                        <p:attrNameLst>
                                          <p:attrName>style.visibility</p:attrName>
                                        </p:attrNameLst>
                                      </p:cBhvr>
                                      <p:to>
                                        <p:strVal val="visible"/>
                                      </p:to>
                                    </p:set>
                                    <p:animEffect transition="in" filter="fade">
                                      <p:cBhvr>
                                        <p:cTn id="7" dur="500"/>
                                        <p:tgtEl>
                                          <p:spTgt spid="9421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4211">
                                            <p:txEl>
                                              <p:pRg st="1" end="1"/>
                                            </p:txEl>
                                          </p:spTgt>
                                        </p:tgtEl>
                                        <p:attrNameLst>
                                          <p:attrName>style.visibility</p:attrName>
                                        </p:attrNameLst>
                                      </p:cBhvr>
                                      <p:to>
                                        <p:strVal val="visible"/>
                                      </p:to>
                                    </p:set>
                                    <p:animEffect transition="in" filter="fade">
                                      <p:cBhvr>
                                        <p:cTn id="10" dur="500"/>
                                        <p:tgtEl>
                                          <p:spTgt spid="94211">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4211">
                                            <p:txEl>
                                              <p:pRg st="2" end="2"/>
                                            </p:txEl>
                                          </p:spTgt>
                                        </p:tgtEl>
                                        <p:attrNameLst>
                                          <p:attrName>style.visibility</p:attrName>
                                        </p:attrNameLst>
                                      </p:cBhvr>
                                      <p:to>
                                        <p:strVal val="visible"/>
                                      </p:to>
                                    </p:set>
                                    <p:animEffect transition="in" filter="fade">
                                      <p:cBhvr>
                                        <p:cTn id="13" dur="500"/>
                                        <p:tgtEl>
                                          <p:spTgt spid="94211">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4211">
                                            <p:txEl>
                                              <p:pRg st="3" end="3"/>
                                            </p:txEl>
                                          </p:spTgt>
                                        </p:tgtEl>
                                        <p:attrNameLst>
                                          <p:attrName>style.visibility</p:attrName>
                                        </p:attrNameLst>
                                      </p:cBhvr>
                                      <p:to>
                                        <p:strVal val="visible"/>
                                      </p:to>
                                    </p:set>
                                    <p:animEffect transition="in" filter="fade">
                                      <p:cBhvr>
                                        <p:cTn id="16" dur="500"/>
                                        <p:tgtEl>
                                          <p:spTgt spid="942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1" grpId="0" build="p"/>
    </p:bldLst>
  </p:timing>
</p:sld>
</file>

<file path=ppt/slides/slide8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5234" name="Rectangle 2"/>
          <p:cNvSpPr>
            <a:spLocks noGrp="1" noRot="1" noChangeArrowheads="1"/>
          </p:cNvSpPr>
          <p:nvPr>
            <p:ph type="title"/>
          </p:nvPr>
        </p:nvSpPr>
        <p:spPr/>
        <p:txBody>
          <a:bodyPr>
            <a:normAutofit/>
          </a:bodyPr>
          <a:lstStyle/>
          <a:p>
            <a:r>
              <a:rPr lang="zh-CN" altLang="zh-CN" dirty="0"/>
              <a:t>②</a:t>
            </a:r>
            <a:r>
              <a:rPr lang="zh-CN" altLang="en-US" dirty="0" smtClean="0"/>
              <a:t>消除</a:t>
            </a:r>
            <a:r>
              <a:rPr lang="zh-CN" altLang="en-US" dirty="0"/>
              <a:t>不必要的冗余</a:t>
            </a:r>
            <a:r>
              <a:rPr lang="zh-CN" altLang="en-US" dirty="0" smtClean="0"/>
              <a:t>，产生基本</a:t>
            </a:r>
            <a:r>
              <a:rPr lang="en-US" altLang="zh-CN" dirty="0"/>
              <a:t>E-R</a:t>
            </a:r>
            <a:r>
              <a:rPr lang="zh-CN" altLang="en-US" dirty="0" smtClean="0"/>
              <a:t>图</a:t>
            </a:r>
            <a:endParaRPr lang="zh-CN" altLang="en-US" b="1" dirty="0"/>
          </a:p>
        </p:txBody>
      </p:sp>
      <p:sp>
        <p:nvSpPr>
          <p:cNvPr id="95235" name="Rectangle 3"/>
          <p:cNvSpPr>
            <a:spLocks noGrp="1" noRot="1" noChangeArrowheads="1"/>
          </p:cNvSpPr>
          <p:nvPr>
            <p:ph idx="1"/>
          </p:nvPr>
        </p:nvSpPr>
        <p:spPr/>
        <p:txBody>
          <a:bodyPr/>
          <a:lstStyle/>
          <a:p>
            <a:endParaRPr lang="zh-CN" altLang="en-US" dirty="0"/>
          </a:p>
        </p:txBody>
      </p:sp>
      <p:grpSp>
        <p:nvGrpSpPr>
          <p:cNvPr id="95236" name="Group 4"/>
          <p:cNvGrpSpPr>
            <a:grpSpLocks/>
          </p:cNvGrpSpPr>
          <p:nvPr/>
        </p:nvGrpSpPr>
        <p:grpSpPr bwMode="auto">
          <a:xfrm>
            <a:off x="718455" y="3390909"/>
            <a:ext cx="10504488" cy="2971800"/>
            <a:chOff x="672" y="1920"/>
            <a:chExt cx="6617" cy="1872"/>
          </a:xfrm>
        </p:grpSpPr>
        <p:sp>
          <p:nvSpPr>
            <p:cNvPr id="95237" name="Line 5"/>
            <p:cNvSpPr>
              <a:spLocks noChangeShapeType="1"/>
            </p:cNvSpPr>
            <p:nvPr/>
          </p:nvSpPr>
          <p:spPr bwMode="auto">
            <a:xfrm>
              <a:off x="1228" y="2232"/>
              <a:ext cx="0" cy="499"/>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5238" name="Text Box 6"/>
            <p:cNvSpPr txBox="1">
              <a:spLocks noChangeArrowheads="1"/>
            </p:cNvSpPr>
            <p:nvPr/>
          </p:nvSpPr>
          <p:spPr bwMode="auto">
            <a:xfrm>
              <a:off x="1308" y="2294"/>
              <a:ext cx="1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p>
              <a:pPr algn="just" eaLnBrk="0" hangingPunct="0"/>
              <a:r>
                <a:rPr lang="zh-CN" altLang="en-US" sz="2400" b="1" dirty="0" smtClean="0">
                  <a:latin typeface="Times New Roman" panose="02020603050405020304" pitchFamily="18" charset="0"/>
                </a:rPr>
                <a:t>合并，解决冲突</a:t>
              </a:r>
              <a:endParaRPr lang="zh-CN" altLang="en-US" sz="1600" dirty="0">
                <a:latin typeface="Times New Roman" panose="02020603050405020304" pitchFamily="18" charset="0"/>
              </a:endParaRPr>
            </a:p>
          </p:txBody>
        </p:sp>
        <p:sp>
          <p:nvSpPr>
            <p:cNvPr id="95239" name="Text Box 7"/>
            <p:cNvSpPr txBox="1">
              <a:spLocks noChangeArrowheads="1"/>
            </p:cNvSpPr>
            <p:nvPr/>
          </p:nvSpPr>
          <p:spPr bwMode="auto">
            <a:xfrm>
              <a:off x="672" y="2731"/>
              <a:ext cx="1113" cy="312"/>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eaLnBrk="0" hangingPunct="0"/>
              <a:r>
                <a:rPr lang="zh-CN" altLang="en-US" sz="2400" b="1" dirty="0">
                  <a:solidFill>
                    <a:srgbClr val="0000FF"/>
                  </a:solidFill>
                  <a:latin typeface="Times New Roman" panose="02020603050405020304" pitchFamily="18" charset="0"/>
                </a:rPr>
                <a:t>初步</a:t>
              </a:r>
              <a:r>
                <a:rPr lang="en-US" altLang="zh-CN" sz="2400" b="1" dirty="0">
                  <a:solidFill>
                    <a:srgbClr val="0000FF"/>
                  </a:solidFill>
                  <a:latin typeface="Times New Roman" panose="02020603050405020304" pitchFamily="18" charset="0"/>
                </a:rPr>
                <a:t>E-R</a:t>
              </a:r>
              <a:r>
                <a:rPr lang="zh-CN" altLang="en-US" sz="2400" b="1" dirty="0">
                  <a:solidFill>
                    <a:srgbClr val="0000FF"/>
                  </a:solidFill>
                  <a:latin typeface="Times New Roman" panose="02020603050405020304" pitchFamily="18" charset="0"/>
                </a:rPr>
                <a:t>图</a:t>
              </a:r>
            </a:p>
          </p:txBody>
        </p:sp>
        <p:sp>
          <p:nvSpPr>
            <p:cNvPr id="95240" name="Text Box 8"/>
            <p:cNvSpPr txBox="1">
              <a:spLocks noChangeArrowheads="1"/>
            </p:cNvSpPr>
            <p:nvPr/>
          </p:nvSpPr>
          <p:spPr bwMode="auto">
            <a:xfrm>
              <a:off x="751" y="1920"/>
              <a:ext cx="954" cy="312"/>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just" eaLnBrk="0" hangingPunct="0"/>
              <a:r>
                <a:rPr lang="zh-CN" altLang="en-US" sz="2400" b="1">
                  <a:latin typeface="Times New Roman" panose="02020603050405020304" pitchFamily="18" charset="0"/>
                </a:rPr>
                <a:t>分</a:t>
              </a:r>
              <a:r>
                <a:rPr lang="en-US" altLang="zh-CN" sz="2400" b="1">
                  <a:latin typeface="Times New Roman" panose="02020603050405020304" pitchFamily="18" charset="0"/>
                </a:rPr>
                <a:t>E-R</a:t>
              </a:r>
              <a:r>
                <a:rPr lang="zh-CN" altLang="en-US" sz="2400" b="1">
                  <a:latin typeface="Times New Roman" panose="02020603050405020304" pitchFamily="18" charset="0"/>
                </a:rPr>
                <a:t>图</a:t>
              </a:r>
            </a:p>
          </p:txBody>
        </p:sp>
        <p:sp>
          <p:nvSpPr>
            <p:cNvPr id="95241" name="Text Box 9"/>
            <p:cNvSpPr txBox="1">
              <a:spLocks noChangeArrowheads="1"/>
            </p:cNvSpPr>
            <p:nvPr/>
          </p:nvSpPr>
          <p:spPr bwMode="auto">
            <a:xfrm>
              <a:off x="2784" y="2640"/>
              <a:ext cx="4505"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p>
              <a:pPr algn="just" eaLnBrk="0" hangingPunct="0"/>
              <a:r>
                <a:rPr lang="zh-CN" altLang="en-US" sz="2200" b="1" dirty="0">
                  <a:latin typeface="Times New Roman" panose="02020603050405020304" pitchFamily="18" charset="0"/>
                </a:rPr>
                <a:t>可能存在冗余的</a:t>
              </a:r>
              <a:r>
                <a:rPr lang="zh-CN" altLang="en-US" sz="2200" b="1" dirty="0" smtClean="0">
                  <a:latin typeface="Times New Roman" panose="02020603050405020304" pitchFamily="18" charset="0"/>
                </a:rPr>
                <a:t>数据：如总课时</a:t>
              </a:r>
              <a:r>
                <a:rPr lang="en-US" altLang="zh-CN" sz="2200" b="1" dirty="0" smtClean="0">
                  <a:latin typeface="Times New Roman" panose="02020603050405020304" pitchFamily="18" charset="0"/>
                </a:rPr>
                <a:t>=</a:t>
              </a:r>
              <a:r>
                <a:rPr lang="zh-CN" altLang="en-US" sz="2200" b="1" dirty="0" smtClean="0">
                  <a:latin typeface="Times New Roman" panose="02020603050405020304" pitchFamily="18" charset="0"/>
                </a:rPr>
                <a:t>理论课时</a:t>
              </a:r>
              <a:r>
                <a:rPr lang="en-US" altLang="zh-CN" sz="2200" b="1" dirty="0" smtClean="0">
                  <a:latin typeface="Times New Roman" panose="02020603050405020304" pitchFamily="18" charset="0"/>
                </a:rPr>
                <a:t>+</a:t>
              </a:r>
              <a:r>
                <a:rPr lang="zh-CN" altLang="en-US" sz="2200" b="1" dirty="0" smtClean="0">
                  <a:latin typeface="Times New Roman" panose="02020603050405020304" pitchFamily="18" charset="0"/>
                </a:rPr>
                <a:t>实验课时</a:t>
              </a:r>
              <a:endParaRPr lang="zh-CN" altLang="en-US" sz="2200" b="1" dirty="0">
                <a:latin typeface="Times New Roman" panose="02020603050405020304" pitchFamily="18" charset="0"/>
              </a:endParaRPr>
            </a:p>
            <a:p>
              <a:pPr algn="just" eaLnBrk="0" hangingPunct="0"/>
              <a:r>
                <a:rPr lang="zh-CN" altLang="en-US" sz="2200" b="1" dirty="0">
                  <a:latin typeface="Times New Roman" panose="02020603050405020304" pitchFamily="18" charset="0"/>
                </a:rPr>
                <a:t>和冗余的实体间</a:t>
              </a:r>
              <a:r>
                <a:rPr lang="zh-CN" altLang="en-US" sz="2200" b="1" dirty="0" smtClean="0">
                  <a:latin typeface="Times New Roman" panose="02020603050405020304" pitchFamily="18" charset="0"/>
                </a:rPr>
                <a:t>联系：</a:t>
              </a:r>
              <a:endParaRPr lang="zh-CN" altLang="en-US" sz="2200" b="1" dirty="0">
                <a:latin typeface="Times New Roman" panose="02020603050405020304" pitchFamily="18" charset="0"/>
              </a:endParaRPr>
            </a:p>
          </p:txBody>
        </p:sp>
        <p:sp>
          <p:nvSpPr>
            <p:cNvPr id="95242" name="Text Box 10"/>
            <p:cNvSpPr txBox="1">
              <a:spLocks noChangeArrowheads="1"/>
            </p:cNvSpPr>
            <p:nvPr/>
          </p:nvSpPr>
          <p:spPr bwMode="auto">
            <a:xfrm>
              <a:off x="672" y="3480"/>
              <a:ext cx="1113" cy="312"/>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eaLnBrk="0" hangingPunct="0"/>
              <a:r>
                <a:rPr lang="zh-CN" altLang="en-US" sz="2400" b="1">
                  <a:latin typeface="Times New Roman" panose="02020603050405020304" pitchFamily="18" charset="0"/>
                </a:rPr>
                <a:t>基本</a:t>
              </a:r>
              <a:r>
                <a:rPr lang="en-US" altLang="zh-CN" sz="2400" b="1">
                  <a:latin typeface="Times New Roman" panose="02020603050405020304" pitchFamily="18" charset="0"/>
                </a:rPr>
                <a:t>E-R</a:t>
              </a:r>
              <a:r>
                <a:rPr lang="zh-CN" altLang="en-US" sz="2400" b="1">
                  <a:latin typeface="Times New Roman" panose="02020603050405020304" pitchFamily="18" charset="0"/>
                </a:rPr>
                <a:t>图</a:t>
              </a:r>
            </a:p>
          </p:txBody>
        </p:sp>
        <p:sp>
          <p:nvSpPr>
            <p:cNvPr id="95243" name="Line 11"/>
            <p:cNvSpPr>
              <a:spLocks noChangeShapeType="1"/>
            </p:cNvSpPr>
            <p:nvPr/>
          </p:nvSpPr>
          <p:spPr bwMode="auto">
            <a:xfrm>
              <a:off x="1228" y="3043"/>
              <a:ext cx="0" cy="437"/>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5244" name="Text Box 12"/>
            <p:cNvSpPr txBox="1">
              <a:spLocks noChangeArrowheads="1"/>
            </p:cNvSpPr>
            <p:nvPr/>
          </p:nvSpPr>
          <p:spPr bwMode="auto">
            <a:xfrm>
              <a:off x="1308" y="3106"/>
              <a:ext cx="1748"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p>
              <a:pPr algn="just" eaLnBrk="0" hangingPunct="0"/>
              <a:r>
                <a:rPr lang="zh-CN" altLang="en-US" sz="2000" b="1">
                  <a:latin typeface="Times New Roman" panose="02020603050405020304" pitchFamily="18" charset="0"/>
                </a:rPr>
                <a:t>消除不必要的冗余</a:t>
              </a:r>
              <a:endParaRPr lang="zh-CN" altLang="en-US" sz="2000">
                <a:latin typeface="Times New Roman" panose="02020603050405020304" pitchFamily="18" charset="0"/>
              </a:endParaRPr>
            </a:p>
          </p:txBody>
        </p:sp>
      </p:grpSp>
    </p:spTree>
    <p:extLst>
      <p:ext uri="{BB962C8B-B14F-4D97-AF65-F5344CB8AC3E}">
        <p14:creationId xmlns:p14="http://schemas.microsoft.com/office/powerpoint/2010/main" val="2453438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nodePh="1">
                                  <p:stCondLst>
                                    <p:cond delay="0"/>
                                  </p:stCondLst>
                                  <p:endCondLst>
                                    <p:cond evt="begin" delay="0">
                                      <p:tn val="5"/>
                                    </p:cond>
                                  </p:endCondLst>
                                  <p:childTnLst>
                                    <p:set>
                                      <p:cBhvr>
                                        <p:cTn id="6" dur="1" fill="hold">
                                          <p:stCondLst>
                                            <p:cond delay="0"/>
                                          </p:stCondLst>
                                        </p:cTn>
                                        <p:tgtEl>
                                          <p:spTgt spid="95235">
                                            <p:txEl>
                                              <p:pRg st="0" end="0"/>
                                            </p:txEl>
                                          </p:spTgt>
                                        </p:tgtEl>
                                        <p:attrNameLst>
                                          <p:attrName>style.visibility</p:attrName>
                                        </p:attrNameLst>
                                      </p:cBhvr>
                                      <p:to>
                                        <p:strVal val="visible"/>
                                      </p:to>
                                    </p:set>
                                    <p:animEffect transition="in" filter="fade">
                                      <p:cBhvr>
                                        <p:cTn id="7" dur="500"/>
                                        <p:tgtEl>
                                          <p:spTgt spid="95235">
                                            <p:txEl>
                                              <p:pRg st="0" end="0"/>
                                            </p:txEl>
                                          </p:spTgt>
                                        </p:tgtEl>
                                      </p:cBhvr>
                                    </p:animEffect>
                                  </p:childTnLst>
                                </p:cTn>
                              </p:par>
                              <p:par>
                                <p:cTn id="8" presetID="1" presetClass="entr" presetSubtype="0" fill="hold" nodeType="withEffect">
                                  <p:stCondLst>
                                    <p:cond delay="0"/>
                                  </p:stCondLst>
                                  <p:childTnLst>
                                    <p:set>
                                      <p:cBhvr>
                                        <p:cTn id="9" dur="1" fill="hold">
                                          <p:stCondLst>
                                            <p:cond delay="0"/>
                                          </p:stCondLst>
                                        </p:cTn>
                                        <p:tgtEl>
                                          <p:spTgt spid="952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5" grpId="0" build="p"/>
    </p:bldLst>
  </p:timing>
</p:sld>
</file>

<file path=ppt/slides/slide8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1618" name="Rectangle 2"/>
          <p:cNvSpPr>
            <a:spLocks noGrp="1" noRot="1" noChangeArrowheads="1"/>
          </p:cNvSpPr>
          <p:nvPr>
            <p:ph type="title"/>
          </p:nvPr>
        </p:nvSpPr>
        <p:spPr/>
        <p:txBody>
          <a:bodyPr/>
          <a:lstStyle/>
          <a:p>
            <a:r>
              <a:rPr lang="zh-CN" altLang="en-US" dirty="0"/>
              <a:t>验证整体</a:t>
            </a:r>
            <a:r>
              <a:rPr lang="zh-CN" altLang="en-US" dirty="0" smtClean="0"/>
              <a:t>概念结构</a:t>
            </a:r>
            <a:r>
              <a:rPr lang="en-US" altLang="zh-CN" dirty="0" smtClean="0"/>
              <a:t>(</a:t>
            </a:r>
            <a:r>
              <a:rPr lang="zh-CN" altLang="en-US" dirty="0" smtClean="0"/>
              <a:t>整体</a:t>
            </a:r>
            <a:r>
              <a:rPr lang="en-US" altLang="zh-CN" dirty="0" smtClean="0"/>
              <a:t>E-R</a:t>
            </a:r>
            <a:r>
              <a:rPr lang="zh-CN" altLang="en-US" dirty="0" smtClean="0"/>
              <a:t>图</a:t>
            </a:r>
            <a:r>
              <a:rPr lang="en-US" altLang="zh-CN" dirty="0" smtClean="0"/>
              <a:t>)</a:t>
            </a:r>
            <a:endParaRPr lang="zh-CN" altLang="en-US" dirty="0"/>
          </a:p>
        </p:txBody>
      </p:sp>
      <p:sp>
        <p:nvSpPr>
          <p:cNvPr id="111619" name="Rectangle 3"/>
          <p:cNvSpPr>
            <a:spLocks noGrp="1" noRot="1" noChangeArrowheads="1"/>
          </p:cNvSpPr>
          <p:nvPr>
            <p:ph idx="1"/>
          </p:nvPr>
        </p:nvSpPr>
        <p:spPr/>
        <p:txBody>
          <a:bodyPr/>
          <a:lstStyle/>
          <a:p>
            <a:pPr>
              <a:lnSpc>
                <a:spcPct val="160000"/>
              </a:lnSpc>
            </a:pPr>
            <a:r>
              <a:rPr lang="zh-CN" altLang="en-US" dirty="0"/>
              <a:t>视图集成后形成一个</a:t>
            </a:r>
            <a:r>
              <a:rPr lang="zh-CN" altLang="en-US" dirty="0" smtClean="0"/>
              <a:t>整体的</a:t>
            </a:r>
            <a:r>
              <a:rPr lang="en-US" altLang="zh-CN" dirty="0" smtClean="0"/>
              <a:t>E-R</a:t>
            </a:r>
            <a:r>
              <a:rPr lang="zh-CN" altLang="en-US" dirty="0" smtClean="0"/>
              <a:t>图，</a:t>
            </a:r>
            <a:r>
              <a:rPr lang="zh-CN" altLang="en-US" dirty="0"/>
              <a:t>对该整体概念结构还必须进行进一步验证，确保它能够满足下列条件：</a:t>
            </a:r>
          </a:p>
          <a:p>
            <a:pPr lvl="1">
              <a:lnSpc>
                <a:spcPct val="160000"/>
              </a:lnSpc>
            </a:pPr>
            <a:r>
              <a:rPr lang="zh-CN" altLang="en-US" sz="2200" dirty="0"/>
              <a:t>整体</a:t>
            </a:r>
            <a:r>
              <a:rPr lang="en-US" altLang="zh-CN" sz="2200" dirty="0"/>
              <a:t>E-R</a:t>
            </a:r>
            <a:r>
              <a:rPr lang="zh-CN" altLang="en-US" sz="2200" dirty="0"/>
              <a:t>图内部必须具有一致性，不存在互相矛盾的表达</a:t>
            </a:r>
          </a:p>
          <a:p>
            <a:pPr lvl="1">
              <a:lnSpc>
                <a:spcPct val="160000"/>
              </a:lnSpc>
            </a:pPr>
            <a:r>
              <a:rPr lang="zh-CN" altLang="en-US" sz="2200" dirty="0"/>
              <a:t>整体概念结构能准确地反映原来的</a:t>
            </a:r>
            <a:r>
              <a:rPr lang="zh-CN" altLang="en-US" sz="2200" dirty="0" smtClean="0"/>
              <a:t>每个局部视图</a:t>
            </a:r>
            <a:r>
              <a:rPr lang="en-US" altLang="zh-CN" sz="2200" dirty="0" smtClean="0"/>
              <a:t>(</a:t>
            </a:r>
            <a:r>
              <a:rPr lang="zh-CN" altLang="en-US" sz="2200" dirty="0" smtClean="0"/>
              <a:t>局部</a:t>
            </a:r>
            <a:r>
              <a:rPr lang="en-US" altLang="zh-CN" sz="2200" dirty="0" smtClean="0"/>
              <a:t>E-R</a:t>
            </a:r>
            <a:r>
              <a:rPr lang="zh-CN" altLang="en-US" sz="2200" dirty="0" smtClean="0"/>
              <a:t>图</a:t>
            </a:r>
            <a:r>
              <a:rPr lang="en-US" altLang="zh-CN" sz="2200" dirty="0" smtClean="0"/>
              <a:t>)</a:t>
            </a:r>
            <a:r>
              <a:rPr lang="zh-CN" altLang="en-US" sz="2200" dirty="0" smtClean="0"/>
              <a:t> ，</a:t>
            </a:r>
            <a:r>
              <a:rPr lang="zh-CN" altLang="en-US" sz="2200" dirty="0"/>
              <a:t>包括属性、实体及实体间的联系</a:t>
            </a:r>
          </a:p>
          <a:p>
            <a:pPr lvl="1">
              <a:lnSpc>
                <a:spcPct val="160000"/>
              </a:lnSpc>
            </a:pPr>
            <a:r>
              <a:rPr lang="zh-CN" altLang="en-US" sz="2200" dirty="0"/>
              <a:t>整体概念结构能满足需要分析阶段所确定的所有要求</a:t>
            </a:r>
          </a:p>
        </p:txBody>
      </p:sp>
    </p:spTree>
    <p:extLst>
      <p:ext uri="{BB962C8B-B14F-4D97-AF65-F5344CB8AC3E}">
        <p14:creationId xmlns:p14="http://schemas.microsoft.com/office/powerpoint/2010/main" val="3959024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11619">
                                            <p:txEl>
                                              <p:pRg st="0" end="0"/>
                                            </p:txEl>
                                          </p:spTgt>
                                        </p:tgtEl>
                                        <p:attrNameLst>
                                          <p:attrName>style.visibility</p:attrName>
                                        </p:attrNameLst>
                                      </p:cBhvr>
                                      <p:to>
                                        <p:strVal val="visible"/>
                                      </p:to>
                                    </p:set>
                                    <p:animEffect transition="in" filter="fade">
                                      <p:cBhvr>
                                        <p:cTn id="7" dur="500"/>
                                        <p:tgtEl>
                                          <p:spTgt spid="11161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1619">
                                            <p:txEl>
                                              <p:pRg st="1" end="1"/>
                                            </p:txEl>
                                          </p:spTgt>
                                        </p:tgtEl>
                                        <p:attrNameLst>
                                          <p:attrName>style.visibility</p:attrName>
                                        </p:attrNameLst>
                                      </p:cBhvr>
                                      <p:to>
                                        <p:strVal val="visible"/>
                                      </p:to>
                                    </p:set>
                                    <p:animEffect transition="in" filter="fade">
                                      <p:cBhvr>
                                        <p:cTn id="10" dur="500"/>
                                        <p:tgtEl>
                                          <p:spTgt spid="11161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1619">
                                            <p:txEl>
                                              <p:pRg st="2" end="2"/>
                                            </p:txEl>
                                          </p:spTgt>
                                        </p:tgtEl>
                                        <p:attrNameLst>
                                          <p:attrName>style.visibility</p:attrName>
                                        </p:attrNameLst>
                                      </p:cBhvr>
                                      <p:to>
                                        <p:strVal val="visible"/>
                                      </p:to>
                                    </p:set>
                                    <p:animEffect transition="in" filter="fade">
                                      <p:cBhvr>
                                        <p:cTn id="13" dur="500"/>
                                        <p:tgtEl>
                                          <p:spTgt spid="111619">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11619">
                                            <p:txEl>
                                              <p:pRg st="3" end="3"/>
                                            </p:txEl>
                                          </p:spTgt>
                                        </p:tgtEl>
                                        <p:attrNameLst>
                                          <p:attrName>style.visibility</p:attrName>
                                        </p:attrNameLst>
                                      </p:cBhvr>
                                      <p:to>
                                        <p:strVal val="visible"/>
                                      </p:to>
                                    </p:set>
                                    <p:animEffect transition="in" filter="fade">
                                      <p:cBhvr>
                                        <p:cTn id="16" dur="500"/>
                                        <p:tgtEl>
                                          <p:spTgt spid="11161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19" grpId="0" build="p"/>
    </p:bldLst>
  </p:timing>
</p:sld>
</file>

<file path=ppt/slides/slide8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42" name="Rectangle 2"/>
          <p:cNvSpPr>
            <a:spLocks noGrp="1" noRot="1" noChangeArrowheads="1"/>
          </p:cNvSpPr>
          <p:nvPr>
            <p:ph type="title"/>
          </p:nvPr>
        </p:nvSpPr>
        <p:spPr/>
        <p:txBody>
          <a:bodyPr/>
          <a:lstStyle/>
          <a:p>
            <a:r>
              <a:rPr lang="zh-CN" altLang="en-US" dirty="0"/>
              <a:t>验证整体概念结构（续）</a:t>
            </a:r>
          </a:p>
        </p:txBody>
      </p:sp>
      <p:sp>
        <p:nvSpPr>
          <p:cNvPr id="112643" name="Rectangle 3"/>
          <p:cNvSpPr>
            <a:spLocks noGrp="1" noRot="1" noChangeArrowheads="1"/>
          </p:cNvSpPr>
          <p:nvPr>
            <p:ph idx="1"/>
          </p:nvPr>
        </p:nvSpPr>
        <p:spPr/>
        <p:txBody>
          <a:bodyPr/>
          <a:lstStyle/>
          <a:p>
            <a:pPr>
              <a:lnSpc>
                <a:spcPct val="220000"/>
              </a:lnSpc>
            </a:pPr>
            <a:r>
              <a:rPr lang="zh-CN" altLang="en-US" dirty="0"/>
              <a:t>整体概念结构最终还应该提交给用户，征求用户和有关人员的意见，进行评审、修改和优化，然后把它确定下来，作为数据库的概念结构，作为进一步设计数据库的依据。</a:t>
            </a:r>
          </a:p>
        </p:txBody>
      </p:sp>
    </p:spTree>
    <p:extLst>
      <p:ext uri="{BB962C8B-B14F-4D97-AF65-F5344CB8AC3E}">
        <p14:creationId xmlns:p14="http://schemas.microsoft.com/office/powerpoint/2010/main" val="2252241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12643">
                                            <p:txEl>
                                              <p:pRg st="0" end="0"/>
                                            </p:txEl>
                                          </p:spTgt>
                                        </p:tgtEl>
                                        <p:attrNameLst>
                                          <p:attrName>style.visibility</p:attrName>
                                        </p:attrNameLst>
                                      </p:cBhvr>
                                      <p:to>
                                        <p:strVal val="visible"/>
                                      </p:to>
                                    </p:set>
                                    <p:animEffect transition="in" filter="fade">
                                      <p:cBhvr>
                                        <p:cTn id="7" dur="500"/>
                                        <p:tgtEl>
                                          <p:spTgt spid="11264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3" grpId="0" build="p"/>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Rot="1" noChangeArrowheads="1"/>
          </p:cNvSpPr>
          <p:nvPr>
            <p:ph type="title"/>
          </p:nvPr>
        </p:nvSpPr>
        <p:spPr/>
        <p:txBody>
          <a:bodyPr/>
          <a:lstStyle/>
          <a:p>
            <a:r>
              <a:rPr lang="en-US" altLang="zh-CN" dirty="0" smtClean="0"/>
              <a:t>3  </a:t>
            </a:r>
            <a:r>
              <a:rPr lang="zh-CN" altLang="en-US" dirty="0"/>
              <a:t>逻辑结构设计</a:t>
            </a:r>
          </a:p>
        </p:txBody>
      </p:sp>
      <p:sp>
        <p:nvSpPr>
          <p:cNvPr id="118787" name="Rectangle 3"/>
          <p:cNvSpPr>
            <a:spLocks noGrp="1" noRot="1" noChangeArrowheads="1"/>
          </p:cNvSpPr>
          <p:nvPr>
            <p:ph idx="1"/>
          </p:nvPr>
        </p:nvSpPr>
        <p:spPr/>
        <p:txBody>
          <a:bodyPr>
            <a:noAutofit/>
          </a:bodyPr>
          <a:lstStyle/>
          <a:p>
            <a:pPr>
              <a:lnSpc>
                <a:spcPct val="100000"/>
              </a:lnSpc>
            </a:pPr>
            <a:r>
              <a:rPr lang="zh-CN" altLang="en-US" dirty="0"/>
              <a:t>逻辑结构设计的任务</a:t>
            </a:r>
          </a:p>
          <a:p>
            <a:pPr lvl="1">
              <a:lnSpc>
                <a:spcPct val="100000"/>
              </a:lnSpc>
              <a:spcBef>
                <a:spcPct val="60000"/>
              </a:spcBef>
            </a:pPr>
            <a:r>
              <a:rPr lang="zh-CN" altLang="en-US" dirty="0"/>
              <a:t>把概念结构设计阶段设计好的基本</a:t>
            </a:r>
            <a:r>
              <a:rPr lang="en-US" altLang="zh-CN" dirty="0"/>
              <a:t>E-R</a:t>
            </a:r>
            <a:r>
              <a:rPr lang="zh-CN" altLang="en-US" dirty="0"/>
              <a:t>图转换为与选用</a:t>
            </a:r>
            <a:r>
              <a:rPr lang="en-US" altLang="zh-CN" dirty="0"/>
              <a:t>DBMS</a:t>
            </a:r>
            <a:r>
              <a:rPr lang="zh-CN" altLang="en-US" dirty="0"/>
              <a:t>产品所支持的数据模型相符合的逻辑结构</a:t>
            </a:r>
          </a:p>
          <a:p>
            <a:pPr>
              <a:lnSpc>
                <a:spcPct val="100000"/>
              </a:lnSpc>
              <a:spcBef>
                <a:spcPct val="60000"/>
              </a:spcBef>
            </a:pPr>
            <a:r>
              <a:rPr lang="zh-CN" altLang="en-US" dirty="0"/>
              <a:t>逻辑结构设计的步骤</a:t>
            </a:r>
          </a:p>
          <a:p>
            <a:pPr lvl="1">
              <a:lnSpc>
                <a:spcPct val="100000"/>
              </a:lnSpc>
              <a:spcBef>
                <a:spcPct val="60000"/>
              </a:spcBef>
            </a:pPr>
            <a:r>
              <a:rPr lang="zh-CN" altLang="en-US" dirty="0"/>
              <a:t>将概念结构转化为一般的关系、网状、层次模型</a:t>
            </a:r>
          </a:p>
          <a:p>
            <a:pPr lvl="1">
              <a:lnSpc>
                <a:spcPct val="100000"/>
              </a:lnSpc>
              <a:spcBef>
                <a:spcPct val="60000"/>
              </a:spcBef>
            </a:pPr>
            <a:r>
              <a:rPr lang="zh-CN" altLang="en-US" dirty="0"/>
              <a:t>将转换来的关系、网状、层次</a:t>
            </a:r>
            <a:r>
              <a:rPr lang="zh-CN" altLang="en-US" dirty="0" smtClean="0"/>
              <a:t>模型向特定</a:t>
            </a:r>
            <a:r>
              <a:rPr lang="en-US" altLang="zh-CN" dirty="0" smtClean="0"/>
              <a:t>DBMS</a:t>
            </a:r>
            <a:r>
              <a:rPr lang="zh-CN" altLang="en-US" dirty="0" smtClean="0"/>
              <a:t>支持下的数据模型转换</a:t>
            </a:r>
            <a:endParaRPr lang="zh-CN" altLang="en-US" dirty="0"/>
          </a:p>
          <a:p>
            <a:pPr lvl="1">
              <a:lnSpc>
                <a:spcPct val="100000"/>
              </a:lnSpc>
              <a:spcBef>
                <a:spcPct val="60000"/>
              </a:spcBef>
            </a:pPr>
            <a:r>
              <a:rPr lang="zh-CN" altLang="en-US" dirty="0"/>
              <a:t>对数据模型进行优化</a:t>
            </a:r>
          </a:p>
          <a:p>
            <a:pPr lvl="1">
              <a:lnSpc>
                <a:spcPct val="100000"/>
              </a:lnSpc>
              <a:spcBef>
                <a:spcPct val="60000"/>
              </a:spcBef>
            </a:pPr>
            <a:endParaRPr lang="en-US" altLang="zh-CN" dirty="0"/>
          </a:p>
        </p:txBody>
      </p:sp>
    </p:spTree>
    <p:extLst>
      <p:ext uri="{BB962C8B-B14F-4D97-AF65-F5344CB8AC3E}">
        <p14:creationId xmlns:p14="http://schemas.microsoft.com/office/powerpoint/2010/main" val="1812338644"/>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1" name="Rectangle 3"/>
          <p:cNvSpPr>
            <a:spLocks noGrp="1" noRot="1" noChangeArrowheads="1"/>
          </p:cNvSpPr>
          <p:nvPr>
            <p:ph type="title"/>
          </p:nvPr>
        </p:nvSpPr>
        <p:spPr/>
        <p:txBody>
          <a:bodyPr/>
          <a:lstStyle/>
          <a:p>
            <a:r>
              <a:rPr lang="zh-CN" altLang="en-US" dirty="0"/>
              <a:t>逻辑结构设计</a:t>
            </a:r>
            <a:r>
              <a:rPr lang="en-US" altLang="zh-CN" dirty="0"/>
              <a:t>(</a:t>
            </a:r>
            <a:r>
              <a:rPr lang="zh-CN" altLang="en-US" dirty="0"/>
              <a:t>续</a:t>
            </a:r>
            <a:r>
              <a:rPr lang="en-US" altLang="zh-CN" dirty="0"/>
              <a:t>)</a:t>
            </a:r>
          </a:p>
        </p:txBody>
      </p:sp>
      <p:sp>
        <p:nvSpPr>
          <p:cNvPr id="119810" name="Rectangle 2"/>
          <p:cNvSpPr>
            <a:spLocks noGrp="1" noRot="1" noChangeArrowheads="1"/>
          </p:cNvSpPr>
          <p:nvPr>
            <p:ph idx="1"/>
          </p:nvPr>
        </p:nvSpPr>
        <p:spPr>
          <a:xfrm>
            <a:off x="-593307" y="2287887"/>
            <a:ext cx="9613861" cy="3599316"/>
          </a:xfrm>
        </p:spPr>
        <p:txBody>
          <a:bodyPr/>
          <a:lstStyle/>
          <a:p>
            <a:pPr>
              <a:buFont typeface="Wingdings" panose="05000000000000000000" pitchFamily="2" charset="2"/>
              <a:buNone/>
            </a:pPr>
            <a:r>
              <a:rPr lang="en-US" altLang="zh-CN"/>
              <a:t> </a:t>
            </a:r>
          </a:p>
        </p:txBody>
      </p:sp>
      <p:sp>
        <p:nvSpPr>
          <p:cNvPr id="119812" name="Text Box 4"/>
          <p:cNvSpPr txBox="1">
            <a:spLocks noChangeArrowheads="1"/>
          </p:cNvSpPr>
          <p:nvPr/>
        </p:nvSpPr>
        <p:spPr bwMode="auto">
          <a:xfrm>
            <a:off x="3219881" y="5612040"/>
            <a:ext cx="2903359" cy="400110"/>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FF">
                        <a:gamma/>
                        <a:shade val="73333"/>
                        <a:invGamma/>
                      </a:srgbClr>
                    </a:gs>
                  </a:gsLst>
                  <a:lin ang="5400000" scaled="1"/>
                </a:gra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dirty="0">
                <a:latin typeface="Times New Roman" panose="02020603050405020304" pitchFamily="18" charset="0"/>
              </a:rPr>
              <a:t>逻辑结构设计时的</a:t>
            </a:r>
            <a:r>
              <a:rPr lang="en-US" altLang="zh-CN" dirty="0">
                <a:latin typeface="Times New Roman" panose="02020603050405020304" pitchFamily="18" charset="0"/>
              </a:rPr>
              <a:t>3</a:t>
            </a:r>
            <a:r>
              <a:rPr lang="zh-CN" altLang="en-US" dirty="0">
                <a:latin typeface="Times New Roman" panose="02020603050405020304" pitchFamily="18" charset="0"/>
              </a:rPr>
              <a:t>个步骤</a:t>
            </a:r>
            <a:r>
              <a:rPr lang="zh-CN" altLang="en-US" sz="2000" b="1" dirty="0">
                <a:latin typeface="Times New Roman" panose="02020603050405020304" pitchFamily="18" charset="0"/>
              </a:rPr>
              <a:t> </a:t>
            </a:r>
          </a:p>
        </p:txBody>
      </p:sp>
      <p:pic>
        <p:nvPicPr>
          <p:cNvPr id="119813" name="Picture 5" descr="73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4585" y="2545447"/>
            <a:ext cx="7777162" cy="242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77662107"/>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0834" name="Rectangle 2"/>
          <p:cNvSpPr>
            <a:spLocks noGrp="1" noRot="1" noChangeArrowheads="1"/>
          </p:cNvSpPr>
          <p:nvPr>
            <p:ph type="title"/>
          </p:nvPr>
        </p:nvSpPr>
        <p:spPr/>
        <p:txBody>
          <a:bodyPr/>
          <a:lstStyle/>
          <a:p>
            <a:r>
              <a:rPr lang="en-US" altLang="zh-CN" dirty="0" smtClean="0"/>
              <a:t>3  </a:t>
            </a:r>
            <a:r>
              <a:rPr lang="zh-CN" altLang="en-US" dirty="0"/>
              <a:t>逻辑结构设计</a:t>
            </a:r>
          </a:p>
        </p:txBody>
      </p:sp>
      <p:sp>
        <p:nvSpPr>
          <p:cNvPr id="120835" name="Rectangle 3"/>
          <p:cNvSpPr>
            <a:spLocks noGrp="1" noRot="1" noChangeArrowheads="1"/>
          </p:cNvSpPr>
          <p:nvPr>
            <p:ph idx="1"/>
          </p:nvPr>
        </p:nvSpPr>
        <p:spPr/>
        <p:txBody>
          <a:bodyPr/>
          <a:lstStyle/>
          <a:p>
            <a:pPr>
              <a:lnSpc>
                <a:spcPct val="170000"/>
              </a:lnSpc>
              <a:buFont typeface="Wingdings" panose="05000000000000000000" pitchFamily="2" charset="2"/>
              <a:buNone/>
            </a:pPr>
            <a:r>
              <a:rPr lang="en-US" altLang="zh-CN" b="1" dirty="0" smtClean="0">
                <a:solidFill>
                  <a:srgbClr val="3333FF"/>
                </a:solidFill>
              </a:rPr>
              <a:t>3.1  </a:t>
            </a:r>
            <a:r>
              <a:rPr lang="en-US" altLang="zh-CN" b="1" dirty="0">
                <a:solidFill>
                  <a:srgbClr val="3333FF"/>
                </a:solidFill>
              </a:rPr>
              <a:t>E-R</a:t>
            </a:r>
            <a:r>
              <a:rPr lang="zh-CN" altLang="en-US" b="1" dirty="0">
                <a:solidFill>
                  <a:srgbClr val="3333FF"/>
                </a:solidFill>
              </a:rPr>
              <a:t>图向关系模型的转换</a:t>
            </a:r>
          </a:p>
          <a:p>
            <a:pPr>
              <a:lnSpc>
                <a:spcPct val="170000"/>
              </a:lnSpc>
              <a:buFont typeface="Wingdings" panose="05000000000000000000" pitchFamily="2" charset="2"/>
              <a:buNone/>
            </a:pPr>
            <a:r>
              <a:rPr lang="en-US" altLang="zh-CN" b="1" dirty="0" smtClean="0"/>
              <a:t>3.2  </a:t>
            </a:r>
            <a:r>
              <a:rPr lang="zh-CN" altLang="en-US" b="1" dirty="0"/>
              <a:t>数据模型的优化</a:t>
            </a:r>
          </a:p>
          <a:p>
            <a:pPr>
              <a:lnSpc>
                <a:spcPct val="170000"/>
              </a:lnSpc>
              <a:buFont typeface="Wingdings" panose="05000000000000000000" pitchFamily="2" charset="2"/>
              <a:buNone/>
            </a:pPr>
            <a:r>
              <a:rPr lang="en-US" altLang="zh-CN" b="1" dirty="0" smtClean="0"/>
              <a:t>3.3  </a:t>
            </a:r>
            <a:r>
              <a:rPr lang="zh-CN" altLang="en-US" b="1" dirty="0"/>
              <a:t>设计用户子模式</a:t>
            </a:r>
          </a:p>
        </p:txBody>
      </p:sp>
    </p:spTree>
    <p:extLst>
      <p:ext uri="{BB962C8B-B14F-4D97-AF65-F5344CB8AC3E}">
        <p14:creationId xmlns:p14="http://schemas.microsoft.com/office/powerpoint/2010/main" val="2678323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0835">
                                            <p:txEl>
                                              <p:pRg st="0" end="0"/>
                                            </p:txEl>
                                          </p:spTgt>
                                        </p:tgtEl>
                                        <p:attrNameLst>
                                          <p:attrName>style.visibility</p:attrName>
                                        </p:attrNameLst>
                                      </p:cBhvr>
                                      <p:to>
                                        <p:strVal val="visible"/>
                                      </p:to>
                                    </p:set>
                                    <p:animEffect transition="in" filter="fade">
                                      <p:cBhvr>
                                        <p:cTn id="7" dur="500"/>
                                        <p:tgtEl>
                                          <p:spTgt spid="12083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0835">
                                            <p:txEl>
                                              <p:pRg st="1" end="1"/>
                                            </p:txEl>
                                          </p:spTgt>
                                        </p:tgtEl>
                                        <p:attrNameLst>
                                          <p:attrName>style.visibility</p:attrName>
                                        </p:attrNameLst>
                                      </p:cBhvr>
                                      <p:to>
                                        <p:strVal val="visible"/>
                                      </p:to>
                                    </p:set>
                                    <p:animEffect transition="in" filter="fade">
                                      <p:cBhvr>
                                        <p:cTn id="10" dur="500"/>
                                        <p:tgtEl>
                                          <p:spTgt spid="12083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0835">
                                            <p:txEl>
                                              <p:pRg st="2" end="2"/>
                                            </p:txEl>
                                          </p:spTgt>
                                        </p:tgtEl>
                                        <p:attrNameLst>
                                          <p:attrName>style.visibility</p:attrName>
                                        </p:attrNameLst>
                                      </p:cBhvr>
                                      <p:to>
                                        <p:strVal val="visible"/>
                                      </p:to>
                                    </p:set>
                                    <p:animEffect transition="in" filter="fade">
                                      <p:cBhvr>
                                        <p:cTn id="13" dur="500"/>
                                        <p:tgtEl>
                                          <p:spTgt spid="12083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35" grpId="0" uiExpand="1" build="p"/>
    </p:bldLst>
  </p:timing>
</p:sld>
</file>

<file path=ppt/slides/slide8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1858" name="Rectangle 2"/>
          <p:cNvSpPr>
            <a:spLocks noGrp="1" noRot="1" noChangeArrowheads="1"/>
          </p:cNvSpPr>
          <p:nvPr>
            <p:ph type="title"/>
          </p:nvPr>
        </p:nvSpPr>
        <p:spPr/>
        <p:txBody>
          <a:bodyPr/>
          <a:lstStyle/>
          <a:p>
            <a:r>
              <a:rPr lang="en-US" altLang="zh-CN" dirty="0" smtClean="0"/>
              <a:t>3.1  </a:t>
            </a:r>
            <a:r>
              <a:rPr lang="en-US" altLang="zh-CN" dirty="0"/>
              <a:t>E-R</a:t>
            </a:r>
            <a:r>
              <a:rPr lang="zh-CN" altLang="en-US" dirty="0"/>
              <a:t>图向关系模型的转换</a:t>
            </a:r>
          </a:p>
        </p:txBody>
      </p:sp>
      <p:sp>
        <p:nvSpPr>
          <p:cNvPr id="121859" name="Rectangle 3"/>
          <p:cNvSpPr>
            <a:spLocks noGrp="1" noRot="1" noChangeArrowheads="1"/>
          </p:cNvSpPr>
          <p:nvPr>
            <p:ph idx="1"/>
          </p:nvPr>
        </p:nvSpPr>
        <p:spPr/>
        <p:txBody>
          <a:bodyPr/>
          <a:lstStyle/>
          <a:p>
            <a:pPr>
              <a:lnSpc>
                <a:spcPct val="180000"/>
              </a:lnSpc>
            </a:pPr>
            <a:r>
              <a:rPr lang="zh-CN" altLang="en-US" sz="3200"/>
              <a:t>转换内容</a:t>
            </a:r>
          </a:p>
          <a:p>
            <a:pPr>
              <a:lnSpc>
                <a:spcPct val="180000"/>
              </a:lnSpc>
            </a:pPr>
            <a:r>
              <a:rPr lang="zh-CN" altLang="en-US" sz="3200"/>
              <a:t>转换原则</a:t>
            </a:r>
          </a:p>
        </p:txBody>
      </p:sp>
    </p:spTree>
    <p:extLst>
      <p:ext uri="{BB962C8B-B14F-4D97-AF65-F5344CB8AC3E}">
        <p14:creationId xmlns:p14="http://schemas.microsoft.com/office/powerpoint/2010/main" val="2908391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1859">
                                            <p:txEl>
                                              <p:pRg st="0" end="0"/>
                                            </p:txEl>
                                          </p:spTgt>
                                        </p:tgtEl>
                                        <p:attrNameLst>
                                          <p:attrName>style.visibility</p:attrName>
                                        </p:attrNameLst>
                                      </p:cBhvr>
                                      <p:to>
                                        <p:strVal val="visible"/>
                                      </p:to>
                                    </p:set>
                                    <p:animEffect transition="in" filter="fade">
                                      <p:cBhvr>
                                        <p:cTn id="7" dur="500"/>
                                        <p:tgtEl>
                                          <p:spTgt spid="12185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1859">
                                            <p:txEl>
                                              <p:pRg st="1" end="1"/>
                                            </p:txEl>
                                          </p:spTgt>
                                        </p:tgtEl>
                                        <p:attrNameLst>
                                          <p:attrName>style.visibility</p:attrName>
                                        </p:attrNameLst>
                                      </p:cBhvr>
                                      <p:to>
                                        <p:strVal val="visible"/>
                                      </p:to>
                                    </p:set>
                                    <p:animEffect transition="in" filter="fade">
                                      <p:cBhvr>
                                        <p:cTn id="10" dur="500"/>
                                        <p:tgtEl>
                                          <p:spTgt spid="12185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59"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课程设计报告书写提纲</a:t>
            </a:r>
          </a:p>
        </p:txBody>
      </p:sp>
      <p:sp>
        <p:nvSpPr>
          <p:cNvPr id="3" name="内容占位符 2"/>
          <p:cNvSpPr>
            <a:spLocks noGrp="1"/>
          </p:cNvSpPr>
          <p:nvPr>
            <p:ph idx="1"/>
          </p:nvPr>
        </p:nvSpPr>
        <p:spPr>
          <a:xfrm>
            <a:off x="680321" y="2336872"/>
            <a:ext cx="9613861" cy="4521127"/>
          </a:xfrm>
        </p:spPr>
        <p:txBody>
          <a:bodyPr>
            <a:normAutofit fontScale="85000" lnSpcReduction="20000"/>
          </a:bodyPr>
          <a:lstStyle/>
          <a:p>
            <a:pPr marL="457200" indent="-457200">
              <a:buFont typeface="+mj-lt"/>
              <a:buAutoNum type="arabicPeriod"/>
            </a:pPr>
            <a:r>
              <a:rPr lang="zh-CN" altLang="en-US" dirty="0" smtClean="0"/>
              <a:t>课程</a:t>
            </a:r>
            <a:r>
              <a:rPr lang="zh-CN" altLang="en-US" dirty="0"/>
              <a:t>设计的题目、系统的总体功能描述 </a:t>
            </a:r>
          </a:p>
          <a:p>
            <a:pPr marL="457200" indent="-457200">
              <a:buFont typeface="+mj-lt"/>
              <a:buAutoNum type="arabicPeriod"/>
            </a:pPr>
            <a:r>
              <a:rPr lang="zh-CN" altLang="en-US" dirty="0" smtClean="0"/>
              <a:t>需求分析</a:t>
            </a:r>
            <a:r>
              <a:rPr lang="en-US" altLang="zh-CN" dirty="0"/>
              <a:t>(</a:t>
            </a:r>
            <a:r>
              <a:rPr lang="zh-CN" altLang="en-US" dirty="0"/>
              <a:t>概括描述、</a:t>
            </a:r>
            <a:r>
              <a:rPr lang="en-US" altLang="zh-CN" dirty="0"/>
              <a:t>DFD</a:t>
            </a:r>
            <a:r>
              <a:rPr lang="zh-CN" altLang="en-US" dirty="0"/>
              <a:t>、</a:t>
            </a:r>
            <a:r>
              <a:rPr lang="en-US" altLang="zh-CN" dirty="0"/>
              <a:t>DD</a:t>
            </a:r>
            <a:r>
              <a:rPr lang="en-US" altLang="zh-CN" dirty="0" smtClean="0"/>
              <a:t>)</a:t>
            </a:r>
          </a:p>
          <a:p>
            <a:pPr marL="457200" indent="-457200">
              <a:buFont typeface="+mj-lt"/>
              <a:buAutoNum type="arabicPeriod"/>
            </a:pPr>
            <a:r>
              <a:rPr lang="zh-CN" altLang="en-US" dirty="0" smtClean="0"/>
              <a:t>数据库概念结构设计</a:t>
            </a:r>
            <a:r>
              <a:rPr lang="en-US" altLang="zh-CN" dirty="0" smtClean="0"/>
              <a:t>(</a:t>
            </a:r>
            <a:r>
              <a:rPr lang="zh-CN" altLang="en-US" dirty="0" smtClean="0"/>
              <a:t>局部</a:t>
            </a:r>
            <a:r>
              <a:rPr lang="en-US" altLang="zh-CN" dirty="0" smtClean="0"/>
              <a:t>E-R</a:t>
            </a:r>
            <a:r>
              <a:rPr lang="zh-CN" altLang="en-US" dirty="0" smtClean="0"/>
              <a:t>图、基本</a:t>
            </a:r>
            <a:r>
              <a:rPr lang="en-US" altLang="zh-CN" dirty="0" smtClean="0"/>
              <a:t>E-R</a:t>
            </a:r>
            <a:r>
              <a:rPr lang="zh-CN" altLang="en-US" dirty="0" smtClean="0"/>
              <a:t>图</a:t>
            </a:r>
            <a:r>
              <a:rPr lang="en-US" altLang="zh-CN" dirty="0" smtClean="0"/>
              <a:t>)</a:t>
            </a:r>
          </a:p>
          <a:p>
            <a:pPr marL="457200" indent="-457200">
              <a:buFont typeface="+mj-lt"/>
              <a:buAutoNum type="arabicPeriod"/>
            </a:pPr>
            <a:r>
              <a:rPr lang="zh-CN" altLang="en-US" dirty="0" smtClean="0"/>
              <a:t>数据库</a:t>
            </a:r>
            <a:r>
              <a:rPr lang="zh-CN" altLang="en-US" dirty="0"/>
              <a:t>逻辑结构设计</a:t>
            </a:r>
            <a:r>
              <a:rPr lang="en-US" altLang="zh-CN" dirty="0"/>
              <a:t>(</a:t>
            </a:r>
            <a:r>
              <a:rPr lang="zh-CN" altLang="en-US" dirty="0"/>
              <a:t>关系模式</a:t>
            </a:r>
            <a:r>
              <a:rPr lang="en-US" altLang="zh-CN" dirty="0"/>
              <a:t>—</a:t>
            </a:r>
            <a:r>
              <a:rPr lang="zh-CN" altLang="en-US" dirty="0"/>
              <a:t>列表</a:t>
            </a:r>
            <a:r>
              <a:rPr lang="zh-CN" altLang="en-US" dirty="0" smtClean="0"/>
              <a:t>形式、</a:t>
            </a:r>
            <a:r>
              <a:rPr lang="zh-CN" altLang="en-US" dirty="0"/>
              <a:t>视图</a:t>
            </a:r>
            <a:r>
              <a:rPr lang="en-US" altLang="zh-CN" dirty="0" smtClean="0"/>
              <a:t>)</a:t>
            </a:r>
          </a:p>
          <a:p>
            <a:pPr marL="457200" indent="-457200">
              <a:buFont typeface="+mj-lt"/>
              <a:buAutoNum type="arabicPeriod"/>
            </a:pPr>
            <a:r>
              <a:rPr lang="zh-CN" altLang="en-US" dirty="0" smtClean="0"/>
              <a:t>数据库</a:t>
            </a:r>
            <a:r>
              <a:rPr lang="zh-CN" altLang="en-US" dirty="0"/>
              <a:t>物理</a:t>
            </a:r>
            <a:r>
              <a:rPr lang="zh-CN" altLang="en-US" dirty="0" smtClean="0"/>
              <a:t>结构设计</a:t>
            </a:r>
            <a:r>
              <a:rPr lang="en-US" altLang="zh-CN" dirty="0" smtClean="0"/>
              <a:t>(</a:t>
            </a:r>
            <a:r>
              <a:rPr lang="zh-CN" altLang="en-US" dirty="0" smtClean="0"/>
              <a:t>索引、存储</a:t>
            </a:r>
            <a:r>
              <a:rPr lang="zh-CN" altLang="en-US" dirty="0"/>
              <a:t>过程、</a:t>
            </a:r>
            <a:r>
              <a:rPr lang="zh-CN" altLang="en-US" dirty="0" smtClean="0"/>
              <a:t>触发器</a:t>
            </a:r>
            <a:r>
              <a:rPr lang="en-US" altLang="zh-CN" dirty="0" smtClean="0"/>
              <a:t>) </a:t>
            </a:r>
            <a:endParaRPr lang="en-US" altLang="zh-CN" dirty="0"/>
          </a:p>
          <a:p>
            <a:pPr marL="457200" indent="-457200">
              <a:buFont typeface="+mj-lt"/>
              <a:buAutoNum type="arabicPeriod"/>
            </a:pPr>
            <a:r>
              <a:rPr lang="zh-CN" altLang="en-US" dirty="0" smtClean="0"/>
              <a:t>应用</a:t>
            </a:r>
            <a:r>
              <a:rPr lang="zh-CN" altLang="en-US" dirty="0"/>
              <a:t>系统功能结构图</a:t>
            </a:r>
            <a:r>
              <a:rPr lang="en-US" altLang="zh-CN" dirty="0"/>
              <a:t>(</a:t>
            </a:r>
            <a:r>
              <a:rPr lang="zh-CN" altLang="en-US" dirty="0"/>
              <a:t>模块结构图</a:t>
            </a:r>
            <a:r>
              <a:rPr lang="en-US" altLang="zh-CN" dirty="0"/>
              <a:t>)</a:t>
            </a:r>
          </a:p>
          <a:p>
            <a:pPr marL="457200" indent="-457200">
              <a:buFont typeface="+mj-lt"/>
              <a:buAutoNum type="arabicPeriod"/>
            </a:pPr>
            <a:r>
              <a:rPr lang="zh-CN" altLang="en-US" dirty="0" smtClean="0"/>
              <a:t>各</a:t>
            </a:r>
            <a:r>
              <a:rPr lang="zh-CN" altLang="en-US" dirty="0"/>
              <a:t>功能模块程序流程图及其说明 </a:t>
            </a:r>
          </a:p>
          <a:p>
            <a:pPr marL="457200" indent="-457200">
              <a:buFont typeface="+mj-lt"/>
              <a:buAutoNum type="arabicPeriod"/>
            </a:pPr>
            <a:r>
              <a:rPr lang="zh-CN" altLang="en-US" dirty="0" smtClean="0"/>
              <a:t>程序</a:t>
            </a:r>
            <a:r>
              <a:rPr lang="zh-CN" altLang="en-US" dirty="0"/>
              <a:t>源代码</a:t>
            </a:r>
            <a:r>
              <a:rPr lang="zh-CN" altLang="en-US" dirty="0" smtClean="0"/>
              <a:t>及注释和说明（另附文档） </a:t>
            </a:r>
            <a:endParaRPr lang="en-US" altLang="zh-CN" dirty="0" smtClean="0"/>
          </a:p>
          <a:p>
            <a:pPr marL="457200" indent="-457200">
              <a:buFont typeface="+mj-lt"/>
              <a:buAutoNum type="arabicPeriod"/>
            </a:pPr>
            <a:r>
              <a:rPr lang="zh-CN" altLang="en-US" dirty="0" smtClean="0"/>
              <a:t>系统运行效果说明和演示（</a:t>
            </a:r>
            <a:r>
              <a:rPr lang="zh-CN" altLang="en-US" dirty="0"/>
              <a:t>另附</a:t>
            </a:r>
            <a:r>
              <a:rPr lang="zh-CN" altLang="en-US" dirty="0" smtClean="0"/>
              <a:t>文档，图文</a:t>
            </a:r>
            <a:r>
              <a:rPr lang="en-US" altLang="zh-CN" dirty="0" smtClean="0"/>
              <a:t>+</a:t>
            </a:r>
            <a:r>
              <a:rPr lang="zh-CN" altLang="en-US" dirty="0" smtClean="0"/>
              <a:t>视频） </a:t>
            </a:r>
            <a:endParaRPr lang="zh-CN" altLang="en-US" dirty="0"/>
          </a:p>
          <a:p>
            <a:pPr marL="457200" indent="-457200">
              <a:buFont typeface="+mj-lt"/>
              <a:buAutoNum type="arabicPeriod"/>
            </a:pPr>
            <a:r>
              <a:rPr lang="zh-CN" altLang="en-US" dirty="0"/>
              <a:t>小组内每个成员的分工和所作部分的说明</a:t>
            </a:r>
            <a:endParaRPr lang="en-US" altLang="zh-CN" dirty="0"/>
          </a:p>
          <a:p>
            <a:pPr marL="457200" indent="-457200">
              <a:buFont typeface="+mj-lt"/>
              <a:buAutoNum type="arabicPeriod"/>
            </a:pPr>
            <a:r>
              <a:rPr lang="zh-CN" altLang="en-US" dirty="0" smtClean="0"/>
              <a:t>总结：课程</a:t>
            </a:r>
            <a:r>
              <a:rPr lang="zh-CN" altLang="en-US" dirty="0"/>
              <a:t>设计中遇到的主要问题和解决方法</a:t>
            </a:r>
            <a:r>
              <a:rPr lang="zh-CN" altLang="en-US" dirty="0" smtClean="0"/>
              <a:t>；创新</a:t>
            </a:r>
            <a:r>
              <a:rPr lang="zh-CN" altLang="en-US" dirty="0"/>
              <a:t>和得意之</a:t>
            </a:r>
            <a:r>
              <a:rPr lang="zh-CN" altLang="en-US" dirty="0" smtClean="0"/>
              <a:t>处；课程</a:t>
            </a:r>
            <a:r>
              <a:rPr lang="zh-CN" altLang="en-US" dirty="0"/>
              <a:t>设计中存在的不足，需进一步改进的设想</a:t>
            </a:r>
            <a:r>
              <a:rPr lang="zh-CN" altLang="en-US" dirty="0" smtClean="0"/>
              <a:t>；课程</a:t>
            </a:r>
            <a:r>
              <a:rPr lang="zh-CN" altLang="en-US" dirty="0"/>
              <a:t>设计的感想和心得体会。</a:t>
            </a:r>
          </a:p>
          <a:p>
            <a:pPr marL="457200" indent="-457200">
              <a:buFont typeface="+mj-lt"/>
              <a:buAutoNum type="arabicPeriod"/>
            </a:pPr>
            <a:r>
              <a:rPr lang="zh-CN" altLang="en-US" dirty="0" smtClean="0"/>
              <a:t>参考</a:t>
            </a:r>
            <a:r>
              <a:rPr lang="zh-CN" altLang="en-US" dirty="0"/>
              <a:t>文献</a:t>
            </a:r>
          </a:p>
          <a:p>
            <a:endParaRPr lang="zh-CN" altLang="en-US" dirty="0"/>
          </a:p>
        </p:txBody>
      </p:sp>
    </p:spTree>
    <p:extLst>
      <p:ext uri="{BB962C8B-B14F-4D97-AF65-F5344CB8AC3E}">
        <p14:creationId xmlns:p14="http://schemas.microsoft.com/office/powerpoint/2010/main" val="3600067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500"/>
                                        <p:tgtEl>
                                          <p:spTgt spid="3">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fade">
                                      <p:cBhvr>
                                        <p:cTn id="31" dur="500"/>
                                        <p:tgtEl>
                                          <p:spTgt spid="3">
                                            <p:txEl>
                                              <p:pRg st="8" end="8"/>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Effect transition="in" filter="fade">
                                      <p:cBhvr>
                                        <p:cTn id="34" dur="500"/>
                                        <p:tgtEl>
                                          <p:spTgt spid="3">
                                            <p:txEl>
                                              <p:pRg st="9" end="9"/>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Effect transition="in" filter="fade">
                                      <p:cBhvr>
                                        <p:cTn id="37" dur="500"/>
                                        <p:tgtEl>
                                          <p:spTgt spid="3">
                                            <p:txEl>
                                              <p:pRg st="10" end="10"/>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
                                            <p:txEl>
                                              <p:pRg st="11" end="11"/>
                                            </p:txEl>
                                          </p:spTgt>
                                        </p:tgtEl>
                                        <p:attrNameLst>
                                          <p:attrName>style.visibility</p:attrName>
                                        </p:attrNameLst>
                                      </p:cBhvr>
                                      <p:to>
                                        <p:strVal val="visible"/>
                                      </p:to>
                                    </p:set>
                                    <p:animEffect transition="in" filter="fade">
                                      <p:cBhvr>
                                        <p:cTn id="40"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882" name="Rectangle 2"/>
          <p:cNvSpPr>
            <a:spLocks noGrp="1" noRot="1" noChangeArrowheads="1"/>
          </p:cNvSpPr>
          <p:nvPr>
            <p:ph type="title"/>
          </p:nvPr>
        </p:nvSpPr>
        <p:spPr/>
        <p:txBody>
          <a:bodyPr/>
          <a:lstStyle/>
          <a:p>
            <a:r>
              <a:rPr lang="en-US" altLang="zh-CN" dirty="0"/>
              <a:t>E-R</a:t>
            </a:r>
            <a:r>
              <a:rPr lang="zh-CN" altLang="en-US" dirty="0"/>
              <a:t>图向关系模型的转换（续）</a:t>
            </a:r>
          </a:p>
        </p:txBody>
      </p:sp>
      <p:sp>
        <p:nvSpPr>
          <p:cNvPr id="122883" name="Rectangle 3"/>
          <p:cNvSpPr>
            <a:spLocks noGrp="1" noRot="1" noChangeArrowheads="1"/>
          </p:cNvSpPr>
          <p:nvPr>
            <p:ph idx="1"/>
          </p:nvPr>
        </p:nvSpPr>
        <p:spPr/>
        <p:txBody>
          <a:bodyPr>
            <a:normAutofit lnSpcReduction="10000"/>
          </a:bodyPr>
          <a:lstStyle/>
          <a:p>
            <a:r>
              <a:rPr lang="zh-CN" altLang="en-US" sz="3200" dirty="0" smtClean="0"/>
              <a:t>转换</a:t>
            </a:r>
            <a:r>
              <a:rPr lang="zh-CN" altLang="en-US" sz="3200" dirty="0"/>
              <a:t>内容</a:t>
            </a:r>
          </a:p>
          <a:p>
            <a:pPr lvl="1">
              <a:lnSpc>
                <a:spcPct val="120000"/>
              </a:lnSpc>
              <a:spcBef>
                <a:spcPct val="60000"/>
              </a:spcBef>
            </a:pPr>
            <a:r>
              <a:rPr lang="zh-CN" altLang="en-US" sz="2600" dirty="0"/>
              <a:t>将</a:t>
            </a:r>
            <a:r>
              <a:rPr lang="en-US" altLang="zh-CN" sz="2600" dirty="0"/>
              <a:t>E-R</a:t>
            </a:r>
            <a:r>
              <a:rPr lang="zh-CN" altLang="en-US" sz="2600" dirty="0"/>
              <a:t>图转换为关系模型：将实体、实体的属性和实体之间的联系转换为关系模式</a:t>
            </a:r>
            <a:r>
              <a:rPr lang="zh-CN" altLang="en-US" sz="2600" dirty="0" smtClean="0"/>
              <a:t>。</a:t>
            </a:r>
            <a:endParaRPr lang="en-US" altLang="zh-CN" sz="2600" dirty="0" smtClean="0"/>
          </a:p>
          <a:p>
            <a:r>
              <a:rPr lang="zh-CN" altLang="en-US" sz="3200" dirty="0" smtClean="0"/>
              <a:t>要</a:t>
            </a:r>
            <a:r>
              <a:rPr lang="zh-CN" altLang="en-US" sz="3200" dirty="0"/>
              <a:t>解决的问题 </a:t>
            </a:r>
          </a:p>
          <a:p>
            <a:pPr lvl="1">
              <a:lnSpc>
                <a:spcPct val="120000"/>
              </a:lnSpc>
              <a:spcBef>
                <a:spcPct val="60000"/>
              </a:spcBef>
            </a:pPr>
            <a:r>
              <a:rPr lang="zh-CN" altLang="en-US" sz="2600" dirty="0"/>
              <a:t>如何将</a:t>
            </a:r>
            <a:r>
              <a:rPr lang="zh-CN" altLang="en-US" sz="2600" dirty="0" smtClean="0"/>
              <a:t>实体和</a:t>
            </a:r>
            <a:r>
              <a:rPr lang="zh-CN" altLang="en-US" sz="2600" dirty="0"/>
              <a:t>实体间的联系转换为关系模式</a:t>
            </a:r>
          </a:p>
          <a:p>
            <a:pPr lvl="1">
              <a:lnSpc>
                <a:spcPct val="120000"/>
              </a:lnSpc>
              <a:spcBef>
                <a:spcPct val="60000"/>
              </a:spcBef>
            </a:pPr>
            <a:r>
              <a:rPr lang="zh-CN" altLang="en-US" sz="2600" dirty="0"/>
              <a:t>如何确定这些关系模式的属性和码 </a:t>
            </a:r>
          </a:p>
        </p:txBody>
      </p:sp>
    </p:spTree>
    <p:extLst>
      <p:ext uri="{BB962C8B-B14F-4D97-AF65-F5344CB8AC3E}">
        <p14:creationId xmlns:p14="http://schemas.microsoft.com/office/powerpoint/2010/main" val="2727647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2883">
                                            <p:txEl>
                                              <p:pRg st="0" end="0"/>
                                            </p:txEl>
                                          </p:spTgt>
                                        </p:tgtEl>
                                        <p:attrNameLst>
                                          <p:attrName>style.visibility</p:attrName>
                                        </p:attrNameLst>
                                      </p:cBhvr>
                                      <p:to>
                                        <p:strVal val="visible"/>
                                      </p:to>
                                    </p:set>
                                    <p:animEffect transition="in" filter="fade">
                                      <p:cBhvr>
                                        <p:cTn id="7" dur="500"/>
                                        <p:tgtEl>
                                          <p:spTgt spid="12288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2883">
                                            <p:txEl>
                                              <p:pRg st="1" end="1"/>
                                            </p:txEl>
                                          </p:spTgt>
                                        </p:tgtEl>
                                        <p:attrNameLst>
                                          <p:attrName>style.visibility</p:attrName>
                                        </p:attrNameLst>
                                      </p:cBhvr>
                                      <p:to>
                                        <p:strVal val="visible"/>
                                      </p:to>
                                    </p:set>
                                    <p:animEffect transition="in" filter="fade">
                                      <p:cBhvr>
                                        <p:cTn id="10" dur="500"/>
                                        <p:tgtEl>
                                          <p:spTgt spid="12288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22883">
                                            <p:txEl>
                                              <p:pRg st="2" end="2"/>
                                            </p:txEl>
                                          </p:spTgt>
                                        </p:tgtEl>
                                        <p:attrNameLst>
                                          <p:attrName>style.visibility</p:attrName>
                                        </p:attrNameLst>
                                      </p:cBhvr>
                                      <p:to>
                                        <p:strVal val="visible"/>
                                      </p:to>
                                    </p:set>
                                    <p:animEffect transition="in" filter="fade">
                                      <p:cBhvr>
                                        <p:cTn id="15" dur="500"/>
                                        <p:tgtEl>
                                          <p:spTgt spid="12288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22883">
                                            <p:txEl>
                                              <p:pRg st="3" end="3"/>
                                            </p:txEl>
                                          </p:spTgt>
                                        </p:tgtEl>
                                        <p:attrNameLst>
                                          <p:attrName>style.visibility</p:attrName>
                                        </p:attrNameLst>
                                      </p:cBhvr>
                                      <p:to>
                                        <p:strVal val="visible"/>
                                      </p:to>
                                    </p:set>
                                    <p:animEffect transition="in" filter="fade">
                                      <p:cBhvr>
                                        <p:cTn id="18" dur="500"/>
                                        <p:tgtEl>
                                          <p:spTgt spid="12288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22883">
                                            <p:txEl>
                                              <p:pRg st="4" end="4"/>
                                            </p:txEl>
                                          </p:spTgt>
                                        </p:tgtEl>
                                        <p:attrNameLst>
                                          <p:attrName>style.visibility</p:attrName>
                                        </p:attrNameLst>
                                      </p:cBhvr>
                                      <p:to>
                                        <p:strVal val="visible"/>
                                      </p:to>
                                    </p:set>
                                    <p:animEffect transition="in" filter="fade">
                                      <p:cBhvr>
                                        <p:cTn id="21" dur="500"/>
                                        <p:tgtEl>
                                          <p:spTgt spid="12288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3" grpId="0" uiExpand="1" build="p"/>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Rot="1" noChangeArrowheads="1"/>
          </p:cNvSpPr>
          <p:nvPr>
            <p:ph type="title"/>
          </p:nvPr>
        </p:nvSpPr>
        <p:spPr/>
        <p:txBody>
          <a:bodyPr/>
          <a:lstStyle/>
          <a:p>
            <a:r>
              <a:rPr lang="en-US" altLang="zh-CN" dirty="0"/>
              <a:t>E-R</a:t>
            </a:r>
            <a:r>
              <a:rPr lang="zh-CN" altLang="en-US" dirty="0"/>
              <a:t>图向关系模型的转换（续）</a:t>
            </a:r>
          </a:p>
        </p:txBody>
      </p:sp>
      <p:sp>
        <p:nvSpPr>
          <p:cNvPr id="123907" name="Rectangle 3"/>
          <p:cNvSpPr>
            <a:spLocks noGrp="1" noRot="1" noChangeArrowheads="1"/>
          </p:cNvSpPr>
          <p:nvPr>
            <p:ph idx="1"/>
          </p:nvPr>
        </p:nvSpPr>
        <p:spPr/>
        <p:txBody>
          <a:bodyPr>
            <a:noAutofit/>
          </a:bodyPr>
          <a:lstStyle/>
          <a:p>
            <a:pPr marL="533400" indent="-533400">
              <a:buNone/>
            </a:pPr>
            <a:r>
              <a:rPr lang="zh-CN" altLang="en-US" sz="2000" dirty="0"/>
              <a:t>实体间联系</a:t>
            </a:r>
            <a:r>
              <a:rPr lang="zh-CN" altLang="en-US" sz="2000" dirty="0" smtClean="0"/>
              <a:t>的转换，分以下</a:t>
            </a:r>
            <a:r>
              <a:rPr lang="zh-CN" altLang="en-US" sz="2000" dirty="0"/>
              <a:t>不同情况 ：</a:t>
            </a:r>
            <a:endParaRPr lang="zh-CN" altLang="en-US" sz="1800" dirty="0">
              <a:solidFill>
                <a:schemeClr val="accent2"/>
              </a:solidFill>
            </a:endParaRPr>
          </a:p>
          <a:p>
            <a:pPr marL="533400" indent="-533400">
              <a:buNone/>
            </a:pPr>
            <a:r>
              <a:rPr lang="en-US" altLang="zh-CN" dirty="0"/>
              <a:t>(1)</a:t>
            </a:r>
            <a:r>
              <a:rPr lang="zh-CN" altLang="en-US" sz="1800" dirty="0"/>
              <a:t>一个</a:t>
            </a:r>
            <a:r>
              <a:rPr lang="en-US" altLang="zh-CN" sz="1800" dirty="0">
                <a:solidFill>
                  <a:srgbClr val="3333FF"/>
                </a:solidFill>
              </a:rPr>
              <a:t>1:1</a:t>
            </a:r>
            <a:r>
              <a:rPr lang="zh-CN" altLang="en-US" sz="1800" dirty="0"/>
              <a:t>联系可以转换为一个独立的关系模式，也可以与任意一端对应的关系模式合并。</a:t>
            </a:r>
          </a:p>
          <a:p>
            <a:pPr marL="914400" lvl="1" indent="-457200">
              <a:spcBef>
                <a:spcPct val="50000"/>
              </a:spcBef>
            </a:pPr>
            <a:r>
              <a:rPr lang="zh-CN" altLang="en-US" sz="1800" dirty="0"/>
              <a:t>转换为一个独立的关系模式</a:t>
            </a:r>
            <a:endParaRPr lang="zh-CN" altLang="en-US" sz="2400" dirty="0"/>
          </a:p>
          <a:p>
            <a:pPr marL="914400" lvl="1" indent="-457200">
              <a:lnSpc>
                <a:spcPct val="130000"/>
              </a:lnSpc>
              <a:spcBef>
                <a:spcPct val="50000"/>
              </a:spcBef>
            </a:pPr>
            <a:r>
              <a:rPr lang="zh-CN" altLang="en-US" sz="1800" dirty="0" smtClean="0"/>
              <a:t>与某</a:t>
            </a:r>
            <a:r>
              <a:rPr lang="en-US" altLang="zh-CN" sz="1800" dirty="0" smtClean="0"/>
              <a:t>1</a:t>
            </a:r>
            <a:r>
              <a:rPr lang="zh-CN" altLang="en-US" sz="1800" dirty="0" smtClean="0"/>
              <a:t>端</a:t>
            </a:r>
            <a:r>
              <a:rPr lang="zh-CN" altLang="en-US" sz="1800" dirty="0"/>
              <a:t>实体对应的关系模式</a:t>
            </a:r>
            <a:r>
              <a:rPr lang="zh-CN" altLang="en-US" sz="1800" dirty="0" smtClean="0"/>
              <a:t>合并</a:t>
            </a:r>
            <a:r>
              <a:rPr lang="en-US" altLang="zh-CN" sz="1800" dirty="0" smtClean="0"/>
              <a:t>——</a:t>
            </a:r>
            <a:r>
              <a:rPr lang="zh-CN" altLang="en-US" sz="1800" dirty="0" smtClean="0"/>
              <a:t>添加另个</a:t>
            </a:r>
            <a:r>
              <a:rPr lang="en-US" altLang="zh-CN" sz="1800" dirty="0" smtClean="0"/>
              <a:t>1</a:t>
            </a:r>
            <a:r>
              <a:rPr lang="zh-CN" altLang="en-US" sz="1800" dirty="0" smtClean="0"/>
              <a:t>端实体的码</a:t>
            </a:r>
            <a:endParaRPr lang="zh-CN" altLang="en-US" sz="1800" dirty="0"/>
          </a:p>
          <a:p>
            <a:pPr marL="533400" indent="-533400">
              <a:lnSpc>
                <a:spcPct val="140000"/>
              </a:lnSpc>
              <a:buNone/>
            </a:pPr>
            <a:r>
              <a:rPr lang="en-US" altLang="zh-CN" sz="2000" dirty="0"/>
              <a:t>(2)</a:t>
            </a:r>
            <a:r>
              <a:rPr lang="zh-CN" altLang="en-US" sz="2000" dirty="0"/>
              <a:t>一个</a:t>
            </a:r>
            <a:r>
              <a:rPr lang="en-US" altLang="zh-CN" sz="2000" dirty="0">
                <a:solidFill>
                  <a:srgbClr val="3333FF"/>
                </a:solidFill>
              </a:rPr>
              <a:t>1:n</a:t>
            </a:r>
            <a:r>
              <a:rPr lang="zh-CN" altLang="en-US" sz="2000" dirty="0"/>
              <a:t>联系可以转换为一个独立的关系模式，也可以与</a:t>
            </a:r>
            <a:r>
              <a:rPr lang="en-US" altLang="zh-CN" sz="2000" dirty="0"/>
              <a:t>n</a:t>
            </a:r>
            <a:r>
              <a:rPr lang="zh-CN" altLang="en-US" sz="2000" dirty="0"/>
              <a:t>端对应的关系模式合并。</a:t>
            </a:r>
          </a:p>
          <a:p>
            <a:pPr marL="914400" lvl="1" indent="-457200">
              <a:lnSpc>
                <a:spcPct val="140000"/>
              </a:lnSpc>
              <a:spcBef>
                <a:spcPct val="50000"/>
              </a:spcBef>
            </a:pPr>
            <a:r>
              <a:rPr lang="zh-CN" altLang="en-US" sz="1800" dirty="0"/>
              <a:t> 转换为一个独立的关系模式</a:t>
            </a:r>
          </a:p>
          <a:p>
            <a:pPr marL="914400" lvl="1" indent="-457200">
              <a:lnSpc>
                <a:spcPct val="140000"/>
              </a:lnSpc>
              <a:spcBef>
                <a:spcPct val="50000"/>
              </a:spcBef>
            </a:pPr>
            <a:r>
              <a:rPr lang="zh-CN" altLang="en-US" sz="1800" dirty="0"/>
              <a:t>与</a:t>
            </a:r>
            <a:r>
              <a:rPr lang="en-US" altLang="zh-CN" sz="1800" dirty="0"/>
              <a:t>n</a:t>
            </a:r>
            <a:r>
              <a:rPr lang="zh-CN" altLang="en-US" sz="1800" dirty="0"/>
              <a:t>端对应的关系模式</a:t>
            </a:r>
            <a:r>
              <a:rPr lang="zh-CN" altLang="en-US" sz="1800" dirty="0" smtClean="0"/>
              <a:t>合并</a:t>
            </a:r>
            <a:r>
              <a:rPr lang="en-US" altLang="zh-CN" sz="1800" dirty="0"/>
              <a:t>——</a:t>
            </a:r>
            <a:r>
              <a:rPr lang="zh-CN" altLang="en-US" sz="1800" dirty="0" smtClean="0"/>
              <a:t>添加</a:t>
            </a:r>
            <a:r>
              <a:rPr lang="en-US" altLang="zh-CN" sz="1800" dirty="0" smtClean="0"/>
              <a:t>1</a:t>
            </a:r>
            <a:r>
              <a:rPr lang="zh-CN" altLang="en-US" sz="1800" dirty="0" smtClean="0"/>
              <a:t>端</a:t>
            </a:r>
            <a:r>
              <a:rPr lang="zh-CN" altLang="en-US" sz="1800" dirty="0"/>
              <a:t>实体的码</a:t>
            </a:r>
          </a:p>
          <a:p>
            <a:pPr marL="914400" lvl="1" indent="-457200">
              <a:lnSpc>
                <a:spcPct val="140000"/>
              </a:lnSpc>
              <a:spcBef>
                <a:spcPct val="50000"/>
              </a:spcBef>
            </a:pPr>
            <a:endParaRPr lang="zh-CN" altLang="en-US" sz="1800" dirty="0"/>
          </a:p>
        </p:txBody>
      </p:sp>
    </p:spTree>
    <p:extLst>
      <p:ext uri="{BB962C8B-B14F-4D97-AF65-F5344CB8AC3E}">
        <p14:creationId xmlns:p14="http://schemas.microsoft.com/office/powerpoint/2010/main" val="1821784152"/>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4930" name="Rectangle 2"/>
          <p:cNvSpPr>
            <a:spLocks noGrp="1" noRot="1" noChangeArrowheads="1"/>
          </p:cNvSpPr>
          <p:nvPr>
            <p:ph type="title"/>
          </p:nvPr>
        </p:nvSpPr>
        <p:spPr/>
        <p:txBody>
          <a:bodyPr/>
          <a:lstStyle/>
          <a:p>
            <a:r>
              <a:rPr lang="en-US" altLang="zh-CN" dirty="0"/>
              <a:t>E-R</a:t>
            </a:r>
            <a:r>
              <a:rPr lang="zh-CN" altLang="en-US" dirty="0"/>
              <a:t>图向关系模型的转换（续）</a:t>
            </a:r>
          </a:p>
        </p:txBody>
      </p:sp>
      <p:sp>
        <p:nvSpPr>
          <p:cNvPr id="124931" name="Rectangle 3"/>
          <p:cNvSpPr>
            <a:spLocks noGrp="1" noRot="1" noChangeArrowheads="1"/>
          </p:cNvSpPr>
          <p:nvPr>
            <p:ph idx="1"/>
          </p:nvPr>
        </p:nvSpPr>
        <p:spPr/>
        <p:txBody>
          <a:bodyPr/>
          <a:lstStyle/>
          <a:p>
            <a:pPr>
              <a:lnSpc>
                <a:spcPct val="140000"/>
              </a:lnSpc>
              <a:buFont typeface="Wingdings" panose="05000000000000000000" pitchFamily="2" charset="2"/>
              <a:buNone/>
            </a:pPr>
            <a:r>
              <a:rPr lang="en-US" altLang="zh-CN" dirty="0"/>
              <a:t>(3) </a:t>
            </a:r>
            <a:r>
              <a:rPr lang="zh-CN" altLang="en-US" dirty="0"/>
              <a:t>一个</a:t>
            </a:r>
            <a:r>
              <a:rPr lang="en-US" altLang="zh-CN" dirty="0">
                <a:solidFill>
                  <a:srgbClr val="3333FF"/>
                </a:solidFill>
              </a:rPr>
              <a:t>m:n</a:t>
            </a:r>
            <a:r>
              <a:rPr lang="zh-CN" altLang="en-US" dirty="0"/>
              <a:t>联系转换为一个关系</a:t>
            </a:r>
            <a:r>
              <a:rPr lang="zh-CN" altLang="en-US" dirty="0" smtClean="0"/>
              <a:t>模式</a:t>
            </a:r>
            <a:r>
              <a:rPr lang="en-US" altLang="zh-CN" dirty="0" smtClean="0"/>
              <a:t>——</a:t>
            </a:r>
            <a:r>
              <a:rPr lang="zh-CN" altLang="en-US" dirty="0" smtClean="0"/>
              <a:t>添加两端实体的码</a:t>
            </a:r>
            <a:endParaRPr lang="zh-CN" altLang="en-US" dirty="0"/>
          </a:p>
          <a:p>
            <a:pPr>
              <a:lnSpc>
                <a:spcPct val="140000"/>
              </a:lnSpc>
              <a:buFont typeface="Wingdings" panose="05000000000000000000" pitchFamily="2" charset="2"/>
              <a:buNone/>
            </a:pPr>
            <a:r>
              <a:rPr lang="zh-CN" altLang="en-US" sz="2000" dirty="0"/>
              <a:t>	例，“选修”联系</a:t>
            </a:r>
            <a:r>
              <a:rPr lang="zh-CN" altLang="en-US" sz="2000" dirty="0" smtClean="0"/>
              <a:t>是学生实体和课程实体之间的一</a:t>
            </a:r>
            <a:r>
              <a:rPr lang="zh-CN" altLang="en-US" sz="2000" dirty="0"/>
              <a:t>个</a:t>
            </a:r>
            <a:r>
              <a:rPr lang="en-US" altLang="zh-CN" sz="2000" dirty="0"/>
              <a:t>m:n</a:t>
            </a:r>
            <a:r>
              <a:rPr lang="zh-CN" altLang="en-US" sz="2000" dirty="0"/>
              <a:t>联系，可以将它转换为如下关系模式</a:t>
            </a:r>
            <a:r>
              <a:rPr lang="zh-CN" altLang="en-US" sz="2000" dirty="0" smtClean="0"/>
              <a:t>，其中学</a:t>
            </a:r>
            <a:r>
              <a:rPr lang="zh-CN" altLang="en-US" sz="2000" dirty="0"/>
              <a:t>号与课程号为关系的组合</a:t>
            </a:r>
            <a:r>
              <a:rPr lang="zh-CN" altLang="en-US" sz="2000" dirty="0" smtClean="0"/>
              <a:t>码，成绩为“选修”联系自带的属性：</a:t>
            </a:r>
            <a:endParaRPr lang="zh-CN" altLang="en-US" sz="2000" dirty="0"/>
          </a:p>
          <a:p>
            <a:pPr>
              <a:lnSpc>
                <a:spcPct val="140000"/>
              </a:lnSpc>
              <a:buFont typeface="Wingdings" panose="05000000000000000000" pitchFamily="2" charset="2"/>
              <a:buNone/>
            </a:pPr>
            <a:r>
              <a:rPr lang="zh-CN" altLang="en-US" sz="2000" dirty="0"/>
              <a:t>　　选修（</a:t>
            </a:r>
            <a:r>
              <a:rPr lang="zh-CN" altLang="en-US" sz="2000" u="sng" dirty="0"/>
              <a:t>学号</a:t>
            </a:r>
            <a:r>
              <a:rPr lang="zh-CN" altLang="en-US" sz="2000" dirty="0"/>
              <a:t>，</a:t>
            </a:r>
            <a:r>
              <a:rPr lang="zh-CN" altLang="en-US" sz="2000" u="sng" dirty="0"/>
              <a:t>课程号</a:t>
            </a:r>
            <a:r>
              <a:rPr lang="zh-CN" altLang="en-US" sz="2000" dirty="0"/>
              <a:t>，成绩）</a:t>
            </a:r>
          </a:p>
        </p:txBody>
      </p:sp>
    </p:spTree>
    <p:extLst>
      <p:ext uri="{BB962C8B-B14F-4D97-AF65-F5344CB8AC3E}">
        <p14:creationId xmlns:p14="http://schemas.microsoft.com/office/powerpoint/2010/main" val="2586742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4931">
                                            <p:txEl>
                                              <p:pRg st="0" end="0"/>
                                            </p:txEl>
                                          </p:spTgt>
                                        </p:tgtEl>
                                        <p:attrNameLst>
                                          <p:attrName>style.visibility</p:attrName>
                                        </p:attrNameLst>
                                      </p:cBhvr>
                                      <p:to>
                                        <p:strVal val="visible"/>
                                      </p:to>
                                    </p:set>
                                    <p:animEffect transition="in" filter="fade">
                                      <p:cBhvr>
                                        <p:cTn id="7" dur="500"/>
                                        <p:tgtEl>
                                          <p:spTgt spid="1249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4931">
                                            <p:txEl>
                                              <p:pRg st="1" end="1"/>
                                            </p:txEl>
                                          </p:spTgt>
                                        </p:tgtEl>
                                        <p:attrNameLst>
                                          <p:attrName>style.visibility</p:attrName>
                                        </p:attrNameLst>
                                      </p:cBhvr>
                                      <p:to>
                                        <p:strVal val="visible"/>
                                      </p:to>
                                    </p:set>
                                    <p:animEffect transition="in" filter="fade">
                                      <p:cBhvr>
                                        <p:cTn id="12" dur="500"/>
                                        <p:tgtEl>
                                          <p:spTgt spid="124931">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24931">
                                            <p:txEl>
                                              <p:pRg st="2" end="2"/>
                                            </p:txEl>
                                          </p:spTgt>
                                        </p:tgtEl>
                                        <p:attrNameLst>
                                          <p:attrName>style.visibility</p:attrName>
                                        </p:attrNameLst>
                                      </p:cBhvr>
                                      <p:to>
                                        <p:strVal val="visible"/>
                                      </p:to>
                                    </p:set>
                                    <p:animEffect transition="in" filter="fade">
                                      <p:cBhvr>
                                        <p:cTn id="15" dur="500"/>
                                        <p:tgtEl>
                                          <p:spTgt spid="12493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1" grpId="0" uiExpand="1" build="p"/>
    </p:bldLst>
  </p:timing>
</p:sld>
</file>

<file path=ppt/slides/slide9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5954" name="Rectangle 2"/>
          <p:cNvSpPr>
            <a:spLocks noGrp="1" noRot="1" noChangeArrowheads="1"/>
          </p:cNvSpPr>
          <p:nvPr>
            <p:ph type="title"/>
          </p:nvPr>
        </p:nvSpPr>
        <p:spPr/>
        <p:txBody>
          <a:bodyPr/>
          <a:lstStyle/>
          <a:p>
            <a:r>
              <a:rPr lang="en-US" altLang="zh-CN" dirty="0"/>
              <a:t>E-R</a:t>
            </a:r>
            <a:r>
              <a:rPr lang="zh-CN" altLang="en-US" dirty="0"/>
              <a:t>图向关系模型的转换（续）</a:t>
            </a:r>
          </a:p>
        </p:txBody>
      </p:sp>
      <p:sp>
        <p:nvSpPr>
          <p:cNvPr id="125955" name="Rectangle 3"/>
          <p:cNvSpPr>
            <a:spLocks noGrp="1" noRot="1" noChangeArrowheads="1"/>
          </p:cNvSpPr>
          <p:nvPr>
            <p:ph idx="1"/>
          </p:nvPr>
        </p:nvSpPr>
        <p:spPr/>
        <p:txBody>
          <a:bodyPr/>
          <a:lstStyle/>
          <a:p>
            <a:pPr>
              <a:lnSpc>
                <a:spcPct val="120000"/>
              </a:lnSpc>
              <a:buFont typeface="Wingdings" panose="05000000000000000000" pitchFamily="2" charset="2"/>
              <a:buNone/>
            </a:pPr>
            <a:r>
              <a:rPr lang="en-US" altLang="zh-CN" dirty="0"/>
              <a:t>(4)</a:t>
            </a:r>
            <a:r>
              <a:rPr lang="zh-CN" altLang="en-US" dirty="0"/>
              <a:t>三个或三个以上实体间的一个</a:t>
            </a:r>
            <a:r>
              <a:rPr lang="zh-CN" altLang="en-US" dirty="0">
                <a:solidFill>
                  <a:srgbClr val="3333FF"/>
                </a:solidFill>
              </a:rPr>
              <a:t>多元联系</a:t>
            </a:r>
            <a:r>
              <a:rPr lang="zh-CN" altLang="en-US" dirty="0"/>
              <a:t>转换为一个关系</a:t>
            </a:r>
            <a:r>
              <a:rPr lang="zh-CN" altLang="en-US" dirty="0" smtClean="0"/>
              <a:t>模式</a:t>
            </a:r>
            <a:r>
              <a:rPr lang="en-US" altLang="zh-CN" dirty="0" smtClean="0"/>
              <a:t>——</a:t>
            </a:r>
            <a:r>
              <a:rPr lang="zh-CN" altLang="en-US" dirty="0" smtClean="0"/>
              <a:t>添加联系所涉及全部实体的码</a:t>
            </a:r>
            <a:endParaRPr lang="zh-CN" altLang="en-US" dirty="0"/>
          </a:p>
          <a:p>
            <a:pPr>
              <a:lnSpc>
                <a:spcPct val="120000"/>
              </a:lnSpc>
              <a:buFont typeface="Wingdings" panose="05000000000000000000" pitchFamily="2" charset="2"/>
              <a:buNone/>
            </a:pPr>
            <a:r>
              <a:rPr lang="zh-CN" altLang="en-US" dirty="0"/>
              <a:t>	例，“讲授”联系是一个三元联系，可以将它转换为如下关系模式，其中课程号、职工号和书号为关系的组合码：</a:t>
            </a:r>
          </a:p>
          <a:p>
            <a:pPr>
              <a:lnSpc>
                <a:spcPct val="120000"/>
              </a:lnSpc>
              <a:buFont typeface="Wingdings" panose="05000000000000000000" pitchFamily="2" charset="2"/>
              <a:buNone/>
            </a:pPr>
            <a:r>
              <a:rPr lang="zh-CN" altLang="en-US" dirty="0"/>
              <a:t>　　讲授（</a:t>
            </a:r>
            <a:r>
              <a:rPr lang="zh-CN" altLang="en-US" u="sng" dirty="0"/>
              <a:t>课程号</a:t>
            </a:r>
            <a:r>
              <a:rPr lang="zh-CN" altLang="en-US" dirty="0"/>
              <a:t>，</a:t>
            </a:r>
            <a:r>
              <a:rPr lang="zh-CN" altLang="en-US" u="sng" dirty="0"/>
              <a:t>职工号</a:t>
            </a:r>
            <a:r>
              <a:rPr lang="zh-CN" altLang="en-US" dirty="0"/>
              <a:t>，</a:t>
            </a:r>
            <a:r>
              <a:rPr lang="zh-CN" altLang="en-US" u="sng" dirty="0"/>
              <a:t>书号</a:t>
            </a:r>
            <a:r>
              <a:rPr lang="zh-CN" altLang="en-US" dirty="0"/>
              <a:t>）</a:t>
            </a:r>
          </a:p>
        </p:txBody>
      </p:sp>
    </p:spTree>
    <p:extLst>
      <p:ext uri="{BB962C8B-B14F-4D97-AF65-F5344CB8AC3E}">
        <p14:creationId xmlns:p14="http://schemas.microsoft.com/office/powerpoint/2010/main" val="3011195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5955">
                                            <p:txEl>
                                              <p:pRg st="0" end="0"/>
                                            </p:txEl>
                                          </p:spTgt>
                                        </p:tgtEl>
                                        <p:attrNameLst>
                                          <p:attrName>style.visibility</p:attrName>
                                        </p:attrNameLst>
                                      </p:cBhvr>
                                      <p:to>
                                        <p:strVal val="visible"/>
                                      </p:to>
                                    </p:set>
                                    <p:animEffect transition="in" filter="fade">
                                      <p:cBhvr>
                                        <p:cTn id="7" dur="500"/>
                                        <p:tgtEl>
                                          <p:spTgt spid="12595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5955">
                                            <p:txEl>
                                              <p:pRg st="1" end="1"/>
                                            </p:txEl>
                                          </p:spTgt>
                                        </p:tgtEl>
                                        <p:attrNameLst>
                                          <p:attrName>style.visibility</p:attrName>
                                        </p:attrNameLst>
                                      </p:cBhvr>
                                      <p:to>
                                        <p:strVal val="visible"/>
                                      </p:to>
                                    </p:set>
                                    <p:animEffect transition="in" filter="fade">
                                      <p:cBhvr>
                                        <p:cTn id="12" dur="500"/>
                                        <p:tgtEl>
                                          <p:spTgt spid="125955">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25955">
                                            <p:txEl>
                                              <p:pRg st="2" end="2"/>
                                            </p:txEl>
                                          </p:spTgt>
                                        </p:tgtEl>
                                        <p:attrNameLst>
                                          <p:attrName>style.visibility</p:attrName>
                                        </p:attrNameLst>
                                      </p:cBhvr>
                                      <p:to>
                                        <p:strVal val="visible"/>
                                      </p:to>
                                    </p:set>
                                    <p:animEffect transition="in" filter="fade">
                                      <p:cBhvr>
                                        <p:cTn id="15" dur="500"/>
                                        <p:tgtEl>
                                          <p:spTgt spid="12595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55" grpId="0" uiExpand="1" build="p"/>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Rot="1" noChangeArrowheads="1"/>
          </p:cNvSpPr>
          <p:nvPr>
            <p:ph type="title"/>
          </p:nvPr>
        </p:nvSpPr>
        <p:spPr/>
        <p:txBody>
          <a:bodyPr/>
          <a:lstStyle/>
          <a:p>
            <a:r>
              <a:rPr lang="en-US" altLang="zh-CN" dirty="0"/>
              <a:t>E-R</a:t>
            </a:r>
            <a:r>
              <a:rPr lang="zh-CN" altLang="en-US" dirty="0"/>
              <a:t>图向关系模型的转换（续）</a:t>
            </a:r>
          </a:p>
        </p:txBody>
      </p:sp>
      <p:sp>
        <p:nvSpPr>
          <p:cNvPr id="126979" name="Rectangle 3"/>
          <p:cNvSpPr>
            <a:spLocks noGrp="1" noRot="1" noChangeArrowheads="1"/>
          </p:cNvSpPr>
          <p:nvPr>
            <p:ph idx="1"/>
          </p:nvPr>
        </p:nvSpPr>
        <p:spPr/>
        <p:txBody>
          <a:bodyPr/>
          <a:lstStyle/>
          <a:p>
            <a:pPr>
              <a:lnSpc>
                <a:spcPct val="160000"/>
              </a:lnSpc>
              <a:spcBef>
                <a:spcPct val="50000"/>
              </a:spcBef>
              <a:buFont typeface="Wingdings" panose="05000000000000000000" pitchFamily="2" charset="2"/>
              <a:buNone/>
            </a:pPr>
            <a:r>
              <a:rPr lang="en-US" altLang="zh-CN" dirty="0"/>
              <a:t>(5)</a:t>
            </a:r>
            <a:r>
              <a:rPr lang="zh-CN" altLang="en-US" dirty="0"/>
              <a:t>具有</a:t>
            </a:r>
            <a:r>
              <a:rPr lang="zh-CN" altLang="en-US" dirty="0">
                <a:solidFill>
                  <a:srgbClr val="0000FF"/>
                </a:solidFill>
              </a:rPr>
              <a:t>相同码</a:t>
            </a:r>
            <a:r>
              <a:rPr lang="zh-CN" altLang="en-US" dirty="0"/>
              <a:t>的关系模式可合并</a:t>
            </a:r>
          </a:p>
          <a:p>
            <a:pPr lvl="1">
              <a:lnSpc>
                <a:spcPct val="180000"/>
              </a:lnSpc>
              <a:spcBef>
                <a:spcPct val="50000"/>
              </a:spcBef>
            </a:pPr>
            <a:r>
              <a:rPr lang="zh-CN" altLang="en-US" sz="2200" dirty="0"/>
              <a:t>目的：减少系统中的关系个数</a:t>
            </a:r>
          </a:p>
          <a:p>
            <a:pPr lvl="1">
              <a:lnSpc>
                <a:spcPct val="180000"/>
              </a:lnSpc>
              <a:spcBef>
                <a:spcPct val="50000"/>
              </a:spcBef>
            </a:pPr>
            <a:r>
              <a:rPr lang="zh-CN" altLang="en-US" sz="2200" dirty="0"/>
              <a:t>合并方法：将其中一个关系模式的全部属性加入到另一个关系模式中，然后去掉其中的同义属性（可能同名也可能不同名），并适当调整属性的次序</a:t>
            </a:r>
            <a:endParaRPr lang="zh-CN" altLang="en-US" sz="2200" dirty="0">
              <a:solidFill>
                <a:schemeClr val="accent2"/>
              </a:solidFill>
            </a:endParaRPr>
          </a:p>
        </p:txBody>
      </p:sp>
    </p:spTree>
    <p:extLst>
      <p:ext uri="{BB962C8B-B14F-4D97-AF65-F5344CB8AC3E}">
        <p14:creationId xmlns:p14="http://schemas.microsoft.com/office/powerpoint/2010/main" val="4011922518"/>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8002" name="Rectangle 2"/>
          <p:cNvSpPr>
            <a:spLocks noGrp="1" noRot="1" noChangeArrowheads="1"/>
          </p:cNvSpPr>
          <p:nvPr>
            <p:ph type="title"/>
          </p:nvPr>
        </p:nvSpPr>
        <p:spPr/>
        <p:txBody>
          <a:bodyPr/>
          <a:lstStyle/>
          <a:p>
            <a:r>
              <a:rPr lang="en-US" altLang="zh-CN" dirty="0"/>
              <a:t>E-R</a:t>
            </a:r>
            <a:r>
              <a:rPr lang="zh-CN" altLang="en-US" dirty="0"/>
              <a:t>图向关系模型的转换（续）</a:t>
            </a:r>
          </a:p>
        </p:txBody>
      </p:sp>
      <p:sp>
        <p:nvSpPr>
          <p:cNvPr id="128003" name="Rectangle 3"/>
          <p:cNvSpPr>
            <a:spLocks noGrp="1" noRot="1" noChangeArrowheads="1"/>
          </p:cNvSpPr>
          <p:nvPr>
            <p:ph idx="1"/>
          </p:nvPr>
        </p:nvSpPr>
        <p:spPr/>
        <p:txBody>
          <a:bodyPr>
            <a:normAutofit/>
          </a:bodyPr>
          <a:lstStyle/>
          <a:p>
            <a:pPr>
              <a:buFont typeface="Wingdings" panose="05000000000000000000" pitchFamily="2" charset="2"/>
              <a:buNone/>
            </a:pPr>
            <a:r>
              <a:rPr lang="zh-CN" altLang="en-US" dirty="0"/>
              <a:t>注意：</a:t>
            </a:r>
          </a:p>
          <a:p>
            <a:pPr>
              <a:lnSpc>
                <a:spcPct val="110000"/>
              </a:lnSpc>
              <a:buClr>
                <a:schemeClr val="accent1"/>
              </a:buClr>
            </a:pPr>
            <a:r>
              <a:rPr lang="zh-CN" altLang="en-US" dirty="0"/>
              <a:t>从理论上讲，</a:t>
            </a:r>
            <a:r>
              <a:rPr lang="en-US" altLang="zh-CN" dirty="0"/>
              <a:t>1:1</a:t>
            </a:r>
            <a:r>
              <a:rPr lang="zh-CN" altLang="en-US" dirty="0"/>
              <a:t>联系可以与任意一端对应的关系模式合并</a:t>
            </a:r>
          </a:p>
          <a:p>
            <a:pPr>
              <a:lnSpc>
                <a:spcPct val="110000"/>
              </a:lnSpc>
              <a:buClr>
                <a:schemeClr val="accent1"/>
              </a:buClr>
            </a:pPr>
            <a:r>
              <a:rPr lang="zh-CN" altLang="en-US" dirty="0"/>
              <a:t>但在一些情况下，</a:t>
            </a:r>
            <a:r>
              <a:rPr lang="zh-CN" altLang="en-US" dirty="0" smtClean="0"/>
              <a:t>与哪端的</a:t>
            </a:r>
            <a:r>
              <a:rPr lang="zh-CN" altLang="en-US" dirty="0"/>
              <a:t>关系模式合并效率会大</a:t>
            </a:r>
            <a:r>
              <a:rPr lang="zh-CN" altLang="en-US" dirty="0" smtClean="0"/>
              <a:t>不同，因此应根据具体</a:t>
            </a:r>
            <a:r>
              <a:rPr lang="zh-CN" altLang="en-US" dirty="0"/>
              <a:t>情况而定。</a:t>
            </a:r>
          </a:p>
          <a:p>
            <a:pPr>
              <a:lnSpc>
                <a:spcPct val="110000"/>
              </a:lnSpc>
              <a:buClr>
                <a:schemeClr val="accent1"/>
              </a:buClr>
            </a:pPr>
            <a:r>
              <a:rPr lang="zh-CN" altLang="en-US" dirty="0"/>
              <a:t>由于连接操作是最费时的操作，所以一般应以尽量减少连接操作为目标</a:t>
            </a:r>
            <a:r>
              <a:rPr lang="zh-CN" altLang="en-US" dirty="0" smtClean="0"/>
              <a:t>。</a:t>
            </a:r>
            <a:endParaRPr lang="zh-CN" altLang="en-US" dirty="0"/>
          </a:p>
        </p:txBody>
      </p:sp>
    </p:spTree>
    <p:extLst>
      <p:ext uri="{BB962C8B-B14F-4D97-AF65-F5344CB8AC3E}">
        <p14:creationId xmlns:p14="http://schemas.microsoft.com/office/powerpoint/2010/main" val="3239990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8003">
                                            <p:txEl>
                                              <p:pRg st="0" end="0"/>
                                            </p:txEl>
                                          </p:spTgt>
                                        </p:tgtEl>
                                        <p:attrNameLst>
                                          <p:attrName>style.visibility</p:attrName>
                                        </p:attrNameLst>
                                      </p:cBhvr>
                                      <p:to>
                                        <p:strVal val="visible"/>
                                      </p:to>
                                    </p:set>
                                    <p:animEffect transition="in" filter="fade">
                                      <p:cBhvr>
                                        <p:cTn id="7" dur="500"/>
                                        <p:tgtEl>
                                          <p:spTgt spid="12800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8003">
                                            <p:txEl>
                                              <p:pRg st="1" end="1"/>
                                            </p:txEl>
                                          </p:spTgt>
                                        </p:tgtEl>
                                        <p:attrNameLst>
                                          <p:attrName>style.visibility</p:attrName>
                                        </p:attrNameLst>
                                      </p:cBhvr>
                                      <p:to>
                                        <p:strVal val="visible"/>
                                      </p:to>
                                    </p:set>
                                    <p:animEffect transition="in" filter="fade">
                                      <p:cBhvr>
                                        <p:cTn id="10" dur="500"/>
                                        <p:tgtEl>
                                          <p:spTgt spid="12800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28003">
                                            <p:txEl>
                                              <p:pRg st="2" end="2"/>
                                            </p:txEl>
                                          </p:spTgt>
                                        </p:tgtEl>
                                        <p:attrNameLst>
                                          <p:attrName>style.visibility</p:attrName>
                                        </p:attrNameLst>
                                      </p:cBhvr>
                                      <p:to>
                                        <p:strVal val="visible"/>
                                      </p:to>
                                    </p:set>
                                    <p:animEffect transition="in" filter="fade">
                                      <p:cBhvr>
                                        <p:cTn id="15" dur="500"/>
                                        <p:tgtEl>
                                          <p:spTgt spid="12800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28003">
                                            <p:txEl>
                                              <p:pRg st="3" end="3"/>
                                            </p:txEl>
                                          </p:spTgt>
                                        </p:tgtEl>
                                        <p:attrNameLst>
                                          <p:attrName>style.visibility</p:attrName>
                                        </p:attrNameLst>
                                      </p:cBhvr>
                                      <p:to>
                                        <p:strVal val="visible"/>
                                      </p:to>
                                    </p:set>
                                    <p:animEffect transition="in" filter="fade">
                                      <p:cBhvr>
                                        <p:cTn id="20" dur="500"/>
                                        <p:tgtEl>
                                          <p:spTgt spid="12800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03" grpId="0" uiExpand="1" build="p"/>
    </p:bldLst>
  </p:timing>
</p:sld>
</file>

<file path=ppt/slides/slide9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2098" name="Rectangle 2"/>
          <p:cNvSpPr>
            <a:spLocks noGrp="1" noRot="1" noChangeArrowheads="1"/>
          </p:cNvSpPr>
          <p:nvPr>
            <p:ph type="title"/>
          </p:nvPr>
        </p:nvSpPr>
        <p:spPr/>
        <p:txBody>
          <a:bodyPr/>
          <a:lstStyle/>
          <a:p>
            <a:r>
              <a:rPr lang="en-US" altLang="zh-CN" dirty="0" smtClean="0"/>
              <a:t>3  </a:t>
            </a:r>
            <a:r>
              <a:rPr lang="zh-CN" altLang="en-US" dirty="0"/>
              <a:t>逻辑结构设计</a:t>
            </a:r>
          </a:p>
        </p:txBody>
      </p:sp>
      <p:sp>
        <p:nvSpPr>
          <p:cNvPr id="132099" name="Rectangle 3"/>
          <p:cNvSpPr>
            <a:spLocks noGrp="1" noRot="1" noChangeArrowheads="1"/>
          </p:cNvSpPr>
          <p:nvPr>
            <p:ph idx="1"/>
          </p:nvPr>
        </p:nvSpPr>
        <p:spPr/>
        <p:txBody>
          <a:bodyPr/>
          <a:lstStyle/>
          <a:p>
            <a:pPr>
              <a:lnSpc>
                <a:spcPct val="180000"/>
              </a:lnSpc>
              <a:buFont typeface="Wingdings" panose="05000000000000000000" pitchFamily="2" charset="2"/>
              <a:buNone/>
            </a:pPr>
            <a:r>
              <a:rPr lang="en-US" altLang="zh-CN" b="1" dirty="0" smtClean="0"/>
              <a:t>3.1  </a:t>
            </a:r>
            <a:r>
              <a:rPr lang="en-US" altLang="zh-CN" b="1" dirty="0"/>
              <a:t>E-R</a:t>
            </a:r>
            <a:r>
              <a:rPr lang="zh-CN" altLang="en-US" b="1" dirty="0"/>
              <a:t>图向关系模型的转换</a:t>
            </a:r>
          </a:p>
          <a:p>
            <a:pPr>
              <a:lnSpc>
                <a:spcPct val="180000"/>
              </a:lnSpc>
              <a:buFont typeface="Wingdings" panose="05000000000000000000" pitchFamily="2" charset="2"/>
              <a:buNone/>
            </a:pPr>
            <a:r>
              <a:rPr lang="en-US" altLang="zh-CN" b="1" dirty="0" smtClean="0">
                <a:solidFill>
                  <a:srgbClr val="3333FF"/>
                </a:solidFill>
              </a:rPr>
              <a:t>3.2  </a:t>
            </a:r>
            <a:r>
              <a:rPr lang="zh-CN" altLang="en-US" b="1" dirty="0">
                <a:solidFill>
                  <a:srgbClr val="3333FF"/>
                </a:solidFill>
              </a:rPr>
              <a:t>数据模型的优化</a:t>
            </a:r>
          </a:p>
          <a:p>
            <a:pPr>
              <a:lnSpc>
                <a:spcPct val="180000"/>
              </a:lnSpc>
              <a:buFont typeface="Wingdings" panose="05000000000000000000" pitchFamily="2" charset="2"/>
              <a:buNone/>
            </a:pPr>
            <a:r>
              <a:rPr lang="en-US" altLang="zh-CN" b="1" dirty="0" smtClean="0"/>
              <a:t>3.3 </a:t>
            </a:r>
            <a:r>
              <a:rPr lang="zh-CN" altLang="en-US" b="1" dirty="0"/>
              <a:t>设计用户子模式</a:t>
            </a:r>
          </a:p>
          <a:p>
            <a:pPr>
              <a:buFont typeface="Wingdings" panose="05000000000000000000" pitchFamily="2" charset="2"/>
              <a:buNone/>
            </a:pPr>
            <a:endParaRPr lang="en-US" altLang="zh-CN" b="1" dirty="0"/>
          </a:p>
        </p:txBody>
      </p:sp>
    </p:spTree>
    <p:extLst>
      <p:ext uri="{BB962C8B-B14F-4D97-AF65-F5344CB8AC3E}">
        <p14:creationId xmlns:p14="http://schemas.microsoft.com/office/powerpoint/2010/main" val="1396495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32099">
                                            <p:txEl>
                                              <p:pRg st="0" end="0"/>
                                            </p:txEl>
                                          </p:spTgt>
                                        </p:tgtEl>
                                        <p:attrNameLst>
                                          <p:attrName>style.visibility</p:attrName>
                                        </p:attrNameLst>
                                      </p:cBhvr>
                                      <p:to>
                                        <p:strVal val="visible"/>
                                      </p:to>
                                    </p:set>
                                    <p:animEffect transition="in" filter="fade">
                                      <p:cBhvr>
                                        <p:cTn id="7" dur="500"/>
                                        <p:tgtEl>
                                          <p:spTgt spid="13209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2099">
                                            <p:txEl>
                                              <p:pRg st="1" end="1"/>
                                            </p:txEl>
                                          </p:spTgt>
                                        </p:tgtEl>
                                        <p:attrNameLst>
                                          <p:attrName>style.visibility</p:attrName>
                                        </p:attrNameLst>
                                      </p:cBhvr>
                                      <p:to>
                                        <p:strVal val="visible"/>
                                      </p:to>
                                    </p:set>
                                    <p:animEffect transition="in" filter="fade">
                                      <p:cBhvr>
                                        <p:cTn id="10" dur="500"/>
                                        <p:tgtEl>
                                          <p:spTgt spid="13209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32099">
                                            <p:txEl>
                                              <p:pRg st="2" end="2"/>
                                            </p:txEl>
                                          </p:spTgt>
                                        </p:tgtEl>
                                        <p:attrNameLst>
                                          <p:attrName>style.visibility</p:attrName>
                                        </p:attrNameLst>
                                      </p:cBhvr>
                                      <p:to>
                                        <p:strVal val="visible"/>
                                      </p:to>
                                    </p:set>
                                    <p:animEffect transition="in" filter="fade">
                                      <p:cBhvr>
                                        <p:cTn id="13" dur="500"/>
                                        <p:tgtEl>
                                          <p:spTgt spid="13209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099" grpId="0" uiExpand="1" build="p"/>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Rot="1" noChangeArrowheads="1"/>
          </p:cNvSpPr>
          <p:nvPr>
            <p:ph type="title"/>
          </p:nvPr>
        </p:nvSpPr>
        <p:spPr/>
        <p:txBody>
          <a:bodyPr/>
          <a:lstStyle/>
          <a:p>
            <a:r>
              <a:rPr lang="en-US" altLang="zh-CN" dirty="0" smtClean="0"/>
              <a:t>3.2  </a:t>
            </a:r>
            <a:r>
              <a:rPr lang="zh-CN" altLang="en-US" dirty="0"/>
              <a:t>数据模型的优化</a:t>
            </a:r>
          </a:p>
        </p:txBody>
      </p:sp>
      <p:sp>
        <p:nvSpPr>
          <p:cNvPr id="133123" name="Rectangle 3"/>
          <p:cNvSpPr>
            <a:spLocks noGrp="1" noRot="1" noChangeArrowheads="1"/>
          </p:cNvSpPr>
          <p:nvPr>
            <p:ph idx="1"/>
          </p:nvPr>
        </p:nvSpPr>
        <p:spPr/>
        <p:txBody>
          <a:bodyPr/>
          <a:lstStyle/>
          <a:p>
            <a:pPr>
              <a:lnSpc>
                <a:spcPct val="160000"/>
              </a:lnSpc>
              <a:spcBef>
                <a:spcPct val="70000"/>
              </a:spcBef>
            </a:pPr>
            <a:r>
              <a:rPr lang="zh-CN" altLang="en-US" dirty="0"/>
              <a:t>得到初步数据模型后，还应该适当地修改、调整数据模型的结构，以进一步提高数据库应用系统的性能，这就是</a:t>
            </a:r>
            <a:r>
              <a:rPr lang="zh-CN" altLang="en-US" dirty="0">
                <a:solidFill>
                  <a:srgbClr val="0000FF"/>
                </a:solidFill>
              </a:rPr>
              <a:t>数据模型的</a:t>
            </a:r>
            <a:r>
              <a:rPr lang="zh-CN" altLang="en-US" dirty="0" smtClean="0">
                <a:solidFill>
                  <a:srgbClr val="0000FF"/>
                </a:solidFill>
              </a:rPr>
              <a:t>优化</a:t>
            </a:r>
            <a:r>
              <a:rPr lang="zh-CN" altLang="en-US" dirty="0" smtClean="0">
                <a:solidFill>
                  <a:srgbClr val="FF66CC"/>
                </a:solidFill>
              </a:rPr>
              <a:t>。</a:t>
            </a:r>
            <a:endParaRPr lang="zh-CN" altLang="en-US" dirty="0">
              <a:solidFill>
                <a:srgbClr val="FF66CC"/>
              </a:solidFill>
            </a:endParaRPr>
          </a:p>
          <a:p>
            <a:pPr>
              <a:lnSpc>
                <a:spcPct val="160000"/>
              </a:lnSpc>
              <a:spcBef>
                <a:spcPct val="70000"/>
              </a:spcBef>
            </a:pPr>
            <a:r>
              <a:rPr lang="zh-CN" altLang="en-US" dirty="0"/>
              <a:t>关系数据模型的优化通常以</a:t>
            </a:r>
            <a:r>
              <a:rPr lang="zh-CN" altLang="en-US" dirty="0">
                <a:solidFill>
                  <a:srgbClr val="0000FF"/>
                </a:solidFill>
              </a:rPr>
              <a:t>规范化理论</a:t>
            </a:r>
            <a:r>
              <a:rPr lang="zh-CN" altLang="en-US" dirty="0"/>
              <a:t>为</a:t>
            </a:r>
            <a:r>
              <a:rPr lang="zh-CN" altLang="en-US" dirty="0" smtClean="0"/>
              <a:t>指导。</a:t>
            </a:r>
            <a:endParaRPr lang="zh-CN" altLang="en-US" dirty="0"/>
          </a:p>
        </p:txBody>
      </p:sp>
    </p:spTree>
    <p:extLst>
      <p:ext uri="{BB962C8B-B14F-4D97-AF65-F5344CB8AC3E}">
        <p14:creationId xmlns:p14="http://schemas.microsoft.com/office/powerpoint/2010/main" val="3760418551"/>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4146" name="Rectangle 2"/>
          <p:cNvSpPr>
            <a:spLocks noGrp="1" noRot="1" noChangeArrowheads="1"/>
          </p:cNvSpPr>
          <p:nvPr>
            <p:ph type="title"/>
          </p:nvPr>
        </p:nvSpPr>
        <p:spPr/>
        <p:txBody>
          <a:bodyPr/>
          <a:lstStyle/>
          <a:p>
            <a:r>
              <a:rPr lang="zh-CN" altLang="en-US" dirty="0"/>
              <a:t>数据模型的优化（续）</a:t>
            </a:r>
          </a:p>
        </p:txBody>
      </p:sp>
      <p:sp>
        <p:nvSpPr>
          <p:cNvPr id="134147" name="Rectangle 3"/>
          <p:cNvSpPr>
            <a:spLocks noGrp="1" noRot="1" noChangeArrowheads="1"/>
          </p:cNvSpPr>
          <p:nvPr>
            <p:ph idx="1"/>
          </p:nvPr>
        </p:nvSpPr>
        <p:spPr/>
        <p:txBody>
          <a:bodyPr>
            <a:noAutofit/>
          </a:bodyPr>
          <a:lstStyle/>
          <a:p>
            <a:pPr>
              <a:lnSpc>
                <a:spcPct val="100000"/>
              </a:lnSpc>
              <a:buFont typeface="Wingdings" panose="05000000000000000000" pitchFamily="2" charset="2"/>
              <a:buChar char="u"/>
            </a:pPr>
            <a:r>
              <a:rPr lang="zh-CN" altLang="en-US" dirty="0"/>
              <a:t>优化数据模型的方法</a:t>
            </a:r>
            <a:endParaRPr lang="zh-CN" altLang="en-US" sz="2000" dirty="0"/>
          </a:p>
          <a:p>
            <a:pPr marL="457200" indent="-457200">
              <a:lnSpc>
                <a:spcPct val="100000"/>
              </a:lnSpc>
              <a:buFont typeface="+mj-lt"/>
              <a:buAutoNum type="arabicPeriod"/>
            </a:pPr>
            <a:r>
              <a:rPr lang="zh-CN" altLang="en-US" sz="2000" dirty="0"/>
              <a:t>确定数据依赖</a:t>
            </a:r>
          </a:p>
          <a:p>
            <a:pPr marL="457200" indent="-457200">
              <a:lnSpc>
                <a:spcPct val="100000"/>
              </a:lnSpc>
              <a:buFont typeface="+mj-lt"/>
              <a:buAutoNum type="arabicPeriod"/>
            </a:pPr>
            <a:r>
              <a:rPr lang="zh-CN" altLang="en-US" sz="2000" dirty="0" smtClean="0"/>
              <a:t>消除冗余的</a:t>
            </a:r>
            <a:r>
              <a:rPr lang="zh-CN" altLang="en-US" sz="2000" dirty="0"/>
              <a:t>数据</a:t>
            </a:r>
          </a:p>
          <a:p>
            <a:pPr marL="457200" indent="-457200">
              <a:lnSpc>
                <a:spcPct val="100000"/>
              </a:lnSpc>
              <a:buFont typeface="+mj-lt"/>
              <a:buAutoNum type="arabicPeriod"/>
            </a:pPr>
            <a:r>
              <a:rPr lang="zh-CN" altLang="en-US" sz="2000" dirty="0" smtClean="0"/>
              <a:t>确定所属范式</a:t>
            </a:r>
            <a:endParaRPr lang="en-US" altLang="zh-CN" sz="2000" dirty="0" smtClean="0"/>
          </a:p>
          <a:p>
            <a:pPr marL="457200" indent="-457200">
              <a:lnSpc>
                <a:spcPct val="100000"/>
              </a:lnSpc>
              <a:buFont typeface="+mj-lt"/>
              <a:buAutoNum type="arabicPeriod"/>
            </a:pPr>
            <a:r>
              <a:rPr lang="zh-CN" altLang="en-US" sz="2000" dirty="0" smtClean="0"/>
              <a:t>按照</a:t>
            </a:r>
            <a:r>
              <a:rPr lang="zh-CN" altLang="en-US" sz="2000" dirty="0"/>
              <a:t>需求分析阶段得到的各种应用对数据处理的要求，分析对于这样的应用环境这些模式是否合适，确定是否要对它们进行合并或分解。</a:t>
            </a:r>
          </a:p>
          <a:p>
            <a:pPr marL="609600" indent="-609600">
              <a:lnSpc>
                <a:spcPct val="160000"/>
              </a:lnSpc>
              <a:buNone/>
            </a:pPr>
            <a:r>
              <a:rPr lang="zh-CN" altLang="en-US" sz="2000" b="1" dirty="0"/>
              <a:t>注意：并不是规范化程度越高的关系就越优，一般说来，第三范式就</a:t>
            </a:r>
            <a:r>
              <a:rPr lang="zh-CN" altLang="en-US" sz="2000" b="1" dirty="0" smtClean="0"/>
              <a:t>足够了</a:t>
            </a:r>
            <a:endParaRPr lang="zh-CN" altLang="en-US" sz="2000" b="1" dirty="0"/>
          </a:p>
        </p:txBody>
      </p:sp>
    </p:spTree>
    <p:extLst>
      <p:ext uri="{BB962C8B-B14F-4D97-AF65-F5344CB8AC3E}">
        <p14:creationId xmlns:p14="http://schemas.microsoft.com/office/powerpoint/2010/main" val="2866127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34147">
                                            <p:txEl>
                                              <p:pRg st="0" end="0"/>
                                            </p:txEl>
                                          </p:spTgt>
                                        </p:tgtEl>
                                        <p:attrNameLst>
                                          <p:attrName>style.visibility</p:attrName>
                                        </p:attrNameLst>
                                      </p:cBhvr>
                                      <p:to>
                                        <p:strVal val="visible"/>
                                      </p:to>
                                    </p:set>
                                    <p:animEffect transition="in" filter="fade">
                                      <p:cBhvr>
                                        <p:cTn id="7" dur="500"/>
                                        <p:tgtEl>
                                          <p:spTgt spid="13414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4147">
                                            <p:txEl>
                                              <p:pRg st="1" end="1"/>
                                            </p:txEl>
                                          </p:spTgt>
                                        </p:tgtEl>
                                        <p:attrNameLst>
                                          <p:attrName>style.visibility</p:attrName>
                                        </p:attrNameLst>
                                      </p:cBhvr>
                                      <p:to>
                                        <p:strVal val="visible"/>
                                      </p:to>
                                    </p:set>
                                    <p:animEffect transition="in" filter="fade">
                                      <p:cBhvr>
                                        <p:cTn id="10" dur="500"/>
                                        <p:tgtEl>
                                          <p:spTgt spid="13414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34147">
                                            <p:txEl>
                                              <p:pRg st="2" end="2"/>
                                            </p:txEl>
                                          </p:spTgt>
                                        </p:tgtEl>
                                        <p:attrNameLst>
                                          <p:attrName>style.visibility</p:attrName>
                                        </p:attrNameLst>
                                      </p:cBhvr>
                                      <p:to>
                                        <p:strVal val="visible"/>
                                      </p:to>
                                    </p:set>
                                    <p:animEffect transition="in" filter="fade">
                                      <p:cBhvr>
                                        <p:cTn id="13" dur="500"/>
                                        <p:tgtEl>
                                          <p:spTgt spid="13414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34147">
                                            <p:txEl>
                                              <p:pRg st="3" end="3"/>
                                            </p:txEl>
                                          </p:spTgt>
                                        </p:tgtEl>
                                        <p:attrNameLst>
                                          <p:attrName>style.visibility</p:attrName>
                                        </p:attrNameLst>
                                      </p:cBhvr>
                                      <p:to>
                                        <p:strVal val="visible"/>
                                      </p:to>
                                    </p:set>
                                    <p:animEffect transition="in" filter="fade">
                                      <p:cBhvr>
                                        <p:cTn id="16" dur="500"/>
                                        <p:tgtEl>
                                          <p:spTgt spid="134147">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34147">
                                            <p:txEl>
                                              <p:pRg st="4" end="4"/>
                                            </p:txEl>
                                          </p:spTgt>
                                        </p:tgtEl>
                                        <p:attrNameLst>
                                          <p:attrName>style.visibility</p:attrName>
                                        </p:attrNameLst>
                                      </p:cBhvr>
                                      <p:to>
                                        <p:strVal val="visible"/>
                                      </p:to>
                                    </p:set>
                                    <p:animEffect transition="in" filter="fade">
                                      <p:cBhvr>
                                        <p:cTn id="19" dur="500"/>
                                        <p:tgtEl>
                                          <p:spTgt spid="134147">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34147">
                                            <p:txEl>
                                              <p:pRg st="5" end="5"/>
                                            </p:txEl>
                                          </p:spTgt>
                                        </p:tgtEl>
                                        <p:attrNameLst>
                                          <p:attrName>style.visibility</p:attrName>
                                        </p:attrNameLst>
                                      </p:cBhvr>
                                      <p:to>
                                        <p:strVal val="visible"/>
                                      </p:to>
                                    </p:set>
                                    <p:animEffect transition="in" filter="fade">
                                      <p:cBhvr>
                                        <p:cTn id="22" dur="500"/>
                                        <p:tgtEl>
                                          <p:spTgt spid="13414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47" grpId="0" build="p"/>
    </p:bldLst>
  </p:timing>
</p:sld>
</file>

<file path=ppt/slides/slide9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6194" name="Rectangle 2"/>
          <p:cNvSpPr>
            <a:spLocks noGrp="1" noRot="1" noChangeArrowheads="1"/>
          </p:cNvSpPr>
          <p:nvPr>
            <p:ph type="title"/>
          </p:nvPr>
        </p:nvSpPr>
        <p:spPr/>
        <p:txBody>
          <a:bodyPr/>
          <a:lstStyle/>
          <a:p>
            <a:r>
              <a:rPr lang="zh-CN" altLang="en-US" dirty="0"/>
              <a:t>数据模型的优化（续）</a:t>
            </a:r>
          </a:p>
        </p:txBody>
      </p:sp>
      <p:sp>
        <p:nvSpPr>
          <p:cNvPr id="136195" name="Rectangle 3"/>
          <p:cNvSpPr>
            <a:spLocks noGrp="1" noRot="1" noChangeArrowheads="1"/>
          </p:cNvSpPr>
          <p:nvPr>
            <p:ph idx="1"/>
          </p:nvPr>
        </p:nvSpPr>
        <p:spPr/>
        <p:txBody>
          <a:bodyPr>
            <a:normAutofit fontScale="92500" lnSpcReduction="20000"/>
          </a:bodyPr>
          <a:lstStyle/>
          <a:p>
            <a:pPr marL="609600" indent="-609600">
              <a:lnSpc>
                <a:spcPct val="110000"/>
              </a:lnSpc>
              <a:buNone/>
            </a:pPr>
            <a:r>
              <a:rPr lang="zh-CN" altLang="en-US" dirty="0"/>
              <a:t>例：在关系模式</a:t>
            </a:r>
          </a:p>
          <a:p>
            <a:pPr marL="609600" indent="-609600">
              <a:lnSpc>
                <a:spcPct val="110000"/>
              </a:lnSpc>
              <a:buNone/>
            </a:pPr>
            <a:r>
              <a:rPr lang="zh-CN" altLang="en-US" dirty="0"/>
              <a:t>           学生成绩单</a:t>
            </a:r>
            <a:r>
              <a:rPr lang="en-US" altLang="zh-CN" dirty="0"/>
              <a:t>(</a:t>
            </a:r>
            <a:r>
              <a:rPr lang="zh-CN" altLang="en-US" dirty="0"/>
              <a:t>学号</a:t>
            </a:r>
            <a:r>
              <a:rPr lang="en-US" altLang="zh-CN" dirty="0"/>
              <a:t>,</a:t>
            </a:r>
            <a:r>
              <a:rPr lang="zh-CN" altLang="en-US" dirty="0"/>
              <a:t>英语</a:t>
            </a:r>
            <a:r>
              <a:rPr lang="en-US" altLang="zh-CN" dirty="0"/>
              <a:t>,</a:t>
            </a:r>
            <a:r>
              <a:rPr lang="zh-CN" altLang="en-US" dirty="0"/>
              <a:t>数学</a:t>
            </a:r>
            <a:r>
              <a:rPr lang="en-US" altLang="zh-CN" dirty="0"/>
              <a:t>,</a:t>
            </a:r>
            <a:r>
              <a:rPr lang="zh-CN" altLang="en-US" dirty="0"/>
              <a:t>语文</a:t>
            </a:r>
            <a:r>
              <a:rPr lang="en-US" altLang="zh-CN" dirty="0"/>
              <a:t>,</a:t>
            </a:r>
            <a:r>
              <a:rPr lang="zh-CN" altLang="en-US" dirty="0"/>
              <a:t>平均成绩</a:t>
            </a:r>
            <a:r>
              <a:rPr lang="en-US" altLang="zh-CN" dirty="0"/>
              <a:t>) </a:t>
            </a:r>
          </a:p>
          <a:p>
            <a:pPr marL="609600" indent="-609600">
              <a:lnSpc>
                <a:spcPct val="110000"/>
              </a:lnSpc>
              <a:buNone/>
            </a:pPr>
            <a:r>
              <a:rPr lang="en-US" altLang="zh-CN" dirty="0"/>
              <a:t>           </a:t>
            </a:r>
            <a:r>
              <a:rPr lang="zh-CN" altLang="en-US" dirty="0"/>
              <a:t>中存在下列函数依赖：</a:t>
            </a:r>
          </a:p>
          <a:p>
            <a:pPr marL="609600" indent="-609600">
              <a:lnSpc>
                <a:spcPct val="110000"/>
              </a:lnSpc>
              <a:buNone/>
            </a:pPr>
            <a:r>
              <a:rPr lang="zh-CN" altLang="en-US" dirty="0"/>
              <a:t>　           学号→英语</a:t>
            </a:r>
          </a:p>
          <a:p>
            <a:pPr marL="609600" indent="-609600">
              <a:lnSpc>
                <a:spcPct val="110000"/>
              </a:lnSpc>
              <a:buNone/>
            </a:pPr>
            <a:r>
              <a:rPr lang="zh-CN" altLang="en-US" dirty="0"/>
              <a:t>　           学号→数学</a:t>
            </a:r>
          </a:p>
          <a:p>
            <a:pPr marL="609600" indent="-609600">
              <a:lnSpc>
                <a:spcPct val="110000"/>
              </a:lnSpc>
              <a:buNone/>
            </a:pPr>
            <a:r>
              <a:rPr lang="zh-CN" altLang="en-US" dirty="0"/>
              <a:t>　           学号→语文</a:t>
            </a:r>
          </a:p>
          <a:p>
            <a:pPr marL="609600" indent="-609600">
              <a:lnSpc>
                <a:spcPct val="110000"/>
              </a:lnSpc>
              <a:buNone/>
            </a:pPr>
            <a:r>
              <a:rPr lang="zh-CN" altLang="en-US" dirty="0"/>
              <a:t>　           学号→平均成绩</a:t>
            </a:r>
          </a:p>
          <a:p>
            <a:pPr marL="609600" indent="-609600">
              <a:lnSpc>
                <a:spcPct val="110000"/>
              </a:lnSpc>
              <a:buNone/>
            </a:pPr>
            <a:r>
              <a:rPr lang="zh-CN" altLang="en-US" dirty="0"/>
              <a:t>	        </a:t>
            </a:r>
            <a:r>
              <a:rPr lang="en-US" altLang="zh-CN" dirty="0"/>
              <a:t>(</a:t>
            </a:r>
            <a:r>
              <a:rPr lang="zh-CN" altLang="en-US" dirty="0"/>
              <a:t>英语</a:t>
            </a:r>
            <a:r>
              <a:rPr lang="en-US" altLang="zh-CN" dirty="0"/>
              <a:t>, </a:t>
            </a:r>
            <a:r>
              <a:rPr lang="zh-CN" altLang="en-US" dirty="0"/>
              <a:t>数学</a:t>
            </a:r>
            <a:r>
              <a:rPr lang="en-US" altLang="zh-CN" dirty="0"/>
              <a:t>, </a:t>
            </a:r>
            <a:r>
              <a:rPr lang="zh-CN" altLang="en-US" dirty="0"/>
              <a:t>语文</a:t>
            </a:r>
            <a:r>
              <a:rPr lang="en-US" altLang="zh-CN" dirty="0"/>
              <a:t>)→</a:t>
            </a:r>
            <a:r>
              <a:rPr lang="zh-CN" altLang="en-US" dirty="0"/>
              <a:t>平均成绩</a:t>
            </a:r>
          </a:p>
        </p:txBody>
      </p:sp>
    </p:spTree>
    <p:extLst>
      <p:ext uri="{BB962C8B-B14F-4D97-AF65-F5344CB8AC3E}">
        <p14:creationId xmlns:p14="http://schemas.microsoft.com/office/powerpoint/2010/main" val="1251034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36195">
                                            <p:txEl>
                                              <p:pRg st="0" end="0"/>
                                            </p:txEl>
                                          </p:spTgt>
                                        </p:tgtEl>
                                        <p:attrNameLst>
                                          <p:attrName>style.visibility</p:attrName>
                                        </p:attrNameLst>
                                      </p:cBhvr>
                                      <p:to>
                                        <p:strVal val="visible"/>
                                      </p:to>
                                    </p:set>
                                    <p:animEffect transition="in" filter="fade">
                                      <p:cBhvr>
                                        <p:cTn id="7" dur="500"/>
                                        <p:tgtEl>
                                          <p:spTgt spid="13619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6195">
                                            <p:txEl>
                                              <p:pRg st="1" end="1"/>
                                            </p:txEl>
                                          </p:spTgt>
                                        </p:tgtEl>
                                        <p:attrNameLst>
                                          <p:attrName>style.visibility</p:attrName>
                                        </p:attrNameLst>
                                      </p:cBhvr>
                                      <p:to>
                                        <p:strVal val="visible"/>
                                      </p:to>
                                    </p:set>
                                    <p:animEffect transition="in" filter="fade">
                                      <p:cBhvr>
                                        <p:cTn id="10" dur="500"/>
                                        <p:tgtEl>
                                          <p:spTgt spid="13619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36195">
                                            <p:txEl>
                                              <p:pRg st="2" end="2"/>
                                            </p:txEl>
                                          </p:spTgt>
                                        </p:tgtEl>
                                        <p:attrNameLst>
                                          <p:attrName>style.visibility</p:attrName>
                                        </p:attrNameLst>
                                      </p:cBhvr>
                                      <p:to>
                                        <p:strVal val="visible"/>
                                      </p:to>
                                    </p:set>
                                    <p:animEffect transition="in" filter="fade">
                                      <p:cBhvr>
                                        <p:cTn id="15" dur="500"/>
                                        <p:tgtEl>
                                          <p:spTgt spid="136195">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36195">
                                            <p:txEl>
                                              <p:pRg st="3" end="3"/>
                                            </p:txEl>
                                          </p:spTgt>
                                        </p:tgtEl>
                                        <p:attrNameLst>
                                          <p:attrName>style.visibility</p:attrName>
                                        </p:attrNameLst>
                                      </p:cBhvr>
                                      <p:to>
                                        <p:strVal val="visible"/>
                                      </p:to>
                                    </p:set>
                                    <p:animEffect transition="in" filter="fade">
                                      <p:cBhvr>
                                        <p:cTn id="18" dur="500"/>
                                        <p:tgtEl>
                                          <p:spTgt spid="136195">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36195">
                                            <p:txEl>
                                              <p:pRg st="4" end="4"/>
                                            </p:txEl>
                                          </p:spTgt>
                                        </p:tgtEl>
                                        <p:attrNameLst>
                                          <p:attrName>style.visibility</p:attrName>
                                        </p:attrNameLst>
                                      </p:cBhvr>
                                      <p:to>
                                        <p:strVal val="visible"/>
                                      </p:to>
                                    </p:set>
                                    <p:animEffect transition="in" filter="fade">
                                      <p:cBhvr>
                                        <p:cTn id="21" dur="500"/>
                                        <p:tgtEl>
                                          <p:spTgt spid="136195">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36195">
                                            <p:txEl>
                                              <p:pRg st="5" end="5"/>
                                            </p:txEl>
                                          </p:spTgt>
                                        </p:tgtEl>
                                        <p:attrNameLst>
                                          <p:attrName>style.visibility</p:attrName>
                                        </p:attrNameLst>
                                      </p:cBhvr>
                                      <p:to>
                                        <p:strVal val="visible"/>
                                      </p:to>
                                    </p:set>
                                    <p:animEffect transition="in" filter="fade">
                                      <p:cBhvr>
                                        <p:cTn id="24" dur="500"/>
                                        <p:tgtEl>
                                          <p:spTgt spid="136195">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36195">
                                            <p:txEl>
                                              <p:pRg st="6" end="6"/>
                                            </p:txEl>
                                          </p:spTgt>
                                        </p:tgtEl>
                                        <p:attrNameLst>
                                          <p:attrName>style.visibility</p:attrName>
                                        </p:attrNameLst>
                                      </p:cBhvr>
                                      <p:to>
                                        <p:strVal val="visible"/>
                                      </p:to>
                                    </p:set>
                                    <p:animEffect transition="in" filter="fade">
                                      <p:cBhvr>
                                        <p:cTn id="27" dur="500"/>
                                        <p:tgtEl>
                                          <p:spTgt spid="136195">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36195">
                                            <p:txEl>
                                              <p:pRg st="7" end="7"/>
                                            </p:txEl>
                                          </p:spTgt>
                                        </p:tgtEl>
                                        <p:attrNameLst>
                                          <p:attrName>style.visibility</p:attrName>
                                        </p:attrNameLst>
                                      </p:cBhvr>
                                      <p:to>
                                        <p:strVal val="visible"/>
                                      </p:to>
                                    </p:set>
                                    <p:animEffect transition="in" filter="fade">
                                      <p:cBhvr>
                                        <p:cTn id="30" dur="500"/>
                                        <p:tgtEl>
                                          <p:spTgt spid="13619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195" grpId="0" uiExpand="1" build="p"/>
    </p:bldLst>
  </p:timing>
</p:sld>
</file>

<file path=ppt/theme/theme1.xml><?xml version="1.0" encoding="utf-8"?>
<a:theme xmlns:a="http://schemas.openxmlformats.org/drawingml/2006/main" name="柏林">
  <a:themeElements>
    <a:clrScheme name="柏林">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柏林">
      <a:majorFont>
        <a:latin typeface="Trebuchet MS"/>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柏林">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柏林</Template>
  <TotalTime>6967</TotalTime>
  <Words>6988</Words>
  <Application>Microsoft Office PowerPoint</Application>
  <PresentationFormat>自定义</PresentationFormat>
  <Paragraphs>778</Paragraphs>
  <Slides>151</Slides>
  <Notes>9</Notes>
  <HiddenSlides>0</HiddenSlides>
  <MMClips>0</MMClips>
  <ScaleCrop>false</ScaleCrop>
  <HeadingPairs>
    <vt:vector size="6" baseType="variant">
      <vt:variant>
        <vt:lpstr>主题</vt:lpstr>
      </vt:variant>
      <vt:variant>
        <vt:i4>1</vt:i4>
      </vt:variant>
      <vt:variant>
        <vt:lpstr>嵌入 OLE 服务器</vt:lpstr>
      </vt:variant>
      <vt:variant>
        <vt:i4>3</vt:i4>
      </vt:variant>
      <vt:variant>
        <vt:lpstr>幻灯片标题</vt:lpstr>
      </vt:variant>
      <vt:variant>
        <vt:i4>151</vt:i4>
      </vt:variant>
    </vt:vector>
  </HeadingPairs>
  <TitlesOfParts>
    <vt:vector size="155" baseType="lpstr">
      <vt:lpstr>柏林</vt:lpstr>
      <vt:lpstr>BMP 图象</vt:lpstr>
      <vt:lpstr>Image</vt:lpstr>
      <vt:lpstr>图片</vt:lpstr>
      <vt:lpstr>数据库系统课程项目</vt:lpstr>
      <vt:lpstr>为什么要做数据库课程设计？</vt:lpstr>
      <vt:lpstr>一、学习目的</vt:lpstr>
      <vt:lpstr>二、课程设计任务</vt:lpstr>
      <vt:lpstr>三、课程设计选题</vt:lpstr>
      <vt:lpstr>四、任务流程</vt:lpstr>
      <vt:lpstr>五、课程设计步骤</vt:lpstr>
      <vt:lpstr>六、课程设计交付成果说明</vt:lpstr>
      <vt:lpstr>课程设计报告书写提纲</vt:lpstr>
      <vt:lpstr>七、考核方式与成绩评定标准</vt:lpstr>
      <vt:lpstr>数据库设计的过程</vt:lpstr>
      <vt:lpstr>1  需求分析</vt:lpstr>
      <vt:lpstr>1.1 需求分析的任务</vt:lpstr>
      <vt:lpstr>需求分析的重点</vt:lpstr>
      <vt:lpstr>需求分析的难点</vt:lpstr>
      <vt:lpstr>1.2  需求分析</vt:lpstr>
      <vt:lpstr>1.2  需求分析的过程</vt:lpstr>
      <vt:lpstr>调查用户需求的具体步骤</vt:lpstr>
      <vt:lpstr>PowerPoint 演示文稿</vt:lpstr>
      <vt:lpstr>常用调查方法</vt:lpstr>
      <vt:lpstr>1  需求分析</vt:lpstr>
      <vt:lpstr>数据字典</vt:lpstr>
      <vt:lpstr>数据项</vt:lpstr>
      <vt:lpstr>举例：学生学籍管理子系统</vt:lpstr>
      <vt:lpstr>数据结构</vt:lpstr>
      <vt:lpstr>举例：学生学籍管理子系统</vt:lpstr>
      <vt:lpstr>数据流</vt:lpstr>
      <vt:lpstr>举例：学生学籍管理子系统</vt:lpstr>
      <vt:lpstr>数据存储</vt:lpstr>
      <vt:lpstr>举例：学生学籍管理子系统</vt:lpstr>
      <vt:lpstr>处理过程(加工)</vt:lpstr>
      <vt:lpstr>数据字典举例：学生学籍管理子系统</vt:lpstr>
      <vt:lpstr>数据字典：小结</vt:lpstr>
      <vt:lpstr>数据流图</vt:lpstr>
      <vt:lpstr>数据流图</vt:lpstr>
      <vt:lpstr>PowerPoint 演示文稿</vt:lpstr>
      <vt:lpstr>PowerPoint 演示文稿</vt:lpstr>
      <vt:lpstr>PowerPoint 演示文稿</vt:lpstr>
      <vt:lpstr>PowerPoint 演示文稿</vt:lpstr>
      <vt:lpstr>PowerPoint 演示文稿</vt:lpstr>
      <vt:lpstr>需求分析</vt:lpstr>
      <vt:lpstr>2  概念结构设计</vt:lpstr>
      <vt:lpstr>2.1  概念结构设计</vt:lpstr>
      <vt:lpstr>概念结构设计（续）</vt:lpstr>
      <vt:lpstr>概念结构设计（续）</vt:lpstr>
      <vt:lpstr>概念结构设计（续）</vt:lpstr>
      <vt:lpstr>2  概念结构设计</vt:lpstr>
      <vt:lpstr>2.2  概念结构设计的方法与步骤</vt:lpstr>
      <vt:lpstr>常用策略</vt:lpstr>
      <vt:lpstr>2  概念结构设计</vt:lpstr>
      <vt:lpstr>数据抽象</vt:lpstr>
      <vt:lpstr>数据抽象（续）</vt:lpstr>
      <vt:lpstr>数据抽象（续）</vt:lpstr>
      <vt:lpstr>数据抽象（续）</vt:lpstr>
      <vt:lpstr>局部视图(E-R图)设计</vt:lpstr>
      <vt:lpstr>选择局部应用</vt:lpstr>
      <vt:lpstr>选择局部应用（续）</vt:lpstr>
      <vt:lpstr>逐一设计分E-R图</vt:lpstr>
      <vt:lpstr>逐一设计分E-R图（续）</vt:lpstr>
      <vt:lpstr>逐一设计分E-R图（续）</vt:lpstr>
      <vt:lpstr>逐一设计分E-R图（续）</vt:lpstr>
      <vt:lpstr>逐一设计分E-R图（续）</vt:lpstr>
      <vt:lpstr>PowerPoint 演示文稿</vt:lpstr>
      <vt:lpstr>PowerPoint 演示文稿</vt:lpstr>
      <vt:lpstr>PowerPoint 演示文稿</vt:lpstr>
      <vt:lpstr>PowerPoint 演示文稿</vt:lpstr>
      <vt:lpstr>PowerPoint 演示文稿</vt:lpstr>
      <vt:lpstr>PowerPoint 演示文稿</vt:lpstr>
      <vt:lpstr>逐一设计分E-R图（续）</vt:lpstr>
      <vt:lpstr>逐一设计分E-R图（续）</vt:lpstr>
      <vt:lpstr>逐一设计分E-R图（续）</vt:lpstr>
      <vt:lpstr>2  概念结构设计</vt:lpstr>
      <vt:lpstr>2.4  视图的集成</vt:lpstr>
      <vt:lpstr>视图集成的两种方式</vt:lpstr>
      <vt:lpstr>视图的集成（续）</vt:lpstr>
      <vt:lpstr>视图的集成（续）</vt:lpstr>
      <vt:lpstr>PowerPoint 演示文稿</vt:lpstr>
      <vt:lpstr>合并分E-R图，解决冲突，生成初步E-R图</vt:lpstr>
      <vt:lpstr>①合并分E-R图，解决冲突，生成初步E-R图</vt:lpstr>
      <vt:lpstr>属性冲突</vt:lpstr>
      <vt:lpstr>命名冲突</vt:lpstr>
      <vt:lpstr>结构冲突</vt:lpstr>
      <vt:lpstr>②消除不必要的冗余，产生基本E-R图</vt:lpstr>
      <vt:lpstr>验证整体概念结构(整体E-R图)</vt:lpstr>
      <vt:lpstr>验证整体概念结构（续）</vt:lpstr>
      <vt:lpstr>3  逻辑结构设计</vt:lpstr>
      <vt:lpstr>逻辑结构设计(续)</vt:lpstr>
      <vt:lpstr>3  逻辑结构设计</vt:lpstr>
      <vt:lpstr>3.1  E-R图向关系模型的转换</vt:lpstr>
      <vt:lpstr>E-R图向关系模型的转换（续）</vt:lpstr>
      <vt:lpstr>E-R图向关系模型的转换（续）</vt:lpstr>
      <vt:lpstr>E-R图向关系模型的转换（续）</vt:lpstr>
      <vt:lpstr>E-R图向关系模型的转换（续）</vt:lpstr>
      <vt:lpstr>E-R图向关系模型的转换（续）</vt:lpstr>
      <vt:lpstr>E-R图向关系模型的转换（续）</vt:lpstr>
      <vt:lpstr>3  逻辑结构设计</vt:lpstr>
      <vt:lpstr>3.2  数据模型的优化</vt:lpstr>
      <vt:lpstr>数据模型的优化（续）</vt:lpstr>
      <vt:lpstr>数据模型的优化（续）</vt:lpstr>
      <vt:lpstr>数据模型的优化（续）</vt:lpstr>
      <vt:lpstr>数据模型的优化（续）</vt:lpstr>
      <vt:lpstr>数据模型的优化（续）</vt:lpstr>
      <vt:lpstr>数据模型的优化（续）</vt:lpstr>
      <vt:lpstr>数据模型的优化（续）</vt:lpstr>
      <vt:lpstr>3  逻辑结构设计</vt:lpstr>
      <vt:lpstr>3.3  设计用户子模式</vt:lpstr>
      <vt:lpstr>设计用户子模式（续）</vt:lpstr>
      <vt:lpstr>4  数据库的物理结构设计</vt:lpstr>
      <vt:lpstr>数据库的物理结构设计(续)</vt:lpstr>
      <vt:lpstr>数据库的物理结构设计(续)</vt:lpstr>
      <vt:lpstr>4  数据库的物理结构设计</vt:lpstr>
      <vt:lpstr>4.1  数据库物理结构设计的内容和方法</vt:lpstr>
      <vt:lpstr>数据库的物理结构设计的内容和方法（续）</vt:lpstr>
      <vt:lpstr>数据库的物理结构设计的内容和方法（续）</vt:lpstr>
      <vt:lpstr>数据库的物理结构设计的内容和方法（续）</vt:lpstr>
      <vt:lpstr>4  数据库的物理结构设计</vt:lpstr>
      <vt:lpstr>4.2  关系模式存取方法选择</vt:lpstr>
      <vt:lpstr>关系模式存取方法选择（续）</vt:lpstr>
      <vt:lpstr>(一) 索引存取方法的选择</vt:lpstr>
      <vt:lpstr>索引存取方法的选择（续）</vt:lpstr>
      <vt:lpstr>(二) 聚簇存取方法的选择</vt:lpstr>
      <vt:lpstr>聚簇存取方法的选择（续）</vt:lpstr>
      <vt:lpstr>聚簇存取方法的选择（续）</vt:lpstr>
      <vt:lpstr>聚簇存取方法的选择（续）</vt:lpstr>
      <vt:lpstr>聚簇存取方法的选择（续）</vt:lpstr>
      <vt:lpstr>聚簇存取方法的选择（续）</vt:lpstr>
      <vt:lpstr>(三) HASH存取方法的选择</vt:lpstr>
      <vt:lpstr>4  数据库的物理设计</vt:lpstr>
      <vt:lpstr>4.3  确定数据库的存储结构</vt:lpstr>
      <vt:lpstr>确定数据的存放位置</vt:lpstr>
      <vt:lpstr>确定数据的存放位置（续）</vt:lpstr>
      <vt:lpstr>确定数据的存放位置（续）</vt:lpstr>
      <vt:lpstr>确定数据的存放位置（续）</vt:lpstr>
      <vt:lpstr>4  数据库的物理结构设计</vt:lpstr>
      <vt:lpstr>4.4  评价物理结构</vt:lpstr>
      <vt:lpstr>评价物理结构(续)</vt:lpstr>
      <vt:lpstr>5 数据库实施和维护</vt:lpstr>
      <vt:lpstr>5.1 数据的载入和应用程序的调试</vt:lpstr>
      <vt:lpstr> 数据的载入 </vt:lpstr>
      <vt:lpstr>应用程序的编码和调试</vt:lpstr>
      <vt:lpstr>5 数据库实施和维护</vt:lpstr>
      <vt:lpstr>5.2 数据库的试运行</vt:lpstr>
      <vt:lpstr>数据库的试运行（续）</vt:lpstr>
      <vt:lpstr>数据库的试运行（续）</vt:lpstr>
      <vt:lpstr>5 数据库实施和维护</vt:lpstr>
      <vt:lpstr>5.3  数据库的运行与维护</vt:lpstr>
      <vt:lpstr>数据库的运行与维护（续）</vt:lpstr>
      <vt:lpstr>数据库的运行与维护（续）</vt:lpstr>
      <vt:lpstr>数据库的运行与维护（续）</vt:lpstr>
      <vt:lpstr>数据库运行与维护（续）</vt:lpstr>
      <vt:lpstr>6  小结</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数据库系统课程项目</dc:title>
  <dc:creator>admin</dc:creator>
  <cp:lastModifiedBy>yqhpjdq</cp:lastModifiedBy>
  <cp:revision>235</cp:revision>
  <dcterms:created xsi:type="dcterms:W3CDTF">2014-11-23T15:51:13Z</dcterms:created>
  <dcterms:modified xsi:type="dcterms:W3CDTF">2019-09-09T15:16:31Z</dcterms:modified>
</cp:coreProperties>
</file>