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1" r:id="rId1"/>
  </p:sldMasterIdLst>
  <p:notesMasterIdLst>
    <p:notesMasterId r:id="rId71"/>
  </p:notesMasterIdLst>
  <p:sldIdLst>
    <p:sldId id="256" r:id="rId2"/>
    <p:sldId id="257" r:id="rId3"/>
    <p:sldId id="258" r:id="rId4"/>
    <p:sldId id="259" r:id="rId5"/>
    <p:sldId id="260" r:id="rId6"/>
    <p:sldId id="261" r:id="rId7"/>
    <p:sldId id="33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6" r:id="rId38"/>
    <p:sldId id="292" r:id="rId39"/>
    <p:sldId id="293" r:id="rId40"/>
    <p:sldId id="294" r:id="rId41"/>
    <p:sldId id="295" r:id="rId42"/>
    <p:sldId id="297" r:id="rId43"/>
    <p:sldId id="298" r:id="rId44"/>
    <p:sldId id="299" r:id="rId45"/>
    <p:sldId id="300" r:id="rId46"/>
    <p:sldId id="306" r:id="rId47"/>
    <p:sldId id="301" r:id="rId48"/>
    <p:sldId id="305" r:id="rId49"/>
    <p:sldId id="302" r:id="rId50"/>
    <p:sldId id="303" r:id="rId51"/>
    <p:sldId id="304" r:id="rId52"/>
    <p:sldId id="307" r:id="rId53"/>
    <p:sldId id="308" r:id="rId54"/>
    <p:sldId id="309" r:id="rId55"/>
    <p:sldId id="310" r:id="rId56"/>
    <p:sldId id="311" r:id="rId57"/>
    <p:sldId id="312" r:id="rId58"/>
    <p:sldId id="313" r:id="rId59"/>
    <p:sldId id="314" r:id="rId60"/>
    <p:sldId id="321" r:id="rId61"/>
    <p:sldId id="322" r:id="rId62"/>
    <p:sldId id="323" r:id="rId63"/>
    <p:sldId id="324" r:id="rId64"/>
    <p:sldId id="325" r:id="rId65"/>
    <p:sldId id="326" r:id="rId66"/>
    <p:sldId id="327" r:id="rId67"/>
    <p:sldId id="328" r:id="rId68"/>
    <p:sldId id="329" r:id="rId69"/>
    <p:sldId id="330"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0" autoAdjust="0"/>
    <p:restoredTop sz="89447" autoAdjust="0"/>
  </p:normalViewPr>
  <p:slideViewPr>
    <p:cSldViewPr snapToGrid="0">
      <p:cViewPr varScale="1">
        <p:scale>
          <a:sx n="117" d="100"/>
          <a:sy n="117"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E527D-8E7A-4527-9357-4ACB82ED7803}" type="datetimeFigureOut">
              <a:rPr lang="zh-CN" altLang="en-US" smtClean="0"/>
              <a:t>2018-09-10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BDDFC-3E8B-4153-9B0B-289BC605851C}" type="slidenum">
              <a:rPr lang="zh-CN" altLang="en-US" smtClean="0"/>
              <a:t>‹#›</a:t>
            </a:fld>
            <a:endParaRPr lang="zh-CN" altLang="en-US"/>
          </a:p>
        </p:txBody>
      </p:sp>
    </p:spTree>
    <p:extLst>
      <p:ext uri="{BB962C8B-B14F-4D97-AF65-F5344CB8AC3E}">
        <p14:creationId xmlns:p14="http://schemas.microsoft.com/office/powerpoint/2010/main" val="18223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zh.wikipedia.org/wiki/%E8%87%AA%E7%84%B6%E8%AF%AD%E8%A8%80"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s://zh.wikipedia.org/wiki/%E4%B8%8A%E4%B8%8B%E6%96%87%E6%9C%89%E5%85%B3%E8%AF%AD%E8%A8%80" TargetMode="External"/><Relationship Id="rId4" Type="http://schemas.openxmlformats.org/officeDocument/2006/relationships/hyperlink" Target="https://zh.wikipedia.org/wiki/%E5%BD%A2%E5%BC%8F%E8%AF%AD%E8%A8%8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程序设计语言是人与计算机交流的基础。</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3</a:t>
            </a:fld>
            <a:endParaRPr lang="zh-CN" altLang="en-US"/>
          </a:p>
        </p:txBody>
      </p:sp>
    </p:spTree>
    <p:extLst>
      <p:ext uri="{BB962C8B-B14F-4D97-AF65-F5344CB8AC3E}">
        <p14:creationId xmlns:p14="http://schemas.microsoft.com/office/powerpoint/2010/main" val="772762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语言已经定义清楚。但是如何描述一个语言呢？引入文法的概念。</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27</a:t>
            </a:fld>
            <a:endParaRPr lang="zh-CN" altLang="en-US"/>
          </a:p>
        </p:txBody>
      </p:sp>
    </p:spTree>
    <p:extLst>
      <p:ext uri="{BB962C8B-B14F-4D97-AF65-F5344CB8AC3E}">
        <p14:creationId xmlns:p14="http://schemas.microsoft.com/office/powerpoint/2010/main" val="856756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这些所谓的规则，合在一起，就叫文法</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28</a:t>
            </a:fld>
            <a:endParaRPr lang="zh-CN" altLang="en-US"/>
          </a:p>
        </p:txBody>
      </p:sp>
    </p:spTree>
    <p:extLst>
      <p:ext uri="{BB962C8B-B14F-4D97-AF65-F5344CB8AC3E}">
        <p14:creationId xmlns:p14="http://schemas.microsoft.com/office/powerpoint/2010/main" val="2477694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2BDDFC-3E8B-4153-9B0B-289BC605851C}" type="slidenum">
              <a:rPr lang="zh-CN" altLang="en-US" smtClean="0"/>
              <a:t>32</a:t>
            </a:fld>
            <a:endParaRPr lang="zh-CN" altLang="en-US"/>
          </a:p>
        </p:txBody>
      </p:sp>
    </p:spTree>
    <p:extLst>
      <p:ext uri="{BB962C8B-B14F-4D97-AF65-F5344CB8AC3E}">
        <p14:creationId xmlns:p14="http://schemas.microsoft.com/office/powerpoint/2010/main" val="1946070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描述了一个语言。问题：这个语言是有限的还是无限的？</a:t>
            </a:r>
          </a:p>
          <a:p>
            <a:endParaRPr lang="zh-CN" altLang="en-US" dirty="0"/>
          </a:p>
        </p:txBody>
      </p:sp>
      <p:sp>
        <p:nvSpPr>
          <p:cNvPr id="4" name="灯片编号占位符 3"/>
          <p:cNvSpPr>
            <a:spLocks noGrp="1"/>
          </p:cNvSpPr>
          <p:nvPr>
            <p:ph type="sldNum" sz="quarter" idx="10"/>
          </p:nvPr>
        </p:nvSpPr>
        <p:spPr/>
        <p:txBody>
          <a:bodyPr/>
          <a:lstStyle/>
          <a:p>
            <a:fld id="{8F2BDDFC-3E8B-4153-9B0B-289BC605851C}" type="slidenum">
              <a:rPr lang="zh-CN" altLang="en-US" smtClean="0"/>
              <a:t>33</a:t>
            </a:fld>
            <a:endParaRPr lang="zh-CN" altLang="en-US"/>
          </a:p>
        </p:txBody>
      </p:sp>
    </p:spTree>
    <p:extLst>
      <p:ext uri="{BB962C8B-B14F-4D97-AF65-F5344CB8AC3E}">
        <p14:creationId xmlns:p14="http://schemas.microsoft.com/office/powerpoint/2010/main" val="323582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被作为描述</a:t>
            </a:r>
            <a:r>
              <a:rPr lang="zh-CN" altLang="en-US" sz="1200" b="0" i="0" u="none" strike="noStrike" kern="1200" dirty="0">
                <a:solidFill>
                  <a:schemeClr val="tx1"/>
                </a:solidFill>
                <a:effectLst/>
                <a:latin typeface="+mn-lt"/>
                <a:ea typeface="+mn-ea"/>
                <a:cs typeface="+mn-cs"/>
                <a:hlinkClick r:id="rId3" tooltip="自然语言"/>
              </a:rPr>
              <a:t>自然语言</a:t>
            </a:r>
            <a:r>
              <a:rPr lang="zh-CN" altLang="en-US" sz="1200" b="0" i="0" kern="1200" dirty="0">
                <a:solidFill>
                  <a:schemeClr val="tx1"/>
                </a:solidFill>
                <a:effectLst/>
                <a:latin typeface="+mn-lt"/>
                <a:ea typeface="+mn-ea"/>
                <a:cs typeface="+mn-cs"/>
              </a:rPr>
              <a:t>的语法的一种方式，在自然语言中一个单词是否可以出现在特定位置上，要依赖于上下文。可以被上下文有关文法描述的</a:t>
            </a:r>
            <a:r>
              <a:rPr lang="zh-CN" altLang="en-US" sz="1200" b="0" i="0" u="none" strike="noStrike" kern="1200" dirty="0">
                <a:solidFill>
                  <a:schemeClr val="tx1"/>
                </a:solidFill>
                <a:effectLst/>
                <a:latin typeface="+mn-lt"/>
                <a:ea typeface="+mn-ea"/>
                <a:cs typeface="+mn-cs"/>
                <a:hlinkClick r:id="rId4" tooltip="形式语言"/>
              </a:rPr>
              <a:t>形式语言</a:t>
            </a:r>
            <a:r>
              <a:rPr lang="zh-CN" altLang="en-US" sz="1200" b="0" i="0" kern="1200" dirty="0">
                <a:solidFill>
                  <a:schemeClr val="tx1"/>
                </a:solidFill>
                <a:effectLst/>
                <a:latin typeface="+mn-lt"/>
                <a:ea typeface="+mn-ea"/>
                <a:cs typeface="+mn-cs"/>
              </a:rPr>
              <a:t>叫做</a:t>
            </a:r>
            <a:r>
              <a:rPr lang="zh-CN" altLang="en-US" sz="1200" b="0" i="0" u="none" strike="noStrike" kern="1200" dirty="0">
                <a:solidFill>
                  <a:schemeClr val="tx1"/>
                </a:solidFill>
                <a:effectLst/>
                <a:latin typeface="+mn-lt"/>
                <a:ea typeface="+mn-ea"/>
                <a:cs typeface="+mn-cs"/>
                <a:hlinkClick r:id="rId5" tooltip="上下文有关语言"/>
              </a:rPr>
              <a:t>上下文有关语言</a:t>
            </a:r>
            <a:endParaRPr lang="en-US" altLang="zh-CN"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牛</a:t>
            </a:r>
            <a:endParaRPr lang="en-US" altLang="zh-CN"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F2BDDFC-3E8B-4153-9B0B-289BC605851C}" type="slidenum">
              <a:rPr lang="zh-CN" altLang="en-US" smtClean="0"/>
              <a:t>45</a:t>
            </a:fld>
            <a:endParaRPr lang="zh-CN" altLang="en-US"/>
          </a:p>
        </p:txBody>
      </p:sp>
    </p:spTree>
    <p:extLst>
      <p:ext uri="{BB962C8B-B14F-4D97-AF65-F5344CB8AC3E}">
        <p14:creationId xmlns:p14="http://schemas.microsoft.com/office/powerpoint/2010/main" val="3667135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上下文无关文法取名为“上下文无关”的原因就是因为字符 </a:t>
            </a:r>
            <a:r>
              <a:rPr lang="en-US" altLang="zh-CN" sz="1200" b="0" i="0" kern="1200" dirty="0">
                <a:solidFill>
                  <a:schemeClr val="tx1"/>
                </a:solidFill>
                <a:effectLst/>
                <a:latin typeface="+mn-lt"/>
                <a:ea typeface="+mn-ea"/>
                <a:cs typeface="+mn-cs"/>
              </a:rPr>
              <a:t>V </a:t>
            </a:r>
            <a:r>
              <a:rPr lang="zh-CN" altLang="en-US" sz="1200" b="0" i="0" kern="1200" dirty="0">
                <a:solidFill>
                  <a:schemeClr val="tx1"/>
                </a:solidFill>
                <a:effectLst/>
                <a:latin typeface="+mn-lt"/>
                <a:ea typeface="+mn-ea"/>
                <a:cs typeface="+mn-cs"/>
              </a:rPr>
              <a:t>总可以被字串 </a:t>
            </a:r>
            <a:r>
              <a:rPr lang="en-US" altLang="zh-CN" sz="1200" b="0" i="0" kern="1200" dirty="0">
                <a:solidFill>
                  <a:schemeClr val="tx1"/>
                </a:solidFill>
                <a:effectLst/>
                <a:latin typeface="+mn-lt"/>
                <a:ea typeface="+mn-ea"/>
                <a:cs typeface="+mn-cs"/>
              </a:rPr>
              <a:t>w </a:t>
            </a:r>
            <a:r>
              <a:rPr lang="zh-CN" altLang="en-US" sz="1200" b="0" i="0" kern="1200" dirty="0">
                <a:solidFill>
                  <a:schemeClr val="tx1"/>
                </a:solidFill>
                <a:effectLst/>
                <a:latin typeface="+mn-lt"/>
                <a:ea typeface="+mn-ea"/>
                <a:cs typeface="+mn-cs"/>
              </a:rPr>
              <a:t>自由替换，而无需考虑字符 </a:t>
            </a:r>
            <a:r>
              <a:rPr lang="en-US" altLang="zh-CN" sz="1200" b="0" i="0" kern="1200" dirty="0">
                <a:solidFill>
                  <a:schemeClr val="tx1"/>
                </a:solidFill>
                <a:effectLst/>
                <a:latin typeface="+mn-lt"/>
                <a:ea typeface="+mn-ea"/>
                <a:cs typeface="+mn-cs"/>
              </a:rPr>
              <a:t>V </a:t>
            </a:r>
            <a:r>
              <a:rPr lang="zh-CN" altLang="en-US" sz="1200" b="0" i="0" kern="1200" dirty="0">
                <a:solidFill>
                  <a:schemeClr val="tx1"/>
                </a:solidFill>
                <a:effectLst/>
                <a:latin typeface="+mn-lt"/>
                <a:ea typeface="+mn-ea"/>
                <a:cs typeface="+mn-cs"/>
              </a:rPr>
              <a:t>出现的上下文。一个形式语言是上下文无关的，如果它是由上下文无关文法生成的</a:t>
            </a:r>
            <a:endParaRPr lang="zh-CN" altLang="en-US" dirty="0"/>
          </a:p>
        </p:txBody>
      </p:sp>
      <p:sp>
        <p:nvSpPr>
          <p:cNvPr id="4" name="灯片编号占位符 3"/>
          <p:cNvSpPr>
            <a:spLocks noGrp="1"/>
          </p:cNvSpPr>
          <p:nvPr>
            <p:ph type="sldNum" sz="quarter" idx="10"/>
          </p:nvPr>
        </p:nvSpPr>
        <p:spPr/>
        <p:txBody>
          <a:bodyPr/>
          <a:lstStyle/>
          <a:p>
            <a:fld id="{8F2BDDFC-3E8B-4153-9B0B-289BC605851C}" type="slidenum">
              <a:rPr lang="zh-CN" altLang="en-US" smtClean="0"/>
              <a:t>47</a:t>
            </a:fld>
            <a:endParaRPr lang="zh-CN" altLang="en-US"/>
          </a:p>
        </p:txBody>
      </p:sp>
    </p:spTree>
    <p:extLst>
      <p:ext uri="{BB962C8B-B14F-4D97-AF65-F5344CB8AC3E}">
        <p14:creationId xmlns:p14="http://schemas.microsoft.com/office/powerpoint/2010/main" val="3973226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2BDDFC-3E8B-4153-9B0B-289BC605851C}" type="slidenum">
              <a:rPr lang="zh-CN" altLang="en-US" smtClean="0"/>
              <a:t>52</a:t>
            </a:fld>
            <a:endParaRPr lang="zh-CN" altLang="en-US"/>
          </a:p>
        </p:txBody>
      </p:sp>
    </p:spTree>
    <p:extLst>
      <p:ext uri="{BB962C8B-B14F-4D97-AF65-F5344CB8AC3E}">
        <p14:creationId xmlns:p14="http://schemas.microsoft.com/office/powerpoint/2010/main" val="3596401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如何学习语言。</a:t>
            </a:r>
            <a:endParaRPr lang="en-US" altLang="zh-CN" dirty="0"/>
          </a:p>
          <a:p>
            <a:endParaRPr lang="en-US" altLang="zh-CN" dirty="0"/>
          </a:p>
          <a:p>
            <a:r>
              <a:rPr lang="zh-CN" altLang="en-US" dirty="0"/>
              <a:t>是这个语言还是不是。什么意思？</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5</a:t>
            </a:fld>
            <a:endParaRPr lang="zh-CN" altLang="en-US"/>
          </a:p>
        </p:txBody>
      </p:sp>
    </p:spTree>
    <p:extLst>
      <p:ext uri="{BB962C8B-B14F-4D97-AF65-F5344CB8AC3E}">
        <p14:creationId xmlns:p14="http://schemas.microsoft.com/office/powerpoint/2010/main" val="33108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什么时候请我吃饭</a:t>
            </a:r>
            <a:r>
              <a:rPr lang="en-US" altLang="zh-CN" dirty="0"/>
              <a:t>?</a:t>
            </a:r>
            <a:r>
              <a:rPr lang="zh-CN" altLang="en-US" dirty="0"/>
              <a:t>明天的明天的明天的明天的明天</a:t>
            </a:r>
            <a:endParaRPr lang="en-US" altLang="zh-CN" dirty="0"/>
          </a:p>
          <a:p>
            <a:endParaRPr lang="en-US" altLang="zh-CN" dirty="0"/>
          </a:p>
          <a:p>
            <a:r>
              <a:rPr lang="zh-CN" altLang="en-US" dirty="0"/>
              <a:t>有限的语言和无限的语言</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9</a:t>
            </a:fld>
            <a:endParaRPr lang="zh-CN" altLang="en-US"/>
          </a:p>
        </p:txBody>
      </p:sp>
    </p:spTree>
    <p:extLst>
      <p:ext uri="{BB962C8B-B14F-4D97-AF65-F5344CB8AC3E}">
        <p14:creationId xmlns:p14="http://schemas.microsoft.com/office/powerpoint/2010/main" val="2056747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括号语言</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10</a:t>
            </a:fld>
            <a:endParaRPr lang="zh-CN" altLang="en-US"/>
          </a:p>
        </p:txBody>
      </p:sp>
    </p:spTree>
    <p:extLst>
      <p:ext uri="{BB962C8B-B14F-4D97-AF65-F5344CB8AC3E}">
        <p14:creationId xmlns:p14="http://schemas.microsoft.com/office/powerpoint/2010/main" val="28883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正则表达式的发明人</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11</a:t>
            </a:fld>
            <a:endParaRPr lang="zh-CN" altLang="en-US"/>
          </a:p>
        </p:txBody>
      </p:sp>
    </p:spTree>
    <p:extLst>
      <p:ext uri="{BB962C8B-B14F-4D97-AF65-F5344CB8AC3E}">
        <p14:creationId xmlns:p14="http://schemas.microsoft.com/office/powerpoint/2010/main" val="3740006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描述性的语言</a:t>
            </a:r>
            <a:r>
              <a:rPr lang="zh-CN" altLang="en-US" baseline="0" dirty="0"/>
              <a:t> </a:t>
            </a:r>
            <a:r>
              <a:rPr lang="en-US" altLang="zh-CN" baseline="0" dirty="0"/>
              <a:t>vs. </a:t>
            </a:r>
            <a:r>
              <a:rPr lang="zh-CN" altLang="en-US" baseline="0" dirty="0"/>
              <a:t>指令式的语言</a:t>
            </a:r>
            <a:endParaRPr lang="en-US" altLang="zh-CN" baseline="0" dirty="0"/>
          </a:p>
          <a:p>
            <a:endParaRPr lang="en-US" altLang="zh-CN" baseline="0" dirty="0"/>
          </a:p>
          <a:p>
            <a:r>
              <a:rPr lang="zh-CN" altLang="en-US" baseline="0" dirty="0"/>
              <a:t>相互等价。操作语义和指称语义</a:t>
            </a:r>
            <a:endParaRPr lang="zh-CN" altLang="en-US" dirty="0"/>
          </a:p>
        </p:txBody>
      </p:sp>
      <p:sp>
        <p:nvSpPr>
          <p:cNvPr id="4" name="灯片编号占位符 3"/>
          <p:cNvSpPr>
            <a:spLocks noGrp="1"/>
          </p:cNvSpPr>
          <p:nvPr>
            <p:ph type="sldNum" sz="quarter" idx="10"/>
          </p:nvPr>
        </p:nvSpPr>
        <p:spPr/>
        <p:txBody>
          <a:bodyPr/>
          <a:lstStyle/>
          <a:p>
            <a:fld id="{8F2BDDFC-3E8B-4153-9B0B-289BC605851C}" type="slidenum">
              <a:rPr lang="zh-CN" altLang="en-US" smtClean="0"/>
              <a:t>12</a:t>
            </a:fld>
            <a:endParaRPr lang="zh-CN" altLang="en-US"/>
          </a:p>
        </p:txBody>
      </p:sp>
    </p:spTree>
    <p:extLst>
      <p:ext uri="{BB962C8B-B14F-4D97-AF65-F5344CB8AC3E}">
        <p14:creationId xmlns:p14="http://schemas.microsoft.com/office/powerpoint/2010/main" val="168741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为了解决实际问题的。</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13</a:t>
            </a:fld>
            <a:endParaRPr lang="zh-CN" altLang="en-US"/>
          </a:p>
        </p:txBody>
      </p:sp>
    </p:spTree>
    <p:extLst>
      <p:ext uri="{BB962C8B-B14F-4D97-AF65-F5344CB8AC3E}">
        <p14:creationId xmlns:p14="http://schemas.microsoft.com/office/powerpoint/2010/main" val="196765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学习加减乘除，背后的自然数公理体系。</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14</a:t>
            </a:fld>
            <a:endParaRPr lang="zh-CN" altLang="en-US"/>
          </a:p>
        </p:txBody>
      </p:sp>
    </p:spTree>
    <p:extLst>
      <p:ext uri="{BB962C8B-B14F-4D97-AF65-F5344CB8AC3E}">
        <p14:creationId xmlns:p14="http://schemas.microsoft.com/office/powerpoint/2010/main" val="88768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2BDDFC-3E8B-4153-9B0B-289BC605851C}" type="slidenum">
              <a:rPr lang="zh-CN" altLang="en-US" smtClean="0"/>
              <a:t>18</a:t>
            </a:fld>
            <a:endParaRPr lang="zh-CN" altLang="en-US"/>
          </a:p>
        </p:txBody>
      </p:sp>
    </p:spTree>
    <p:extLst>
      <p:ext uri="{BB962C8B-B14F-4D97-AF65-F5344CB8AC3E}">
        <p14:creationId xmlns:p14="http://schemas.microsoft.com/office/powerpoint/2010/main" val="274867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E817476-0DCB-4384-8BD4-B615F884C664}" type="datetime1">
              <a:rPr lang="zh-CN" altLang="en-US" smtClean="0"/>
              <a:t>2018-09-10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90642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204598-05D8-4189-AE87-01F671EABFB1}" type="datetime1">
              <a:rPr lang="zh-CN" altLang="en-US" smtClean="0"/>
              <a:t>2018-09-10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47925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0592F-E811-4499-A84C-81006D734EAD}" type="datetime1">
              <a:rPr lang="zh-CN" altLang="en-US" smtClean="0"/>
              <a:t>2018-09-10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455522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fld id="{82BC9E24-6937-45BA-B4F0-7214D40A76ED}" type="datetime1">
              <a:rPr lang="zh-CN" altLang="en-US"/>
              <a:pPr/>
              <a:t>2018-09-10</a:t>
            </a:fld>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fld id="{9C4056BB-B807-4BD5-AF4B-437AA88E74F8}" type="slidenum">
              <a:rPr lang="en-US" altLang="zh-CN"/>
              <a:pPr/>
              <a:t>‹#›</a:t>
            </a:fld>
            <a:endParaRPr lang="en-US" altLang="zh-CN"/>
          </a:p>
        </p:txBody>
      </p:sp>
    </p:spTree>
    <p:extLst>
      <p:ext uri="{BB962C8B-B14F-4D97-AF65-F5344CB8AC3E}">
        <p14:creationId xmlns:p14="http://schemas.microsoft.com/office/powerpoint/2010/main" val="100534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5A58EC4-7847-4112-A3C7-951CDC4BFDB9}" type="datetime1">
              <a:rPr lang="zh-CN" altLang="en-US" smtClean="0"/>
              <a:t>2018-09-10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61209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1EDECA9-40A3-46D9-A9D7-0DF22F58DD64}" type="datetime1">
              <a:rPr lang="zh-CN" altLang="en-US" smtClean="0"/>
              <a:t>2018-09-10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18502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3ED96F2-E7D7-4653-BF8F-20247065939E}" type="datetime1">
              <a:rPr lang="zh-CN" altLang="en-US" smtClean="0"/>
              <a:t>2018-09-10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62178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4FA4E9-2656-449D-9B92-A572C39654A5}" type="datetime1">
              <a:rPr lang="zh-CN" altLang="en-US" smtClean="0"/>
              <a:t>2018-09-10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110782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CDBDFC-085B-46F9-857E-0A37335CDB7D}" type="datetime1">
              <a:rPr lang="zh-CN" altLang="en-US" smtClean="0"/>
              <a:t>2018-09-10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149176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2D0270-5200-467D-A7E2-D1B902B34E2F}" type="datetime1">
              <a:rPr lang="zh-CN" altLang="en-US" smtClean="0"/>
              <a:t>2018-09-10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6363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5B3C1F3-A75F-44CB-AD32-1BB2E23817DC}" type="datetime1">
              <a:rPr lang="zh-CN" altLang="en-US" smtClean="0"/>
              <a:t>2018-09-10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31489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BE6CF5-2FBC-4332-B447-D440DB4A29CE}" type="datetime1">
              <a:rPr lang="zh-CN" altLang="en-US" smtClean="0"/>
              <a:t>2018-09-10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0966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17EF5-B876-4C7E-956F-5CAB68406841}" type="datetime1">
              <a:rPr lang="zh-CN" altLang="en-US" smtClean="0"/>
              <a:t>2018-09-10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46215138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编译原理</a:t>
            </a:r>
          </a:p>
        </p:txBody>
      </p:sp>
      <p:sp>
        <p:nvSpPr>
          <p:cNvPr id="3" name="副标题 2"/>
          <p:cNvSpPr>
            <a:spLocks noGrp="1"/>
          </p:cNvSpPr>
          <p:nvPr>
            <p:ph type="subTitle" idx="1"/>
          </p:nvPr>
        </p:nvSpPr>
        <p:spPr/>
        <p:txBody>
          <a:bodyPr>
            <a:normAutofit fontScale="92500" lnSpcReduction="20000"/>
          </a:bodyPr>
          <a:lstStyle/>
          <a:p>
            <a:r>
              <a:rPr lang="en-US" altLang="zh-CN" sz="3600" dirty="0"/>
              <a:t>Lecture 2</a:t>
            </a:r>
            <a:r>
              <a:rPr lang="zh-CN" altLang="en-US" sz="3600" dirty="0"/>
              <a:t>：</a:t>
            </a:r>
            <a:r>
              <a:rPr lang="en-US" altLang="zh-CN" sz="3600" dirty="0"/>
              <a:t>Language</a:t>
            </a:r>
          </a:p>
          <a:p>
            <a:r>
              <a:rPr lang="zh-CN" altLang="en-US" sz="3600" dirty="0"/>
              <a:t>高级语言与文法</a:t>
            </a:r>
            <a:endParaRPr lang="en-US" altLang="zh-CN" sz="3600" dirty="0"/>
          </a:p>
          <a:p>
            <a:endParaRPr lang="en-US" altLang="zh-CN" dirty="0"/>
          </a:p>
          <a:p>
            <a:r>
              <a:rPr lang="en-US" altLang="zh-CN" dirty="0" smtClean="0"/>
              <a:t>2018</a:t>
            </a:r>
            <a:r>
              <a:rPr lang="zh-CN" altLang="en-US" dirty="0" smtClean="0"/>
              <a:t>年</a:t>
            </a:r>
            <a:r>
              <a:rPr lang="zh-CN" altLang="en-US" dirty="0"/>
              <a:t>秋季学期</a:t>
            </a:r>
          </a:p>
        </p:txBody>
      </p:sp>
    </p:spTree>
    <p:extLst>
      <p:ext uri="{BB962C8B-B14F-4D97-AF65-F5344CB8AC3E}">
        <p14:creationId xmlns:p14="http://schemas.microsoft.com/office/powerpoint/2010/main" val="263806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5090" name="Rectangle 2"/>
          <p:cNvSpPr>
            <a:spLocks noGrp="1" noChangeArrowheads="1"/>
          </p:cNvSpPr>
          <p:nvPr>
            <p:ph type="title"/>
          </p:nvPr>
        </p:nvSpPr>
        <p:spPr>
          <a:noFill/>
          <a:ln/>
        </p:spPr>
        <p:txBody>
          <a:bodyPr vert="horz" lIns="92075" tIns="46038" rIns="92075" bIns="46038" rtlCol="0" anchor="ctr">
            <a:normAutofit/>
          </a:bodyPr>
          <a:lstStyle/>
          <a:p>
            <a:r>
              <a:rPr lang="zh-CN" altLang="en-US">
                <a:latin typeface="Times New Roman" panose="02020603050405020304" pitchFamily="18" charset="0"/>
              </a:rPr>
              <a:t>形式语言与自动机理论的产生与作用</a:t>
            </a:r>
          </a:p>
        </p:txBody>
      </p:sp>
      <p:sp>
        <p:nvSpPr>
          <p:cNvPr id="2905091" name="Rectangle 3"/>
          <p:cNvSpPr>
            <a:spLocks noGrp="1" noChangeArrowheads="1"/>
          </p:cNvSpPr>
          <p:nvPr>
            <p:ph idx="1"/>
          </p:nvPr>
        </p:nvSpPr>
        <p:spPr>
          <a:noFill/>
          <a:ln/>
        </p:spPr>
        <p:txBody>
          <a:bodyPr vert="horz" lIns="92075" tIns="46038" rIns="92075" bIns="46038" rtlCol="0">
            <a:normAutofit/>
          </a:bodyPr>
          <a:lstStyle/>
          <a:p>
            <a:pPr>
              <a:lnSpc>
                <a:spcPct val="150000"/>
              </a:lnSpc>
            </a:pPr>
            <a:r>
              <a:rPr lang="zh-CN" altLang="en-US" dirty="0">
                <a:solidFill>
                  <a:srgbClr val="FF0000"/>
                </a:solidFill>
                <a:latin typeface="+mn-ea"/>
              </a:rPr>
              <a:t>语言学家</a:t>
            </a:r>
            <a:r>
              <a:rPr lang="en-US" altLang="zh-CN" dirty="0">
                <a:solidFill>
                  <a:srgbClr val="FF0000"/>
                </a:solidFill>
                <a:latin typeface="+mn-ea"/>
              </a:rPr>
              <a:t>Chomsky</a:t>
            </a:r>
            <a:r>
              <a:rPr lang="zh-CN" altLang="en-US" dirty="0">
                <a:solidFill>
                  <a:srgbClr val="FF0000"/>
                </a:solidFill>
                <a:latin typeface="+mn-ea"/>
              </a:rPr>
              <a:t>最初从产生语言的角度研究语言</a:t>
            </a:r>
            <a:r>
              <a:rPr lang="zh-CN" altLang="en-US" dirty="0">
                <a:solidFill>
                  <a:schemeClr val="hlink"/>
                </a:solidFill>
                <a:latin typeface="+mn-ea"/>
              </a:rPr>
              <a:t>。</a:t>
            </a:r>
          </a:p>
          <a:p>
            <a:pPr lvl="1">
              <a:lnSpc>
                <a:spcPct val="150000"/>
              </a:lnSpc>
            </a:pPr>
            <a:r>
              <a:rPr lang="en-US" altLang="zh-CN" dirty="0">
                <a:latin typeface="+mn-ea"/>
              </a:rPr>
              <a:t>1956</a:t>
            </a:r>
            <a:r>
              <a:rPr lang="zh-CN" altLang="en-US" dirty="0">
                <a:latin typeface="+mn-ea"/>
              </a:rPr>
              <a:t>年，通过抽象，他将语言形式地定义为是由一个字母表中的字母组成的一些串的集合。可以在字母表上按照一定的规则定义一个文法（</a:t>
            </a:r>
            <a:r>
              <a:rPr lang="en-US" altLang="zh-CN" dirty="0">
                <a:latin typeface="+mn-ea"/>
              </a:rPr>
              <a:t>Grammar</a:t>
            </a:r>
            <a:r>
              <a:rPr lang="zh-CN" altLang="en-US" dirty="0">
                <a:latin typeface="+mn-ea"/>
              </a:rPr>
              <a:t>），该文法所能产生的所有句子组成的集合就是该文法产生的语言。</a:t>
            </a:r>
          </a:p>
        </p:txBody>
      </p:sp>
      <p:sp>
        <p:nvSpPr>
          <p:cNvPr id="4" name="日期占位符 3"/>
          <p:cNvSpPr>
            <a:spLocks noGrp="1"/>
          </p:cNvSpPr>
          <p:nvPr>
            <p:ph type="dt" sz="half" idx="10"/>
          </p:nvPr>
        </p:nvSpPr>
        <p:spPr/>
        <p:txBody>
          <a:bodyPr/>
          <a:lstStyle/>
          <a:p>
            <a:fld id="{03883F4F-BB3B-45ED-AC89-145034EF5D59}"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3C3DFCB5-23FC-4127-9F0A-29C24020F8B1}" type="slidenum">
              <a:rPr lang="en-US" altLang="zh-CN"/>
              <a:pPr/>
              <a:t>10</a:t>
            </a:fld>
            <a:endParaRPr lang="en-US" altLang="zh-CN"/>
          </a:p>
        </p:txBody>
      </p:sp>
      <p:pic>
        <p:nvPicPr>
          <p:cNvPr id="8194" name="Picture 2" descr="The Chomsky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611" y="4564855"/>
            <a:ext cx="2700051" cy="19440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upload.wikimedia.org/wikipedia/commons/d/db/Noam_chomsky_cropp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773" y="4646443"/>
            <a:ext cx="1534660" cy="178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03267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42" name="Rectangle 2"/>
          <p:cNvSpPr>
            <a:spLocks noGrp="1" noChangeArrowheads="1"/>
          </p:cNvSpPr>
          <p:nvPr>
            <p:ph type="title"/>
          </p:nvPr>
        </p:nvSpPr>
        <p:spPr>
          <a:noFill/>
          <a:ln/>
        </p:spPr>
        <p:txBody>
          <a:bodyPr vert="horz" lIns="92075" tIns="46038" rIns="92075" bIns="46038" rtlCol="0" anchor="ctr">
            <a:normAutofit/>
          </a:bodyPr>
          <a:lstStyle/>
          <a:p>
            <a:r>
              <a:rPr lang="zh-CN" altLang="en-US">
                <a:latin typeface="Times New Roman" panose="02020603050405020304" pitchFamily="18" charset="0"/>
              </a:rPr>
              <a:t>形式语言与自动机理论的产生与作用</a:t>
            </a:r>
          </a:p>
        </p:txBody>
      </p:sp>
      <p:sp>
        <p:nvSpPr>
          <p:cNvPr id="983043" name="Rectangle 3"/>
          <p:cNvSpPr>
            <a:spLocks noGrp="1" noChangeArrowheads="1"/>
          </p:cNvSpPr>
          <p:nvPr>
            <p:ph idx="1"/>
          </p:nvPr>
        </p:nvSpPr>
        <p:spPr>
          <a:noFill/>
          <a:ln/>
        </p:spPr>
        <p:txBody>
          <a:bodyPr vert="horz" lIns="92075" tIns="46038" rIns="92075" bIns="46038" rtlCol="0">
            <a:normAutofit/>
          </a:bodyPr>
          <a:lstStyle/>
          <a:p>
            <a:pPr>
              <a:lnSpc>
                <a:spcPct val="150000"/>
              </a:lnSpc>
            </a:pPr>
            <a:r>
              <a:rPr lang="zh-CN" altLang="en-US" dirty="0">
                <a:solidFill>
                  <a:srgbClr val="FF0000"/>
                </a:solidFill>
                <a:latin typeface="+mn-ea"/>
              </a:rPr>
              <a:t>克林（</a:t>
            </a:r>
            <a:r>
              <a:rPr lang="en-US" altLang="zh-CN" dirty="0">
                <a:solidFill>
                  <a:srgbClr val="FF0000"/>
                </a:solidFill>
                <a:latin typeface="+mn-ea"/>
              </a:rPr>
              <a:t>Kleene</a:t>
            </a:r>
            <a:r>
              <a:rPr lang="zh-CN" altLang="en-US" dirty="0">
                <a:solidFill>
                  <a:srgbClr val="FF0000"/>
                </a:solidFill>
                <a:latin typeface="+mn-ea"/>
              </a:rPr>
              <a:t>）在</a:t>
            </a:r>
            <a:r>
              <a:rPr lang="en-US" altLang="zh-CN" dirty="0">
                <a:solidFill>
                  <a:srgbClr val="FF0000"/>
                </a:solidFill>
                <a:latin typeface="+mn-ea"/>
              </a:rPr>
              <a:t>1951</a:t>
            </a:r>
            <a:r>
              <a:rPr lang="zh-CN" altLang="en-US" dirty="0">
                <a:solidFill>
                  <a:srgbClr val="FF0000"/>
                </a:solidFill>
                <a:latin typeface="+mn-ea"/>
              </a:rPr>
              <a:t>年到</a:t>
            </a:r>
            <a:r>
              <a:rPr lang="en-US" altLang="zh-CN" dirty="0">
                <a:solidFill>
                  <a:srgbClr val="FF0000"/>
                </a:solidFill>
                <a:latin typeface="+mn-ea"/>
              </a:rPr>
              <a:t>1956</a:t>
            </a:r>
            <a:r>
              <a:rPr lang="zh-CN" altLang="en-US" dirty="0">
                <a:solidFill>
                  <a:srgbClr val="FF0000"/>
                </a:solidFill>
                <a:latin typeface="+mn-ea"/>
              </a:rPr>
              <a:t>年间，从识别语言的角度研究语言，给出了语言的另一种描述</a:t>
            </a:r>
          </a:p>
          <a:p>
            <a:pPr lvl="1">
              <a:lnSpc>
                <a:spcPct val="150000"/>
              </a:lnSpc>
            </a:pPr>
            <a:r>
              <a:rPr lang="zh-CN" altLang="en-US" dirty="0">
                <a:latin typeface="+mn-ea"/>
              </a:rPr>
              <a:t>克林是在研究神经细胞中，建立了自动机</a:t>
            </a:r>
          </a:p>
          <a:p>
            <a:pPr lvl="1">
              <a:lnSpc>
                <a:spcPct val="150000"/>
              </a:lnSpc>
            </a:pPr>
            <a:r>
              <a:rPr lang="zh-CN" altLang="en-US" dirty="0">
                <a:latin typeface="+mn-ea"/>
              </a:rPr>
              <a:t>对于按照一定的规则构造的任一个自动机，该自动机就定义了一个语言，这个语言由该自动机所能识别的所有句子组成</a:t>
            </a:r>
          </a:p>
        </p:txBody>
      </p:sp>
      <p:sp>
        <p:nvSpPr>
          <p:cNvPr id="4" name="日期占位符 3"/>
          <p:cNvSpPr>
            <a:spLocks noGrp="1"/>
          </p:cNvSpPr>
          <p:nvPr>
            <p:ph type="dt" sz="half" idx="10"/>
          </p:nvPr>
        </p:nvSpPr>
        <p:spPr/>
        <p:txBody>
          <a:bodyPr/>
          <a:lstStyle/>
          <a:p>
            <a:fld id="{0FC97DE7-312C-4238-A826-DED79E100633}"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153477B0-5800-43E9-914B-413678469D96}" type="slidenum">
              <a:rPr lang="en-US" altLang="zh-CN"/>
              <a:pPr/>
              <a:t>11</a:t>
            </a:fld>
            <a:endParaRPr lang="en-US" altLang="zh-CN"/>
          </a:p>
        </p:txBody>
      </p:sp>
    </p:spTree>
    <p:extLst>
      <p:ext uri="{BB962C8B-B14F-4D97-AF65-F5344CB8AC3E}">
        <p14:creationId xmlns:p14="http://schemas.microsoft.com/office/powerpoint/2010/main" val="2702703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a:noFill/>
          <a:ln/>
        </p:spPr>
        <p:txBody>
          <a:bodyPr vert="horz" lIns="92075" tIns="46038" rIns="92075" bIns="46038" rtlCol="0" anchor="ctr">
            <a:normAutofit/>
          </a:bodyPr>
          <a:lstStyle/>
          <a:p>
            <a:r>
              <a:rPr lang="zh-CN" altLang="en-US">
                <a:latin typeface="Times New Roman" panose="02020603050405020304" pitchFamily="18" charset="0"/>
              </a:rPr>
              <a:t>形式语言与自动机理论的产生与作用</a:t>
            </a:r>
          </a:p>
        </p:txBody>
      </p:sp>
      <p:sp>
        <p:nvSpPr>
          <p:cNvPr id="984067" name="Rectangle 3"/>
          <p:cNvSpPr>
            <a:spLocks noGrp="1" noChangeArrowheads="1"/>
          </p:cNvSpPr>
          <p:nvPr>
            <p:ph idx="1"/>
          </p:nvPr>
        </p:nvSpPr>
        <p:spPr>
          <a:noFill/>
          <a:ln/>
        </p:spPr>
        <p:txBody>
          <a:bodyPr vert="horz" lIns="92075" tIns="46038" rIns="92075" bIns="46038" rtlCol="0">
            <a:normAutofit/>
          </a:bodyPr>
          <a:lstStyle/>
          <a:p>
            <a:pPr>
              <a:lnSpc>
                <a:spcPct val="150000"/>
              </a:lnSpc>
            </a:pPr>
            <a:r>
              <a:rPr lang="en-US" altLang="zh-CN" sz="3200" dirty="0">
                <a:latin typeface="+mn-ea"/>
              </a:rPr>
              <a:t>1959</a:t>
            </a:r>
            <a:r>
              <a:rPr lang="zh-CN" altLang="en-US" sz="3200" dirty="0">
                <a:latin typeface="+mn-ea"/>
              </a:rPr>
              <a:t>年，</a:t>
            </a:r>
            <a:r>
              <a:rPr lang="en-US" altLang="zh-CN" sz="3200" dirty="0">
                <a:latin typeface="+mn-ea"/>
              </a:rPr>
              <a:t>Chomsky</a:t>
            </a:r>
            <a:r>
              <a:rPr lang="zh-CN" altLang="en-US" sz="3200" dirty="0">
                <a:latin typeface="+mn-ea"/>
              </a:rPr>
              <a:t>通过深入研究，将他本人的研究成果与克林的研究成果结合了起来，不仅确定了文法和自动机分别从生成和识别的角度去表达语言，而且</a:t>
            </a:r>
            <a:r>
              <a:rPr lang="zh-CN" altLang="en-US" sz="3200" dirty="0">
                <a:solidFill>
                  <a:srgbClr val="FF0000"/>
                </a:solidFill>
                <a:latin typeface="+mn-ea"/>
              </a:rPr>
              <a:t>证明了文法与自动机的等价性</a:t>
            </a:r>
            <a:r>
              <a:rPr lang="zh-CN" altLang="en-US" sz="3200" dirty="0">
                <a:latin typeface="+mn-ea"/>
              </a:rPr>
              <a:t>。 </a:t>
            </a:r>
          </a:p>
        </p:txBody>
      </p:sp>
      <p:sp>
        <p:nvSpPr>
          <p:cNvPr id="4" name="日期占位符 3"/>
          <p:cNvSpPr>
            <a:spLocks noGrp="1"/>
          </p:cNvSpPr>
          <p:nvPr>
            <p:ph type="dt" sz="half" idx="10"/>
          </p:nvPr>
        </p:nvSpPr>
        <p:spPr/>
        <p:txBody>
          <a:bodyPr/>
          <a:lstStyle/>
          <a:p>
            <a:fld id="{C351ACC4-588A-41A5-B415-783F64B8BE5A}"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5FB57BDA-A3CD-44CA-938D-76ADE2BE163A}" type="slidenum">
              <a:rPr lang="en-US" altLang="zh-CN"/>
              <a:pPr/>
              <a:t>12</a:t>
            </a:fld>
            <a:endParaRPr lang="en-US" altLang="zh-CN"/>
          </a:p>
        </p:txBody>
      </p:sp>
    </p:spTree>
    <p:extLst>
      <p:ext uri="{BB962C8B-B14F-4D97-AF65-F5344CB8AC3E}">
        <p14:creationId xmlns:p14="http://schemas.microsoft.com/office/powerpoint/2010/main" val="252318750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6114" name="Rectangle 2"/>
          <p:cNvSpPr>
            <a:spLocks noGrp="1" noChangeArrowheads="1"/>
          </p:cNvSpPr>
          <p:nvPr>
            <p:ph type="title"/>
          </p:nvPr>
        </p:nvSpPr>
        <p:spPr>
          <a:noFill/>
          <a:ln/>
        </p:spPr>
        <p:txBody>
          <a:bodyPr vert="horz" lIns="92075" tIns="46038" rIns="92075" bIns="46038" rtlCol="0" anchor="ctr">
            <a:normAutofit/>
          </a:bodyPr>
          <a:lstStyle/>
          <a:p>
            <a:r>
              <a:rPr lang="zh-CN" altLang="en-US">
                <a:latin typeface="Times New Roman" panose="02020603050405020304" pitchFamily="18" charset="0"/>
              </a:rPr>
              <a:t>形式语言与自动机理论的产生与作用</a:t>
            </a:r>
          </a:p>
        </p:txBody>
      </p:sp>
      <p:sp>
        <p:nvSpPr>
          <p:cNvPr id="2906115" name="Rectangle 3"/>
          <p:cNvSpPr>
            <a:spLocks noGrp="1" noChangeArrowheads="1"/>
          </p:cNvSpPr>
          <p:nvPr>
            <p:ph idx="1"/>
          </p:nvPr>
        </p:nvSpPr>
        <p:spPr>
          <a:noFill/>
          <a:ln/>
        </p:spPr>
        <p:txBody>
          <a:bodyPr vert="horz" lIns="92075" tIns="46038" rIns="92075" bIns="46038" rtlCol="0">
            <a:normAutofit/>
          </a:bodyPr>
          <a:lstStyle/>
          <a:p>
            <a:pPr marL="0" indent="0">
              <a:lnSpc>
                <a:spcPct val="150000"/>
              </a:lnSpc>
              <a:buNone/>
            </a:pPr>
            <a:r>
              <a:rPr lang="en-US" altLang="zh-CN" dirty="0">
                <a:latin typeface="+mn-ea"/>
              </a:rPr>
              <a:t>20</a:t>
            </a:r>
            <a:r>
              <a:rPr lang="zh-CN" altLang="en-US" dirty="0">
                <a:latin typeface="+mn-ea"/>
              </a:rPr>
              <a:t>世纪</a:t>
            </a:r>
            <a:r>
              <a:rPr lang="en-US" altLang="zh-CN" dirty="0">
                <a:latin typeface="+mn-ea"/>
              </a:rPr>
              <a:t>50</a:t>
            </a:r>
            <a:r>
              <a:rPr lang="zh-CN" altLang="en-US" dirty="0">
                <a:latin typeface="+mn-ea"/>
              </a:rPr>
              <a:t>年代，人们用</a:t>
            </a:r>
            <a:r>
              <a:rPr lang="zh-CN" altLang="en-US" dirty="0">
                <a:solidFill>
                  <a:srgbClr val="FF0000"/>
                </a:solidFill>
                <a:latin typeface="+mn-ea"/>
              </a:rPr>
              <a:t>巴科斯范式</a:t>
            </a:r>
            <a:r>
              <a:rPr lang="zh-CN" altLang="en-US" dirty="0">
                <a:latin typeface="+mn-ea"/>
              </a:rPr>
              <a:t>（</a:t>
            </a:r>
            <a:r>
              <a:rPr lang="en-US" altLang="zh-CN" dirty="0">
                <a:latin typeface="+mn-ea"/>
              </a:rPr>
              <a:t>Backus Nour Form </a:t>
            </a:r>
            <a:r>
              <a:rPr lang="zh-CN" altLang="en-US" dirty="0">
                <a:latin typeface="+mn-ea"/>
              </a:rPr>
              <a:t>或 </a:t>
            </a:r>
            <a:r>
              <a:rPr lang="en-US" altLang="zh-CN" dirty="0">
                <a:latin typeface="+mn-ea"/>
              </a:rPr>
              <a:t>Backus Normal Form</a:t>
            </a:r>
            <a:r>
              <a:rPr lang="zh-CN" altLang="en-US" dirty="0">
                <a:latin typeface="+mn-ea"/>
              </a:rPr>
              <a:t>，简记为</a:t>
            </a:r>
            <a:r>
              <a:rPr lang="en-US" altLang="zh-CN" dirty="0">
                <a:latin typeface="+mn-ea"/>
              </a:rPr>
              <a:t>BNF</a:t>
            </a:r>
            <a:r>
              <a:rPr lang="zh-CN" altLang="en-US" dirty="0">
                <a:latin typeface="+mn-ea"/>
              </a:rPr>
              <a:t>）成功地描述</a:t>
            </a:r>
            <a:r>
              <a:rPr lang="en-US" altLang="zh-CN" dirty="0">
                <a:latin typeface="+mn-ea"/>
              </a:rPr>
              <a:t>ALGOL-60 </a:t>
            </a:r>
            <a:r>
              <a:rPr lang="zh-CN" altLang="en-US" dirty="0">
                <a:latin typeface="+mn-ea"/>
              </a:rPr>
              <a:t>促进形式语言在</a:t>
            </a:r>
            <a:r>
              <a:rPr lang="en-US" altLang="zh-CN" dirty="0">
                <a:latin typeface="+mn-ea"/>
              </a:rPr>
              <a:t>20</a:t>
            </a:r>
            <a:r>
              <a:rPr lang="zh-CN" altLang="en-US" dirty="0">
                <a:latin typeface="+mn-ea"/>
              </a:rPr>
              <a:t>世纪</a:t>
            </a:r>
            <a:r>
              <a:rPr lang="en-US" altLang="zh-CN" dirty="0">
                <a:latin typeface="+mn-ea"/>
              </a:rPr>
              <a:t>60</a:t>
            </a:r>
            <a:r>
              <a:rPr lang="zh-CN" altLang="en-US" dirty="0">
                <a:latin typeface="+mn-ea"/>
              </a:rPr>
              <a:t>年代的大发展。</a:t>
            </a:r>
          </a:p>
          <a:p>
            <a:pPr marL="0" indent="0">
              <a:lnSpc>
                <a:spcPct val="150000"/>
              </a:lnSpc>
              <a:buNone/>
            </a:pPr>
            <a:r>
              <a:rPr lang="zh-CN" altLang="en-US" dirty="0">
                <a:latin typeface="+mn-ea"/>
              </a:rPr>
              <a:t>巴科斯范式就是上下文无关文法（</a:t>
            </a:r>
            <a:r>
              <a:rPr lang="en-US" altLang="zh-CN" dirty="0">
                <a:latin typeface="+mn-ea"/>
              </a:rPr>
              <a:t>Context Free Grammar</a:t>
            </a:r>
            <a:r>
              <a:rPr lang="zh-CN" altLang="en-US" dirty="0">
                <a:latin typeface="+mn-ea"/>
              </a:rPr>
              <a:t>）的一种表示形式。</a:t>
            </a:r>
          </a:p>
        </p:txBody>
      </p:sp>
      <p:sp>
        <p:nvSpPr>
          <p:cNvPr id="4" name="日期占位符 3"/>
          <p:cNvSpPr>
            <a:spLocks noGrp="1"/>
          </p:cNvSpPr>
          <p:nvPr>
            <p:ph type="dt" sz="half" idx="10"/>
          </p:nvPr>
        </p:nvSpPr>
        <p:spPr/>
        <p:txBody>
          <a:bodyPr/>
          <a:lstStyle/>
          <a:p>
            <a:fld id="{3CB65630-7CF2-43E0-B7B9-67BC0263FE3C}"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1C35388F-5BF7-4614-89D6-C7814940DFB7}" type="slidenum">
              <a:rPr lang="en-US" altLang="zh-CN"/>
              <a:pPr/>
              <a:t>13</a:t>
            </a:fld>
            <a:endParaRPr lang="en-US" altLang="zh-CN"/>
          </a:p>
        </p:txBody>
      </p:sp>
    </p:spTree>
    <p:extLst>
      <p:ext uri="{BB962C8B-B14F-4D97-AF65-F5344CB8AC3E}">
        <p14:creationId xmlns:p14="http://schemas.microsoft.com/office/powerpoint/2010/main" val="18998165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ChangeArrowheads="1"/>
          </p:cNvSpPr>
          <p:nvPr>
            <p:ph type="title"/>
          </p:nvPr>
        </p:nvSpPr>
        <p:spPr/>
        <p:txBody>
          <a:bodyPr/>
          <a:lstStyle/>
          <a:p>
            <a:r>
              <a:rPr lang="zh-CN" altLang="en-US" dirty="0">
                <a:latin typeface="Times New Roman" panose="02020603050405020304" pitchFamily="18" charset="0"/>
              </a:rPr>
              <a:t>二、语言的基本定义</a:t>
            </a:r>
          </a:p>
        </p:txBody>
      </p:sp>
      <p:sp>
        <p:nvSpPr>
          <p:cNvPr id="987139" name="Rectangle 3"/>
          <p:cNvSpPr>
            <a:spLocks noGrp="1" noChangeArrowheads="1"/>
          </p:cNvSpPr>
          <p:nvPr>
            <p:ph idx="1"/>
          </p:nvPr>
        </p:nvSpPr>
        <p:spPr/>
        <p:txBody>
          <a:bodyPr>
            <a:normAutofit fontScale="92500" lnSpcReduction="20000"/>
          </a:bodyPr>
          <a:lstStyle/>
          <a:p>
            <a:pPr>
              <a:lnSpc>
                <a:spcPct val="150000"/>
              </a:lnSpc>
            </a:pPr>
            <a:r>
              <a:rPr lang="zh-CN" altLang="en-US" b="1" dirty="0">
                <a:solidFill>
                  <a:srgbClr val="FF0000"/>
                </a:solidFill>
                <a:latin typeface="+mn-ea"/>
              </a:rPr>
              <a:t>定义</a:t>
            </a:r>
            <a:r>
              <a:rPr lang="en-US" altLang="zh-CN" b="1" dirty="0">
                <a:solidFill>
                  <a:srgbClr val="FF0000"/>
                </a:solidFill>
                <a:latin typeface="+mn-ea"/>
              </a:rPr>
              <a:t>2.1 </a:t>
            </a:r>
            <a:r>
              <a:rPr lang="zh-CN" altLang="en-US" b="1" dirty="0">
                <a:solidFill>
                  <a:srgbClr val="FF0000"/>
                </a:solidFill>
                <a:latin typeface="+mn-ea"/>
              </a:rPr>
              <a:t>字母表</a:t>
            </a:r>
            <a:r>
              <a:rPr lang="zh-CN" altLang="en-US" dirty="0">
                <a:latin typeface="+mn-ea"/>
              </a:rPr>
              <a:t>（</a:t>
            </a:r>
            <a:r>
              <a:rPr lang="en-US" altLang="zh-CN" dirty="0">
                <a:latin typeface="+mn-ea"/>
              </a:rPr>
              <a:t>Alphabet</a:t>
            </a:r>
            <a:r>
              <a:rPr lang="zh-CN" altLang="en-US" dirty="0">
                <a:latin typeface="+mn-ea"/>
              </a:rPr>
              <a:t>）∑是一个</a:t>
            </a:r>
            <a:r>
              <a:rPr lang="zh-CN" altLang="en-US" b="1" dirty="0">
                <a:latin typeface="+mn-ea"/>
              </a:rPr>
              <a:t>非空有穷</a:t>
            </a:r>
            <a:r>
              <a:rPr lang="zh-CN" altLang="en-US" dirty="0">
                <a:latin typeface="+mn-ea"/>
              </a:rPr>
              <a:t>集合，字母表中的元素称为该字母表的一个字母（</a:t>
            </a:r>
            <a:r>
              <a:rPr lang="en-US" altLang="zh-CN" dirty="0">
                <a:latin typeface="+mn-ea"/>
              </a:rPr>
              <a:t>Letter</a:t>
            </a:r>
            <a:r>
              <a:rPr lang="zh-CN" altLang="en-US" dirty="0">
                <a:latin typeface="+mn-ea"/>
              </a:rPr>
              <a:t>），也叫字符（</a:t>
            </a:r>
            <a:r>
              <a:rPr lang="en-US" altLang="zh-CN" dirty="0">
                <a:latin typeface="+mn-ea"/>
              </a:rPr>
              <a:t>Character</a:t>
            </a:r>
            <a:r>
              <a:rPr lang="zh-CN" altLang="en-US" dirty="0">
                <a:latin typeface="+mn-ea"/>
              </a:rPr>
              <a:t>）</a:t>
            </a:r>
          </a:p>
          <a:p>
            <a:pPr algn="just">
              <a:lnSpc>
                <a:spcPct val="150000"/>
              </a:lnSpc>
            </a:pPr>
            <a:r>
              <a:rPr lang="zh-CN" altLang="en-US" dirty="0">
                <a:latin typeface="+mn-ea"/>
              </a:rPr>
              <a:t>例  以下是不同的字母表：</a:t>
            </a:r>
          </a:p>
          <a:p>
            <a:pPr algn="just">
              <a:lnSpc>
                <a:spcPct val="150000"/>
              </a:lnSpc>
              <a:buFontTx/>
              <a:buNone/>
            </a:pPr>
            <a:r>
              <a:rPr lang="zh-CN" altLang="en-US" dirty="0">
                <a:latin typeface="+mn-ea"/>
              </a:rPr>
              <a:t>	⑴ </a:t>
            </a:r>
            <a:r>
              <a:rPr lang="en-US" altLang="zh-CN" dirty="0">
                <a:latin typeface="+mn-ea"/>
              </a:rPr>
              <a:t>{</a:t>
            </a:r>
            <a:r>
              <a:rPr lang="en-US" altLang="zh-CN" i="1" dirty="0">
                <a:latin typeface="+mn-ea"/>
              </a:rPr>
              <a:t>a</a:t>
            </a:r>
            <a:r>
              <a:rPr lang="zh-CN" altLang="en-US" dirty="0">
                <a:latin typeface="+mn-ea"/>
              </a:rPr>
              <a:t>，</a:t>
            </a:r>
            <a:r>
              <a:rPr lang="en-US" altLang="zh-CN" i="1" dirty="0">
                <a:latin typeface="+mn-ea"/>
              </a:rPr>
              <a:t>b</a:t>
            </a:r>
            <a:r>
              <a:rPr lang="zh-CN" altLang="en-US" dirty="0">
                <a:latin typeface="+mn-ea"/>
              </a:rPr>
              <a:t>，</a:t>
            </a:r>
            <a:r>
              <a:rPr lang="en-US" altLang="zh-CN" i="1" dirty="0">
                <a:latin typeface="+mn-ea"/>
              </a:rPr>
              <a:t>c</a:t>
            </a:r>
            <a:r>
              <a:rPr lang="zh-CN" altLang="en-US" dirty="0">
                <a:latin typeface="+mn-ea"/>
              </a:rPr>
              <a:t>，</a:t>
            </a:r>
            <a:r>
              <a:rPr lang="en-US" altLang="zh-CN" i="1" dirty="0">
                <a:latin typeface="+mn-ea"/>
              </a:rPr>
              <a:t>d</a:t>
            </a:r>
            <a:r>
              <a:rPr lang="en-US" altLang="zh-CN" dirty="0">
                <a:latin typeface="+mn-ea"/>
              </a:rPr>
              <a:t>}</a:t>
            </a:r>
          </a:p>
          <a:p>
            <a:pPr algn="just">
              <a:lnSpc>
                <a:spcPct val="150000"/>
              </a:lnSpc>
              <a:buFontTx/>
              <a:buNone/>
            </a:pPr>
            <a:r>
              <a:rPr lang="en-US" altLang="zh-CN" dirty="0">
                <a:latin typeface="+mn-ea"/>
              </a:rPr>
              <a:t>	⑵ {</a:t>
            </a:r>
            <a:r>
              <a:rPr lang="en-US" altLang="zh-CN" i="1" dirty="0">
                <a:latin typeface="+mn-ea"/>
              </a:rPr>
              <a:t>a</a:t>
            </a:r>
            <a:r>
              <a:rPr lang="zh-CN" altLang="en-US" dirty="0">
                <a:latin typeface="+mn-ea"/>
              </a:rPr>
              <a:t>，</a:t>
            </a:r>
            <a:r>
              <a:rPr lang="en-US" altLang="zh-CN" i="1" dirty="0">
                <a:latin typeface="+mn-ea"/>
              </a:rPr>
              <a:t>b</a:t>
            </a:r>
            <a:r>
              <a:rPr lang="zh-CN" altLang="en-US" dirty="0">
                <a:latin typeface="+mn-ea"/>
              </a:rPr>
              <a:t>，</a:t>
            </a:r>
            <a:r>
              <a:rPr lang="en-US" altLang="zh-CN" i="1" dirty="0">
                <a:latin typeface="+mn-ea"/>
              </a:rPr>
              <a:t>c</a:t>
            </a:r>
            <a:r>
              <a:rPr lang="zh-CN" altLang="en-US" dirty="0">
                <a:latin typeface="+mn-ea"/>
              </a:rPr>
              <a:t>，</a:t>
            </a:r>
            <a:r>
              <a:rPr lang="en-US" altLang="zh-CN" dirty="0">
                <a:latin typeface="+mn-ea"/>
              </a:rPr>
              <a:t>……</a:t>
            </a:r>
            <a:r>
              <a:rPr lang="zh-CN" altLang="en-US" dirty="0">
                <a:latin typeface="+mn-ea"/>
              </a:rPr>
              <a:t>，</a:t>
            </a:r>
            <a:r>
              <a:rPr lang="en-US" altLang="zh-CN" i="1" dirty="0">
                <a:latin typeface="+mn-ea"/>
              </a:rPr>
              <a:t>z</a:t>
            </a:r>
            <a:r>
              <a:rPr lang="en-US" altLang="zh-CN" dirty="0">
                <a:latin typeface="+mn-ea"/>
              </a:rPr>
              <a:t>}</a:t>
            </a:r>
          </a:p>
          <a:p>
            <a:pPr algn="just">
              <a:lnSpc>
                <a:spcPct val="150000"/>
              </a:lnSpc>
              <a:buFontTx/>
              <a:buNone/>
            </a:pPr>
            <a:r>
              <a:rPr lang="en-US" altLang="zh-CN" dirty="0">
                <a:latin typeface="+mn-ea"/>
              </a:rPr>
              <a:t>	⑶ {0</a:t>
            </a:r>
            <a:r>
              <a:rPr lang="zh-CN" altLang="en-US" dirty="0">
                <a:latin typeface="+mn-ea"/>
              </a:rPr>
              <a:t>，</a:t>
            </a:r>
            <a:r>
              <a:rPr lang="en-US" altLang="zh-CN" dirty="0">
                <a:latin typeface="+mn-ea"/>
              </a:rPr>
              <a:t>1}</a:t>
            </a:r>
          </a:p>
          <a:p>
            <a:pPr algn="just">
              <a:lnSpc>
                <a:spcPct val="150000"/>
              </a:lnSpc>
              <a:buFontTx/>
              <a:buNone/>
            </a:pPr>
            <a:r>
              <a:rPr lang="en-US" altLang="zh-CN" dirty="0">
                <a:latin typeface="+mn-ea"/>
              </a:rPr>
              <a:t>   (4) {+, -, *, /, !, ……, \t, \n}</a:t>
            </a:r>
          </a:p>
        </p:txBody>
      </p:sp>
      <p:sp>
        <p:nvSpPr>
          <p:cNvPr id="4" name="日期占位符 3"/>
          <p:cNvSpPr>
            <a:spLocks noGrp="1"/>
          </p:cNvSpPr>
          <p:nvPr>
            <p:ph type="dt" sz="half" idx="10"/>
          </p:nvPr>
        </p:nvSpPr>
        <p:spPr/>
        <p:txBody>
          <a:bodyPr/>
          <a:lstStyle/>
          <a:p>
            <a:fld id="{64A39B14-8EC2-4312-9D8B-4235658C7DF9}"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4B930A25-AD2F-44A0-A4E0-5DF37608DF0F}" type="slidenum">
              <a:rPr lang="en-US" altLang="zh-CN"/>
              <a:pPr/>
              <a:t>14</a:t>
            </a:fld>
            <a:endParaRPr lang="en-US" altLang="zh-CN"/>
          </a:p>
        </p:txBody>
      </p:sp>
    </p:spTree>
    <p:extLst>
      <p:ext uri="{BB962C8B-B14F-4D97-AF65-F5344CB8AC3E}">
        <p14:creationId xmlns:p14="http://schemas.microsoft.com/office/powerpoint/2010/main" val="200524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p:txBody>
          <a:bodyPr>
            <a:normAutofit/>
          </a:bodyPr>
          <a:lstStyle/>
          <a:p>
            <a:r>
              <a:rPr lang="zh-CN" altLang="en-US" dirty="0">
                <a:latin typeface="Times New Roman" panose="02020603050405020304" pitchFamily="18" charset="0"/>
              </a:rPr>
              <a:t>语言的基本定义</a:t>
            </a:r>
          </a:p>
        </p:txBody>
      </p:sp>
      <p:sp>
        <p:nvSpPr>
          <p:cNvPr id="988163" name="Rectangle 3"/>
          <p:cNvSpPr>
            <a:spLocks noGrp="1" noChangeArrowheads="1"/>
          </p:cNvSpPr>
          <p:nvPr>
            <p:ph idx="1"/>
          </p:nvPr>
        </p:nvSpPr>
        <p:spPr/>
        <p:txBody>
          <a:bodyPr>
            <a:normAutofit fontScale="70000" lnSpcReduction="20000"/>
          </a:bodyPr>
          <a:lstStyle/>
          <a:p>
            <a:pPr marL="0" indent="0" algn="just">
              <a:lnSpc>
                <a:spcPct val="150000"/>
              </a:lnSpc>
              <a:spcBef>
                <a:spcPct val="50000"/>
              </a:spcBef>
              <a:buNone/>
            </a:pPr>
            <a:r>
              <a:rPr lang="zh-CN" altLang="en-US" b="1" dirty="0">
                <a:solidFill>
                  <a:srgbClr val="FF0000"/>
                </a:solidFill>
                <a:ea typeface="楷体_GB2312" pitchFamily="49" charset="-122"/>
              </a:rPr>
              <a:t>定义</a:t>
            </a:r>
            <a:r>
              <a:rPr lang="en-US" altLang="zh-CN" b="1" dirty="0">
                <a:solidFill>
                  <a:srgbClr val="FF0000"/>
                </a:solidFill>
                <a:ea typeface="楷体_GB2312" pitchFamily="49" charset="-122"/>
              </a:rPr>
              <a:t>2.2 </a:t>
            </a:r>
            <a:r>
              <a:rPr lang="zh-CN" altLang="en-US" dirty="0">
                <a:ea typeface="楷体_GB2312" pitchFamily="49" charset="-122"/>
              </a:rPr>
              <a:t>设</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1</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2</a:t>
            </a:r>
            <a:r>
              <a:rPr lang="zh-CN" altLang="en-US" dirty="0">
                <a:ea typeface="楷体_GB2312" pitchFamily="49" charset="-122"/>
              </a:rPr>
              <a:t>是两个字母表，</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1</a:t>
            </a:r>
            <a:r>
              <a:rPr lang="zh-CN" altLang="en-US" dirty="0">
                <a:ea typeface="楷体_GB2312" pitchFamily="49" charset="-122"/>
              </a:rPr>
              <a:t>与</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2</a:t>
            </a:r>
            <a:r>
              <a:rPr lang="en-US" altLang="zh-CN" dirty="0">
                <a:latin typeface="Times New Roman" panose="02020603050405020304" pitchFamily="18" charset="0"/>
                <a:ea typeface="楷体_GB2312" pitchFamily="49" charset="-122"/>
                <a:cs typeface="Times New Roman" panose="02020603050405020304" pitchFamily="18" charset="0"/>
              </a:rPr>
              <a:t> </a:t>
            </a:r>
            <a:r>
              <a:rPr lang="zh-CN" altLang="en-US" dirty="0">
                <a:ea typeface="楷体_GB2312" pitchFamily="49" charset="-122"/>
              </a:rPr>
              <a:t>的</a:t>
            </a:r>
            <a:r>
              <a:rPr lang="zh-CN" altLang="en-US" b="1" dirty="0">
                <a:solidFill>
                  <a:srgbClr val="FF0000"/>
                </a:solidFill>
                <a:ea typeface="楷体_GB2312" pitchFamily="49" charset="-122"/>
              </a:rPr>
              <a:t>乘积</a:t>
            </a:r>
            <a:r>
              <a:rPr lang="en-US" altLang="zh-CN" dirty="0">
                <a:ea typeface="楷体_GB2312" pitchFamily="49" charset="-122"/>
              </a:rPr>
              <a:t>(Product)</a:t>
            </a:r>
            <a:r>
              <a:rPr lang="zh-CN" altLang="en-US" dirty="0">
                <a:ea typeface="楷体_GB2312" pitchFamily="49" charset="-122"/>
              </a:rPr>
              <a:t>定义为</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1</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2</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i="1" dirty="0" err="1">
                <a:latin typeface="Times New Roman" panose="02020603050405020304" pitchFamily="18" charset="0"/>
                <a:ea typeface="楷体_GB2312" pitchFamily="49" charset="-122"/>
                <a:cs typeface="Times New Roman" panose="02020603050405020304" pitchFamily="18" charset="0"/>
              </a:rPr>
              <a:t>ab</a:t>
            </a:r>
            <a:r>
              <a:rPr lang="en-US" altLang="zh-CN" dirty="0" err="1">
                <a:latin typeface="Times New Roman" panose="02020603050405020304" pitchFamily="18" charset="0"/>
                <a:ea typeface="楷体_GB2312" pitchFamily="49" charset="-122"/>
                <a:cs typeface="Times New Roman" panose="02020603050405020304" pitchFamily="18" charset="0"/>
              </a:rPr>
              <a:t>|</a:t>
            </a:r>
            <a:r>
              <a:rPr lang="en-US" altLang="zh-CN" i="1" dirty="0" err="1">
                <a:latin typeface="Times New Roman" panose="02020603050405020304" pitchFamily="18" charset="0"/>
                <a:ea typeface="楷体_GB2312" pitchFamily="49" charset="-122"/>
                <a:cs typeface="Times New Roman" panose="02020603050405020304" pitchFamily="18" charset="0"/>
              </a:rPr>
              <a:t>a</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1</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i="1" dirty="0">
                <a:latin typeface="Times New Roman" panose="02020603050405020304" pitchFamily="18" charset="0"/>
                <a:ea typeface="楷体_GB2312" pitchFamily="49" charset="-122"/>
                <a:cs typeface="Times New Roman" panose="02020603050405020304" pitchFamily="18" charset="0"/>
              </a:rPr>
              <a:t>b</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2</a:t>
            </a:r>
            <a:r>
              <a:rPr lang="en-US" altLang="zh-CN" dirty="0">
                <a:latin typeface="Times New Roman" panose="02020603050405020304" pitchFamily="18" charset="0"/>
                <a:ea typeface="楷体_GB2312" pitchFamily="49" charset="-122"/>
                <a:cs typeface="Times New Roman" panose="02020603050405020304" pitchFamily="18" charset="0"/>
              </a:rPr>
              <a:t>} </a:t>
            </a:r>
          </a:p>
          <a:p>
            <a:pPr marL="0" indent="0" algn="just">
              <a:lnSpc>
                <a:spcPct val="150000"/>
              </a:lnSpc>
              <a:spcBef>
                <a:spcPct val="50000"/>
              </a:spcBef>
              <a:buNone/>
            </a:pPr>
            <a:r>
              <a:rPr lang="zh-CN" altLang="en-US" dirty="0">
                <a:ea typeface="楷体_GB2312" pitchFamily="49" charset="-122"/>
              </a:rPr>
              <a:t>例</a:t>
            </a:r>
            <a:r>
              <a:rPr lang="en-US" altLang="zh-CN" dirty="0">
                <a:ea typeface="楷体_GB2312" pitchFamily="49" charset="-122"/>
              </a:rPr>
              <a:t>:</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1</a:t>
            </a:r>
            <a:r>
              <a:rPr lang="en-US" altLang="zh-CN" dirty="0">
                <a:latin typeface="Times New Roman" panose="02020603050405020304" pitchFamily="18" charset="0"/>
                <a:ea typeface="楷体_GB2312" pitchFamily="49" charset="-122"/>
                <a:cs typeface="Times New Roman" panose="02020603050405020304" pitchFamily="18" charset="0"/>
              </a:rPr>
              <a:t>={0,1}, ∑</a:t>
            </a:r>
            <a:r>
              <a:rPr lang="en-US" altLang="zh-CN" baseline="-30000" dirty="0">
                <a:latin typeface="Times New Roman" panose="02020603050405020304" pitchFamily="18" charset="0"/>
                <a:ea typeface="楷体_GB2312" pitchFamily="49" charset="-122"/>
                <a:cs typeface="Times New Roman" panose="02020603050405020304" pitchFamily="18" charset="0"/>
              </a:rPr>
              <a:t>2</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i="1" dirty="0" err="1">
                <a:latin typeface="Times New Roman" panose="02020603050405020304" pitchFamily="18" charset="0"/>
                <a:ea typeface="楷体_GB2312" pitchFamily="49" charset="-122"/>
                <a:cs typeface="Times New Roman" panose="02020603050405020304" pitchFamily="18" charset="0"/>
              </a:rPr>
              <a:t>a</a:t>
            </a:r>
            <a:r>
              <a:rPr lang="en-US" altLang="zh-CN" dirty="0" err="1">
                <a:latin typeface="Times New Roman" panose="02020603050405020304" pitchFamily="18" charset="0"/>
                <a:ea typeface="楷体_GB2312" pitchFamily="49" charset="-122"/>
                <a:cs typeface="Times New Roman" panose="02020603050405020304" pitchFamily="18" charset="0"/>
              </a:rPr>
              <a:t>,</a:t>
            </a:r>
            <a:r>
              <a:rPr lang="en-US" altLang="zh-CN" i="1" dirty="0" err="1">
                <a:latin typeface="Times New Roman" panose="02020603050405020304" pitchFamily="18" charset="0"/>
                <a:ea typeface="楷体_GB2312" pitchFamily="49" charset="-122"/>
                <a:cs typeface="Times New Roman" panose="02020603050405020304" pitchFamily="18" charset="0"/>
              </a:rPr>
              <a:t>b</a:t>
            </a:r>
            <a:r>
              <a:rPr lang="en-US" altLang="zh-CN" dirty="0">
                <a:latin typeface="Times New Roman" panose="02020603050405020304" pitchFamily="18" charset="0"/>
                <a:ea typeface="楷体_GB2312" pitchFamily="49" charset="-122"/>
                <a:cs typeface="Times New Roman" panose="02020603050405020304" pitchFamily="18" charset="0"/>
              </a:rPr>
              <a:t>}, ∑</a:t>
            </a:r>
            <a:r>
              <a:rPr lang="en-US" altLang="zh-CN" baseline="-30000" dirty="0">
                <a:latin typeface="Times New Roman" panose="02020603050405020304" pitchFamily="18" charset="0"/>
                <a:ea typeface="楷体_GB2312" pitchFamily="49" charset="-122"/>
                <a:cs typeface="Times New Roman" panose="02020603050405020304" pitchFamily="18" charset="0"/>
              </a:rPr>
              <a:t>1</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2</a:t>
            </a:r>
            <a:r>
              <a:rPr lang="en-US" altLang="zh-CN" dirty="0">
                <a:latin typeface="Times New Roman" panose="02020603050405020304" pitchFamily="18" charset="0"/>
                <a:ea typeface="楷体_GB2312" pitchFamily="49" charset="-122"/>
                <a:cs typeface="Times New Roman" panose="02020603050405020304" pitchFamily="18" charset="0"/>
              </a:rPr>
              <a:t> ={0</a:t>
            </a:r>
            <a:r>
              <a:rPr lang="en-US" altLang="zh-CN" i="1" dirty="0">
                <a:latin typeface="Times New Roman" panose="02020603050405020304" pitchFamily="18" charset="0"/>
                <a:ea typeface="楷体_GB2312" pitchFamily="49" charset="-122"/>
                <a:cs typeface="Times New Roman" panose="02020603050405020304" pitchFamily="18" charset="0"/>
              </a:rPr>
              <a:t>a</a:t>
            </a:r>
            <a:r>
              <a:rPr lang="en-US" altLang="zh-CN" dirty="0">
                <a:latin typeface="Times New Roman" panose="02020603050405020304" pitchFamily="18" charset="0"/>
                <a:ea typeface="楷体_GB2312" pitchFamily="49" charset="-122"/>
                <a:cs typeface="Times New Roman" panose="02020603050405020304" pitchFamily="18" charset="0"/>
              </a:rPr>
              <a:t>,0</a:t>
            </a:r>
            <a:r>
              <a:rPr lang="en-US" altLang="zh-CN" i="1" dirty="0">
                <a:latin typeface="Times New Roman" panose="02020603050405020304" pitchFamily="18" charset="0"/>
                <a:ea typeface="楷体_GB2312" pitchFamily="49" charset="-122"/>
                <a:cs typeface="Times New Roman" panose="02020603050405020304" pitchFamily="18" charset="0"/>
              </a:rPr>
              <a:t>b</a:t>
            </a:r>
            <a:r>
              <a:rPr lang="en-US" altLang="zh-CN" dirty="0">
                <a:latin typeface="Times New Roman" panose="02020603050405020304" pitchFamily="18" charset="0"/>
                <a:ea typeface="楷体_GB2312" pitchFamily="49" charset="-122"/>
                <a:cs typeface="Times New Roman" panose="02020603050405020304" pitchFamily="18" charset="0"/>
              </a:rPr>
              <a:t>,1</a:t>
            </a:r>
            <a:r>
              <a:rPr lang="en-US" altLang="zh-CN" i="1" dirty="0">
                <a:latin typeface="Times New Roman" panose="02020603050405020304" pitchFamily="18" charset="0"/>
                <a:ea typeface="楷体_GB2312" pitchFamily="49" charset="-122"/>
                <a:cs typeface="Times New Roman" panose="02020603050405020304" pitchFamily="18" charset="0"/>
              </a:rPr>
              <a:t>a</a:t>
            </a:r>
            <a:r>
              <a:rPr lang="en-US" altLang="zh-CN" dirty="0">
                <a:latin typeface="Times New Roman" panose="02020603050405020304" pitchFamily="18" charset="0"/>
                <a:ea typeface="楷体_GB2312" pitchFamily="49" charset="-122"/>
                <a:cs typeface="Times New Roman" panose="02020603050405020304" pitchFamily="18" charset="0"/>
              </a:rPr>
              <a:t>,1</a:t>
            </a:r>
            <a:r>
              <a:rPr lang="en-US" altLang="zh-CN" i="1" dirty="0">
                <a:latin typeface="Times New Roman" panose="02020603050405020304" pitchFamily="18" charset="0"/>
                <a:ea typeface="楷体_GB2312" pitchFamily="49" charset="-122"/>
                <a:cs typeface="Times New Roman" panose="02020603050405020304" pitchFamily="18" charset="0"/>
              </a:rPr>
              <a:t>b</a:t>
            </a:r>
            <a:r>
              <a:rPr lang="en-US" altLang="zh-CN" dirty="0">
                <a:latin typeface="Times New Roman" panose="02020603050405020304" pitchFamily="18" charset="0"/>
                <a:ea typeface="楷体_GB2312" pitchFamily="49" charset="-122"/>
                <a:cs typeface="Times New Roman" panose="02020603050405020304" pitchFamily="18" charset="0"/>
              </a:rPr>
              <a:t>}</a:t>
            </a:r>
          </a:p>
          <a:p>
            <a:pPr marL="0" indent="0" algn="just">
              <a:lnSpc>
                <a:spcPct val="150000"/>
              </a:lnSpc>
              <a:spcBef>
                <a:spcPct val="50000"/>
              </a:spcBef>
              <a:buNone/>
            </a:pPr>
            <a:r>
              <a:rPr lang="zh-CN" altLang="en-US" b="1" dirty="0">
                <a:solidFill>
                  <a:srgbClr val="FF0000"/>
                </a:solidFill>
                <a:ea typeface="楷体_GB2312" pitchFamily="49" charset="-122"/>
              </a:rPr>
              <a:t>定义</a:t>
            </a:r>
            <a:r>
              <a:rPr lang="en-US" altLang="zh-CN" b="1" dirty="0">
                <a:solidFill>
                  <a:srgbClr val="FF0000"/>
                </a:solidFill>
                <a:ea typeface="楷体_GB2312" pitchFamily="49" charset="-122"/>
              </a:rPr>
              <a:t>2.3 </a:t>
            </a:r>
            <a:r>
              <a:rPr lang="zh-CN" altLang="en-US" dirty="0">
                <a:ea typeface="楷体_GB2312" pitchFamily="49" charset="-122"/>
              </a:rPr>
              <a:t>设∑是一个字母表，∑的</a:t>
            </a:r>
            <a:r>
              <a:rPr lang="en-US" altLang="zh-CN" b="1" dirty="0">
                <a:solidFill>
                  <a:srgbClr val="FF0000"/>
                </a:solidFill>
                <a:ea typeface="楷体_GB2312" pitchFamily="49" charset="-122"/>
              </a:rPr>
              <a:t>n</a:t>
            </a:r>
            <a:r>
              <a:rPr lang="zh-CN" altLang="en-US" b="1" dirty="0">
                <a:solidFill>
                  <a:srgbClr val="FF0000"/>
                </a:solidFill>
                <a:ea typeface="楷体_GB2312" pitchFamily="49" charset="-122"/>
              </a:rPr>
              <a:t>次幂</a:t>
            </a:r>
            <a:r>
              <a:rPr lang="en-US" altLang="zh-CN" dirty="0">
                <a:ea typeface="楷体_GB2312" pitchFamily="49" charset="-122"/>
              </a:rPr>
              <a:t>(Power)</a:t>
            </a:r>
            <a:r>
              <a:rPr lang="zh-CN" altLang="en-US" dirty="0">
                <a:ea typeface="楷体_GB2312" pitchFamily="49" charset="-122"/>
              </a:rPr>
              <a:t>递归地定义为：</a:t>
            </a:r>
          </a:p>
          <a:p>
            <a:pPr marL="457200" lvl="1" indent="0" algn="just">
              <a:lnSpc>
                <a:spcPct val="150000"/>
              </a:lnSpc>
              <a:spcBef>
                <a:spcPct val="50000"/>
              </a:spcBef>
              <a:buNone/>
            </a:pPr>
            <a:r>
              <a:rPr lang="zh-CN" altLang="en-US" dirty="0">
                <a:latin typeface="Times New Roman" panose="02020603050405020304" pitchFamily="18" charset="0"/>
                <a:ea typeface="楷体_GB2312" pitchFamily="49" charset="-122"/>
                <a:cs typeface="Times New Roman" panose="02020603050405020304" pitchFamily="18" charset="0"/>
              </a:rPr>
              <a:t>⑴ ∑</a:t>
            </a:r>
            <a:r>
              <a:rPr lang="en-US" altLang="zh-CN" baseline="30000" dirty="0">
                <a:latin typeface="Times New Roman" panose="02020603050405020304" pitchFamily="18" charset="0"/>
                <a:ea typeface="楷体_GB2312" pitchFamily="49" charset="-122"/>
                <a:cs typeface="Times New Roman" panose="02020603050405020304" pitchFamily="18" charset="0"/>
              </a:rPr>
              <a:t>0</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i="1" dirty="0">
                <a:latin typeface="Times New Roman" panose="02020603050405020304" pitchFamily="18" charset="0"/>
                <a:ea typeface="楷体_GB2312" pitchFamily="49" charset="-122"/>
                <a:cs typeface="Times New Roman" panose="02020603050405020304" pitchFamily="18" charset="0"/>
              </a:rPr>
              <a:t>ε</a:t>
            </a:r>
            <a:r>
              <a:rPr lang="en-US" altLang="zh-CN" dirty="0">
                <a:latin typeface="Times New Roman" panose="02020603050405020304" pitchFamily="18" charset="0"/>
                <a:ea typeface="楷体_GB2312" pitchFamily="49" charset="-122"/>
                <a:cs typeface="Times New Roman" panose="02020603050405020304" pitchFamily="18" charset="0"/>
              </a:rPr>
              <a:t>}</a:t>
            </a:r>
          </a:p>
          <a:p>
            <a:pPr marL="457200" lvl="1" indent="0" algn="just">
              <a:lnSpc>
                <a:spcPct val="150000"/>
              </a:lnSpc>
              <a:spcBef>
                <a:spcPct val="50000"/>
              </a:spcBef>
              <a:buNone/>
            </a:pPr>
            <a:r>
              <a:rPr lang="en-US" altLang="zh-CN" dirty="0">
                <a:latin typeface="Times New Roman" panose="02020603050405020304" pitchFamily="18" charset="0"/>
                <a:ea typeface="楷体_GB2312" pitchFamily="49" charset="-122"/>
                <a:cs typeface="Times New Roman" panose="02020603050405020304" pitchFamily="18" charset="0"/>
              </a:rPr>
              <a:t>⑵ ∑</a:t>
            </a:r>
            <a:r>
              <a:rPr lang="en-US" altLang="zh-CN" baseline="30000" dirty="0">
                <a:latin typeface="Times New Roman" panose="02020603050405020304" pitchFamily="18" charset="0"/>
                <a:ea typeface="楷体_GB2312" pitchFamily="49" charset="-122"/>
                <a:cs typeface="Times New Roman" panose="02020603050405020304" pitchFamily="18" charset="0"/>
              </a:rPr>
              <a:t>n</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n-1</a:t>
            </a:r>
            <a:r>
              <a:rPr lang="en-US" altLang="zh-CN" dirty="0">
                <a:latin typeface="Times New Roman" panose="02020603050405020304" pitchFamily="18" charset="0"/>
                <a:ea typeface="楷体_GB2312" pitchFamily="49" charset="-122"/>
                <a:cs typeface="Times New Roman" panose="02020603050405020304" pitchFamily="18" charset="0"/>
              </a:rPr>
              <a:t>∑    n≥1</a:t>
            </a:r>
          </a:p>
          <a:p>
            <a:pPr marL="0" indent="0" algn="just">
              <a:lnSpc>
                <a:spcPct val="150000"/>
              </a:lnSpc>
              <a:spcBef>
                <a:spcPct val="50000"/>
              </a:spcBef>
              <a:buNone/>
            </a:pPr>
            <a:r>
              <a:rPr lang="zh-CN" altLang="en-US" dirty="0">
                <a:ea typeface="楷体_GB2312" pitchFamily="49" charset="-122"/>
              </a:rPr>
              <a:t>例： </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1</a:t>
            </a:r>
            <a:r>
              <a:rPr lang="en-US" altLang="zh-CN" baseline="30000" dirty="0">
                <a:latin typeface="Times New Roman" panose="02020603050405020304" pitchFamily="18" charset="0"/>
                <a:ea typeface="楷体_GB2312" pitchFamily="49" charset="-122"/>
                <a:cs typeface="Times New Roman" panose="02020603050405020304" pitchFamily="18" charset="0"/>
              </a:rPr>
              <a:t>3</a:t>
            </a:r>
            <a:r>
              <a:rPr lang="en-US" altLang="zh-CN" dirty="0">
                <a:latin typeface="Times New Roman" panose="02020603050405020304" pitchFamily="18" charset="0"/>
                <a:ea typeface="楷体_GB2312" pitchFamily="49" charset="-122"/>
                <a:cs typeface="Times New Roman" panose="02020603050405020304" pitchFamily="18" charset="0"/>
              </a:rPr>
              <a:t> ={000,001,010,011,100,101,110,111}</a:t>
            </a:r>
          </a:p>
          <a:p>
            <a:pPr algn="just">
              <a:lnSpc>
                <a:spcPct val="150000"/>
              </a:lnSpc>
              <a:spcBef>
                <a:spcPct val="50000"/>
              </a:spcBef>
              <a:buFontTx/>
              <a:buNone/>
            </a:pPr>
            <a:r>
              <a:rPr lang="en-US" altLang="zh-CN" dirty="0">
                <a:latin typeface="Times New Roman" panose="02020603050405020304" pitchFamily="18" charset="0"/>
                <a:ea typeface="楷体_GB2312" pitchFamily="49" charset="-122"/>
                <a:cs typeface="Times New Roman" panose="02020603050405020304" pitchFamily="18" charset="0"/>
              </a:rPr>
              <a:t>         ∑</a:t>
            </a:r>
            <a:r>
              <a:rPr lang="en-US" altLang="zh-CN" baseline="-30000" dirty="0">
                <a:latin typeface="Times New Roman" panose="02020603050405020304" pitchFamily="18" charset="0"/>
                <a:ea typeface="楷体_GB2312" pitchFamily="49" charset="-122"/>
                <a:cs typeface="Times New Roman" panose="02020603050405020304" pitchFamily="18" charset="0"/>
              </a:rPr>
              <a:t>1</a:t>
            </a:r>
            <a:r>
              <a:rPr lang="en-US" altLang="zh-CN" baseline="30000" dirty="0">
                <a:latin typeface="Times New Roman" panose="02020603050405020304" pitchFamily="18" charset="0"/>
                <a:ea typeface="楷体_GB2312" pitchFamily="49" charset="-122"/>
                <a:cs typeface="Times New Roman" panose="02020603050405020304" pitchFamily="18" charset="0"/>
              </a:rPr>
              <a:t>4</a:t>
            </a:r>
            <a:r>
              <a:rPr lang="en-US" altLang="zh-CN" dirty="0">
                <a:latin typeface="Times New Roman" panose="02020603050405020304" pitchFamily="18" charset="0"/>
                <a:ea typeface="楷体_GB2312" pitchFamily="49" charset="-122"/>
                <a:cs typeface="Times New Roman" panose="02020603050405020304" pitchFamily="18" charset="0"/>
              </a:rPr>
              <a:t> ={0000,0001,0010,0011,0100,……,1111}</a:t>
            </a:r>
          </a:p>
        </p:txBody>
      </p:sp>
      <p:sp>
        <p:nvSpPr>
          <p:cNvPr id="4" name="日期占位符 3"/>
          <p:cNvSpPr>
            <a:spLocks noGrp="1"/>
          </p:cNvSpPr>
          <p:nvPr>
            <p:ph type="dt" sz="half" idx="10"/>
          </p:nvPr>
        </p:nvSpPr>
        <p:spPr/>
        <p:txBody>
          <a:bodyPr/>
          <a:lstStyle/>
          <a:p>
            <a:fld id="{D37C3837-4BAB-4690-8653-9BE0A891CB8C}"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506FDEC3-2B36-4120-92DC-ADFD023CC92D}" type="slidenum">
              <a:rPr lang="en-US" altLang="zh-CN"/>
              <a:pPr/>
              <a:t>15</a:t>
            </a:fld>
            <a:endParaRPr lang="en-US" altLang="zh-CN"/>
          </a:p>
        </p:txBody>
      </p:sp>
    </p:spTree>
    <p:extLst>
      <p:ext uri="{BB962C8B-B14F-4D97-AF65-F5344CB8AC3E}">
        <p14:creationId xmlns:p14="http://schemas.microsoft.com/office/powerpoint/2010/main" val="2482316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a:t>
            </a:r>
          </a:p>
        </p:txBody>
      </p:sp>
      <p:sp>
        <p:nvSpPr>
          <p:cNvPr id="989187" name="Rectangle 3"/>
          <p:cNvSpPr>
            <a:spLocks noGrp="1" noChangeArrowheads="1"/>
          </p:cNvSpPr>
          <p:nvPr>
            <p:ph idx="1"/>
          </p:nvPr>
        </p:nvSpPr>
        <p:spPr/>
        <p:txBody>
          <a:bodyPr/>
          <a:lstStyle/>
          <a:p>
            <a:pPr algn="just">
              <a:lnSpc>
                <a:spcPct val="150000"/>
              </a:lnSpc>
              <a:spcBef>
                <a:spcPct val="80000"/>
              </a:spcBef>
            </a:pPr>
            <a:r>
              <a:rPr lang="zh-CN" altLang="en-US" b="1" dirty="0">
                <a:solidFill>
                  <a:srgbClr val="FF0000"/>
                </a:solidFill>
                <a:latin typeface="Times New Roman" panose="02020603050405020304" pitchFamily="18" charset="0"/>
                <a:ea typeface="楷体_GB2312" pitchFamily="49" charset="-122"/>
              </a:rPr>
              <a:t>定义</a:t>
            </a:r>
            <a:r>
              <a:rPr lang="en-US" altLang="zh-CN" b="1" dirty="0">
                <a:solidFill>
                  <a:srgbClr val="FF0000"/>
                </a:solidFill>
                <a:latin typeface="Times New Roman" panose="02020603050405020304" pitchFamily="18" charset="0"/>
                <a:ea typeface="楷体_GB2312" pitchFamily="49" charset="-122"/>
              </a:rPr>
              <a:t>2.4 </a:t>
            </a:r>
            <a:r>
              <a:rPr lang="zh-CN" altLang="en-US" dirty="0">
                <a:latin typeface="Times New Roman" panose="02020603050405020304" pitchFamily="18" charset="0"/>
                <a:ea typeface="楷体_GB2312" pitchFamily="49" charset="-122"/>
              </a:rPr>
              <a:t>设∑是一个字母表，∑的</a:t>
            </a:r>
            <a:r>
              <a:rPr lang="zh-CN" altLang="en-US" b="1" dirty="0">
                <a:solidFill>
                  <a:srgbClr val="FF0000"/>
                </a:solidFill>
                <a:latin typeface="Times New Roman" panose="02020603050405020304" pitchFamily="18" charset="0"/>
                <a:ea typeface="楷体_GB2312" pitchFamily="49" charset="-122"/>
              </a:rPr>
              <a:t>正闭包</a:t>
            </a:r>
            <a:r>
              <a:rPr lang="en-US" altLang="zh-CN" dirty="0">
                <a:latin typeface="Times New Roman" panose="02020603050405020304" pitchFamily="18" charset="0"/>
                <a:ea typeface="楷体_GB2312" pitchFamily="49" charset="-122"/>
              </a:rPr>
              <a:t>(Positive Closure)</a:t>
            </a:r>
            <a:r>
              <a:rPr lang="zh-CN" altLang="en-US" dirty="0">
                <a:latin typeface="Times New Roman" panose="02020603050405020304" pitchFamily="18" charset="0"/>
                <a:ea typeface="楷体_GB2312" pitchFamily="49" charset="-122"/>
              </a:rPr>
              <a:t>定义为：</a:t>
            </a:r>
          </a:p>
          <a:p>
            <a:pPr marL="457200" lvl="1" indent="0" algn="just">
              <a:lnSpc>
                <a:spcPct val="150000"/>
              </a:lnSpc>
              <a:spcBef>
                <a:spcPct val="80000"/>
              </a:spcBef>
              <a:buNone/>
            </a:pP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2</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3</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4</a:t>
            </a:r>
            <a:r>
              <a:rPr lang="en-US" altLang="zh-CN" dirty="0">
                <a:latin typeface="Times New Roman" panose="02020603050405020304" pitchFamily="18" charset="0"/>
                <a:ea typeface="楷体_GB2312" pitchFamily="49" charset="-122"/>
                <a:cs typeface="Times New Roman" panose="02020603050405020304" pitchFamily="18" charset="0"/>
              </a:rPr>
              <a:t>∪……</a:t>
            </a:r>
          </a:p>
          <a:p>
            <a:pPr algn="just">
              <a:lnSpc>
                <a:spcPct val="150000"/>
              </a:lnSpc>
              <a:spcBef>
                <a:spcPct val="80000"/>
              </a:spcBef>
            </a:pP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的</a:t>
            </a:r>
            <a:r>
              <a:rPr lang="zh-CN" altLang="en-US" b="1" dirty="0">
                <a:solidFill>
                  <a:srgbClr val="FF0000"/>
                </a:solidFill>
                <a:latin typeface="Times New Roman" panose="02020603050405020304" pitchFamily="18" charset="0"/>
                <a:ea typeface="楷体_GB2312" pitchFamily="49" charset="-122"/>
              </a:rPr>
              <a:t>克林闭包</a:t>
            </a:r>
            <a:r>
              <a:rPr lang="en-US" altLang="zh-CN" dirty="0">
                <a:latin typeface="Times New Roman" panose="02020603050405020304" pitchFamily="18" charset="0"/>
                <a:ea typeface="楷体_GB2312" pitchFamily="49" charset="-122"/>
              </a:rPr>
              <a:t>(Kleene Closure)</a:t>
            </a:r>
            <a:r>
              <a:rPr lang="zh-CN" altLang="en-US" dirty="0">
                <a:latin typeface="Times New Roman" panose="02020603050405020304" pitchFamily="18" charset="0"/>
                <a:ea typeface="楷体_GB2312" pitchFamily="49" charset="-122"/>
              </a:rPr>
              <a:t>为：</a:t>
            </a:r>
          </a:p>
          <a:p>
            <a:pPr marL="457200" lvl="1" indent="0" algn="just">
              <a:lnSpc>
                <a:spcPct val="150000"/>
              </a:lnSpc>
              <a:spcBef>
                <a:spcPct val="80000"/>
              </a:spcBef>
              <a:buNone/>
            </a:pPr>
            <a:r>
              <a:rPr lang="zh-CN" altLang="en-US" dirty="0">
                <a:latin typeface="Times New Roman" panose="02020603050405020304" pitchFamily="18" charset="0"/>
                <a:ea typeface="楷体_GB2312" pitchFamily="49" charset="-122"/>
              </a:rPr>
              <a:t>∑</a:t>
            </a:r>
            <a:r>
              <a:rPr lang="zh-CN" altLang="en-US" baseline="30000"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en-US" altLang="zh-CN" baseline="30000" dirty="0">
                <a:latin typeface="Times New Roman" panose="02020603050405020304" pitchFamily="18" charset="0"/>
                <a:ea typeface="楷体_GB2312" pitchFamily="49" charset="-122"/>
              </a:rPr>
              <a:t>0</a:t>
            </a:r>
            <a:r>
              <a:rPr lang="en-US" altLang="zh-CN" dirty="0">
                <a:latin typeface="Times New Roman" panose="02020603050405020304" pitchFamily="18" charset="0"/>
                <a:ea typeface="楷体_GB2312" pitchFamily="49" charset="-122"/>
              </a:rPr>
              <a:t>∪∑</a:t>
            </a:r>
            <a:r>
              <a:rPr lang="en-US" altLang="zh-CN" baseline="30000" dirty="0">
                <a:latin typeface="Times New Roman" panose="02020603050405020304" pitchFamily="18" charset="0"/>
                <a:ea typeface="楷体_GB2312" pitchFamily="49" charset="-122"/>
              </a:rPr>
              <a:t>+</a:t>
            </a:r>
          </a:p>
          <a:p>
            <a:pPr marL="457200" lvl="1" indent="0" algn="just">
              <a:lnSpc>
                <a:spcPct val="150000"/>
              </a:lnSpc>
              <a:spcBef>
                <a:spcPct val="80000"/>
              </a:spcBef>
              <a:buNone/>
            </a:pPr>
            <a:r>
              <a:rPr lang="en-US" altLang="zh-CN" dirty="0">
                <a:latin typeface="Times New Roman" panose="02020603050405020304" pitchFamily="18" charset="0"/>
                <a:ea typeface="楷体_GB2312" pitchFamily="49" charset="-122"/>
              </a:rPr>
              <a:t>   =∑</a:t>
            </a:r>
            <a:r>
              <a:rPr lang="en-US" altLang="zh-CN" baseline="30000" dirty="0">
                <a:latin typeface="Times New Roman" panose="02020603050405020304" pitchFamily="18" charset="0"/>
                <a:ea typeface="楷体_GB2312" pitchFamily="49" charset="-122"/>
              </a:rPr>
              <a:t>0</a:t>
            </a:r>
            <a:r>
              <a:rPr lang="en-US" altLang="zh-CN" dirty="0">
                <a:latin typeface="Times New Roman" panose="02020603050405020304" pitchFamily="18" charset="0"/>
                <a:ea typeface="楷体_GB2312" pitchFamily="49" charset="-122"/>
              </a:rPr>
              <a:t>∪∑∪∑</a:t>
            </a:r>
            <a:r>
              <a:rPr lang="en-US" altLang="zh-CN" baseline="30000" dirty="0">
                <a:latin typeface="Times New Roman" panose="02020603050405020304" pitchFamily="18" charset="0"/>
                <a:ea typeface="楷体_GB2312" pitchFamily="49" charset="-122"/>
              </a:rPr>
              <a:t>2</a:t>
            </a:r>
            <a:r>
              <a:rPr lang="en-US" altLang="zh-CN" dirty="0">
                <a:latin typeface="Times New Roman" panose="02020603050405020304" pitchFamily="18" charset="0"/>
                <a:ea typeface="楷体_GB2312" pitchFamily="49" charset="-122"/>
              </a:rPr>
              <a:t>∪∑</a:t>
            </a:r>
            <a:r>
              <a:rPr lang="en-US" altLang="zh-CN" baseline="30000" dirty="0">
                <a:latin typeface="Times New Roman" panose="02020603050405020304" pitchFamily="18" charset="0"/>
                <a:ea typeface="楷体_GB2312" pitchFamily="49" charset="-122"/>
              </a:rPr>
              <a:t>3</a:t>
            </a:r>
            <a:r>
              <a:rPr lang="en-US" altLang="zh-CN" dirty="0">
                <a:latin typeface="Times New Roman" panose="02020603050405020304" pitchFamily="18" charset="0"/>
                <a:ea typeface="楷体_GB2312" pitchFamily="49" charset="-122"/>
              </a:rPr>
              <a:t>∪…… </a:t>
            </a:r>
          </a:p>
        </p:txBody>
      </p:sp>
      <p:sp>
        <p:nvSpPr>
          <p:cNvPr id="4" name="日期占位符 3"/>
          <p:cNvSpPr>
            <a:spLocks noGrp="1"/>
          </p:cNvSpPr>
          <p:nvPr>
            <p:ph type="dt" sz="half" idx="10"/>
          </p:nvPr>
        </p:nvSpPr>
        <p:spPr/>
        <p:txBody>
          <a:bodyPr/>
          <a:lstStyle/>
          <a:p>
            <a:fld id="{7DEE9C23-99E1-48DA-AC5E-FEB30053639E}"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D248CC12-258F-4207-81E2-00BF070A874F}" type="slidenum">
              <a:rPr lang="en-US" altLang="zh-CN"/>
              <a:pPr/>
              <a:t>16</a:t>
            </a:fld>
            <a:endParaRPr lang="en-US" altLang="zh-CN"/>
          </a:p>
        </p:txBody>
      </p:sp>
    </p:spTree>
    <p:extLst>
      <p:ext uri="{BB962C8B-B14F-4D97-AF65-F5344CB8AC3E}">
        <p14:creationId xmlns:p14="http://schemas.microsoft.com/office/powerpoint/2010/main" val="157405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1" name="Rectangle 3"/>
          <p:cNvSpPr>
            <a:spLocks noGrp="1" noChangeArrowheads="1"/>
          </p:cNvSpPr>
          <p:nvPr>
            <p:ph idx="1"/>
          </p:nvPr>
        </p:nvSpPr>
        <p:spPr/>
        <p:txBody>
          <a:bodyPr/>
          <a:lstStyle/>
          <a:p>
            <a:pPr marL="0" indent="0"/>
            <a:r>
              <a:rPr lang="en-US" altLang="zh-CN" sz="3600" dirty="0">
                <a:ea typeface="楷体_GB2312" pitchFamily="49" charset="-122"/>
              </a:rPr>
              <a:t> </a:t>
            </a:r>
            <a:r>
              <a:rPr lang="zh-CN" altLang="en-US" sz="3600" dirty="0">
                <a:ea typeface="楷体_GB2312" pitchFamily="49" charset="-122"/>
              </a:rPr>
              <a:t>例</a:t>
            </a:r>
            <a:endParaRPr lang="zh-CN" altLang="en-US" sz="3600" b="1" dirty="0">
              <a:ea typeface="楷体_GB2312" pitchFamily="49" charset="-122"/>
            </a:endParaRPr>
          </a:p>
          <a:p>
            <a:pPr marL="0" indent="0">
              <a:buNone/>
            </a:pPr>
            <a:r>
              <a:rPr lang="en-US" altLang="zh-CN" sz="3600" dirty="0">
                <a:ea typeface="楷体_GB2312" pitchFamily="49" charset="-122"/>
              </a:rPr>
              <a:t>{0,1}</a:t>
            </a:r>
            <a:r>
              <a:rPr lang="en-US" altLang="zh-CN" sz="3600" baseline="30000" dirty="0">
                <a:ea typeface="楷体_GB2312" pitchFamily="49" charset="-122"/>
              </a:rPr>
              <a:t>+  </a:t>
            </a:r>
            <a:r>
              <a:rPr lang="en-US" altLang="zh-CN" sz="3600" dirty="0">
                <a:ea typeface="楷体_GB2312" pitchFamily="49" charset="-122"/>
              </a:rPr>
              <a:t>=</a:t>
            </a:r>
          </a:p>
          <a:p>
            <a:pPr marL="0" indent="0">
              <a:buNone/>
            </a:pPr>
            <a:r>
              <a:rPr lang="en-US" altLang="zh-CN" sz="3600" dirty="0">
                <a:ea typeface="楷体_GB2312" pitchFamily="49" charset="-122"/>
              </a:rPr>
              <a:t>          </a:t>
            </a:r>
            <a:r>
              <a:rPr lang="en-US" altLang="zh-CN" dirty="0">
                <a:ea typeface="楷体_GB2312" pitchFamily="49" charset="-122"/>
              </a:rPr>
              <a:t>{0</a:t>
            </a:r>
            <a:r>
              <a:rPr lang="zh-CN" altLang="en-US" dirty="0">
                <a:ea typeface="楷体_GB2312" pitchFamily="49" charset="-122"/>
              </a:rPr>
              <a:t>，</a:t>
            </a:r>
            <a:r>
              <a:rPr lang="en-US" altLang="zh-CN" dirty="0">
                <a:ea typeface="楷体_GB2312" pitchFamily="49" charset="-122"/>
              </a:rPr>
              <a:t>1</a:t>
            </a:r>
            <a:r>
              <a:rPr lang="zh-CN" altLang="en-US" dirty="0">
                <a:ea typeface="楷体_GB2312" pitchFamily="49" charset="-122"/>
              </a:rPr>
              <a:t>，</a:t>
            </a:r>
            <a:r>
              <a:rPr lang="en-US" altLang="zh-CN" dirty="0">
                <a:ea typeface="楷体_GB2312" pitchFamily="49" charset="-122"/>
              </a:rPr>
              <a:t>00</a:t>
            </a:r>
            <a:r>
              <a:rPr lang="zh-CN" altLang="en-US" dirty="0">
                <a:ea typeface="楷体_GB2312" pitchFamily="49" charset="-122"/>
              </a:rPr>
              <a:t>，</a:t>
            </a:r>
            <a:r>
              <a:rPr lang="en-US" altLang="zh-CN" dirty="0">
                <a:ea typeface="楷体_GB2312" pitchFamily="49" charset="-122"/>
              </a:rPr>
              <a:t>01</a:t>
            </a:r>
            <a:r>
              <a:rPr lang="zh-CN" altLang="en-US" dirty="0">
                <a:ea typeface="楷体_GB2312" pitchFamily="49" charset="-122"/>
              </a:rPr>
              <a:t>，</a:t>
            </a:r>
            <a:r>
              <a:rPr lang="en-US" altLang="zh-CN" dirty="0">
                <a:ea typeface="楷体_GB2312" pitchFamily="49" charset="-122"/>
              </a:rPr>
              <a:t>11</a:t>
            </a:r>
            <a:r>
              <a:rPr lang="zh-CN" altLang="en-US" dirty="0">
                <a:ea typeface="楷体_GB2312" pitchFamily="49" charset="-122"/>
              </a:rPr>
              <a:t>，</a:t>
            </a:r>
            <a:r>
              <a:rPr lang="en-US" altLang="zh-CN" dirty="0">
                <a:ea typeface="楷体_GB2312" pitchFamily="49" charset="-122"/>
              </a:rPr>
              <a:t>000</a:t>
            </a:r>
            <a:r>
              <a:rPr lang="zh-CN" altLang="en-US" dirty="0">
                <a:ea typeface="楷体_GB2312" pitchFamily="49" charset="-122"/>
              </a:rPr>
              <a:t>，</a:t>
            </a:r>
            <a:r>
              <a:rPr lang="en-US" altLang="zh-CN" dirty="0">
                <a:ea typeface="楷体_GB2312" pitchFamily="49" charset="-122"/>
              </a:rPr>
              <a:t>001</a:t>
            </a:r>
            <a:r>
              <a:rPr lang="zh-CN" altLang="en-US" dirty="0">
                <a:ea typeface="楷体_GB2312" pitchFamily="49" charset="-122"/>
              </a:rPr>
              <a:t>，</a:t>
            </a:r>
            <a:r>
              <a:rPr lang="en-US" altLang="zh-CN" dirty="0">
                <a:ea typeface="楷体_GB2312" pitchFamily="49" charset="-122"/>
              </a:rPr>
              <a:t>010</a:t>
            </a:r>
            <a:r>
              <a:rPr lang="zh-CN" altLang="en-US" dirty="0">
                <a:ea typeface="楷体_GB2312" pitchFamily="49" charset="-122"/>
              </a:rPr>
              <a:t>，</a:t>
            </a:r>
            <a:r>
              <a:rPr lang="en-US" altLang="zh-CN" dirty="0">
                <a:ea typeface="楷体_GB2312" pitchFamily="49" charset="-122"/>
              </a:rPr>
              <a:t>011</a:t>
            </a:r>
            <a:r>
              <a:rPr lang="zh-CN" altLang="en-US" dirty="0">
                <a:ea typeface="楷体_GB2312" pitchFamily="49" charset="-122"/>
              </a:rPr>
              <a:t>，</a:t>
            </a:r>
            <a:r>
              <a:rPr lang="en-US" altLang="zh-CN" dirty="0">
                <a:ea typeface="楷体_GB2312" pitchFamily="49" charset="-122"/>
              </a:rPr>
              <a:t>100</a:t>
            </a:r>
            <a:r>
              <a:rPr lang="zh-CN" altLang="en-US" dirty="0">
                <a:ea typeface="楷体_GB2312" pitchFamily="49" charset="-122"/>
              </a:rPr>
              <a:t>，</a:t>
            </a:r>
            <a:r>
              <a:rPr lang="en-US" altLang="zh-CN" dirty="0">
                <a:ea typeface="楷体_GB2312" pitchFamily="49" charset="-122"/>
              </a:rPr>
              <a:t>……}</a:t>
            </a:r>
            <a:r>
              <a:rPr lang="en-US" altLang="zh-CN" sz="3600" dirty="0">
                <a:ea typeface="楷体_GB2312" pitchFamily="49" charset="-122"/>
              </a:rPr>
              <a:t> </a:t>
            </a:r>
          </a:p>
          <a:p>
            <a:pPr marL="0" indent="0">
              <a:buNone/>
            </a:pPr>
            <a:endParaRPr lang="en-US" altLang="zh-CN" sz="3600" dirty="0">
              <a:ea typeface="楷体_GB2312" pitchFamily="49" charset="-122"/>
            </a:endParaRPr>
          </a:p>
          <a:p>
            <a:pPr marL="0" indent="0">
              <a:buNone/>
            </a:pPr>
            <a:r>
              <a:rPr lang="en-US" altLang="zh-CN" sz="3600" dirty="0">
                <a:ea typeface="楷体_GB2312" pitchFamily="49" charset="-122"/>
              </a:rPr>
              <a:t>{a</a:t>
            </a:r>
            <a:r>
              <a:rPr lang="zh-CN" altLang="en-US" sz="3600" dirty="0">
                <a:ea typeface="楷体_GB2312" pitchFamily="49" charset="-122"/>
              </a:rPr>
              <a:t>，</a:t>
            </a:r>
            <a:r>
              <a:rPr lang="en-US" altLang="zh-CN" sz="3600" dirty="0">
                <a:ea typeface="楷体_GB2312" pitchFamily="49" charset="-122"/>
              </a:rPr>
              <a:t>b</a:t>
            </a:r>
            <a:r>
              <a:rPr lang="zh-CN" altLang="en-US" sz="3600" dirty="0">
                <a:ea typeface="楷体_GB2312" pitchFamily="49" charset="-122"/>
              </a:rPr>
              <a:t>，</a:t>
            </a:r>
            <a:r>
              <a:rPr lang="en-US" altLang="zh-CN" sz="3600" dirty="0">
                <a:ea typeface="楷体_GB2312" pitchFamily="49" charset="-122"/>
              </a:rPr>
              <a:t>c</a:t>
            </a:r>
            <a:r>
              <a:rPr lang="zh-CN" altLang="en-US" sz="3600" dirty="0">
                <a:ea typeface="楷体_GB2312" pitchFamily="49" charset="-122"/>
              </a:rPr>
              <a:t>，</a:t>
            </a:r>
            <a:r>
              <a:rPr lang="en-US" altLang="zh-CN" sz="3600" dirty="0">
                <a:ea typeface="楷体_GB2312" pitchFamily="49" charset="-122"/>
              </a:rPr>
              <a:t>d}</a:t>
            </a:r>
            <a:r>
              <a:rPr lang="en-US" altLang="zh-CN" sz="3600" baseline="30000" dirty="0">
                <a:ea typeface="楷体_GB2312" pitchFamily="49" charset="-122"/>
              </a:rPr>
              <a:t>+  </a:t>
            </a:r>
            <a:r>
              <a:rPr lang="en-US" altLang="zh-CN" sz="3600" dirty="0">
                <a:ea typeface="楷体_GB2312" pitchFamily="49" charset="-122"/>
              </a:rPr>
              <a:t>=</a:t>
            </a:r>
          </a:p>
          <a:p>
            <a:pPr marL="0" indent="0">
              <a:buNone/>
            </a:pPr>
            <a:r>
              <a:rPr lang="en-US" altLang="zh-CN" sz="3600" dirty="0">
                <a:ea typeface="楷体_GB2312" pitchFamily="49" charset="-122"/>
              </a:rPr>
              <a:t>          </a:t>
            </a:r>
            <a:r>
              <a:rPr lang="en-US" altLang="zh-CN" dirty="0">
                <a:ea typeface="楷体_GB2312" pitchFamily="49" charset="-122"/>
              </a:rPr>
              <a:t>{a</a:t>
            </a:r>
            <a:r>
              <a:rPr lang="zh-CN" altLang="en-US" dirty="0">
                <a:ea typeface="楷体_GB2312" pitchFamily="49" charset="-122"/>
              </a:rPr>
              <a:t>，</a:t>
            </a:r>
            <a:r>
              <a:rPr lang="en-US" altLang="zh-CN" dirty="0">
                <a:ea typeface="楷体_GB2312" pitchFamily="49" charset="-122"/>
              </a:rPr>
              <a:t>b</a:t>
            </a:r>
            <a:r>
              <a:rPr lang="zh-CN" altLang="en-US" dirty="0">
                <a:ea typeface="楷体_GB2312" pitchFamily="49" charset="-122"/>
              </a:rPr>
              <a:t>，</a:t>
            </a:r>
            <a:r>
              <a:rPr lang="en-US" altLang="zh-CN" dirty="0">
                <a:ea typeface="楷体_GB2312" pitchFamily="49" charset="-122"/>
              </a:rPr>
              <a:t>c</a:t>
            </a:r>
            <a:r>
              <a:rPr lang="zh-CN" altLang="en-US" dirty="0">
                <a:ea typeface="楷体_GB2312" pitchFamily="49" charset="-122"/>
              </a:rPr>
              <a:t>，</a:t>
            </a:r>
            <a:r>
              <a:rPr lang="en-US" altLang="zh-CN" dirty="0">
                <a:ea typeface="楷体_GB2312" pitchFamily="49" charset="-122"/>
              </a:rPr>
              <a:t>d</a:t>
            </a:r>
            <a:r>
              <a:rPr lang="zh-CN" altLang="en-US" dirty="0">
                <a:ea typeface="楷体_GB2312" pitchFamily="49" charset="-122"/>
              </a:rPr>
              <a:t>，</a:t>
            </a:r>
            <a:r>
              <a:rPr lang="en-US" altLang="zh-CN" dirty="0">
                <a:ea typeface="楷体_GB2312" pitchFamily="49" charset="-122"/>
              </a:rPr>
              <a:t>aa</a:t>
            </a:r>
            <a:r>
              <a:rPr lang="zh-CN" altLang="en-US" dirty="0">
                <a:ea typeface="楷体_GB2312" pitchFamily="49" charset="-122"/>
              </a:rPr>
              <a:t>，</a:t>
            </a:r>
            <a:r>
              <a:rPr lang="en-US" altLang="zh-CN" dirty="0">
                <a:ea typeface="楷体_GB2312" pitchFamily="49" charset="-122"/>
              </a:rPr>
              <a:t>ab</a:t>
            </a:r>
            <a:r>
              <a:rPr lang="zh-CN" altLang="en-US" dirty="0">
                <a:ea typeface="楷体_GB2312" pitchFamily="49" charset="-122"/>
              </a:rPr>
              <a:t>，</a:t>
            </a:r>
            <a:r>
              <a:rPr lang="en-US" altLang="zh-CN" dirty="0">
                <a:ea typeface="楷体_GB2312" pitchFamily="49" charset="-122"/>
              </a:rPr>
              <a:t>ac</a:t>
            </a:r>
            <a:r>
              <a:rPr lang="zh-CN" altLang="en-US" dirty="0">
                <a:ea typeface="楷体_GB2312" pitchFamily="49" charset="-122"/>
              </a:rPr>
              <a:t>，</a:t>
            </a:r>
            <a:r>
              <a:rPr lang="en-US" altLang="zh-CN" dirty="0">
                <a:ea typeface="楷体_GB2312" pitchFamily="49" charset="-122"/>
              </a:rPr>
              <a:t>ad</a:t>
            </a:r>
            <a:r>
              <a:rPr lang="zh-CN" altLang="en-US" dirty="0">
                <a:ea typeface="楷体_GB2312" pitchFamily="49" charset="-122"/>
              </a:rPr>
              <a:t>，</a:t>
            </a:r>
            <a:r>
              <a:rPr lang="en-US" altLang="zh-CN" dirty="0" err="1">
                <a:ea typeface="楷体_GB2312" pitchFamily="49" charset="-122"/>
              </a:rPr>
              <a:t>ba</a:t>
            </a:r>
            <a:r>
              <a:rPr lang="zh-CN" altLang="en-US" dirty="0">
                <a:ea typeface="楷体_GB2312" pitchFamily="49" charset="-122"/>
              </a:rPr>
              <a:t>，</a:t>
            </a:r>
            <a:r>
              <a:rPr lang="en-US" altLang="zh-CN" dirty="0">
                <a:ea typeface="楷体_GB2312" pitchFamily="49" charset="-122"/>
              </a:rPr>
              <a:t>bb</a:t>
            </a:r>
            <a:r>
              <a:rPr lang="zh-CN" altLang="en-US" dirty="0">
                <a:ea typeface="楷体_GB2312" pitchFamily="49" charset="-122"/>
              </a:rPr>
              <a:t>，</a:t>
            </a:r>
            <a:r>
              <a:rPr lang="en-US" altLang="zh-CN" dirty="0" err="1">
                <a:ea typeface="楷体_GB2312" pitchFamily="49" charset="-122"/>
              </a:rPr>
              <a:t>bc</a:t>
            </a:r>
            <a:r>
              <a:rPr lang="zh-CN" altLang="en-US" dirty="0">
                <a:ea typeface="楷体_GB2312" pitchFamily="49" charset="-122"/>
              </a:rPr>
              <a:t>，</a:t>
            </a:r>
            <a:r>
              <a:rPr lang="en-US" altLang="zh-CN" dirty="0" err="1">
                <a:ea typeface="楷体_GB2312" pitchFamily="49" charset="-122"/>
              </a:rPr>
              <a:t>bd</a:t>
            </a:r>
            <a:r>
              <a:rPr lang="zh-CN" altLang="en-US" dirty="0">
                <a:ea typeface="楷体_GB2312" pitchFamily="49" charset="-122"/>
              </a:rPr>
              <a:t>，</a:t>
            </a:r>
            <a:r>
              <a:rPr lang="en-US" altLang="zh-CN" dirty="0">
                <a:ea typeface="楷体_GB2312" pitchFamily="49" charset="-122"/>
              </a:rPr>
              <a:t>……</a:t>
            </a:r>
            <a:r>
              <a:rPr lang="zh-CN" altLang="en-US" dirty="0">
                <a:ea typeface="楷体_GB2312" pitchFamily="49" charset="-122"/>
              </a:rPr>
              <a:t>，</a:t>
            </a:r>
            <a:endParaRPr lang="en-US" altLang="zh-CN" dirty="0">
              <a:ea typeface="楷体_GB2312" pitchFamily="49" charset="-122"/>
            </a:endParaRPr>
          </a:p>
          <a:p>
            <a:pPr marL="0" indent="0">
              <a:buNone/>
            </a:pPr>
            <a:r>
              <a:rPr lang="en-US" altLang="zh-CN" dirty="0">
                <a:ea typeface="楷体_GB2312" pitchFamily="49" charset="-122"/>
              </a:rPr>
              <a:t>              </a:t>
            </a:r>
            <a:r>
              <a:rPr lang="en-US" altLang="zh-CN" dirty="0" err="1">
                <a:ea typeface="楷体_GB2312" pitchFamily="49" charset="-122"/>
              </a:rPr>
              <a:t>aaa</a:t>
            </a:r>
            <a:r>
              <a:rPr lang="zh-CN" altLang="en-US" dirty="0">
                <a:ea typeface="楷体_GB2312" pitchFamily="49" charset="-122"/>
              </a:rPr>
              <a:t>，</a:t>
            </a:r>
            <a:r>
              <a:rPr lang="en-US" altLang="zh-CN" dirty="0" err="1">
                <a:ea typeface="楷体_GB2312" pitchFamily="49" charset="-122"/>
              </a:rPr>
              <a:t>aab</a:t>
            </a:r>
            <a:r>
              <a:rPr lang="zh-CN" altLang="en-US" dirty="0">
                <a:ea typeface="楷体_GB2312" pitchFamily="49" charset="-122"/>
              </a:rPr>
              <a:t>，</a:t>
            </a:r>
            <a:r>
              <a:rPr lang="en-US" altLang="zh-CN" dirty="0" err="1">
                <a:ea typeface="楷体_GB2312" pitchFamily="49" charset="-122"/>
              </a:rPr>
              <a:t>aac</a:t>
            </a:r>
            <a:r>
              <a:rPr lang="zh-CN" altLang="en-US" dirty="0">
                <a:ea typeface="楷体_GB2312" pitchFamily="49" charset="-122"/>
              </a:rPr>
              <a:t>，</a:t>
            </a:r>
            <a:r>
              <a:rPr lang="en-US" altLang="zh-CN" dirty="0" err="1">
                <a:ea typeface="楷体_GB2312" pitchFamily="49" charset="-122"/>
              </a:rPr>
              <a:t>aad</a:t>
            </a:r>
            <a:r>
              <a:rPr lang="zh-CN" altLang="en-US" dirty="0">
                <a:ea typeface="楷体_GB2312" pitchFamily="49" charset="-122"/>
              </a:rPr>
              <a:t>，</a:t>
            </a:r>
            <a:r>
              <a:rPr lang="en-US" altLang="zh-CN" dirty="0">
                <a:ea typeface="楷体_GB2312" pitchFamily="49" charset="-122"/>
              </a:rPr>
              <a:t>aba</a:t>
            </a:r>
            <a:r>
              <a:rPr lang="zh-CN" altLang="en-US" dirty="0">
                <a:ea typeface="楷体_GB2312" pitchFamily="49" charset="-122"/>
              </a:rPr>
              <a:t>，</a:t>
            </a:r>
            <a:r>
              <a:rPr lang="en-US" altLang="zh-CN" dirty="0" err="1">
                <a:ea typeface="楷体_GB2312" pitchFamily="49" charset="-122"/>
              </a:rPr>
              <a:t>abb</a:t>
            </a:r>
            <a:r>
              <a:rPr lang="zh-CN" altLang="en-US" dirty="0">
                <a:ea typeface="楷体_GB2312" pitchFamily="49" charset="-122"/>
              </a:rPr>
              <a:t>，</a:t>
            </a:r>
            <a:r>
              <a:rPr lang="en-US" altLang="zh-CN" dirty="0" err="1">
                <a:ea typeface="楷体_GB2312" pitchFamily="49" charset="-122"/>
              </a:rPr>
              <a:t>abc</a:t>
            </a:r>
            <a:r>
              <a:rPr lang="en-US" altLang="zh-CN" dirty="0">
                <a:ea typeface="楷体_GB2312" pitchFamily="49" charset="-122"/>
              </a:rPr>
              <a:t>……} </a:t>
            </a:r>
          </a:p>
        </p:txBody>
      </p:sp>
      <p:sp>
        <p:nvSpPr>
          <p:cNvPr id="4" name="日期占位符 3"/>
          <p:cNvSpPr>
            <a:spLocks noGrp="1"/>
          </p:cNvSpPr>
          <p:nvPr>
            <p:ph type="dt" sz="half" idx="10"/>
          </p:nvPr>
        </p:nvSpPr>
        <p:spPr/>
        <p:txBody>
          <a:bodyPr/>
          <a:lstStyle/>
          <a:p>
            <a:fld id="{CEBAFE1A-CCD4-426A-944A-EF658BC2961D}"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0B9DA7A3-9D08-4C0A-977F-B429B5814A17}" type="slidenum">
              <a:rPr lang="en-US" altLang="zh-CN"/>
              <a:pPr/>
              <a:t>17</a:t>
            </a:fld>
            <a:endParaRPr lang="en-US" altLang="zh-CN"/>
          </a:p>
        </p:txBody>
      </p:sp>
      <p:sp>
        <p:nvSpPr>
          <p:cNvPr id="3" name="标题 2"/>
          <p:cNvSpPr>
            <a:spLocks noGrp="1"/>
          </p:cNvSpPr>
          <p:nvPr>
            <p:ph type="title"/>
          </p:nvPr>
        </p:nvSpPr>
        <p:spPr/>
        <p:txBody>
          <a:bodyPr/>
          <a:lstStyle/>
          <a:p>
            <a:r>
              <a:rPr lang="zh-CN" altLang="en-US" dirty="0"/>
              <a:t>语言的基本定义</a:t>
            </a:r>
          </a:p>
        </p:txBody>
      </p:sp>
    </p:spTree>
    <p:extLst>
      <p:ext uri="{BB962C8B-B14F-4D97-AF65-F5344CB8AC3E}">
        <p14:creationId xmlns:p14="http://schemas.microsoft.com/office/powerpoint/2010/main" val="322439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a:t>
            </a:r>
          </a:p>
        </p:txBody>
      </p:sp>
      <p:sp>
        <p:nvSpPr>
          <p:cNvPr id="991235" name="Rectangle 3"/>
          <p:cNvSpPr>
            <a:spLocks noGrp="1" noChangeArrowheads="1"/>
          </p:cNvSpPr>
          <p:nvPr>
            <p:ph idx="1"/>
          </p:nvPr>
        </p:nvSpPr>
        <p:spPr/>
        <p:txBody>
          <a:bodyPr/>
          <a:lstStyle/>
          <a:p>
            <a:r>
              <a:rPr lang="zh-CN" altLang="en-US" sz="3600" dirty="0">
                <a:ea typeface="楷体_GB2312" pitchFamily="49" charset="-122"/>
              </a:rPr>
              <a:t>例</a:t>
            </a:r>
          </a:p>
          <a:p>
            <a:pPr>
              <a:buFontTx/>
              <a:buNone/>
            </a:pPr>
            <a:r>
              <a:rPr lang="en-US" altLang="zh-CN" sz="3600" dirty="0">
                <a:ea typeface="楷体_GB2312" pitchFamily="49" charset="-122"/>
              </a:rPr>
              <a:t>{0,1}</a:t>
            </a:r>
            <a:r>
              <a:rPr lang="en-US" altLang="zh-CN" sz="3600" baseline="30000" dirty="0">
                <a:ea typeface="楷体_GB2312" pitchFamily="49" charset="-122"/>
              </a:rPr>
              <a:t>* </a:t>
            </a:r>
            <a:r>
              <a:rPr lang="en-US" altLang="zh-CN" sz="3600" dirty="0">
                <a:ea typeface="楷体_GB2312" pitchFamily="49" charset="-122"/>
              </a:rPr>
              <a:t>= </a:t>
            </a:r>
          </a:p>
          <a:p>
            <a:pPr>
              <a:buFontTx/>
              <a:buNone/>
            </a:pPr>
            <a:r>
              <a:rPr lang="en-US" altLang="zh-CN" sz="3600" dirty="0">
                <a:ea typeface="楷体_GB2312" pitchFamily="49" charset="-122"/>
              </a:rPr>
              <a:t>       </a:t>
            </a:r>
            <a:r>
              <a:rPr lang="en-US" altLang="zh-CN" dirty="0">
                <a:ea typeface="楷体_GB2312" pitchFamily="49" charset="-122"/>
              </a:rPr>
              <a:t>{ε</a:t>
            </a:r>
            <a:r>
              <a:rPr lang="zh-CN" altLang="en-US" dirty="0">
                <a:ea typeface="楷体_GB2312" pitchFamily="49" charset="-122"/>
              </a:rPr>
              <a:t>，</a:t>
            </a:r>
            <a:r>
              <a:rPr lang="en-US" altLang="zh-CN" dirty="0">
                <a:ea typeface="楷体_GB2312" pitchFamily="49" charset="-122"/>
              </a:rPr>
              <a:t>0</a:t>
            </a:r>
            <a:r>
              <a:rPr lang="zh-CN" altLang="en-US" dirty="0">
                <a:ea typeface="楷体_GB2312" pitchFamily="49" charset="-122"/>
              </a:rPr>
              <a:t>，</a:t>
            </a:r>
            <a:r>
              <a:rPr lang="en-US" altLang="zh-CN" dirty="0">
                <a:ea typeface="楷体_GB2312" pitchFamily="49" charset="-122"/>
              </a:rPr>
              <a:t>1</a:t>
            </a:r>
            <a:r>
              <a:rPr lang="zh-CN" altLang="en-US" dirty="0">
                <a:ea typeface="楷体_GB2312" pitchFamily="49" charset="-122"/>
              </a:rPr>
              <a:t>，</a:t>
            </a:r>
            <a:r>
              <a:rPr lang="en-US" altLang="zh-CN" dirty="0">
                <a:ea typeface="楷体_GB2312" pitchFamily="49" charset="-122"/>
              </a:rPr>
              <a:t>00</a:t>
            </a:r>
            <a:r>
              <a:rPr lang="zh-CN" altLang="en-US" dirty="0">
                <a:ea typeface="楷体_GB2312" pitchFamily="49" charset="-122"/>
              </a:rPr>
              <a:t>，</a:t>
            </a:r>
            <a:r>
              <a:rPr lang="en-US" altLang="zh-CN" dirty="0">
                <a:ea typeface="楷体_GB2312" pitchFamily="49" charset="-122"/>
              </a:rPr>
              <a:t>01</a:t>
            </a:r>
            <a:r>
              <a:rPr lang="zh-CN" altLang="en-US" dirty="0">
                <a:ea typeface="楷体_GB2312" pitchFamily="49" charset="-122"/>
              </a:rPr>
              <a:t>，</a:t>
            </a:r>
            <a:r>
              <a:rPr lang="en-US" altLang="zh-CN" dirty="0">
                <a:ea typeface="楷体_GB2312" pitchFamily="49" charset="-122"/>
              </a:rPr>
              <a:t>11</a:t>
            </a:r>
            <a:r>
              <a:rPr lang="zh-CN" altLang="en-US" dirty="0">
                <a:ea typeface="楷体_GB2312" pitchFamily="49" charset="-122"/>
              </a:rPr>
              <a:t>，</a:t>
            </a:r>
            <a:r>
              <a:rPr lang="en-US" altLang="zh-CN" dirty="0">
                <a:ea typeface="楷体_GB2312" pitchFamily="49" charset="-122"/>
              </a:rPr>
              <a:t>000</a:t>
            </a:r>
            <a:r>
              <a:rPr lang="zh-CN" altLang="en-US" dirty="0">
                <a:ea typeface="楷体_GB2312" pitchFamily="49" charset="-122"/>
              </a:rPr>
              <a:t>，</a:t>
            </a:r>
            <a:r>
              <a:rPr lang="en-US" altLang="zh-CN" dirty="0">
                <a:ea typeface="楷体_GB2312" pitchFamily="49" charset="-122"/>
              </a:rPr>
              <a:t>001</a:t>
            </a:r>
            <a:r>
              <a:rPr lang="zh-CN" altLang="en-US" dirty="0">
                <a:ea typeface="楷体_GB2312" pitchFamily="49" charset="-122"/>
              </a:rPr>
              <a:t>，</a:t>
            </a:r>
            <a:r>
              <a:rPr lang="en-US" altLang="zh-CN" dirty="0">
                <a:ea typeface="楷体_GB2312" pitchFamily="49" charset="-122"/>
              </a:rPr>
              <a:t>010</a:t>
            </a:r>
            <a:r>
              <a:rPr lang="zh-CN" altLang="en-US" dirty="0">
                <a:ea typeface="楷体_GB2312" pitchFamily="49" charset="-122"/>
              </a:rPr>
              <a:t>，</a:t>
            </a:r>
            <a:r>
              <a:rPr lang="en-US" altLang="zh-CN" dirty="0">
                <a:ea typeface="楷体_GB2312" pitchFamily="49" charset="-122"/>
              </a:rPr>
              <a:t>011</a:t>
            </a:r>
            <a:r>
              <a:rPr lang="zh-CN" altLang="en-US" dirty="0">
                <a:ea typeface="楷体_GB2312" pitchFamily="49" charset="-122"/>
              </a:rPr>
              <a:t>，</a:t>
            </a:r>
            <a:r>
              <a:rPr lang="en-US" altLang="zh-CN" dirty="0">
                <a:ea typeface="楷体_GB2312" pitchFamily="49" charset="-122"/>
              </a:rPr>
              <a:t>100</a:t>
            </a:r>
            <a:r>
              <a:rPr lang="zh-CN" altLang="en-US" dirty="0">
                <a:ea typeface="楷体_GB2312" pitchFamily="49" charset="-122"/>
              </a:rPr>
              <a:t>，</a:t>
            </a:r>
            <a:r>
              <a:rPr lang="en-US" altLang="zh-CN" dirty="0">
                <a:ea typeface="楷体_GB2312" pitchFamily="49" charset="-122"/>
              </a:rPr>
              <a:t>…}</a:t>
            </a:r>
            <a:r>
              <a:rPr lang="en-US" altLang="zh-CN" sz="3600" dirty="0">
                <a:ea typeface="楷体_GB2312" pitchFamily="49" charset="-122"/>
              </a:rPr>
              <a:t> </a:t>
            </a:r>
          </a:p>
          <a:p>
            <a:pPr>
              <a:buFontTx/>
              <a:buNone/>
            </a:pPr>
            <a:endParaRPr lang="en-US" altLang="zh-CN" sz="3600" dirty="0">
              <a:ea typeface="楷体_GB2312" pitchFamily="49" charset="-122"/>
            </a:endParaRPr>
          </a:p>
          <a:p>
            <a:pPr>
              <a:buFontTx/>
              <a:buNone/>
            </a:pPr>
            <a:r>
              <a:rPr lang="en-US" altLang="zh-CN" sz="3600" dirty="0">
                <a:ea typeface="楷体_GB2312" pitchFamily="49" charset="-122"/>
              </a:rPr>
              <a:t>{a</a:t>
            </a:r>
            <a:r>
              <a:rPr lang="zh-CN" altLang="en-US" sz="3600" dirty="0">
                <a:ea typeface="楷体_GB2312" pitchFamily="49" charset="-122"/>
              </a:rPr>
              <a:t>，</a:t>
            </a:r>
            <a:r>
              <a:rPr lang="en-US" altLang="zh-CN" sz="3600" dirty="0">
                <a:ea typeface="楷体_GB2312" pitchFamily="49" charset="-122"/>
              </a:rPr>
              <a:t>b</a:t>
            </a:r>
            <a:r>
              <a:rPr lang="zh-CN" altLang="en-US" sz="3600" dirty="0">
                <a:ea typeface="楷体_GB2312" pitchFamily="49" charset="-122"/>
              </a:rPr>
              <a:t>，</a:t>
            </a:r>
            <a:r>
              <a:rPr lang="en-US" altLang="zh-CN" sz="3600" dirty="0">
                <a:ea typeface="楷体_GB2312" pitchFamily="49" charset="-122"/>
              </a:rPr>
              <a:t>c</a:t>
            </a:r>
            <a:r>
              <a:rPr lang="zh-CN" altLang="en-US" sz="3600" dirty="0">
                <a:ea typeface="楷体_GB2312" pitchFamily="49" charset="-122"/>
              </a:rPr>
              <a:t>，</a:t>
            </a:r>
            <a:r>
              <a:rPr lang="en-US" altLang="zh-CN" sz="3600" dirty="0">
                <a:ea typeface="楷体_GB2312" pitchFamily="49" charset="-122"/>
              </a:rPr>
              <a:t>d}</a:t>
            </a:r>
            <a:r>
              <a:rPr lang="en-US" altLang="zh-CN" sz="3600" baseline="30000" dirty="0">
                <a:ea typeface="楷体_GB2312" pitchFamily="49" charset="-122"/>
              </a:rPr>
              <a:t>* </a:t>
            </a:r>
            <a:r>
              <a:rPr lang="en-US" altLang="zh-CN" sz="3600" dirty="0">
                <a:ea typeface="楷体_GB2312" pitchFamily="49" charset="-122"/>
              </a:rPr>
              <a:t>= </a:t>
            </a:r>
          </a:p>
          <a:p>
            <a:pPr>
              <a:buFontTx/>
              <a:buNone/>
            </a:pPr>
            <a:r>
              <a:rPr lang="en-US" altLang="zh-CN" sz="3600" dirty="0">
                <a:ea typeface="楷体_GB2312" pitchFamily="49" charset="-122"/>
              </a:rPr>
              <a:t>       </a:t>
            </a:r>
            <a:r>
              <a:rPr lang="en-US" altLang="zh-CN" dirty="0">
                <a:ea typeface="楷体_GB2312" pitchFamily="49" charset="-122"/>
              </a:rPr>
              <a:t>{ε</a:t>
            </a:r>
            <a:r>
              <a:rPr lang="zh-CN" altLang="en-US" dirty="0">
                <a:ea typeface="楷体_GB2312" pitchFamily="49" charset="-122"/>
              </a:rPr>
              <a:t>，</a:t>
            </a:r>
            <a:r>
              <a:rPr lang="en-US" altLang="zh-CN" dirty="0">
                <a:ea typeface="楷体_GB2312" pitchFamily="49" charset="-122"/>
              </a:rPr>
              <a:t>a</a:t>
            </a:r>
            <a:r>
              <a:rPr lang="zh-CN" altLang="en-US" dirty="0">
                <a:ea typeface="楷体_GB2312" pitchFamily="49" charset="-122"/>
              </a:rPr>
              <a:t>，</a:t>
            </a:r>
            <a:r>
              <a:rPr lang="en-US" altLang="zh-CN" dirty="0">
                <a:ea typeface="楷体_GB2312" pitchFamily="49" charset="-122"/>
              </a:rPr>
              <a:t>b</a:t>
            </a:r>
            <a:r>
              <a:rPr lang="zh-CN" altLang="en-US" dirty="0">
                <a:ea typeface="楷体_GB2312" pitchFamily="49" charset="-122"/>
              </a:rPr>
              <a:t>，</a:t>
            </a:r>
            <a:r>
              <a:rPr lang="en-US" altLang="zh-CN" dirty="0">
                <a:ea typeface="楷体_GB2312" pitchFamily="49" charset="-122"/>
              </a:rPr>
              <a:t>c</a:t>
            </a:r>
            <a:r>
              <a:rPr lang="zh-CN" altLang="en-US" dirty="0">
                <a:ea typeface="楷体_GB2312" pitchFamily="49" charset="-122"/>
              </a:rPr>
              <a:t>，</a:t>
            </a:r>
            <a:r>
              <a:rPr lang="en-US" altLang="zh-CN" dirty="0">
                <a:ea typeface="楷体_GB2312" pitchFamily="49" charset="-122"/>
              </a:rPr>
              <a:t>d</a:t>
            </a:r>
            <a:r>
              <a:rPr lang="zh-CN" altLang="en-US" dirty="0">
                <a:ea typeface="楷体_GB2312" pitchFamily="49" charset="-122"/>
              </a:rPr>
              <a:t>，</a:t>
            </a:r>
            <a:r>
              <a:rPr lang="en-US" altLang="zh-CN" dirty="0">
                <a:ea typeface="楷体_GB2312" pitchFamily="49" charset="-122"/>
              </a:rPr>
              <a:t>aa</a:t>
            </a:r>
            <a:r>
              <a:rPr lang="zh-CN" altLang="en-US" dirty="0">
                <a:ea typeface="楷体_GB2312" pitchFamily="49" charset="-122"/>
              </a:rPr>
              <a:t>，</a:t>
            </a:r>
            <a:r>
              <a:rPr lang="en-US" altLang="zh-CN" dirty="0">
                <a:ea typeface="楷体_GB2312" pitchFamily="49" charset="-122"/>
              </a:rPr>
              <a:t>ab</a:t>
            </a:r>
            <a:r>
              <a:rPr lang="zh-CN" altLang="en-US" dirty="0">
                <a:ea typeface="楷体_GB2312" pitchFamily="49" charset="-122"/>
              </a:rPr>
              <a:t>，</a:t>
            </a:r>
            <a:r>
              <a:rPr lang="en-US" altLang="zh-CN" dirty="0">
                <a:ea typeface="楷体_GB2312" pitchFamily="49" charset="-122"/>
              </a:rPr>
              <a:t>ac</a:t>
            </a:r>
            <a:r>
              <a:rPr lang="zh-CN" altLang="en-US" dirty="0">
                <a:ea typeface="楷体_GB2312" pitchFamily="49" charset="-122"/>
              </a:rPr>
              <a:t>，</a:t>
            </a:r>
            <a:r>
              <a:rPr lang="en-US" altLang="zh-CN" dirty="0">
                <a:ea typeface="楷体_GB2312" pitchFamily="49" charset="-122"/>
              </a:rPr>
              <a:t>ad</a:t>
            </a:r>
            <a:r>
              <a:rPr lang="zh-CN" altLang="en-US" dirty="0">
                <a:ea typeface="楷体_GB2312" pitchFamily="49" charset="-122"/>
              </a:rPr>
              <a:t>，</a:t>
            </a:r>
            <a:r>
              <a:rPr lang="en-US" altLang="zh-CN" dirty="0" err="1">
                <a:ea typeface="楷体_GB2312" pitchFamily="49" charset="-122"/>
              </a:rPr>
              <a:t>ba</a:t>
            </a:r>
            <a:r>
              <a:rPr lang="zh-CN" altLang="en-US" dirty="0">
                <a:ea typeface="楷体_GB2312" pitchFamily="49" charset="-122"/>
              </a:rPr>
              <a:t>，</a:t>
            </a:r>
            <a:r>
              <a:rPr lang="en-US" altLang="zh-CN" dirty="0">
                <a:ea typeface="楷体_GB2312" pitchFamily="49" charset="-122"/>
              </a:rPr>
              <a:t>bb</a:t>
            </a:r>
            <a:r>
              <a:rPr lang="zh-CN" altLang="en-US" dirty="0">
                <a:ea typeface="楷体_GB2312" pitchFamily="49" charset="-122"/>
              </a:rPr>
              <a:t>，</a:t>
            </a:r>
            <a:r>
              <a:rPr lang="en-US" altLang="zh-CN" dirty="0" err="1">
                <a:ea typeface="楷体_GB2312" pitchFamily="49" charset="-122"/>
              </a:rPr>
              <a:t>bc</a:t>
            </a:r>
            <a:r>
              <a:rPr lang="zh-CN" altLang="en-US" dirty="0">
                <a:ea typeface="楷体_GB2312" pitchFamily="49" charset="-122"/>
              </a:rPr>
              <a:t>，</a:t>
            </a:r>
            <a:r>
              <a:rPr lang="en-US" altLang="zh-CN" dirty="0" err="1">
                <a:ea typeface="楷体_GB2312" pitchFamily="49" charset="-122"/>
              </a:rPr>
              <a:t>bd</a:t>
            </a:r>
            <a:r>
              <a:rPr lang="zh-CN" altLang="en-US" dirty="0">
                <a:ea typeface="楷体_GB2312" pitchFamily="49" charset="-122"/>
              </a:rPr>
              <a:t>，</a:t>
            </a:r>
            <a:r>
              <a:rPr lang="en-US" altLang="zh-CN" dirty="0">
                <a:ea typeface="楷体_GB2312" pitchFamily="49" charset="-122"/>
              </a:rPr>
              <a:t>…</a:t>
            </a:r>
            <a:r>
              <a:rPr lang="zh-CN" altLang="en-US" dirty="0">
                <a:ea typeface="楷体_GB2312" pitchFamily="49" charset="-122"/>
              </a:rPr>
              <a:t>，</a:t>
            </a:r>
            <a:endParaRPr lang="en-US" altLang="zh-CN" dirty="0">
              <a:ea typeface="楷体_GB2312" pitchFamily="49" charset="-122"/>
            </a:endParaRPr>
          </a:p>
          <a:p>
            <a:pPr>
              <a:buFontTx/>
              <a:buNone/>
            </a:pPr>
            <a:r>
              <a:rPr lang="en-US" altLang="zh-CN" dirty="0">
                <a:ea typeface="楷体_GB2312" pitchFamily="49" charset="-122"/>
              </a:rPr>
              <a:t>          </a:t>
            </a:r>
            <a:r>
              <a:rPr lang="en-US" altLang="zh-CN" dirty="0" err="1">
                <a:ea typeface="楷体_GB2312" pitchFamily="49" charset="-122"/>
              </a:rPr>
              <a:t>aaa</a:t>
            </a:r>
            <a:r>
              <a:rPr lang="zh-CN" altLang="en-US" dirty="0">
                <a:ea typeface="楷体_GB2312" pitchFamily="49" charset="-122"/>
              </a:rPr>
              <a:t>，</a:t>
            </a:r>
            <a:r>
              <a:rPr lang="en-US" altLang="zh-CN" dirty="0" err="1">
                <a:ea typeface="楷体_GB2312" pitchFamily="49" charset="-122"/>
              </a:rPr>
              <a:t>aab</a:t>
            </a:r>
            <a:r>
              <a:rPr lang="zh-CN" altLang="en-US" dirty="0">
                <a:ea typeface="楷体_GB2312" pitchFamily="49" charset="-122"/>
              </a:rPr>
              <a:t>，</a:t>
            </a:r>
            <a:r>
              <a:rPr lang="en-US" altLang="zh-CN" dirty="0" err="1">
                <a:ea typeface="楷体_GB2312" pitchFamily="49" charset="-122"/>
              </a:rPr>
              <a:t>aac</a:t>
            </a:r>
            <a:r>
              <a:rPr lang="zh-CN" altLang="en-US" dirty="0">
                <a:ea typeface="楷体_GB2312" pitchFamily="49" charset="-122"/>
              </a:rPr>
              <a:t>，</a:t>
            </a:r>
            <a:r>
              <a:rPr lang="en-US" altLang="zh-CN" dirty="0" err="1">
                <a:ea typeface="楷体_GB2312" pitchFamily="49" charset="-122"/>
              </a:rPr>
              <a:t>aad</a:t>
            </a:r>
            <a:r>
              <a:rPr lang="zh-CN" altLang="en-US" dirty="0">
                <a:ea typeface="楷体_GB2312" pitchFamily="49" charset="-122"/>
              </a:rPr>
              <a:t>，</a:t>
            </a:r>
            <a:r>
              <a:rPr lang="en-US" altLang="zh-CN" dirty="0">
                <a:ea typeface="楷体_GB2312" pitchFamily="49" charset="-122"/>
              </a:rPr>
              <a:t>aba</a:t>
            </a:r>
            <a:r>
              <a:rPr lang="zh-CN" altLang="en-US" dirty="0">
                <a:ea typeface="楷体_GB2312" pitchFamily="49" charset="-122"/>
              </a:rPr>
              <a:t>，</a:t>
            </a:r>
            <a:r>
              <a:rPr lang="en-US" altLang="zh-CN" dirty="0" err="1">
                <a:ea typeface="楷体_GB2312" pitchFamily="49" charset="-122"/>
              </a:rPr>
              <a:t>abb</a:t>
            </a:r>
            <a:r>
              <a:rPr lang="zh-CN" altLang="en-US" dirty="0">
                <a:ea typeface="楷体_GB2312" pitchFamily="49" charset="-122"/>
              </a:rPr>
              <a:t>，</a:t>
            </a:r>
            <a:r>
              <a:rPr lang="en-US" altLang="zh-CN" dirty="0" err="1">
                <a:ea typeface="楷体_GB2312" pitchFamily="49" charset="-122"/>
              </a:rPr>
              <a:t>abc</a:t>
            </a:r>
            <a:r>
              <a:rPr lang="zh-CN" altLang="en-US" dirty="0">
                <a:ea typeface="楷体_GB2312" pitchFamily="49" charset="-122"/>
              </a:rPr>
              <a:t>，</a:t>
            </a:r>
            <a:r>
              <a:rPr lang="en-US" altLang="zh-CN" dirty="0">
                <a:ea typeface="楷体_GB2312" pitchFamily="49" charset="-122"/>
              </a:rPr>
              <a:t>…}</a:t>
            </a:r>
            <a:r>
              <a:rPr lang="en-US" altLang="zh-CN" sz="3600" dirty="0">
                <a:ea typeface="楷体_GB2312" pitchFamily="49" charset="-122"/>
              </a:rPr>
              <a:t> </a:t>
            </a:r>
          </a:p>
        </p:txBody>
      </p:sp>
      <p:sp>
        <p:nvSpPr>
          <p:cNvPr id="4" name="日期占位符 3"/>
          <p:cNvSpPr>
            <a:spLocks noGrp="1"/>
          </p:cNvSpPr>
          <p:nvPr>
            <p:ph type="dt" sz="half" idx="10"/>
          </p:nvPr>
        </p:nvSpPr>
        <p:spPr/>
        <p:txBody>
          <a:bodyPr/>
          <a:lstStyle/>
          <a:p>
            <a:fld id="{13851722-65AD-416C-8B6A-B5DC9DEDEAAE}"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D42275EB-12F2-4F37-AC52-ED0EDEF4A64C}" type="slidenum">
              <a:rPr lang="en-US" altLang="zh-CN"/>
              <a:pPr/>
              <a:t>18</a:t>
            </a:fld>
            <a:endParaRPr lang="en-US" altLang="zh-CN"/>
          </a:p>
        </p:txBody>
      </p:sp>
    </p:spTree>
    <p:extLst>
      <p:ext uri="{BB962C8B-B14F-4D97-AF65-F5344CB8AC3E}">
        <p14:creationId xmlns:p14="http://schemas.microsoft.com/office/powerpoint/2010/main" val="4228971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a:t>
            </a:r>
          </a:p>
        </p:txBody>
      </p:sp>
      <p:sp>
        <p:nvSpPr>
          <p:cNvPr id="992259" name="Rectangle 3"/>
          <p:cNvSpPr>
            <a:spLocks noGrp="1" noChangeArrowheads="1"/>
          </p:cNvSpPr>
          <p:nvPr>
            <p:ph idx="1"/>
          </p:nvPr>
        </p:nvSpPr>
        <p:spPr/>
        <p:txBody>
          <a:bodyPr>
            <a:normAutofit fontScale="77500" lnSpcReduction="20000"/>
          </a:bodyPr>
          <a:lstStyle/>
          <a:p>
            <a:pPr marL="0" indent="0">
              <a:lnSpc>
                <a:spcPct val="150000"/>
              </a:lnSpc>
              <a:spcBef>
                <a:spcPct val="45000"/>
              </a:spcBef>
              <a:buNone/>
            </a:pPr>
            <a:r>
              <a:rPr lang="zh-CN" altLang="en-US" b="1" dirty="0">
                <a:solidFill>
                  <a:srgbClr val="FF0000"/>
                </a:solidFill>
                <a:latin typeface="Times New Roman" panose="02020603050405020304" pitchFamily="18" charset="0"/>
                <a:ea typeface="楷体_GB2312" pitchFamily="49" charset="-122"/>
                <a:cs typeface="Times New Roman" panose="02020603050405020304" pitchFamily="18" charset="0"/>
              </a:rPr>
              <a:t>定义</a:t>
            </a:r>
            <a:r>
              <a:rPr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rPr>
              <a:t>2.5 </a:t>
            </a:r>
            <a:r>
              <a:rPr lang="zh-CN" altLang="en-US" dirty="0">
                <a:latin typeface="Times New Roman" panose="02020603050405020304" pitchFamily="18" charset="0"/>
                <a:ea typeface="楷体_GB2312" pitchFamily="49" charset="-122"/>
                <a:cs typeface="Times New Roman" panose="02020603050405020304" pitchFamily="18" charset="0"/>
              </a:rPr>
              <a:t>设∑是一个字母表，</a:t>
            </a:r>
            <a:r>
              <a:rPr lang="zh-CN" altLang="en-US"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楷体_GB2312" pitchFamily="49" charset="-122"/>
                <a:cs typeface="Times New Roman" panose="02020603050405020304" pitchFamily="18" charset="0"/>
              </a:rPr>
              <a:t>x</a:t>
            </a:r>
            <a:r>
              <a:rPr lang="en-US" altLang="zh-CN" dirty="0">
                <a:latin typeface="Times New Roman" panose="02020603050405020304" pitchFamily="18" charset="0"/>
                <a:ea typeface="楷体_GB2312" pitchFamily="49" charset="-122"/>
                <a:cs typeface="Times New Roman" panose="02020603050405020304" pitchFamily="18" charset="0"/>
              </a:rPr>
              <a:t> </a:t>
            </a:r>
            <a:r>
              <a:rPr lang="en-US" altLang="zh-CN"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楷体_GB2312" pitchFamily="49" charset="-122"/>
                <a:cs typeface="Times New Roman" panose="02020603050405020304" pitchFamily="18" charset="0"/>
              </a:rPr>
              <a:t> ∑</a:t>
            </a:r>
            <a:r>
              <a:rPr lang="en-US" altLang="zh-CN" baseline="30000" dirty="0">
                <a:latin typeface="Times New Roman" panose="02020603050405020304" pitchFamily="18" charset="0"/>
                <a:ea typeface="楷体_GB2312" pitchFamily="49" charset="-122"/>
                <a:cs typeface="Times New Roman" panose="02020603050405020304" pitchFamily="18" charset="0"/>
              </a:rPr>
              <a:t>*</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i="1" dirty="0">
                <a:latin typeface="Times New Roman" panose="02020603050405020304" pitchFamily="18" charset="0"/>
                <a:ea typeface="楷体_GB2312" pitchFamily="49" charset="-122"/>
                <a:cs typeface="Times New Roman" panose="02020603050405020304" pitchFamily="18" charset="0"/>
              </a:rPr>
              <a:t>x</a:t>
            </a:r>
            <a:r>
              <a:rPr lang="zh-CN" altLang="en-US" dirty="0">
                <a:latin typeface="Times New Roman" panose="02020603050405020304" pitchFamily="18" charset="0"/>
                <a:ea typeface="楷体_GB2312" pitchFamily="49" charset="-122"/>
                <a:cs typeface="Times New Roman" panose="02020603050405020304" pitchFamily="18" charset="0"/>
              </a:rPr>
              <a:t>称为字母表∑上的一个</a:t>
            </a:r>
            <a:r>
              <a:rPr lang="zh-CN" altLang="en-US" b="1" dirty="0">
                <a:solidFill>
                  <a:srgbClr val="FF0000"/>
                </a:solidFill>
                <a:latin typeface="Times New Roman" panose="02020603050405020304" pitchFamily="18" charset="0"/>
                <a:ea typeface="楷体_GB2312" pitchFamily="49" charset="-122"/>
                <a:cs typeface="Times New Roman" panose="02020603050405020304" pitchFamily="18" charset="0"/>
              </a:rPr>
              <a:t>句子</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dirty="0">
                <a:latin typeface="Times New Roman" panose="02020603050405020304" pitchFamily="18" charset="0"/>
                <a:ea typeface="楷体_GB2312" pitchFamily="49" charset="-122"/>
                <a:cs typeface="Times New Roman" panose="02020603050405020304" pitchFamily="18" charset="0"/>
              </a:rPr>
              <a:t>sentence</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i="1" dirty="0">
                <a:latin typeface="Times New Roman" panose="02020603050405020304" pitchFamily="18" charset="0"/>
                <a:ea typeface="楷体_GB2312" pitchFamily="49" charset="-122"/>
                <a:cs typeface="Times New Roman" panose="02020603050405020304" pitchFamily="18" charset="0"/>
              </a:rPr>
              <a:t>ε</a:t>
            </a:r>
            <a:r>
              <a:rPr lang="zh-CN" altLang="en-US" dirty="0">
                <a:latin typeface="Times New Roman" panose="02020603050405020304" pitchFamily="18" charset="0"/>
                <a:ea typeface="楷体_GB2312" pitchFamily="49" charset="-122"/>
                <a:cs typeface="Times New Roman" panose="02020603050405020304" pitchFamily="18" charset="0"/>
              </a:rPr>
              <a:t>叫做∑上的一个</a:t>
            </a:r>
            <a:r>
              <a:rPr lang="zh-CN" altLang="en-US" b="1" dirty="0">
                <a:solidFill>
                  <a:srgbClr val="FF0000"/>
                </a:solidFill>
                <a:latin typeface="Times New Roman" panose="02020603050405020304" pitchFamily="18" charset="0"/>
                <a:ea typeface="楷体_GB2312" pitchFamily="49" charset="-122"/>
                <a:cs typeface="Times New Roman" panose="02020603050405020304" pitchFamily="18" charset="0"/>
              </a:rPr>
              <a:t>空句子</a:t>
            </a:r>
            <a:r>
              <a:rPr lang="zh-CN" altLang="en-US" dirty="0">
                <a:latin typeface="Times New Roman" panose="02020603050405020304" pitchFamily="18" charset="0"/>
                <a:ea typeface="楷体_GB2312" pitchFamily="49" charset="-122"/>
                <a:cs typeface="Times New Roman" panose="02020603050405020304" pitchFamily="18" charset="0"/>
              </a:rPr>
              <a:t>。</a:t>
            </a:r>
            <a:endParaRPr lang="en-US" altLang="zh-CN" dirty="0">
              <a:latin typeface="Times New Roman" panose="02020603050405020304" pitchFamily="18" charset="0"/>
              <a:ea typeface="楷体_GB2312" pitchFamily="49" charset="-122"/>
              <a:cs typeface="Times New Roman" panose="02020603050405020304" pitchFamily="18" charset="0"/>
            </a:endParaRPr>
          </a:p>
          <a:p>
            <a:pPr marL="0" indent="0">
              <a:lnSpc>
                <a:spcPct val="150000"/>
              </a:lnSpc>
              <a:spcBef>
                <a:spcPct val="45000"/>
              </a:spcBef>
              <a:buNone/>
            </a:pPr>
            <a:endParaRPr lang="zh-CN" altLang="en-US" dirty="0">
              <a:latin typeface="Times New Roman" panose="02020603050405020304" pitchFamily="18" charset="0"/>
              <a:ea typeface="楷体_GB2312" pitchFamily="49" charset="-122"/>
              <a:cs typeface="Times New Roman" panose="02020603050405020304" pitchFamily="18" charset="0"/>
            </a:endParaRPr>
          </a:p>
          <a:p>
            <a:pPr marL="0" indent="0">
              <a:lnSpc>
                <a:spcPct val="150000"/>
              </a:lnSpc>
              <a:spcBef>
                <a:spcPct val="45000"/>
              </a:spcBef>
              <a:buNone/>
            </a:pPr>
            <a:r>
              <a:rPr lang="zh-CN" altLang="en-US" b="1" dirty="0">
                <a:solidFill>
                  <a:srgbClr val="FF0000"/>
                </a:solidFill>
                <a:latin typeface="Times New Roman" panose="02020603050405020304" pitchFamily="18" charset="0"/>
                <a:ea typeface="楷体_GB2312" pitchFamily="49" charset="-122"/>
                <a:cs typeface="Times New Roman" panose="02020603050405020304" pitchFamily="18" charset="0"/>
              </a:rPr>
              <a:t>定义</a:t>
            </a:r>
            <a:r>
              <a:rPr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rPr>
              <a:t>2.6 </a:t>
            </a:r>
            <a:r>
              <a:rPr lang="zh-CN" altLang="en-US" dirty="0">
                <a:latin typeface="Times New Roman" panose="02020603050405020304" pitchFamily="18" charset="0"/>
                <a:ea typeface="楷体_GB2312" pitchFamily="49" charset="-122"/>
                <a:cs typeface="Times New Roman" panose="02020603050405020304" pitchFamily="18" charset="0"/>
              </a:rPr>
              <a:t>设∑是一个字母表，对任意的</a:t>
            </a:r>
            <a:r>
              <a:rPr lang="en-US" altLang="zh-CN" i="1" dirty="0">
                <a:latin typeface="Times New Roman" panose="02020603050405020304" pitchFamily="18" charset="0"/>
                <a:ea typeface="楷体_GB2312" pitchFamily="49" charset="-122"/>
                <a:cs typeface="Times New Roman" panose="02020603050405020304" pitchFamily="18" charset="0"/>
              </a:rPr>
              <a:t>x</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i="1" dirty="0">
                <a:latin typeface="Times New Roman" panose="02020603050405020304" pitchFamily="18" charset="0"/>
                <a:ea typeface="楷体_GB2312" pitchFamily="49" charset="-122"/>
                <a:cs typeface="Times New Roman" panose="02020603050405020304" pitchFamily="18" charset="0"/>
              </a:rPr>
              <a:t>y</a:t>
            </a:r>
            <a:r>
              <a:rPr lang="en-US" altLang="zh-CN" dirty="0">
                <a:latin typeface="Times New Roman" panose="02020603050405020304" pitchFamily="18" charset="0"/>
                <a:ea typeface="楷体_GB2312" pitchFamily="49" charset="-122"/>
                <a:cs typeface="Times New Roman" panose="02020603050405020304" pitchFamily="18" charset="0"/>
              </a:rPr>
              <a:t>∈∑*</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i="1" dirty="0">
                <a:latin typeface="Times New Roman" panose="02020603050405020304" pitchFamily="18" charset="0"/>
                <a:ea typeface="楷体_GB2312" pitchFamily="49" charset="-122"/>
                <a:cs typeface="Times New Roman" panose="02020603050405020304" pitchFamily="18" charset="0"/>
              </a:rPr>
              <a:t>a</a:t>
            </a:r>
            <a:r>
              <a:rPr lang="en-US" altLang="zh-CN" dirty="0">
                <a:latin typeface="Times New Roman" panose="02020603050405020304" pitchFamily="18" charset="0"/>
                <a:ea typeface="楷体_GB2312" pitchFamily="49" charset="-122"/>
                <a:cs typeface="Times New Roman" panose="02020603050405020304" pitchFamily="18" charset="0"/>
              </a:rPr>
              <a:t>∈∑</a:t>
            </a:r>
            <a:r>
              <a:rPr lang="zh-CN" altLang="en-US" dirty="0">
                <a:latin typeface="Times New Roman" panose="02020603050405020304" pitchFamily="18" charset="0"/>
                <a:ea typeface="楷体_GB2312" pitchFamily="49" charset="-122"/>
                <a:cs typeface="Times New Roman" panose="02020603050405020304" pitchFamily="18" charset="0"/>
              </a:rPr>
              <a:t>，句子</a:t>
            </a:r>
            <a:r>
              <a:rPr lang="en-US" altLang="zh-CN" i="1" dirty="0" err="1">
                <a:latin typeface="Times New Roman" panose="02020603050405020304" pitchFamily="18" charset="0"/>
                <a:ea typeface="楷体_GB2312" pitchFamily="49" charset="-122"/>
                <a:cs typeface="Times New Roman" panose="02020603050405020304" pitchFamily="18" charset="0"/>
              </a:rPr>
              <a:t>xay</a:t>
            </a:r>
            <a:r>
              <a:rPr lang="zh-CN" altLang="en-US" dirty="0">
                <a:latin typeface="Times New Roman" panose="02020603050405020304" pitchFamily="18" charset="0"/>
                <a:ea typeface="楷体_GB2312" pitchFamily="49" charset="-122"/>
                <a:cs typeface="Times New Roman" panose="02020603050405020304" pitchFamily="18" charset="0"/>
              </a:rPr>
              <a:t>中的</a:t>
            </a:r>
            <a:r>
              <a:rPr lang="en-US" altLang="zh-CN" i="1" dirty="0">
                <a:latin typeface="Times New Roman" panose="02020603050405020304" pitchFamily="18" charset="0"/>
                <a:ea typeface="楷体_GB2312" pitchFamily="49" charset="-122"/>
                <a:cs typeface="Times New Roman" panose="02020603050405020304" pitchFamily="18" charset="0"/>
              </a:rPr>
              <a:t>a</a:t>
            </a:r>
            <a:r>
              <a:rPr lang="zh-CN" altLang="en-US" dirty="0">
                <a:latin typeface="Times New Roman" panose="02020603050405020304" pitchFamily="18" charset="0"/>
                <a:ea typeface="楷体_GB2312" pitchFamily="49" charset="-122"/>
                <a:cs typeface="Times New Roman" panose="02020603050405020304" pitchFamily="18" charset="0"/>
              </a:rPr>
              <a:t>叫做</a:t>
            </a:r>
            <a:r>
              <a:rPr lang="en-US" altLang="zh-CN" i="1" dirty="0">
                <a:latin typeface="Times New Roman" panose="02020603050405020304" pitchFamily="18" charset="0"/>
                <a:ea typeface="楷体_GB2312" pitchFamily="49" charset="-122"/>
                <a:cs typeface="Times New Roman" panose="02020603050405020304" pitchFamily="18" charset="0"/>
              </a:rPr>
              <a:t>a</a:t>
            </a:r>
            <a:r>
              <a:rPr lang="zh-CN" altLang="en-US" dirty="0">
                <a:latin typeface="Times New Roman" panose="02020603050405020304" pitchFamily="18" charset="0"/>
                <a:ea typeface="楷体_GB2312" pitchFamily="49" charset="-122"/>
                <a:cs typeface="Times New Roman" panose="02020603050405020304" pitchFamily="18" charset="0"/>
              </a:rPr>
              <a:t>在该句子中的一个</a:t>
            </a:r>
            <a:r>
              <a:rPr lang="zh-CN" altLang="en-US" b="1" dirty="0">
                <a:solidFill>
                  <a:srgbClr val="FF0000"/>
                </a:solidFill>
                <a:latin typeface="Times New Roman" panose="02020603050405020304" pitchFamily="18" charset="0"/>
                <a:ea typeface="楷体_GB2312" pitchFamily="49" charset="-122"/>
                <a:cs typeface="Times New Roman" panose="02020603050405020304" pitchFamily="18" charset="0"/>
              </a:rPr>
              <a:t>出现</a:t>
            </a:r>
            <a:r>
              <a:rPr lang="en-US" altLang="zh-CN" dirty="0">
                <a:latin typeface="Times New Roman" panose="02020603050405020304" pitchFamily="18" charset="0"/>
                <a:ea typeface="楷体_GB2312" pitchFamily="49" charset="-122"/>
                <a:cs typeface="Times New Roman" panose="02020603050405020304" pitchFamily="18" charset="0"/>
              </a:rPr>
              <a:t>(occurrence)</a:t>
            </a:r>
            <a:r>
              <a:rPr lang="zh-CN" altLang="en-US" dirty="0">
                <a:latin typeface="Times New Roman" panose="02020603050405020304" pitchFamily="18" charset="0"/>
                <a:ea typeface="楷体_GB2312" pitchFamily="49" charset="-122"/>
                <a:cs typeface="Times New Roman" panose="02020603050405020304" pitchFamily="18" charset="0"/>
              </a:rPr>
              <a:t>。</a:t>
            </a:r>
            <a:endParaRPr lang="en-US" altLang="zh-CN" dirty="0">
              <a:latin typeface="Times New Roman" panose="02020603050405020304" pitchFamily="18" charset="0"/>
              <a:ea typeface="楷体_GB2312" pitchFamily="49" charset="-122"/>
              <a:cs typeface="Times New Roman" panose="02020603050405020304" pitchFamily="18" charset="0"/>
            </a:endParaRPr>
          </a:p>
          <a:p>
            <a:pPr marL="0" indent="0">
              <a:lnSpc>
                <a:spcPct val="150000"/>
              </a:lnSpc>
              <a:spcBef>
                <a:spcPct val="45000"/>
              </a:spcBef>
              <a:buNone/>
            </a:pPr>
            <a:endParaRPr lang="zh-CN" altLang="en-US" dirty="0">
              <a:latin typeface="Times New Roman" panose="02020603050405020304" pitchFamily="18" charset="0"/>
              <a:ea typeface="楷体_GB2312" pitchFamily="49" charset="-122"/>
              <a:cs typeface="Times New Roman" panose="02020603050405020304" pitchFamily="18" charset="0"/>
            </a:endParaRPr>
          </a:p>
          <a:p>
            <a:pPr marL="0" indent="0">
              <a:lnSpc>
                <a:spcPct val="150000"/>
              </a:lnSpc>
              <a:spcBef>
                <a:spcPct val="45000"/>
              </a:spcBef>
              <a:buNone/>
            </a:pPr>
            <a:r>
              <a:rPr lang="zh-CN" altLang="en-US" b="1" dirty="0">
                <a:solidFill>
                  <a:srgbClr val="FF0000"/>
                </a:solidFill>
                <a:latin typeface="Times New Roman" panose="02020603050405020304" pitchFamily="18" charset="0"/>
                <a:ea typeface="楷体_GB2312" pitchFamily="49" charset="-122"/>
                <a:cs typeface="Times New Roman" panose="02020603050405020304" pitchFamily="18" charset="0"/>
              </a:rPr>
              <a:t>定义</a:t>
            </a:r>
            <a:r>
              <a:rPr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rPr>
              <a:t>2.7 </a:t>
            </a:r>
            <a:r>
              <a:rPr lang="zh-CN" altLang="en-US" dirty="0">
                <a:latin typeface="Times New Roman" panose="02020603050405020304" pitchFamily="18" charset="0"/>
                <a:ea typeface="楷体_GB2312" pitchFamily="49" charset="-122"/>
                <a:cs typeface="Times New Roman" panose="02020603050405020304" pitchFamily="18" charset="0"/>
              </a:rPr>
              <a:t>设∑是一个字母表，</a:t>
            </a:r>
            <a:r>
              <a:rPr lang="zh-CN" altLang="en-US"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楷体_GB2312" pitchFamily="49" charset="-122"/>
                <a:cs typeface="Times New Roman" panose="02020603050405020304" pitchFamily="18" charset="0"/>
              </a:rPr>
              <a:t>x</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baseline="30000" dirty="0">
                <a:latin typeface="Times New Roman" panose="02020603050405020304" pitchFamily="18" charset="0"/>
                <a:ea typeface="楷体_GB2312" pitchFamily="49" charset="-122"/>
                <a:cs typeface="Times New Roman" panose="02020603050405020304" pitchFamily="18" charset="0"/>
              </a:rPr>
              <a:t>*</a:t>
            </a:r>
            <a:r>
              <a:rPr lang="zh-CN" altLang="en-US" dirty="0">
                <a:latin typeface="Times New Roman" panose="02020603050405020304" pitchFamily="18" charset="0"/>
                <a:ea typeface="楷体_GB2312" pitchFamily="49" charset="-122"/>
                <a:cs typeface="Times New Roman" panose="02020603050405020304" pitchFamily="18" charset="0"/>
              </a:rPr>
              <a:t>，句子</a:t>
            </a:r>
            <a:r>
              <a:rPr lang="en-US" altLang="zh-CN" i="1" dirty="0">
                <a:latin typeface="Times New Roman" panose="02020603050405020304" pitchFamily="18" charset="0"/>
                <a:ea typeface="楷体_GB2312" pitchFamily="49" charset="-122"/>
                <a:cs typeface="Times New Roman" panose="02020603050405020304" pitchFamily="18" charset="0"/>
              </a:rPr>
              <a:t>x</a:t>
            </a:r>
            <a:r>
              <a:rPr lang="zh-CN" altLang="en-US" dirty="0">
                <a:latin typeface="Times New Roman" panose="02020603050405020304" pitchFamily="18" charset="0"/>
                <a:ea typeface="楷体_GB2312" pitchFamily="49" charset="-122"/>
                <a:cs typeface="Times New Roman" panose="02020603050405020304" pitchFamily="18" charset="0"/>
              </a:rPr>
              <a:t>中字符出现的总个数叫做该字符串的</a:t>
            </a:r>
            <a:r>
              <a:rPr lang="zh-CN" altLang="en-US" b="1" dirty="0">
                <a:solidFill>
                  <a:srgbClr val="FF0000"/>
                </a:solidFill>
                <a:latin typeface="Times New Roman" panose="02020603050405020304" pitchFamily="18" charset="0"/>
                <a:ea typeface="楷体_GB2312" pitchFamily="49" charset="-122"/>
                <a:cs typeface="Times New Roman" panose="02020603050405020304" pitchFamily="18" charset="0"/>
              </a:rPr>
              <a:t>长度</a:t>
            </a:r>
            <a:r>
              <a:rPr lang="en-US" altLang="zh-CN" dirty="0">
                <a:latin typeface="Times New Roman" panose="02020603050405020304" pitchFamily="18" charset="0"/>
                <a:ea typeface="楷体_GB2312" pitchFamily="49" charset="-122"/>
                <a:cs typeface="Times New Roman" panose="02020603050405020304" pitchFamily="18" charset="0"/>
              </a:rPr>
              <a:t>(length)</a:t>
            </a:r>
            <a:r>
              <a:rPr lang="zh-CN" altLang="en-US" dirty="0">
                <a:latin typeface="Times New Roman" panose="02020603050405020304" pitchFamily="18" charset="0"/>
                <a:ea typeface="楷体_GB2312" pitchFamily="49" charset="-122"/>
                <a:cs typeface="Times New Roman" panose="02020603050405020304" pitchFamily="18" charset="0"/>
              </a:rPr>
              <a:t>，记作</a:t>
            </a:r>
            <a:r>
              <a:rPr lang="en-US" altLang="zh-CN" dirty="0">
                <a:latin typeface="Times New Roman" panose="02020603050405020304" pitchFamily="18" charset="0"/>
                <a:ea typeface="楷体_GB2312" pitchFamily="49" charset="-122"/>
                <a:cs typeface="Times New Roman" panose="02020603050405020304" pitchFamily="18" charset="0"/>
              </a:rPr>
              <a:t>|</a:t>
            </a:r>
            <a:r>
              <a:rPr lang="en-US" altLang="zh-CN" i="1" dirty="0">
                <a:latin typeface="Times New Roman" panose="02020603050405020304" pitchFamily="18" charset="0"/>
                <a:ea typeface="楷体_GB2312" pitchFamily="49" charset="-122"/>
                <a:cs typeface="Times New Roman" panose="02020603050405020304" pitchFamily="18" charset="0"/>
              </a:rPr>
              <a:t>x</a:t>
            </a:r>
            <a:r>
              <a:rPr lang="en-US" altLang="zh-CN" dirty="0">
                <a:latin typeface="Times New Roman" panose="02020603050405020304" pitchFamily="18" charset="0"/>
                <a:ea typeface="楷体_GB2312" pitchFamily="49" charset="-122"/>
                <a:cs typeface="Times New Roman" panose="02020603050405020304" pitchFamily="18" charset="0"/>
              </a:rPr>
              <a:t>|</a:t>
            </a:r>
            <a:r>
              <a:rPr lang="zh-CN" altLang="en-US" dirty="0">
                <a:latin typeface="Times New Roman" panose="02020603050405020304" pitchFamily="18" charset="0"/>
                <a:ea typeface="楷体_GB2312" pitchFamily="49" charset="-122"/>
                <a:cs typeface="Times New Roman" panose="02020603050405020304" pitchFamily="18" charset="0"/>
              </a:rPr>
              <a:t>。  </a:t>
            </a:r>
          </a:p>
        </p:txBody>
      </p:sp>
      <p:sp>
        <p:nvSpPr>
          <p:cNvPr id="4" name="日期占位符 3"/>
          <p:cNvSpPr>
            <a:spLocks noGrp="1"/>
          </p:cNvSpPr>
          <p:nvPr>
            <p:ph type="dt" sz="half" idx="10"/>
          </p:nvPr>
        </p:nvSpPr>
        <p:spPr/>
        <p:txBody>
          <a:bodyPr/>
          <a:lstStyle/>
          <a:p>
            <a:fld id="{F0BB2935-41DA-4C0C-8292-BDE4AA4ECB5E}"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182D2F62-E934-40BB-8110-24508744A28C}" type="slidenum">
              <a:rPr lang="en-US" altLang="zh-CN"/>
              <a:pPr/>
              <a:t>19</a:t>
            </a:fld>
            <a:endParaRPr lang="en-US" altLang="zh-CN"/>
          </a:p>
        </p:txBody>
      </p:sp>
    </p:spTree>
    <p:extLst>
      <p:ext uri="{BB962C8B-B14F-4D97-AF65-F5344CB8AC3E}">
        <p14:creationId xmlns:p14="http://schemas.microsoft.com/office/powerpoint/2010/main" val="388040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normAutofit lnSpcReduction="10000"/>
          </a:bodyPr>
          <a:lstStyle/>
          <a:p>
            <a:pPr marL="571500" indent="-571500">
              <a:lnSpc>
                <a:spcPct val="150000"/>
              </a:lnSpc>
              <a:buFont typeface="+mj-ea"/>
              <a:buAutoNum type="ea1JpnChsDbPeriod"/>
            </a:pPr>
            <a:r>
              <a:rPr lang="zh-CN" altLang="en-US" dirty="0">
                <a:ea typeface="宋体" panose="02010600030101010101" pitchFamily="2" charset="-122"/>
              </a:rPr>
              <a:t>语言概述</a:t>
            </a:r>
          </a:p>
          <a:p>
            <a:pPr marL="571500" indent="-571500">
              <a:lnSpc>
                <a:spcPct val="150000"/>
              </a:lnSpc>
              <a:buFont typeface="+mj-ea"/>
              <a:buAutoNum type="ea1JpnChsDbPeriod"/>
            </a:pPr>
            <a:r>
              <a:rPr lang="zh-CN" altLang="en-US" dirty="0">
                <a:ea typeface="宋体" panose="02010600030101010101" pitchFamily="2" charset="-122"/>
              </a:rPr>
              <a:t>基本定义</a:t>
            </a:r>
          </a:p>
          <a:p>
            <a:pPr marL="571500" indent="-571500">
              <a:lnSpc>
                <a:spcPct val="150000"/>
              </a:lnSpc>
              <a:buFont typeface="+mj-ea"/>
              <a:buAutoNum type="ea1JpnChsDbPeriod"/>
            </a:pPr>
            <a:r>
              <a:rPr lang="zh-CN" altLang="en-US" dirty="0">
                <a:ea typeface="宋体" panose="02010600030101010101" pitchFamily="2" charset="-122"/>
              </a:rPr>
              <a:t>文法的定义</a:t>
            </a:r>
          </a:p>
          <a:p>
            <a:pPr marL="571500" indent="-571500">
              <a:lnSpc>
                <a:spcPct val="150000"/>
              </a:lnSpc>
              <a:buFont typeface="+mj-ea"/>
              <a:buAutoNum type="ea1JpnChsDbPeriod"/>
            </a:pPr>
            <a:r>
              <a:rPr lang="zh-CN" altLang="en-US" dirty="0">
                <a:ea typeface="宋体" panose="02010600030101010101" pitchFamily="2" charset="-122"/>
              </a:rPr>
              <a:t>文法的分类</a:t>
            </a:r>
          </a:p>
          <a:p>
            <a:pPr marL="571500" indent="-571500">
              <a:lnSpc>
                <a:spcPct val="150000"/>
              </a:lnSpc>
              <a:buFont typeface="+mj-ea"/>
              <a:buAutoNum type="ea1JpnChsDbPeriod"/>
            </a:pPr>
            <a:r>
              <a:rPr lang="en-US" altLang="zh-CN" dirty="0">
                <a:ea typeface="宋体" panose="02010600030101010101" pitchFamily="2" charset="-122"/>
              </a:rPr>
              <a:t>CFG</a:t>
            </a:r>
            <a:r>
              <a:rPr lang="zh-CN" altLang="en-US" dirty="0">
                <a:ea typeface="宋体" panose="02010600030101010101" pitchFamily="2" charset="-122"/>
              </a:rPr>
              <a:t>的语法树</a:t>
            </a:r>
          </a:p>
          <a:p>
            <a:pPr marL="571500" indent="-571500">
              <a:lnSpc>
                <a:spcPct val="150000"/>
              </a:lnSpc>
              <a:buFont typeface="+mj-ea"/>
              <a:buAutoNum type="ea1JpnChsDbPeriod"/>
            </a:pPr>
            <a:r>
              <a:rPr lang="en-US" altLang="zh-CN" dirty="0">
                <a:ea typeface="宋体" panose="02010600030101010101" pitchFamily="2" charset="-122"/>
              </a:rPr>
              <a:t>CFG</a:t>
            </a:r>
            <a:r>
              <a:rPr lang="zh-CN" altLang="en-US" dirty="0">
                <a:ea typeface="宋体" panose="02010600030101010101" pitchFamily="2" charset="-122"/>
              </a:rPr>
              <a:t>的二义性</a:t>
            </a:r>
          </a:p>
        </p:txBody>
      </p:sp>
      <p:sp>
        <p:nvSpPr>
          <p:cNvPr id="4" name="日期占位符 3"/>
          <p:cNvSpPr>
            <a:spLocks noGrp="1"/>
          </p:cNvSpPr>
          <p:nvPr>
            <p:ph type="dt" sz="half" idx="10"/>
          </p:nvPr>
        </p:nvSpPr>
        <p:spPr/>
        <p:txBody>
          <a:bodyPr/>
          <a:lstStyle/>
          <a:p>
            <a:fld id="{35A58EC4-7847-4112-A3C7-951CDC4BFDB9}" type="datetime1">
              <a:rPr lang="zh-CN" altLang="en-US" smtClean="0"/>
              <a:t>2018-09-10</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2</a:t>
            </a:fld>
            <a:endParaRPr lang="zh-CN" altLang="en-US"/>
          </a:p>
        </p:txBody>
      </p:sp>
    </p:spTree>
    <p:extLst>
      <p:ext uri="{BB962C8B-B14F-4D97-AF65-F5344CB8AC3E}">
        <p14:creationId xmlns:p14="http://schemas.microsoft.com/office/powerpoint/2010/main" val="349018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a:t>
            </a:r>
          </a:p>
        </p:txBody>
      </p:sp>
      <p:sp>
        <p:nvSpPr>
          <p:cNvPr id="993283" name="Rectangle 3"/>
          <p:cNvSpPr>
            <a:spLocks noGrp="1" noChangeArrowheads="1"/>
          </p:cNvSpPr>
          <p:nvPr>
            <p:ph idx="1"/>
          </p:nvPr>
        </p:nvSpPr>
        <p:spPr/>
        <p:txBody>
          <a:bodyPr/>
          <a:lstStyle/>
          <a:p>
            <a:pPr marL="0" indent="0">
              <a:lnSpc>
                <a:spcPct val="150000"/>
              </a:lnSpc>
              <a:buNone/>
            </a:pPr>
            <a:r>
              <a:rPr lang="zh-CN" altLang="en-US" b="1" dirty="0">
                <a:solidFill>
                  <a:srgbClr val="FF0000"/>
                </a:solidFill>
                <a:latin typeface="Times New Roman" panose="02020603050405020304" pitchFamily="18" charset="0"/>
                <a:ea typeface="楷体_GB2312" pitchFamily="49" charset="-122"/>
              </a:rPr>
              <a:t>定义</a:t>
            </a:r>
            <a:r>
              <a:rPr lang="en-US" altLang="zh-CN" b="1" dirty="0">
                <a:solidFill>
                  <a:srgbClr val="FF0000"/>
                </a:solidFill>
                <a:latin typeface="Times New Roman" panose="02020603050405020304" pitchFamily="18" charset="0"/>
                <a:ea typeface="楷体_GB2312" pitchFamily="49" charset="-122"/>
              </a:rPr>
              <a:t>2.8 </a:t>
            </a:r>
            <a:r>
              <a:rPr lang="zh-CN" altLang="en-US" dirty="0">
                <a:latin typeface="Times New Roman" panose="02020603050405020304" pitchFamily="18" charset="0"/>
                <a:ea typeface="楷体_GB2312" pitchFamily="49" charset="-122"/>
              </a:rPr>
              <a:t>设∑是一个字母表，</a:t>
            </a:r>
            <a:r>
              <a:rPr lang="zh-CN" altLang="en-US"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a:t>
            </a:r>
            <a:r>
              <a:rPr lang="en-US" altLang="zh-CN" dirty="0">
                <a:latin typeface="Times New Roman" panose="02020603050405020304" pitchFamily="18" charset="0"/>
                <a:ea typeface="楷体_GB2312" pitchFamily="49" charset="-122"/>
              </a:rPr>
              <a:t>∈∑</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的</a:t>
            </a:r>
            <a:r>
              <a:rPr lang="zh-CN" altLang="en-US" dirty="0">
                <a:solidFill>
                  <a:srgbClr val="FF0000"/>
                </a:solidFill>
                <a:latin typeface="Times New Roman" panose="02020603050405020304" pitchFamily="18" charset="0"/>
                <a:ea typeface="楷体_GB2312" pitchFamily="49" charset="-122"/>
              </a:rPr>
              <a:t>并置</a:t>
            </a:r>
            <a:r>
              <a:rPr lang="en-US" altLang="zh-CN" dirty="0">
                <a:latin typeface="Times New Roman" panose="02020603050405020304" pitchFamily="18" charset="0"/>
                <a:ea typeface="楷体_GB2312" pitchFamily="49" charset="-122"/>
              </a:rPr>
              <a:t>(concatenation)</a:t>
            </a:r>
            <a:r>
              <a:rPr lang="zh-CN" altLang="en-US" dirty="0">
                <a:latin typeface="Times New Roman" panose="02020603050405020304" pitchFamily="18" charset="0"/>
                <a:ea typeface="楷体_GB2312" pitchFamily="49" charset="-122"/>
              </a:rPr>
              <a:t>是这样一个串，该串是由串</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直接连接串</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所组成的。记作</a:t>
            </a:r>
            <a:r>
              <a:rPr lang="en-US" altLang="zh-CN" i="1" dirty="0" err="1">
                <a:latin typeface="Times New Roman" panose="02020603050405020304" pitchFamily="18" charset="0"/>
                <a:ea typeface="楷体_GB2312" pitchFamily="49" charset="-122"/>
              </a:rPr>
              <a:t>xy</a:t>
            </a:r>
            <a:r>
              <a:rPr lang="zh-CN" altLang="en-US" dirty="0">
                <a:latin typeface="Times New Roman" panose="02020603050405020304" pitchFamily="18" charset="0"/>
                <a:ea typeface="楷体_GB2312" pitchFamily="49" charset="-122"/>
              </a:rPr>
              <a:t>。并置又叫做</a:t>
            </a:r>
            <a:r>
              <a:rPr lang="zh-CN" altLang="en-US" dirty="0">
                <a:solidFill>
                  <a:srgbClr val="FF0000"/>
                </a:solidFill>
                <a:latin typeface="Times New Roman" panose="02020603050405020304" pitchFamily="18" charset="0"/>
                <a:ea typeface="楷体_GB2312" pitchFamily="49" charset="-122"/>
              </a:rPr>
              <a:t>连结</a:t>
            </a:r>
            <a:r>
              <a:rPr lang="zh-CN" altLang="en-US" dirty="0">
                <a:latin typeface="Times New Roman" panose="02020603050405020304" pitchFamily="18" charset="0"/>
                <a:ea typeface="楷体_GB2312" pitchFamily="49" charset="-122"/>
              </a:rPr>
              <a:t>。</a:t>
            </a:r>
          </a:p>
          <a:p>
            <a:pPr marL="917575" lvl="1" indent="0">
              <a:lnSpc>
                <a:spcPct val="150000"/>
              </a:lnSpc>
              <a:buNone/>
            </a:pPr>
            <a:r>
              <a:rPr lang="zh-CN" altLang="en-US" dirty="0">
                <a:latin typeface="Times New Roman" panose="02020603050405020304" pitchFamily="18" charset="0"/>
                <a:ea typeface="楷体_GB2312" pitchFamily="49" charset="-122"/>
              </a:rPr>
              <a:t>对于</a:t>
            </a:r>
            <a:r>
              <a:rPr lang="en-US" altLang="zh-CN" i="1" dirty="0">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，串</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的</a:t>
            </a:r>
            <a:r>
              <a:rPr lang="en-US" altLang="zh-CN" i="1" dirty="0">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次幂</a:t>
            </a:r>
            <a:r>
              <a:rPr lang="en-US" altLang="zh-CN" dirty="0">
                <a:latin typeface="Times New Roman" panose="02020603050405020304" pitchFamily="18" charset="0"/>
                <a:ea typeface="楷体_GB2312" pitchFamily="49" charset="-122"/>
              </a:rPr>
              <a:t>(power)</a:t>
            </a:r>
            <a:r>
              <a:rPr lang="zh-CN" altLang="en-US" dirty="0">
                <a:latin typeface="Times New Roman" panose="02020603050405020304" pitchFamily="18" charset="0"/>
                <a:ea typeface="楷体_GB2312" pitchFamily="49" charset="-122"/>
              </a:rPr>
              <a:t>定义为：</a:t>
            </a:r>
          </a:p>
          <a:p>
            <a:pPr marL="917575" lvl="1" indent="0">
              <a:lnSpc>
                <a:spcPct val="150000"/>
              </a:lnSpc>
              <a:buNone/>
            </a:pPr>
            <a:r>
              <a:rPr lang="zh-CN" altLang="en-US" dirty="0">
                <a:latin typeface="Times New Roman" panose="02020603050405020304" pitchFamily="18" charset="0"/>
                <a:ea typeface="楷体_GB2312" pitchFamily="49" charset="-122"/>
              </a:rPr>
              <a:t>⑴ </a:t>
            </a:r>
            <a:r>
              <a:rPr lang="en-US" altLang="zh-CN" i="1" dirty="0">
                <a:latin typeface="Times New Roman" panose="02020603050405020304" pitchFamily="18" charset="0"/>
                <a:ea typeface="楷体_GB2312" pitchFamily="49" charset="-122"/>
              </a:rPr>
              <a:t>x</a:t>
            </a:r>
            <a:r>
              <a:rPr lang="en-US" altLang="zh-CN" baseline="30000" dirty="0">
                <a:latin typeface="Times New Roman" panose="02020603050405020304" pitchFamily="18" charset="0"/>
                <a:ea typeface="楷体_GB2312" pitchFamily="49" charset="-122"/>
              </a:rPr>
              <a:t>0</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ε</a:t>
            </a:r>
            <a:r>
              <a:rPr lang="zh-CN" altLang="en-US" dirty="0">
                <a:latin typeface="Times New Roman" panose="02020603050405020304" pitchFamily="18" charset="0"/>
                <a:ea typeface="楷体_GB2312" pitchFamily="49" charset="-122"/>
              </a:rPr>
              <a:t>；</a:t>
            </a:r>
          </a:p>
          <a:p>
            <a:pPr marL="917575" lvl="1" indent="0">
              <a:lnSpc>
                <a:spcPct val="150000"/>
              </a:lnSpc>
              <a:buNone/>
            </a:pPr>
            <a:r>
              <a:rPr lang="zh-CN" altLang="en-US" dirty="0">
                <a:latin typeface="Times New Roman" panose="02020603050405020304" pitchFamily="18" charset="0"/>
                <a:ea typeface="楷体_GB2312" pitchFamily="49" charset="-122"/>
              </a:rPr>
              <a:t>⑵ </a:t>
            </a:r>
            <a:r>
              <a:rPr lang="en-US" altLang="zh-CN" i="1" dirty="0" err="1">
                <a:latin typeface="Times New Roman" panose="02020603050405020304" pitchFamily="18" charset="0"/>
                <a:ea typeface="楷体_GB2312" pitchFamily="49" charset="-122"/>
              </a:rPr>
              <a:t>x</a:t>
            </a:r>
            <a:r>
              <a:rPr lang="en-US" altLang="zh-CN" i="1" baseline="30000" dirty="0" err="1">
                <a:latin typeface="Times New Roman" panose="02020603050405020304" pitchFamily="18" charset="0"/>
                <a:ea typeface="楷体_GB2312" pitchFamily="49" charset="-122"/>
              </a:rPr>
              <a:t>n</a:t>
            </a:r>
            <a:r>
              <a:rPr lang="en-US" altLang="zh-CN" i="1" baseline="30000"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 </a:t>
            </a:r>
            <a:r>
              <a:rPr lang="en-US" altLang="zh-CN" i="1" dirty="0">
                <a:latin typeface="Times New Roman" panose="02020603050405020304" pitchFamily="18" charset="0"/>
                <a:ea typeface="楷体_GB2312" pitchFamily="49" charset="-122"/>
              </a:rPr>
              <a:t>x</a:t>
            </a:r>
            <a:r>
              <a:rPr lang="en-US" altLang="zh-CN" i="1" baseline="30000" dirty="0">
                <a:latin typeface="Times New Roman" panose="02020603050405020304" pitchFamily="18" charset="0"/>
                <a:ea typeface="楷体_GB2312" pitchFamily="49" charset="-122"/>
              </a:rPr>
              <a:t>n</a:t>
            </a:r>
            <a:r>
              <a:rPr lang="en-US" altLang="zh-CN" baseline="30000" dirty="0">
                <a:latin typeface="Times New Roman" panose="02020603050405020304" pitchFamily="18" charset="0"/>
                <a:ea typeface="楷体_GB2312" pitchFamily="49" charset="-122"/>
              </a:rPr>
              <a:t>-1</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a:t>
            </a:r>
          </a:p>
        </p:txBody>
      </p:sp>
      <p:sp>
        <p:nvSpPr>
          <p:cNvPr id="4" name="日期占位符 3"/>
          <p:cNvSpPr>
            <a:spLocks noGrp="1"/>
          </p:cNvSpPr>
          <p:nvPr>
            <p:ph type="dt" sz="half" idx="10"/>
          </p:nvPr>
        </p:nvSpPr>
        <p:spPr/>
        <p:txBody>
          <a:bodyPr/>
          <a:lstStyle/>
          <a:p>
            <a:fld id="{9952415B-CEE3-4747-8763-73EC0CC24A21}"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726214E0-E393-4293-A57E-128281A7B5FD}" type="slidenum">
              <a:rPr lang="en-US" altLang="zh-CN"/>
              <a:pPr/>
              <a:t>20</a:t>
            </a:fld>
            <a:endParaRPr lang="en-US" altLang="zh-CN"/>
          </a:p>
        </p:txBody>
      </p:sp>
    </p:spTree>
    <p:extLst>
      <p:ext uri="{BB962C8B-B14F-4D97-AF65-F5344CB8AC3E}">
        <p14:creationId xmlns:p14="http://schemas.microsoft.com/office/powerpoint/2010/main" val="184082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a:t>
            </a:r>
          </a:p>
        </p:txBody>
      </p:sp>
      <p:sp>
        <p:nvSpPr>
          <p:cNvPr id="994307" name="Rectangle 3"/>
          <p:cNvSpPr>
            <a:spLocks noGrp="1" noChangeArrowheads="1"/>
          </p:cNvSpPr>
          <p:nvPr>
            <p:ph idx="1"/>
          </p:nvPr>
        </p:nvSpPr>
        <p:spPr/>
        <p:txBody>
          <a:bodyPr>
            <a:normAutofit fontScale="92500" lnSpcReduction="20000"/>
          </a:bodyPr>
          <a:lstStyle/>
          <a:p>
            <a:pPr marL="0" indent="0">
              <a:lnSpc>
                <a:spcPct val="150000"/>
              </a:lnSpc>
              <a:buNone/>
            </a:pPr>
            <a:r>
              <a:rPr lang="zh-CN" altLang="en-US" b="1" dirty="0">
                <a:solidFill>
                  <a:srgbClr val="FF0000"/>
                </a:solidFill>
                <a:latin typeface="Times New Roman" panose="02020603050405020304" pitchFamily="18" charset="0"/>
                <a:ea typeface="楷体_GB2312" pitchFamily="49" charset="-122"/>
              </a:rPr>
              <a:t>定义</a:t>
            </a:r>
            <a:r>
              <a:rPr lang="en-US" altLang="zh-CN" b="1" dirty="0">
                <a:solidFill>
                  <a:srgbClr val="FF0000"/>
                </a:solidFill>
                <a:latin typeface="Times New Roman" panose="02020603050405020304" pitchFamily="18" charset="0"/>
                <a:ea typeface="楷体_GB2312" pitchFamily="49" charset="-122"/>
              </a:rPr>
              <a:t>2.9 </a:t>
            </a:r>
            <a:r>
              <a:rPr lang="zh-CN" altLang="en-US" dirty="0">
                <a:latin typeface="Times New Roman" panose="02020603050405020304" pitchFamily="18" charset="0"/>
                <a:ea typeface="楷体_GB2312" pitchFamily="49" charset="-122"/>
              </a:rPr>
              <a:t>设∑是一个字母表，对</a:t>
            </a:r>
            <a:r>
              <a:rPr lang="zh-CN" altLang="en-US"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楷体_GB2312" pitchFamily="49" charset="-122"/>
                <a:cs typeface="Times New Roman" panose="02020603050405020304" pitchFamily="18" charset="0"/>
              </a:rPr>
              <a:t>x</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i="1" dirty="0">
                <a:latin typeface="Times New Roman" panose="02020603050405020304" pitchFamily="18" charset="0"/>
                <a:ea typeface="楷体_GB2312" pitchFamily="49" charset="-122"/>
                <a:cs typeface="Times New Roman" panose="02020603050405020304" pitchFamily="18" charset="0"/>
              </a:rPr>
              <a:t>y</a:t>
            </a:r>
            <a:r>
              <a:rPr lang="zh-CN" altLang="en-US" dirty="0">
                <a:latin typeface="Times New Roman" panose="02020603050405020304" pitchFamily="18" charset="0"/>
                <a:ea typeface="楷体_GB2312" pitchFamily="49" charset="-122"/>
                <a:cs typeface="Times New Roman" panose="02020603050405020304" pitchFamily="18" charset="0"/>
              </a:rPr>
              <a:t>，</a:t>
            </a:r>
            <a:r>
              <a:rPr lang="en-US" altLang="zh-CN" i="1" dirty="0">
                <a:latin typeface="Times New Roman" panose="02020603050405020304" pitchFamily="18" charset="0"/>
                <a:ea typeface="楷体_GB2312" pitchFamily="49" charset="-122"/>
                <a:cs typeface="Times New Roman" panose="02020603050405020304" pitchFamily="18" charset="0"/>
              </a:rPr>
              <a:t>z</a:t>
            </a:r>
            <a:r>
              <a:rPr lang="en-US" altLang="zh-CN" dirty="0">
                <a:latin typeface="Times New Roman" panose="02020603050405020304" pitchFamily="18" charset="0"/>
                <a:ea typeface="楷体_GB2312" pitchFamily="49" charset="-122"/>
                <a:cs typeface="Times New Roman" panose="02020603050405020304" pitchFamily="18" charset="0"/>
              </a:rPr>
              <a:t>∈∑*</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x </a:t>
            </a:r>
            <a:r>
              <a:rPr lang="en-US" altLang="zh-CN" dirty="0">
                <a:latin typeface="Times New Roman" panose="02020603050405020304" pitchFamily="18" charset="0"/>
                <a:ea typeface="楷体_GB2312" pitchFamily="49" charset="-122"/>
              </a:rPr>
              <a:t>= </a:t>
            </a:r>
            <a:r>
              <a:rPr lang="en-US" altLang="zh-CN" i="1" dirty="0" err="1">
                <a:latin typeface="Times New Roman" panose="02020603050405020304" pitchFamily="18" charset="0"/>
                <a:ea typeface="楷体_GB2312" pitchFamily="49" charset="-122"/>
              </a:rPr>
              <a:t>yz</a:t>
            </a:r>
            <a:r>
              <a:rPr lang="zh-CN" altLang="en-US" dirty="0">
                <a:latin typeface="Times New Roman" panose="02020603050405020304" pitchFamily="18" charset="0"/>
                <a:ea typeface="楷体_GB2312" pitchFamily="49" charset="-122"/>
              </a:rPr>
              <a:t>，则称</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的</a:t>
            </a:r>
            <a:r>
              <a:rPr lang="zh-CN" altLang="en-US" b="1" dirty="0">
                <a:solidFill>
                  <a:srgbClr val="FF0000"/>
                </a:solidFill>
                <a:latin typeface="Times New Roman" panose="02020603050405020304" pitchFamily="18" charset="0"/>
                <a:ea typeface="楷体_GB2312" pitchFamily="49" charset="-122"/>
              </a:rPr>
              <a:t>前缀</a:t>
            </a:r>
            <a:r>
              <a:rPr lang="en-US" altLang="zh-CN" dirty="0">
                <a:latin typeface="Times New Roman" panose="02020603050405020304" pitchFamily="18" charset="0"/>
                <a:ea typeface="楷体_GB2312" pitchFamily="49" charset="-122"/>
              </a:rPr>
              <a:t>(prefix)</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z </a:t>
            </a:r>
            <a:r>
              <a:rPr lang="en-US" altLang="zh-CN" dirty="0">
                <a:latin typeface="Times New Roman" panose="02020603050405020304" pitchFamily="18" charset="0"/>
                <a:ea typeface="楷体_GB2312" pitchFamily="49" charset="-122"/>
              </a:rPr>
              <a:t>≠ </a:t>
            </a:r>
            <a:r>
              <a:rPr lang="en-US" altLang="zh-CN" i="1" dirty="0">
                <a:latin typeface="Times New Roman" panose="02020603050405020304" pitchFamily="18" charset="0"/>
                <a:ea typeface="楷体_GB2312" pitchFamily="49" charset="-122"/>
              </a:rPr>
              <a:t>ε</a:t>
            </a:r>
            <a:r>
              <a:rPr lang="zh-CN" altLang="en-US" dirty="0">
                <a:latin typeface="Times New Roman" panose="02020603050405020304" pitchFamily="18" charset="0"/>
                <a:ea typeface="楷体_GB2312" pitchFamily="49" charset="-122"/>
              </a:rPr>
              <a:t>，则称</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的</a:t>
            </a:r>
            <a:r>
              <a:rPr lang="zh-CN" altLang="en-US" b="1" dirty="0">
                <a:solidFill>
                  <a:srgbClr val="FF0000"/>
                </a:solidFill>
                <a:latin typeface="Times New Roman" panose="02020603050405020304" pitchFamily="18" charset="0"/>
                <a:ea typeface="楷体_GB2312" pitchFamily="49" charset="-122"/>
              </a:rPr>
              <a:t>真前缀</a:t>
            </a:r>
            <a:r>
              <a:rPr lang="en-US" altLang="zh-CN" dirty="0">
                <a:latin typeface="Times New Roman" panose="02020603050405020304" pitchFamily="18" charset="0"/>
                <a:ea typeface="楷体_GB2312" pitchFamily="49" charset="-122"/>
              </a:rPr>
              <a:t>(proper  prefix)</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z</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的</a:t>
            </a:r>
            <a:r>
              <a:rPr lang="zh-CN" altLang="en-US" b="1" dirty="0">
                <a:solidFill>
                  <a:srgbClr val="FF0000"/>
                </a:solidFill>
                <a:latin typeface="Times New Roman" panose="02020603050405020304" pitchFamily="18" charset="0"/>
                <a:ea typeface="楷体_GB2312" pitchFamily="49" charset="-122"/>
              </a:rPr>
              <a:t>后缀</a:t>
            </a:r>
            <a:r>
              <a:rPr lang="en-US" altLang="zh-CN" dirty="0">
                <a:latin typeface="Times New Roman" panose="02020603050405020304" pitchFamily="18" charset="0"/>
                <a:ea typeface="楷体_GB2312" pitchFamily="49" charset="-122"/>
              </a:rPr>
              <a:t>(suffix)</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y </a:t>
            </a:r>
            <a:r>
              <a:rPr lang="en-US" altLang="zh-CN" dirty="0">
                <a:latin typeface="Times New Roman" panose="02020603050405020304" pitchFamily="18" charset="0"/>
                <a:ea typeface="楷体_GB2312" pitchFamily="49" charset="-122"/>
              </a:rPr>
              <a:t>≠ </a:t>
            </a:r>
            <a:r>
              <a:rPr lang="en-US" altLang="zh-CN" i="1" dirty="0">
                <a:latin typeface="Times New Roman" panose="02020603050405020304" pitchFamily="18" charset="0"/>
                <a:ea typeface="楷体_GB2312" pitchFamily="49" charset="-122"/>
              </a:rPr>
              <a:t>ε</a:t>
            </a:r>
            <a:r>
              <a:rPr lang="zh-CN" altLang="en-US" dirty="0">
                <a:latin typeface="Times New Roman" panose="02020603050405020304" pitchFamily="18" charset="0"/>
                <a:ea typeface="楷体_GB2312" pitchFamily="49" charset="-122"/>
              </a:rPr>
              <a:t>，则称</a:t>
            </a:r>
            <a:r>
              <a:rPr lang="en-US" altLang="zh-CN" i="1" dirty="0">
                <a:latin typeface="Times New Roman" panose="02020603050405020304" pitchFamily="18" charset="0"/>
                <a:ea typeface="楷体_GB2312" pitchFamily="49" charset="-122"/>
              </a:rPr>
              <a:t>z</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的</a:t>
            </a:r>
            <a:r>
              <a:rPr lang="zh-CN" altLang="en-US" b="1" dirty="0">
                <a:solidFill>
                  <a:srgbClr val="FF0000"/>
                </a:solidFill>
                <a:latin typeface="Times New Roman" panose="02020603050405020304" pitchFamily="18" charset="0"/>
                <a:ea typeface="楷体_GB2312" pitchFamily="49" charset="-122"/>
              </a:rPr>
              <a:t>真后缀</a:t>
            </a:r>
            <a:r>
              <a:rPr lang="en-US" altLang="zh-CN" dirty="0">
                <a:latin typeface="Times New Roman" panose="02020603050405020304" pitchFamily="18" charset="0"/>
                <a:ea typeface="楷体_GB2312" pitchFamily="49" charset="-122"/>
              </a:rPr>
              <a:t>(proper suffix)</a:t>
            </a:r>
            <a:r>
              <a:rPr lang="zh-CN" altLang="en-US" dirty="0">
                <a:latin typeface="Times New Roman" panose="02020603050405020304" pitchFamily="18" charset="0"/>
                <a:ea typeface="楷体_GB2312" pitchFamily="49" charset="-122"/>
              </a:rPr>
              <a:t>。</a:t>
            </a:r>
          </a:p>
          <a:p>
            <a:pPr marL="917575" lvl="1" indent="0">
              <a:lnSpc>
                <a:spcPct val="150000"/>
              </a:lnSpc>
              <a:buNone/>
            </a:pPr>
            <a:r>
              <a:rPr lang="zh-CN" altLang="en-US" dirty="0">
                <a:latin typeface="Times New Roman" panose="02020603050405020304" pitchFamily="18" charset="0"/>
                <a:ea typeface="楷体_GB2312" pitchFamily="49" charset="-122"/>
              </a:rPr>
              <a:t>字母表∑</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b</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上的句子</a:t>
            </a:r>
            <a:r>
              <a:rPr lang="en-US" altLang="zh-CN" i="1" dirty="0" err="1">
                <a:latin typeface="Times New Roman" panose="02020603050405020304" pitchFamily="18" charset="0"/>
                <a:ea typeface="楷体_GB2312" pitchFamily="49" charset="-122"/>
              </a:rPr>
              <a:t>abaabb</a:t>
            </a:r>
            <a:r>
              <a:rPr lang="zh-CN" altLang="en-US" dirty="0">
                <a:latin typeface="Times New Roman" panose="02020603050405020304" pitchFamily="18" charset="0"/>
                <a:ea typeface="楷体_GB2312" pitchFamily="49" charset="-122"/>
              </a:rPr>
              <a:t>的前缀、后缀、真前缀和真后缀如下：</a:t>
            </a:r>
          </a:p>
          <a:p>
            <a:pPr marL="917575" lvl="1" indent="0">
              <a:lnSpc>
                <a:spcPct val="150000"/>
              </a:lnSpc>
              <a:buNone/>
            </a:pPr>
            <a:r>
              <a:rPr lang="zh-CN" altLang="en-US" dirty="0">
                <a:latin typeface="Times New Roman" panose="02020603050405020304" pitchFamily="18" charset="0"/>
                <a:ea typeface="楷体_GB2312" pitchFamily="49" charset="-122"/>
              </a:rPr>
              <a:t>前缀：</a:t>
            </a:r>
            <a:r>
              <a:rPr lang="en-US" altLang="zh-CN" i="1" dirty="0">
                <a:latin typeface="Times New Roman" panose="02020603050405020304" pitchFamily="18" charset="0"/>
                <a:ea typeface="楷体_GB2312" pitchFamily="49" charset="-122"/>
              </a:rPr>
              <a:t>ε</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ab</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aba</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abaa</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abaab</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abaabb</a:t>
            </a:r>
            <a:endParaRPr lang="en-US" altLang="zh-CN" dirty="0">
              <a:latin typeface="Times New Roman" panose="02020603050405020304" pitchFamily="18" charset="0"/>
              <a:ea typeface="楷体_GB2312" pitchFamily="49" charset="-122"/>
            </a:endParaRPr>
          </a:p>
          <a:p>
            <a:pPr marL="917575" lvl="1" indent="0">
              <a:lnSpc>
                <a:spcPct val="150000"/>
              </a:lnSpc>
              <a:buNone/>
            </a:pPr>
            <a:r>
              <a:rPr lang="zh-CN" altLang="en-US" dirty="0">
                <a:latin typeface="Times New Roman" panose="02020603050405020304" pitchFamily="18" charset="0"/>
                <a:ea typeface="楷体_GB2312" pitchFamily="49" charset="-122"/>
              </a:rPr>
              <a:t>真前缀：</a:t>
            </a:r>
            <a:r>
              <a:rPr lang="en-US" altLang="zh-CN" i="1" dirty="0">
                <a:latin typeface="Times New Roman" panose="02020603050405020304" pitchFamily="18" charset="0"/>
                <a:ea typeface="楷体_GB2312" pitchFamily="49" charset="-122"/>
              </a:rPr>
              <a:t>ε</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ab</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aba</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abaa</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abaab</a:t>
            </a:r>
            <a:endParaRPr lang="en-US" altLang="zh-CN" dirty="0">
              <a:latin typeface="Times New Roman" panose="02020603050405020304" pitchFamily="18" charset="0"/>
              <a:ea typeface="楷体_GB2312" pitchFamily="49" charset="-122"/>
            </a:endParaRPr>
          </a:p>
          <a:p>
            <a:pPr marL="917575" lvl="1" indent="0">
              <a:lnSpc>
                <a:spcPct val="150000"/>
              </a:lnSpc>
              <a:buNone/>
            </a:pPr>
            <a:r>
              <a:rPr lang="zh-CN" altLang="en-US" dirty="0">
                <a:latin typeface="Times New Roman" panose="02020603050405020304" pitchFamily="18" charset="0"/>
                <a:ea typeface="楷体_GB2312" pitchFamily="49" charset="-122"/>
              </a:rPr>
              <a:t>后缀：</a:t>
            </a:r>
            <a:r>
              <a:rPr lang="en-US" altLang="zh-CN" i="1" dirty="0">
                <a:latin typeface="Times New Roman" panose="02020603050405020304" pitchFamily="18" charset="0"/>
                <a:ea typeface="楷体_GB2312" pitchFamily="49" charset="-122"/>
              </a:rPr>
              <a:t>ε</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bb</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abb</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aabb</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baabb</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abaabb</a:t>
            </a:r>
            <a:endParaRPr lang="en-US" altLang="zh-CN" dirty="0">
              <a:latin typeface="Times New Roman" panose="02020603050405020304" pitchFamily="18" charset="0"/>
              <a:ea typeface="楷体_GB2312" pitchFamily="49" charset="-122"/>
            </a:endParaRPr>
          </a:p>
          <a:p>
            <a:pPr marL="917575" lvl="1" indent="0">
              <a:lnSpc>
                <a:spcPct val="150000"/>
              </a:lnSpc>
              <a:buNone/>
            </a:pPr>
            <a:r>
              <a:rPr lang="zh-CN" altLang="en-US" dirty="0">
                <a:latin typeface="Times New Roman" panose="02020603050405020304" pitchFamily="18" charset="0"/>
                <a:ea typeface="楷体_GB2312" pitchFamily="49" charset="-122"/>
              </a:rPr>
              <a:t>真后缀：</a:t>
            </a:r>
            <a:r>
              <a:rPr lang="en-US" altLang="zh-CN" i="1" dirty="0">
                <a:latin typeface="Times New Roman" panose="02020603050405020304" pitchFamily="18" charset="0"/>
                <a:ea typeface="楷体_GB2312" pitchFamily="49" charset="-122"/>
              </a:rPr>
              <a:t>ε</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bb</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abb</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aabb</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baabb</a:t>
            </a:r>
            <a:r>
              <a:rPr lang="en-US" altLang="zh-CN" dirty="0">
                <a:latin typeface="Times New Roman" panose="02020603050405020304" pitchFamily="18" charset="0"/>
                <a:ea typeface="楷体_GB2312" pitchFamily="49" charset="-122"/>
              </a:rPr>
              <a:t> </a:t>
            </a:r>
          </a:p>
        </p:txBody>
      </p:sp>
      <p:sp>
        <p:nvSpPr>
          <p:cNvPr id="4" name="日期占位符 3"/>
          <p:cNvSpPr>
            <a:spLocks noGrp="1"/>
          </p:cNvSpPr>
          <p:nvPr>
            <p:ph type="dt" sz="half" idx="10"/>
          </p:nvPr>
        </p:nvSpPr>
        <p:spPr/>
        <p:txBody>
          <a:bodyPr/>
          <a:lstStyle/>
          <a:p>
            <a:fld id="{01DA6E99-12C6-46DE-B033-FAC0AABBF264}"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E2F31FBD-7130-4C72-BBAC-5E818DF6E60C}" type="slidenum">
              <a:rPr lang="en-US" altLang="zh-CN"/>
              <a:pPr/>
              <a:t>21</a:t>
            </a:fld>
            <a:endParaRPr lang="en-US" altLang="zh-CN"/>
          </a:p>
        </p:txBody>
      </p:sp>
    </p:spTree>
    <p:extLst>
      <p:ext uri="{BB962C8B-B14F-4D97-AF65-F5344CB8AC3E}">
        <p14:creationId xmlns:p14="http://schemas.microsoft.com/office/powerpoint/2010/main" val="547583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a:t>
            </a:r>
          </a:p>
        </p:txBody>
      </p:sp>
      <p:sp>
        <p:nvSpPr>
          <p:cNvPr id="995331" name="Rectangle 3"/>
          <p:cNvSpPr>
            <a:spLocks noGrp="1" noChangeArrowheads="1"/>
          </p:cNvSpPr>
          <p:nvPr>
            <p:ph idx="1"/>
          </p:nvPr>
        </p:nvSpPr>
        <p:spPr/>
        <p:txBody>
          <a:bodyPr/>
          <a:lstStyle/>
          <a:p>
            <a:pPr marL="0" indent="0">
              <a:lnSpc>
                <a:spcPct val="150000"/>
              </a:lnSpc>
              <a:buNone/>
            </a:pPr>
            <a:r>
              <a:rPr lang="zh-CN" altLang="en-US" b="1" dirty="0">
                <a:solidFill>
                  <a:srgbClr val="FF0000"/>
                </a:solidFill>
                <a:latin typeface="Times New Roman" panose="02020603050405020304" pitchFamily="18" charset="0"/>
                <a:ea typeface="楷体_GB2312" pitchFamily="49" charset="-122"/>
              </a:rPr>
              <a:t>定义</a:t>
            </a:r>
            <a:r>
              <a:rPr lang="en-US" altLang="zh-CN" b="1" dirty="0">
                <a:solidFill>
                  <a:srgbClr val="FF0000"/>
                </a:solidFill>
                <a:latin typeface="Times New Roman" panose="02020603050405020304" pitchFamily="18" charset="0"/>
                <a:ea typeface="楷体_GB2312" pitchFamily="49" charset="-122"/>
              </a:rPr>
              <a:t>2.10 </a:t>
            </a:r>
            <a:r>
              <a:rPr lang="zh-CN" altLang="en-US" dirty="0">
                <a:latin typeface="Times New Roman" panose="02020603050405020304" pitchFamily="18" charset="0"/>
                <a:ea typeface="楷体_GB2312" pitchFamily="49" charset="-122"/>
              </a:rPr>
              <a:t>设∑是一个字母表，对</a:t>
            </a:r>
            <a:r>
              <a:rPr lang="zh-CN" altLang="en-US"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z</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v</a:t>
            </a:r>
            <a:r>
              <a:rPr lang="en-US" altLang="zh-CN" dirty="0">
                <a:latin typeface="Times New Roman" panose="02020603050405020304" pitchFamily="18" charset="0"/>
                <a:ea typeface="楷体_GB2312" pitchFamily="49" charset="-122"/>
              </a:rPr>
              <a:t>∈∑</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x</a:t>
            </a:r>
            <a:r>
              <a:rPr lang="en-US" altLang="zh-CN"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yz</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w</a:t>
            </a:r>
            <a:r>
              <a:rPr lang="en-US" altLang="zh-CN"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yv</a:t>
            </a:r>
            <a:r>
              <a:rPr lang="zh-CN" altLang="en-US" dirty="0">
                <a:latin typeface="Times New Roman" panose="02020603050405020304" pitchFamily="18" charset="0"/>
                <a:ea typeface="楷体_GB2312" pitchFamily="49" charset="-122"/>
              </a:rPr>
              <a:t>，则称</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和</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a:t>
            </a:r>
            <a:r>
              <a:rPr lang="zh-CN" altLang="en-US" b="1" dirty="0">
                <a:solidFill>
                  <a:srgbClr val="FF0000"/>
                </a:solidFill>
                <a:latin typeface="Times New Roman" panose="02020603050405020304" pitchFamily="18" charset="0"/>
                <a:ea typeface="楷体_GB2312" pitchFamily="49" charset="-122"/>
              </a:rPr>
              <a:t>公共前缀</a:t>
            </a:r>
            <a:r>
              <a:rPr lang="en-US" altLang="zh-CN" dirty="0">
                <a:latin typeface="Times New Roman" panose="02020603050405020304" pitchFamily="18" charset="0"/>
                <a:ea typeface="楷体_GB2312" pitchFamily="49" charset="-122"/>
              </a:rPr>
              <a:t>(common prefix)</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和</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的任何公共前缀都是</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的前缀，则称</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和</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a:t>
            </a:r>
            <a:r>
              <a:rPr lang="zh-CN" altLang="en-US" b="1" dirty="0">
                <a:solidFill>
                  <a:srgbClr val="FF0000"/>
                </a:solidFill>
                <a:latin typeface="Times New Roman" panose="02020603050405020304" pitchFamily="18" charset="0"/>
                <a:ea typeface="楷体_GB2312" pitchFamily="49" charset="-122"/>
              </a:rPr>
              <a:t>最大公共前缀</a:t>
            </a:r>
            <a:r>
              <a:rPr lang="en-US" altLang="zh-CN" dirty="0">
                <a:latin typeface="Times New Roman" panose="02020603050405020304" pitchFamily="18" charset="0"/>
                <a:ea typeface="楷体_GB2312" pitchFamily="49" charset="-122"/>
              </a:rPr>
              <a:t>(maximal common prefix)</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x</a:t>
            </a:r>
            <a:r>
              <a:rPr lang="en-US" altLang="zh-CN"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zy</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w</a:t>
            </a:r>
            <a:r>
              <a:rPr lang="en-US" altLang="zh-CN"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vy</a:t>
            </a:r>
            <a:r>
              <a:rPr lang="zh-CN" altLang="en-US" dirty="0">
                <a:latin typeface="Times New Roman" panose="02020603050405020304" pitchFamily="18" charset="0"/>
                <a:ea typeface="楷体_GB2312" pitchFamily="49" charset="-122"/>
              </a:rPr>
              <a:t>，则称</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和</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a:t>
            </a:r>
            <a:r>
              <a:rPr lang="zh-CN" altLang="en-US" b="1" dirty="0">
                <a:solidFill>
                  <a:srgbClr val="FF0000"/>
                </a:solidFill>
                <a:latin typeface="Times New Roman" panose="02020603050405020304" pitchFamily="18" charset="0"/>
                <a:ea typeface="楷体_GB2312" pitchFamily="49" charset="-122"/>
              </a:rPr>
              <a:t>公共后缀</a:t>
            </a:r>
            <a:r>
              <a:rPr lang="en-US" altLang="zh-CN" dirty="0">
                <a:latin typeface="Times New Roman" panose="02020603050405020304" pitchFamily="18" charset="0"/>
                <a:ea typeface="楷体_GB2312" pitchFamily="49" charset="-122"/>
              </a:rPr>
              <a:t>(common suffix )</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和</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的任何公共后缀都是</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的后缀，则称</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和</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a:t>
            </a:r>
            <a:r>
              <a:rPr lang="zh-CN" altLang="en-US" b="1" dirty="0">
                <a:solidFill>
                  <a:srgbClr val="FF0000"/>
                </a:solidFill>
                <a:latin typeface="Times New Roman" panose="02020603050405020304" pitchFamily="18" charset="0"/>
                <a:ea typeface="楷体_GB2312" pitchFamily="49" charset="-122"/>
              </a:rPr>
              <a:t>最大公共后缀</a:t>
            </a:r>
            <a:r>
              <a:rPr lang="en-US" altLang="zh-CN" dirty="0">
                <a:latin typeface="Times New Roman" panose="02020603050405020304" pitchFamily="18" charset="0"/>
                <a:ea typeface="楷体_GB2312" pitchFamily="49" charset="-122"/>
              </a:rPr>
              <a:t>(maximal common suffix )</a:t>
            </a:r>
            <a:r>
              <a:rPr lang="zh-CN" altLang="en-US" dirty="0">
                <a:latin typeface="Times New Roman" panose="02020603050405020304" pitchFamily="18" charset="0"/>
                <a:ea typeface="楷体_GB2312" pitchFamily="49" charset="-122"/>
              </a:rPr>
              <a:t>。 </a:t>
            </a:r>
          </a:p>
        </p:txBody>
      </p:sp>
      <p:sp>
        <p:nvSpPr>
          <p:cNvPr id="4" name="日期占位符 3"/>
          <p:cNvSpPr>
            <a:spLocks noGrp="1"/>
          </p:cNvSpPr>
          <p:nvPr>
            <p:ph type="dt" sz="half" idx="10"/>
          </p:nvPr>
        </p:nvSpPr>
        <p:spPr/>
        <p:txBody>
          <a:bodyPr/>
          <a:lstStyle/>
          <a:p>
            <a:fld id="{82554D0A-9582-452D-91FA-C2FEDE7259A4}"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158E5E8D-4DFB-4AE9-8DFD-5A1A182C779D}" type="slidenum">
              <a:rPr lang="en-US" altLang="zh-CN"/>
              <a:pPr/>
              <a:t>22</a:t>
            </a:fld>
            <a:endParaRPr lang="en-US" altLang="zh-CN"/>
          </a:p>
        </p:txBody>
      </p:sp>
    </p:spTree>
    <p:extLst>
      <p:ext uri="{BB962C8B-B14F-4D97-AF65-F5344CB8AC3E}">
        <p14:creationId xmlns:p14="http://schemas.microsoft.com/office/powerpoint/2010/main" val="2743642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a:t>
            </a:r>
          </a:p>
        </p:txBody>
      </p:sp>
      <p:sp>
        <p:nvSpPr>
          <p:cNvPr id="996355" name="Rectangle 3"/>
          <p:cNvSpPr>
            <a:spLocks noGrp="1" noChangeArrowheads="1"/>
          </p:cNvSpPr>
          <p:nvPr>
            <p:ph idx="1"/>
          </p:nvPr>
        </p:nvSpPr>
        <p:spPr/>
        <p:txBody>
          <a:bodyPr>
            <a:normAutofit/>
          </a:bodyPr>
          <a:lstStyle/>
          <a:p>
            <a:pPr marL="0" indent="0">
              <a:lnSpc>
                <a:spcPct val="150000"/>
              </a:lnSpc>
              <a:spcBef>
                <a:spcPct val="40000"/>
              </a:spcBef>
              <a:buNone/>
            </a:pPr>
            <a:r>
              <a:rPr lang="zh-CN" altLang="en-US" b="1" dirty="0">
                <a:solidFill>
                  <a:srgbClr val="FF0000"/>
                </a:solidFill>
                <a:latin typeface="Times New Roman" panose="02020603050405020304" pitchFamily="18" charset="0"/>
                <a:ea typeface="楷体_GB2312" pitchFamily="49" charset="-122"/>
              </a:rPr>
              <a:t>定义</a:t>
            </a:r>
            <a:r>
              <a:rPr lang="en-US" altLang="zh-CN" b="1" dirty="0">
                <a:solidFill>
                  <a:srgbClr val="FF0000"/>
                </a:solidFill>
                <a:latin typeface="Times New Roman" panose="02020603050405020304" pitchFamily="18" charset="0"/>
                <a:ea typeface="楷体_GB2312" pitchFamily="49" charset="-122"/>
              </a:rPr>
              <a:t>2.11</a:t>
            </a:r>
            <a:r>
              <a:rPr lang="zh-CN" altLang="en-US" dirty="0">
                <a:latin typeface="Times New Roman" panose="02020603050405020304" pitchFamily="18" charset="0"/>
                <a:ea typeface="楷体_GB2312" pitchFamily="49" charset="-122"/>
              </a:rPr>
              <a:t>设∑是一个字母表，对</a:t>
            </a:r>
            <a:r>
              <a:rPr lang="zh-CN" altLang="en-US"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z</a:t>
            </a:r>
            <a:r>
              <a:rPr lang="en-US" altLang="zh-CN" dirty="0">
                <a:latin typeface="Times New Roman" panose="02020603050405020304" pitchFamily="18" charset="0"/>
                <a:ea typeface="楷体_GB2312" pitchFamily="49" charset="-122"/>
              </a:rPr>
              <a:t>∈∑</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w</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xyz</a:t>
            </a:r>
            <a:r>
              <a:rPr lang="zh-CN" altLang="en-US" dirty="0">
                <a:latin typeface="Times New Roman" panose="02020603050405020304" pitchFamily="18" charset="0"/>
                <a:ea typeface="楷体_GB2312" pitchFamily="49" charset="-122"/>
              </a:rPr>
              <a:t>，则称</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a:t>
            </a:r>
            <a:r>
              <a:rPr lang="zh-CN" altLang="en-US" dirty="0">
                <a:solidFill>
                  <a:srgbClr val="FF0000"/>
                </a:solidFill>
                <a:latin typeface="Times New Roman" panose="02020603050405020304" pitchFamily="18" charset="0"/>
                <a:ea typeface="楷体_GB2312" pitchFamily="49" charset="-122"/>
              </a:rPr>
              <a:t>子串</a:t>
            </a:r>
            <a:r>
              <a:rPr lang="en-US" altLang="zh-CN" dirty="0">
                <a:latin typeface="Times New Roman" panose="02020603050405020304" pitchFamily="18" charset="0"/>
                <a:ea typeface="楷体_GB2312" pitchFamily="49" charset="-122"/>
              </a:rPr>
              <a:t>(substring)</a:t>
            </a:r>
            <a:r>
              <a:rPr lang="zh-CN" altLang="en-US" dirty="0">
                <a:latin typeface="Times New Roman" panose="02020603050405020304" pitchFamily="18" charset="0"/>
                <a:ea typeface="楷体_GB2312" pitchFamily="49" charset="-122"/>
              </a:rPr>
              <a:t>。 </a:t>
            </a:r>
          </a:p>
          <a:p>
            <a:pPr marL="0" indent="0">
              <a:lnSpc>
                <a:spcPct val="150000"/>
              </a:lnSpc>
              <a:spcBef>
                <a:spcPct val="40000"/>
              </a:spcBef>
              <a:buNone/>
            </a:pPr>
            <a:r>
              <a:rPr lang="zh-CN" altLang="en-US" b="1" dirty="0">
                <a:solidFill>
                  <a:srgbClr val="FF0000"/>
                </a:solidFill>
                <a:latin typeface="Times New Roman" panose="02020603050405020304" pitchFamily="18" charset="0"/>
                <a:ea typeface="楷体_GB2312" pitchFamily="49" charset="-122"/>
              </a:rPr>
              <a:t>定义</a:t>
            </a:r>
            <a:r>
              <a:rPr lang="en-US" altLang="zh-CN" b="1" dirty="0">
                <a:solidFill>
                  <a:srgbClr val="FF0000"/>
                </a:solidFill>
                <a:latin typeface="Times New Roman" panose="02020603050405020304" pitchFamily="18" charset="0"/>
                <a:ea typeface="楷体_GB2312" pitchFamily="49" charset="-122"/>
              </a:rPr>
              <a:t>2.12 </a:t>
            </a:r>
            <a:r>
              <a:rPr lang="zh-CN" altLang="en-US" dirty="0">
                <a:latin typeface="Times New Roman" panose="02020603050405020304" pitchFamily="18" charset="0"/>
                <a:ea typeface="楷体_GB2312" pitchFamily="49" charset="-122"/>
              </a:rPr>
              <a:t>设∑是一个字母表，对</a:t>
            </a:r>
            <a:r>
              <a:rPr lang="zh-CN" altLang="en-US"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t</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u</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v</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z</a:t>
            </a:r>
            <a:r>
              <a:rPr lang="en-US" altLang="zh-CN" dirty="0">
                <a:latin typeface="Times New Roman" panose="02020603050405020304" pitchFamily="18" charset="0"/>
                <a:ea typeface="楷体_GB2312" pitchFamily="49" charset="-122"/>
              </a:rPr>
              <a:t>∈∑</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t</a:t>
            </a:r>
            <a:r>
              <a:rPr lang="en-US" altLang="zh-CN"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uyv</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w</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xyz</a:t>
            </a:r>
            <a:r>
              <a:rPr lang="zh-CN" altLang="en-US" dirty="0">
                <a:latin typeface="Times New Roman" panose="02020603050405020304" pitchFamily="18" charset="0"/>
                <a:ea typeface="楷体_GB2312" pitchFamily="49" charset="-122"/>
              </a:rPr>
              <a:t>，则称</a:t>
            </a:r>
            <a:r>
              <a:rPr lang="en-US" altLang="zh-CN" i="1" dirty="0">
                <a:latin typeface="Times New Roman" panose="02020603050405020304" pitchFamily="18" charset="0"/>
                <a:ea typeface="楷体_GB2312" pitchFamily="49" charset="-122"/>
              </a:rPr>
              <a:t>y</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t</a:t>
            </a:r>
            <a:r>
              <a:rPr lang="zh-CN" altLang="en-US" dirty="0">
                <a:latin typeface="Times New Roman" panose="02020603050405020304" pitchFamily="18" charset="0"/>
                <a:ea typeface="楷体_GB2312" pitchFamily="49" charset="-122"/>
              </a:rPr>
              <a:t>和</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a:t>
            </a:r>
            <a:r>
              <a:rPr lang="zh-CN" altLang="en-US" dirty="0">
                <a:solidFill>
                  <a:srgbClr val="FF0000"/>
                </a:solidFill>
                <a:latin typeface="Times New Roman" panose="02020603050405020304" pitchFamily="18" charset="0"/>
                <a:ea typeface="楷体_GB2312" pitchFamily="49" charset="-122"/>
              </a:rPr>
              <a:t>公共子串</a:t>
            </a:r>
            <a:r>
              <a:rPr lang="en-US" altLang="zh-CN" dirty="0">
                <a:latin typeface="Times New Roman" panose="02020603050405020304" pitchFamily="18" charset="0"/>
                <a:ea typeface="楷体_GB2312" pitchFamily="49" charset="-122"/>
              </a:rPr>
              <a:t>(common substring)</a:t>
            </a:r>
            <a:r>
              <a:rPr lang="zh-CN" altLang="en-US" dirty="0">
                <a:latin typeface="Times New Roman" panose="02020603050405020304" pitchFamily="18" charset="0"/>
                <a:ea typeface="楷体_GB2312" pitchFamily="49" charset="-122"/>
              </a:rPr>
              <a:t>。如果</a:t>
            </a:r>
            <a:r>
              <a:rPr lang="en-US" altLang="zh-CN" i="1" dirty="0">
                <a:latin typeface="Times New Roman" panose="02020603050405020304" pitchFamily="18" charset="0"/>
                <a:ea typeface="楷体_GB2312" pitchFamily="49" charset="-122"/>
              </a:rPr>
              <a:t>y</a:t>
            </a:r>
            <a:r>
              <a:rPr lang="en-US" altLang="zh-CN" baseline="-25000"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a:t>
            </a:r>
            <a:r>
              <a:rPr lang="en-US" altLang="zh-CN" baseline="-25000"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y</a:t>
            </a:r>
            <a:r>
              <a:rPr lang="en-US" altLang="zh-CN" baseline="-25000" dirty="0" err="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t</a:t>
            </a:r>
            <a:r>
              <a:rPr lang="zh-CN" altLang="en-US" dirty="0">
                <a:latin typeface="Times New Roman" panose="02020603050405020304" pitchFamily="18" charset="0"/>
                <a:ea typeface="楷体_GB2312" pitchFamily="49" charset="-122"/>
              </a:rPr>
              <a:t>和</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的公共子串，且</a:t>
            </a:r>
            <a:r>
              <a:rPr lang="en-US" altLang="zh-CN"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y</a:t>
            </a:r>
            <a:r>
              <a:rPr lang="en-US" altLang="zh-CN" baseline="-25000" dirty="0" err="1">
                <a:latin typeface="Times New Roman" panose="02020603050405020304" pitchFamily="18" charset="0"/>
                <a:ea typeface="楷体_GB2312" pitchFamily="49" charset="-122"/>
              </a:rPr>
              <a:t>j</a:t>
            </a:r>
            <a:r>
              <a:rPr lang="en-US" altLang="zh-CN" dirty="0">
                <a:latin typeface="Times New Roman" panose="02020603050405020304" pitchFamily="18" charset="0"/>
                <a:ea typeface="楷体_GB2312" pitchFamily="49" charset="-122"/>
              </a:rPr>
              <a:t>|=max{|</a:t>
            </a:r>
            <a:r>
              <a:rPr lang="en-US" altLang="zh-CN" i="1" dirty="0">
                <a:latin typeface="Times New Roman" panose="02020603050405020304" pitchFamily="18" charset="0"/>
                <a:ea typeface="楷体_GB2312" pitchFamily="49" charset="-122"/>
              </a:rPr>
              <a:t>y</a:t>
            </a:r>
            <a:r>
              <a:rPr lang="en-US" altLang="zh-CN" baseline="-25000" dirty="0">
                <a:latin typeface="Times New Roman" panose="02020603050405020304" pitchFamily="18" charset="0"/>
                <a:ea typeface="楷体_GB2312" pitchFamily="49" charset="-122"/>
              </a:rPr>
              <a:t>1</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a:t>
            </a:r>
            <a:r>
              <a:rPr lang="en-US" altLang="zh-CN" baseline="-25000" dirty="0">
                <a:latin typeface="Times New Roman" panose="02020603050405020304" pitchFamily="18" charset="0"/>
                <a:ea typeface="楷体_GB2312" pitchFamily="49" charset="-122"/>
              </a:rPr>
              <a:t>2</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y</a:t>
            </a:r>
            <a:r>
              <a:rPr lang="en-US" altLang="zh-CN" baseline="-25000" dirty="0" err="1">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，则称</a:t>
            </a:r>
            <a:r>
              <a:rPr lang="en-US" altLang="zh-CN" i="1" dirty="0" err="1">
                <a:latin typeface="Times New Roman" panose="02020603050405020304" pitchFamily="18" charset="0"/>
                <a:ea typeface="楷体_GB2312" pitchFamily="49" charset="-122"/>
              </a:rPr>
              <a:t>y</a:t>
            </a:r>
            <a:r>
              <a:rPr lang="en-US" altLang="zh-CN" baseline="-25000" dirty="0" err="1">
                <a:latin typeface="Times New Roman" panose="02020603050405020304" pitchFamily="18" charset="0"/>
                <a:ea typeface="楷体_GB2312" pitchFamily="49" charset="-122"/>
              </a:rPr>
              <a:t>j</a:t>
            </a:r>
            <a:r>
              <a:rPr lang="zh-CN" altLang="en-US" dirty="0">
                <a:latin typeface="Times New Roman" panose="02020603050405020304" pitchFamily="18" charset="0"/>
                <a:ea typeface="楷体_GB2312" pitchFamily="49" charset="-122"/>
              </a:rPr>
              <a:t>是</a:t>
            </a:r>
            <a:r>
              <a:rPr lang="en-US" altLang="zh-CN" i="1" dirty="0">
                <a:latin typeface="Times New Roman" panose="02020603050405020304" pitchFamily="18" charset="0"/>
                <a:ea typeface="楷体_GB2312" pitchFamily="49" charset="-122"/>
              </a:rPr>
              <a:t>t</a:t>
            </a:r>
            <a:r>
              <a:rPr lang="zh-CN" altLang="en-US" dirty="0">
                <a:latin typeface="Times New Roman" panose="02020603050405020304" pitchFamily="18" charset="0"/>
                <a:ea typeface="楷体_GB2312" pitchFamily="49" charset="-122"/>
              </a:rPr>
              <a:t>和</a:t>
            </a:r>
            <a:r>
              <a:rPr lang="en-US" altLang="zh-CN" i="1" dirty="0">
                <a:latin typeface="Times New Roman" panose="02020603050405020304" pitchFamily="18" charset="0"/>
                <a:ea typeface="楷体_GB2312" pitchFamily="49" charset="-122"/>
              </a:rPr>
              <a:t>w</a:t>
            </a:r>
            <a:r>
              <a:rPr lang="zh-CN" altLang="en-US" dirty="0">
                <a:latin typeface="Times New Roman" panose="02020603050405020304" pitchFamily="18" charset="0"/>
                <a:ea typeface="楷体_GB2312" pitchFamily="49" charset="-122"/>
              </a:rPr>
              <a:t>的</a:t>
            </a:r>
            <a:r>
              <a:rPr lang="zh-CN" altLang="en-US" dirty="0">
                <a:solidFill>
                  <a:srgbClr val="FF0000"/>
                </a:solidFill>
                <a:latin typeface="Times New Roman" panose="02020603050405020304" pitchFamily="18" charset="0"/>
                <a:ea typeface="楷体_GB2312" pitchFamily="49" charset="-122"/>
              </a:rPr>
              <a:t>最大公共子串</a:t>
            </a:r>
            <a:r>
              <a:rPr lang="en-US" altLang="zh-CN" dirty="0">
                <a:latin typeface="Times New Roman" panose="02020603050405020304" pitchFamily="18" charset="0"/>
                <a:ea typeface="楷体_GB2312" pitchFamily="49" charset="-122"/>
              </a:rPr>
              <a:t>(maximal common substring)</a:t>
            </a:r>
            <a:r>
              <a:rPr lang="zh-CN" altLang="en-US" dirty="0">
                <a:latin typeface="Times New Roman" panose="02020603050405020304" pitchFamily="18" charset="0"/>
                <a:ea typeface="楷体_GB2312" pitchFamily="49" charset="-122"/>
              </a:rPr>
              <a:t>。 </a:t>
            </a:r>
          </a:p>
        </p:txBody>
      </p:sp>
      <p:sp>
        <p:nvSpPr>
          <p:cNvPr id="4" name="日期占位符 3"/>
          <p:cNvSpPr>
            <a:spLocks noGrp="1"/>
          </p:cNvSpPr>
          <p:nvPr>
            <p:ph type="dt" sz="half" idx="10"/>
          </p:nvPr>
        </p:nvSpPr>
        <p:spPr/>
        <p:txBody>
          <a:bodyPr/>
          <a:lstStyle/>
          <a:p>
            <a:fld id="{4CF65375-1877-479B-A20F-0FC831ADC6A5}"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8E0A3192-67B8-4273-96B0-042C47FD333D}" type="slidenum">
              <a:rPr lang="en-US" altLang="zh-CN"/>
              <a:pPr/>
              <a:t>23</a:t>
            </a:fld>
            <a:endParaRPr lang="en-US" altLang="zh-CN"/>
          </a:p>
        </p:txBody>
      </p:sp>
    </p:spTree>
    <p:extLst>
      <p:ext uri="{BB962C8B-B14F-4D97-AF65-F5344CB8AC3E}">
        <p14:creationId xmlns:p14="http://schemas.microsoft.com/office/powerpoint/2010/main" val="1103332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a:t>
            </a:r>
          </a:p>
        </p:txBody>
      </p:sp>
      <p:sp>
        <p:nvSpPr>
          <p:cNvPr id="997379" name="Rectangle 3"/>
          <p:cNvSpPr>
            <a:spLocks noGrp="1" noChangeArrowheads="1"/>
          </p:cNvSpPr>
          <p:nvPr>
            <p:ph idx="1"/>
          </p:nvPr>
        </p:nvSpPr>
        <p:spPr>
          <a:xfrm>
            <a:off x="838200" y="1825624"/>
            <a:ext cx="10515600" cy="4636135"/>
          </a:xfrm>
        </p:spPr>
        <p:txBody>
          <a:bodyPr>
            <a:normAutofit fontScale="62500" lnSpcReduction="20000"/>
          </a:bodyPr>
          <a:lstStyle/>
          <a:p>
            <a:pPr marL="0" indent="0">
              <a:lnSpc>
                <a:spcPct val="160000"/>
              </a:lnSpc>
              <a:buNone/>
            </a:pPr>
            <a:r>
              <a:rPr lang="zh-CN" altLang="en-US" b="1" dirty="0">
                <a:solidFill>
                  <a:srgbClr val="FF0000"/>
                </a:solidFill>
                <a:latin typeface="Times New Roman" panose="02020603050405020304" pitchFamily="18" charset="0"/>
                <a:ea typeface="楷体_GB2312" pitchFamily="49" charset="-122"/>
              </a:rPr>
              <a:t>定义</a:t>
            </a:r>
            <a:r>
              <a:rPr lang="en-US" altLang="zh-CN" b="1" dirty="0">
                <a:solidFill>
                  <a:srgbClr val="FF0000"/>
                </a:solidFill>
                <a:latin typeface="Times New Roman" panose="02020603050405020304" pitchFamily="18" charset="0"/>
                <a:ea typeface="楷体_GB2312" pitchFamily="49" charset="-122"/>
              </a:rPr>
              <a:t>2.13   </a:t>
            </a:r>
            <a:r>
              <a:rPr lang="zh-CN" altLang="en-US" dirty="0">
                <a:latin typeface="Times New Roman" panose="02020603050405020304" pitchFamily="18" charset="0"/>
                <a:ea typeface="楷体_GB2312" pitchFamily="49" charset="-122"/>
              </a:rPr>
              <a:t>设∑是一个字母表，</a:t>
            </a:r>
            <a:r>
              <a:rPr lang="zh-CN" altLang="en-US"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L</a:t>
            </a:r>
            <a:r>
              <a:rPr lang="en-US" altLang="zh-CN"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dirty="0">
                <a:latin typeface="Times New Roman" panose="02020603050405020304" pitchFamily="18" charset="0"/>
                <a:ea typeface="楷体_GB2312" pitchFamily="49" charset="-122"/>
              </a:rPr>
              <a:t> ∑</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L</a:t>
            </a:r>
            <a:r>
              <a:rPr lang="zh-CN" altLang="en-US" dirty="0">
                <a:latin typeface="Times New Roman" panose="02020603050405020304" pitchFamily="18" charset="0"/>
                <a:ea typeface="楷体_GB2312" pitchFamily="49" charset="-122"/>
              </a:rPr>
              <a:t>称为字母表∑上的一个</a:t>
            </a:r>
            <a:r>
              <a:rPr lang="zh-CN" altLang="en-US" dirty="0">
                <a:solidFill>
                  <a:srgbClr val="FF0000"/>
                </a:solidFill>
                <a:latin typeface="Times New Roman" panose="02020603050405020304" pitchFamily="18" charset="0"/>
                <a:ea typeface="楷体_GB2312" pitchFamily="49" charset="-122"/>
              </a:rPr>
              <a:t>语言</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Language</a:t>
            </a:r>
            <a:r>
              <a:rPr lang="zh-CN" altLang="en-US"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sym typeface="Symbol" panose="05050102010706020507" pitchFamily="18" charset="2"/>
              </a:rPr>
              <a:t></a:t>
            </a:r>
            <a:r>
              <a:rPr lang="en-US" altLang="zh-CN" i="1" dirty="0" err="1">
                <a:latin typeface="Times New Roman" panose="02020603050405020304" pitchFamily="18" charset="0"/>
                <a:ea typeface="楷体_GB2312" pitchFamily="49" charset="-122"/>
              </a:rPr>
              <a:t>x</a:t>
            </a:r>
            <a:r>
              <a:rPr lang="en-US" altLang="zh-CN" dirty="0" err="1">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L</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叫做</a:t>
            </a:r>
            <a:r>
              <a:rPr lang="en-US" altLang="zh-CN" i="1" dirty="0">
                <a:latin typeface="Times New Roman" panose="02020603050405020304" pitchFamily="18" charset="0"/>
                <a:ea typeface="楷体_GB2312" pitchFamily="49" charset="-122"/>
              </a:rPr>
              <a:t>L</a:t>
            </a:r>
            <a:r>
              <a:rPr lang="zh-CN" altLang="en-US" dirty="0">
                <a:latin typeface="Times New Roman" panose="02020603050405020304" pitchFamily="18" charset="0"/>
                <a:ea typeface="楷体_GB2312" pitchFamily="49" charset="-122"/>
              </a:rPr>
              <a:t>的一个</a:t>
            </a:r>
            <a:r>
              <a:rPr lang="zh-CN" altLang="en-US" b="1" dirty="0">
                <a:solidFill>
                  <a:srgbClr val="FF0000"/>
                </a:solidFill>
                <a:latin typeface="Times New Roman" panose="02020603050405020304" pitchFamily="18" charset="0"/>
                <a:ea typeface="楷体_GB2312" pitchFamily="49" charset="-122"/>
              </a:rPr>
              <a:t>句子</a:t>
            </a:r>
            <a:r>
              <a:rPr lang="zh-CN" altLang="en-US" dirty="0">
                <a:latin typeface="Times New Roman" panose="02020603050405020304" pitchFamily="18" charset="0"/>
                <a:ea typeface="楷体_GB2312" pitchFamily="49" charset="-122"/>
              </a:rPr>
              <a:t>。</a:t>
            </a:r>
          </a:p>
          <a:p>
            <a:pPr marL="0" indent="0">
              <a:lnSpc>
                <a:spcPct val="160000"/>
              </a:lnSpc>
              <a:buNone/>
            </a:pPr>
            <a:r>
              <a:rPr lang="zh-CN" altLang="en-US" dirty="0">
                <a:latin typeface="Times New Roman" panose="02020603050405020304" pitchFamily="18" charset="0"/>
                <a:ea typeface="楷体_GB2312" pitchFamily="49" charset="-122"/>
              </a:rPr>
              <a:t>例：字母表</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上的语言</a:t>
            </a:r>
          </a:p>
          <a:p>
            <a:pPr marL="0" indent="565150">
              <a:lnSpc>
                <a:spcPct val="160000"/>
              </a:lnSpc>
              <a:buNone/>
            </a:pP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a:t>
            </a:r>
          </a:p>
          <a:p>
            <a:pPr marL="0" indent="565150">
              <a:lnSpc>
                <a:spcPct val="160000"/>
              </a:lnSpc>
              <a:buNone/>
            </a:pPr>
            <a:r>
              <a:rPr lang="en-US" altLang="zh-CN" dirty="0">
                <a:latin typeface="Times New Roman" panose="02020603050405020304" pitchFamily="18" charset="0"/>
                <a:ea typeface="楷体_GB2312" pitchFamily="49" charset="-122"/>
              </a:rPr>
              <a:t>{00</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11}</a:t>
            </a:r>
          </a:p>
          <a:p>
            <a:pPr marL="0" indent="565150">
              <a:lnSpc>
                <a:spcPct val="160000"/>
              </a:lnSpc>
              <a:buNone/>
            </a:pP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00</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11}</a:t>
            </a:r>
          </a:p>
          <a:p>
            <a:pPr marL="0" indent="565150">
              <a:lnSpc>
                <a:spcPct val="160000"/>
              </a:lnSpc>
              <a:buNone/>
            </a:pP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00</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11</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01</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10}</a:t>
            </a:r>
          </a:p>
          <a:p>
            <a:pPr marL="0" indent="565150">
              <a:lnSpc>
                <a:spcPct val="160000"/>
              </a:lnSpc>
              <a:buNone/>
            </a:pPr>
            <a:r>
              <a:rPr lang="en-US" altLang="zh-CN" dirty="0">
                <a:latin typeface="Times New Roman" panose="02020603050405020304" pitchFamily="18" charset="0"/>
                <a:ea typeface="楷体_GB2312" pitchFamily="49" charset="-122"/>
              </a:rPr>
              <a:t>{00</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11}</a:t>
            </a:r>
            <a:r>
              <a:rPr lang="en-US" altLang="zh-CN" baseline="30000"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a:p>
            <a:pPr marL="0" indent="565150">
              <a:lnSpc>
                <a:spcPct val="160000"/>
              </a:lnSpc>
              <a:buNone/>
            </a:pPr>
            <a:r>
              <a:rPr lang="en-US" altLang="zh-CN" dirty="0">
                <a:latin typeface="Times New Roman" panose="02020603050405020304" pitchFamily="18" charset="0"/>
                <a:ea typeface="楷体_GB2312" pitchFamily="49" charset="-122"/>
              </a:rPr>
              <a:t>{01</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10}*</a:t>
            </a:r>
          </a:p>
        </p:txBody>
      </p:sp>
      <p:sp>
        <p:nvSpPr>
          <p:cNvPr id="4" name="日期占位符 3"/>
          <p:cNvSpPr>
            <a:spLocks noGrp="1"/>
          </p:cNvSpPr>
          <p:nvPr>
            <p:ph type="dt" sz="half" idx="10"/>
          </p:nvPr>
        </p:nvSpPr>
        <p:spPr/>
        <p:txBody>
          <a:bodyPr/>
          <a:lstStyle/>
          <a:p>
            <a:fld id="{B5FC5CDB-9029-4AD1-9624-65477F7A4ADF}"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4FBAF021-9207-48EF-A8BF-99E9F7907B4B}" type="slidenum">
              <a:rPr lang="en-US" altLang="zh-CN"/>
              <a:pPr/>
              <a:t>24</a:t>
            </a:fld>
            <a:endParaRPr lang="en-US" altLang="zh-CN"/>
          </a:p>
        </p:txBody>
      </p:sp>
    </p:spTree>
    <p:extLst>
      <p:ext uri="{BB962C8B-B14F-4D97-AF65-F5344CB8AC3E}">
        <p14:creationId xmlns:p14="http://schemas.microsoft.com/office/powerpoint/2010/main" val="2217752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a:t>
            </a:r>
          </a:p>
        </p:txBody>
      </p:sp>
      <p:sp>
        <p:nvSpPr>
          <p:cNvPr id="998403" name="Rectangle 3"/>
          <p:cNvSpPr>
            <a:spLocks noGrp="1" noChangeArrowheads="1"/>
          </p:cNvSpPr>
          <p:nvPr>
            <p:ph idx="1"/>
          </p:nvPr>
        </p:nvSpPr>
        <p:spPr/>
        <p:txBody>
          <a:bodyPr/>
          <a:lstStyle/>
          <a:p>
            <a:pPr marL="0" indent="0">
              <a:lnSpc>
                <a:spcPct val="150000"/>
              </a:lnSpc>
              <a:buNone/>
            </a:pPr>
            <a:r>
              <a:rPr lang="zh-CN" altLang="en-US" sz="3600" b="1" dirty="0">
                <a:solidFill>
                  <a:srgbClr val="FF0000"/>
                </a:solidFill>
                <a:latin typeface="Times New Roman" panose="02020603050405020304" pitchFamily="18" charset="0"/>
                <a:ea typeface="楷体_GB2312" pitchFamily="49" charset="-122"/>
              </a:rPr>
              <a:t>定义</a:t>
            </a:r>
            <a:r>
              <a:rPr lang="en-US" altLang="zh-CN" sz="3600" b="1" dirty="0">
                <a:solidFill>
                  <a:srgbClr val="FF0000"/>
                </a:solidFill>
                <a:latin typeface="Times New Roman" panose="02020603050405020304" pitchFamily="18" charset="0"/>
                <a:ea typeface="楷体_GB2312" pitchFamily="49" charset="-122"/>
              </a:rPr>
              <a:t>2.14</a:t>
            </a:r>
            <a:r>
              <a:rPr lang="en-US" altLang="zh-CN" sz="3600" dirty="0">
                <a:latin typeface="Times New Roman" panose="02020603050405020304" pitchFamily="18" charset="0"/>
                <a:ea typeface="楷体_GB2312" pitchFamily="49" charset="-122"/>
              </a:rPr>
              <a:t> </a:t>
            </a:r>
            <a:r>
              <a:rPr lang="zh-CN" altLang="en-US" sz="3600" dirty="0">
                <a:latin typeface="Times New Roman" panose="02020603050405020304" pitchFamily="18" charset="0"/>
                <a:ea typeface="楷体_GB2312" pitchFamily="49" charset="-122"/>
              </a:rPr>
              <a:t>设∑</a:t>
            </a:r>
            <a:r>
              <a:rPr lang="en-US" altLang="zh-CN" sz="3600" baseline="-25000" dirty="0">
                <a:latin typeface="Times New Roman" panose="02020603050405020304" pitchFamily="18" charset="0"/>
                <a:ea typeface="楷体_GB2312" pitchFamily="49" charset="-122"/>
              </a:rPr>
              <a:t>1</a:t>
            </a:r>
            <a:r>
              <a:rPr lang="zh-CN" altLang="en-US" sz="3600" dirty="0">
                <a:latin typeface="Times New Roman" panose="02020603050405020304" pitchFamily="18" charset="0"/>
                <a:ea typeface="楷体_GB2312" pitchFamily="49" charset="-122"/>
              </a:rPr>
              <a:t>，∑</a:t>
            </a:r>
            <a:r>
              <a:rPr lang="en-US" altLang="zh-CN" sz="3600" baseline="-25000" dirty="0">
                <a:latin typeface="Times New Roman" panose="02020603050405020304" pitchFamily="18" charset="0"/>
                <a:ea typeface="楷体_GB2312" pitchFamily="49" charset="-122"/>
              </a:rPr>
              <a:t>2</a:t>
            </a:r>
            <a:r>
              <a:rPr lang="zh-CN" altLang="en-US" sz="3600" dirty="0">
                <a:latin typeface="Times New Roman" panose="02020603050405020304" pitchFamily="18" charset="0"/>
                <a:ea typeface="楷体_GB2312" pitchFamily="49" charset="-122"/>
              </a:rPr>
              <a:t>是字母表，</a:t>
            </a:r>
            <a:r>
              <a:rPr lang="en-US" altLang="zh-CN" sz="3600" i="1" dirty="0">
                <a:latin typeface="Times New Roman" panose="02020603050405020304" pitchFamily="18" charset="0"/>
                <a:ea typeface="楷体_GB2312" pitchFamily="49" charset="-122"/>
              </a:rPr>
              <a:t>L</a:t>
            </a:r>
            <a:r>
              <a:rPr lang="en-US" altLang="zh-CN" sz="3600" baseline="-25000" dirty="0">
                <a:latin typeface="Times New Roman" panose="02020603050405020304" pitchFamily="18" charset="0"/>
                <a:ea typeface="楷体_GB2312" pitchFamily="49" charset="-122"/>
              </a:rPr>
              <a:t>1</a:t>
            </a:r>
            <a:r>
              <a:rPr lang="en-US" altLang="zh-CN" sz="3600" dirty="0">
                <a:latin typeface="Times New Roman" panose="02020603050405020304" pitchFamily="18" charset="0"/>
                <a:ea typeface="楷体_GB2312" pitchFamily="49" charset="-122"/>
                <a:sym typeface="Symbol" panose="05050102010706020507" pitchFamily="18" charset="2"/>
              </a:rPr>
              <a:t></a:t>
            </a:r>
            <a:r>
              <a:rPr lang="en-US" altLang="zh-CN" sz="3600" dirty="0">
                <a:latin typeface="Times New Roman" panose="02020603050405020304" pitchFamily="18" charset="0"/>
                <a:ea typeface="楷体_GB2312" pitchFamily="49" charset="-122"/>
              </a:rPr>
              <a:t>∑</a:t>
            </a:r>
            <a:r>
              <a:rPr lang="en-US" altLang="zh-CN" sz="3600" baseline="-25000" dirty="0">
                <a:latin typeface="Times New Roman" panose="02020603050405020304" pitchFamily="18" charset="0"/>
                <a:ea typeface="楷体_GB2312" pitchFamily="49" charset="-122"/>
              </a:rPr>
              <a:t>1</a:t>
            </a:r>
            <a:r>
              <a:rPr lang="en-US" altLang="zh-CN" sz="3600" baseline="30000" dirty="0">
                <a:latin typeface="Times New Roman" panose="02020603050405020304" pitchFamily="18" charset="0"/>
                <a:ea typeface="楷体_GB2312" pitchFamily="49" charset="-122"/>
              </a:rPr>
              <a:t>*</a:t>
            </a:r>
            <a:r>
              <a:rPr lang="zh-CN" altLang="en-US" sz="3600" dirty="0">
                <a:latin typeface="Times New Roman" panose="02020603050405020304" pitchFamily="18" charset="0"/>
                <a:ea typeface="楷体_GB2312" pitchFamily="49" charset="-122"/>
              </a:rPr>
              <a:t>，</a:t>
            </a:r>
            <a:r>
              <a:rPr lang="en-US" altLang="zh-CN" sz="3600" i="1" dirty="0">
                <a:latin typeface="Times New Roman" panose="02020603050405020304" pitchFamily="18" charset="0"/>
                <a:ea typeface="楷体_GB2312" pitchFamily="49" charset="-122"/>
              </a:rPr>
              <a:t>L</a:t>
            </a:r>
            <a:r>
              <a:rPr lang="en-US" altLang="zh-CN" sz="3600" baseline="-25000" dirty="0">
                <a:latin typeface="Times New Roman" panose="02020603050405020304" pitchFamily="18" charset="0"/>
                <a:ea typeface="楷体_GB2312" pitchFamily="49" charset="-122"/>
              </a:rPr>
              <a:t>2</a:t>
            </a:r>
            <a:r>
              <a:rPr lang="en-US" altLang="zh-CN" sz="3600" dirty="0">
                <a:latin typeface="Times New Roman" panose="02020603050405020304" pitchFamily="18" charset="0"/>
                <a:ea typeface="楷体_GB2312" pitchFamily="49" charset="-122"/>
                <a:sym typeface="Symbol" panose="05050102010706020507" pitchFamily="18" charset="2"/>
              </a:rPr>
              <a:t></a:t>
            </a:r>
            <a:r>
              <a:rPr lang="en-US" altLang="zh-CN" sz="3600" dirty="0">
                <a:latin typeface="Times New Roman" panose="02020603050405020304" pitchFamily="18" charset="0"/>
                <a:ea typeface="楷体_GB2312" pitchFamily="49" charset="-122"/>
              </a:rPr>
              <a:t>∑</a:t>
            </a:r>
            <a:r>
              <a:rPr lang="en-US" altLang="zh-CN" sz="3600" baseline="-25000" dirty="0">
                <a:latin typeface="Times New Roman" panose="02020603050405020304" pitchFamily="18" charset="0"/>
                <a:ea typeface="楷体_GB2312" pitchFamily="49" charset="-122"/>
              </a:rPr>
              <a:t>2</a:t>
            </a:r>
            <a:r>
              <a:rPr lang="en-US" altLang="zh-CN" sz="3600" baseline="30000" dirty="0">
                <a:latin typeface="Times New Roman" panose="02020603050405020304" pitchFamily="18" charset="0"/>
                <a:ea typeface="楷体_GB2312" pitchFamily="49" charset="-122"/>
              </a:rPr>
              <a:t>*</a:t>
            </a:r>
            <a:r>
              <a:rPr lang="zh-CN" altLang="en-US" sz="3600" dirty="0">
                <a:latin typeface="Times New Roman" panose="02020603050405020304" pitchFamily="18" charset="0"/>
                <a:ea typeface="楷体_GB2312" pitchFamily="49" charset="-122"/>
              </a:rPr>
              <a:t>，语言</a:t>
            </a:r>
            <a:r>
              <a:rPr lang="en-US" altLang="zh-CN" sz="3600" i="1" dirty="0">
                <a:latin typeface="Times New Roman" panose="02020603050405020304" pitchFamily="18" charset="0"/>
                <a:ea typeface="楷体_GB2312" pitchFamily="49" charset="-122"/>
              </a:rPr>
              <a:t>L</a:t>
            </a:r>
            <a:r>
              <a:rPr lang="en-US" altLang="zh-CN" sz="3600" baseline="-25000" dirty="0">
                <a:latin typeface="Times New Roman" panose="02020603050405020304" pitchFamily="18" charset="0"/>
                <a:ea typeface="楷体_GB2312" pitchFamily="49" charset="-122"/>
              </a:rPr>
              <a:t>1</a:t>
            </a:r>
            <a:r>
              <a:rPr lang="zh-CN" altLang="en-US" sz="3600" dirty="0">
                <a:latin typeface="Times New Roman" panose="02020603050405020304" pitchFamily="18" charset="0"/>
                <a:ea typeface="楷体_GB2312" pitchFamily="49" charset="-122"/>
              </a:rPr>
              <a:t>与</a:t>
            </a:r>
            <a:r>
              <a:rPr lang="en-US" altLang="zh-CN" sz="3600" i="1" dirty="0">
                <a:latin typeface="Times New Roman" panose="02020603050405020304" pitchFamily="18" charset="0"/>
                <a:ea typeface="楷体_GB2312" pitchFamily="49" charset="-122"/>
              </a:rPr>
              <a:t>L</a:t>
            </a:r>
            <a:r>
              <a:rPr lang="en-US" altLang="zh-CN" sz="3600" baseline="-25000" dirty="0">
                <a:latin typeface="Times New Roman" panose="02020603050405020304" pitchFamily="18" charset="0"/>
                <a:ea typeface="楷体_GB2312" pitchFamily="49" charset="-122"/>
              </a:rPr>
              <a:t>2</a:t>
            </a:r>
            <a:r>
              <a:rPr lang="zh-CN" altLang="en-US" sz="3600" dirty="0">
                <a:latin typeface="Times New Roman" panose="02020603050405020304" pitchFamily="18" charset="0"/>
                <a:ea typeface="楷体_GB2312" pitchFamily="49" charset="-122"/>
              </a:rPr>
              <a:t>的</a:t>
            </a:r>
            <a:r>
              <a:rPr lang="zh-CN" altLang="en-US" sz="3600" dirty="0">
                <a:solidFill>
                  <a:srgbClr val="FF0000"/>
                </a:solidFill>
                <a:latin typeface="Times New Roman" panose="02020603050405020304" pitchFamily="18" charset="0"/>
                <a:ea typeface="楷体_GB2312" pitchFamily="49" charset="-122"/>
              </a:rPr>
              <a:t>乘积</a:t>
            </a:r>
            <a:r>
              <a:rPr lang="en-US" altLang="zh-CN" sz="3600" dirty="0">
                <a:latin typeface="Times New Roman" panose="02020603050405020304" pitchFamily="18" charset="0"/>
                <a:ea typeface="楷体_GB2312" pitchFamily="49" charset="-122"/>
              </a:rPr>
              <a:t>(product)</a:t>
            </a:r>
            <a:r>
              <a:rPr lang="zh-CN" altLang="en-US" sz="3600" dirty="0">
                <a:latin typeface="Times New Roman" panose="02020603050405020304" pitchFamily="18" charset="0"/>
                <a:ea typeface="楷体_GB2312" pitchFamily="49" charset="-122"/>
              </a:rPr>
              <a:t>是字母表∑</a:t>
            </a:r>
            <a:r>
              <a:rPr lang="en-US" altLang="zh-CN" sz="3600" baseline="-25000" dirty="0">
                <a:latin typeface="Times New Roman" panose="02020603050405020304" pitchFamily="18" charset="0"/>
                <a:ea typeface="楷体_GB2312" pitchFamily="49" charset="-122"/>
              </a:rPr>
              <a:t>1</a:t>
            </a:r>
            <a:r>
              <a:rPr lang="en-US" altLang="zh-CN" sz="3600" dirty="0">
                <a:latin typeface="Times New Roman" panose="02020603050405020304" pitchFamily="18" charset="0"/>
                <a:ea typeface="楷体_GB2312" pitchFamily="49" charset="-122"/>
              </a:rPr>
              <a:t>∪∑</a:t>
            </a:r>
            <a:r>
              <a:rPr lang="en-US" altLang="zh-CN" sz="3600" baseline="-25000" dirty="0">
                <a:latin typeface="Times New Roman" panose="02020603050405020304" pitchFamily="18" charset="0"/>
                <a:ea typeface="楷体_GB2312" pitchFamily="49" charset="-122"/>
              </a:rPr>
              <a:t>2</a:t>
            </a:r>
            <a:r>
              <a:rPr lang="zh-CN" altLang="en-US" sz="3600" dirty="0">
                <a:latin typeface="Times New Roman" panose="02020603050405020304" pitchFamily="18" charset="0"/>
                <a:ea typeface="楷体_GB2312" pitchFamily="49" charset="-122"/>
              </a:rPr>
              <a:t>上的一个语言，该语言定义为：  </a:t>
            </a:r>
          </a:p>
          <a:p>
            <a:pPr marL="0" indent="565150">
              <a:lnSpc>
                <a:spcPct val="150000"/>
              </a:lnSpc>
              <a:buNone/>
            </a:pPr>
            <a:r>
              <a:rPr lang="en-US" altLang="zh-CN" sz="3600" i="1" dirty="0">
                <a:latin typeface="Times New Roman" panose="02020603050405020304" pitchFamily="18" charset="0"/>
                <a:ea typeface="楷体_GB2312" pitchFamily="49" charset="-122"/>
              </a:rPr>
              <a:t>L</a:t>
            </a:r>
            <a:r>
              <a:rPr lang="en-US" altLang="zh-CN" sz="3600" baseline="-25000" dirty="0">
                <a:latin typeface="Times New Roman" panose="02020603050405020304" pitchFamily="18" charset="0"/>
                <a:ea typeface="楷体_GB2312" pitchFamily="49" charset="-122"/>
              </a:rPr>
              <a:t>1</a:t>
            </a:r>
            <a:r>
              <a:rPr lang="en-US" altLang="zh-CN" sz="3600" i="1" dirty="0">
                <a:latin typeface="Times New Roman" panose="02020603050405020304" pitchFamily="18" charset="0"/>
                <a:ea typeface="楷体_GB2312" pitchFamily="49" charset="-122"/>
              </a:rPr>
              <a:t>L</a:t>
            </a:r>
            <a:r>
              <a:rPr lang="en-US" altLang="zh-CN" sz="3600" baseline="-25000" dirty="0">
                <a:latin typeface="Times New Roman" panose="02020603050405020304" pitchFamily="18" charset="0"/>
                <a:ea typeface="楷体_GB2312" pitchFamily="49" charset="-122"/>
              </a:rPr>
              <a:t>2</a:t>
            </a:r>
            <a:r>
              <a:rPr lang="en-US" altLang="zh-CN" sz="3600" dirty="0">
                <a:latin typeface="Times New Roman" panose="02020603050405020304" pitchFamily="18" charset="0"/>
                <a:ea typeface="楷体_GB2312" pitchFamily="49" charset="-122"/>
              </a:rPr>
              <a:t>={</a:t>
            </a:r>
            <a:r>
              <a:rPr lang="en-US" altLang="zh-CN" sz="3600" i="1" dirty="0">
                <a:latin typeface="Times New Roman" panose="02020603050405020304" pitchFamily="18" charset="0"/>
                <a:ea typeface="楷体_GB2312" pitchFamily="49" charset="-122"/>
              </a:rPr>
              <a:t>xy</a:t>
            </a:r>
            <a:r>
              <a:rPr lang="en-US" altLang="zh-CN" sz="3600" dirty="0">
                <a:latin typeface="Times New Roman" panose="02020603050405020304" pitchFamily="18" charset="0"/>
                <a:ea typeface="楷体_GB2312" pitchFamily="49" charset="-122"/>
              </a:rPr>
              <a:t>|</a:t>
            </a:r>
            <a:r>
              <a:rPr lang="en-US" altLang="zh-CN" sz="3600" i="1" dirty="0">
                <a:latin typeface="Times New Roman" panose="02020603050405020304" pitchFamily="18" charset="0"/>
                <a:ea typeface="楷体_GB2312" pitchFamily="49" charset="-122"/>
              </a:rPr>
              <a:t>x</a:t>
            </a:r>
            <a:r>
              <a:rPr lang="en-US" altLang="zh-CN" sz="3600" dirty="0">
                <a:latin typeface="Times New Roman" panose="02020603050405020304" pitchFamily="18" charset="0"/>
                <a:ea typeface="楷体_GB2312" pitchFamily="49" charset="-122"/>
              </a:rPr>
              <a:t>∈</a:t>
            </a:r>
            <a:r>
              <a:rPr lang="en-US" altLang="zh-CN" sz="3600" i="1" dirty="0">
                <a:latin typeface="Times New Roman" panose="02020603050405020304" pitchFamily="18" charset="0"/>
                <a:ea typeface="楷体_GB2312" pitchFamily="49" charset="-122"/>
              </a:rPr>
              <a:t>L</a:t>
            </a:r>
            <a:r>
              <a:rPr lang="en-US" altLang="zh-CN" sz="3600" baseline="-25000" dirty="0">
                <a:latin typeface="Times New Roman" panose="02020603050405020304" pitchFamily="18" charset="0"/>
                <a:ea typeface="楷体_GB2312" pitchFamily="49" charset="-122"/>
              </a:rPr>
              <a:t>1</a:t>
            </a:r>
            <a:r>
              <a:rPr lang="zh-CN" altLang="en-US" sz="3600" dirty="0">
                <a:latin typeface="Times New Roman" panose="02020603050405020304" pitchFamily="18" charset="0"/>
                <a:ea typeface="楷体_GB2312" pitchFamily="49" charset="-122"/>
              </a:rPr>
              <a:t>，</a:t>
            </a:r>
            <a:r>
              <a:rPr lang="en-US" altLang="zh-CN" sz="3600" i="1" dirty="0">
                <a:latin typeface="Times New Roman" panose="02020603050405020304" pitchFamily="18" charset="0"/>
                <a:ea typeface="楷体_GB2312" pitchFamily="49" charset="-122"/>
              </a:rPr>
              <a:t>y</a:t>
            </a:r>
            <a:r>
              <a:rPr lang="en-US" altLang="zh-CN" sz="3600" dirty="0">
                <a:latin typeface="Times New Roman" panose="02020603050405020304" pitchFamily="18" charset="0"/>
                <a:ea typeface="楷体_GB2312" pitchFamily="49" charset="-122"/>
              </a:rPr>
              <a:t>∈</a:t>
            </a:r>
            <a:r>
              <a:rPr lang="en-US" altLang="zh-CN" sz="3600" i="1" dirty="0">
                <a:latin typeface="Times New Roman" panose="02020603050405020304" pitchFamily="18" charset="0"/>
                <a:ea typeface="楷体_GB2312" pitchFamily="49" charset="-122"/>
              </a:rPr>
              <a:t>L</a:t>
            </a:r>
            <a:r>
              <a:rPr lang="en-US" altLang="zh-CN" sz="3600" baseline="-25000" dirty="0">
                <a:latin typeface="Times New Roman" panose="02020603050405020304" pitchFamily="18" charset="0"/>
                <a:ea typeface="楷体_GB2312" pitchFamily="49" charset="-122"/>
              </a:rPr>
              <a:t>2</a:t>
            </a:r>
            <a:r>
              <a:rPr lang="en-US" altLang="zh-CN" sz="3600" dirty="0">
                <a:latin typeface="Times New Roman" panose="02020603050405020304" pitchFamily="18" charset="0"/>
                <a:ea typeface="楷体_GB2312" pitchFamily="49" charset="-122"/>
              </a:rPr>
              <a:t>}</a:t>
            </a:r>
          </a:p>
        </p:txBody>
      </p:sp>
      <p:sp>
        <p:nvSpPr>
          <p:cNvPr id="4" name="日期占位符 3"/>
          <p:cNvSpPr>
            <a:spLocks noGrp="1"/>
          </p:cNvSpPr>
          <p:nvPr>
            <p:ph type="dt" sz="half" idx="10"/>
          </p:nvPr>
        </p:nvSpPr>
        <p:spPr/>
        <p:txBody>
          <a:bodyPr/>
          <a:lstStyle/>
          <a:p>
            <a:fld id="{D5BF8F4D-E307-4A0A-83DA-AA99A0CB5DE1}"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2F6BDF18-C471-4DCE-9CFC-CE1CD48C346A}" type="slidenum">
              <a:rPr lang="en-US" altLang="zh-CN"/>
              <a:pPr/>
              <a:t>25</a:t>
            </a:fld>
            <a:endParaRPr lang="en-US" altLang="zh-CN"/>
          </a:p>
        </p:txBody>
      </p:sp>
    </p:spTree>
    <p:extLst>
      <p:ext uri="{BB962C8B-B14F-4D97-AF65-F5344CB8AC3E}">
        <p14:creationId xmlns:p14="http://schemas.microsoft.com/office/powerpoint/2010/main" val="310202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p:txBody>
          <a:bodyPr/>
          <a:lstStyle/>
          <a:p>
            <a:r>
              <a:rPr lang="zh-CN" altLang="en-US" dirty="0">
                <a:latin typeface="Times New Roman" panose="02020603050405020304" pitchFamily="18" charset="0"/>
              </a:rPr>
              <a:t>语言的基本定义定义</a:t>
            </a:r>
          </a:p>
        </p:txBody>
      </p:sp>
      <p:sp>
        <p:nvSpPr>
          <p:cNvPr id="999427" name="Rectangle 3"/>
          <p:cNvSpPr>
            <a:spLocks noGrp="1" noChangeArrowheads="1"/>
          </p:cNvSpPr>
          <p:nvPr>
            <p:ph idx="1"/>
          </p:nvPr>
        </p:nvSpPr>
        <p:spPr/>
        <p:txBody>
          <a:bodyPr>
            <a:normAutofit fontScale="77500" lnSpcReduction="20000"/>
          </a:bodyPr>
          <a:lstStyle/>
          <a:p>
            <a:pPr marL="0" indent="0">
              <a:lnSpc>
                <a:spcPct val="150000"/>
              </a:lnSpc>
              <a:buNone/>
            </a:pPr>
            <a:r>
              <a:rPr lang="zh-CN" altLang="en-US" b="1" dirty="0">
                <a:solidFill>
                  <a:srgbClr val="FF0000"/>
                </a:solidFill>
                <a:latin typeface="Times New Roman" panose="02020603050405020304" pitchFamily="18" charset="0"/>
                <a:ea typeface="楷体_GB2312" pitchFamily="49" charset="-122"/>
              </a:rPr>
              <a:t>定义</a:t>
            </a:r>
            <a:r>
              <a:rPr lang="en-US" altLang="zh-CN" b="1" dirty="0">
                <a:solidFill>
                  <a:srgbClr val="FF0000"/>
                </a:solidFill>
                <a:latin typeface="Times New Roman" panose="02020603050405020304" pitchFamily="18" charset="0"/>
                <a:ea typeface="楷体_GB2312" pitchFamily="49" charset="-122"/>
              </a:rPr>
              <a:t>2.15</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设∑是一个字母表，</a:t>
            </a:r>
            <a:r>
              <a:rPr lang="zh-CN" altLang="en-US"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L</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dirty="0">
                <a:latin typeface="Times New Roman" panose="02020603050405020304" pitchFamily="18" charset="0"/>
                <a:ea typeface="楷体_GB2312" pitchFamily="49" charset="-122"/>
              </a:rPr>
              <a:t>∑</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i="1" dirty="0">
                <a:solidFill>
                  <a:srgbClr val="FF0000"/>
                </a:solidFill>
                <a:latin typeface="Times New Roman" panose="02020603050405020304" pitchFamily="18" charset="0"/>
                <a:ea typeface="楷体_GB2312" pitchFamily="49" charset="-122"/>
              </a:rPr>
              <a:t>L</a:t>
            </a:r>
            <a:r>
              <a:rPr lang="zh-CN" altLang="en-US" dirty="0">
                <a:solidFill>
                  <a:srgbClr val="FF0000"/>
                </a:solidFill>
                <a:latin typeface="Times New Roman" panose="02020603050405020304" pitchFamily="18" charset="0"/>
                <a:ea typeface="楷体_GB2312" pitchFamily="49" charset="-122"/>
              </a:rPr>
              <a:t>的</a:t>
            </a:r>
            <a:r>
              <a:rPr lang="en-US" altLang="zh-CN" i="1" dirty="0">
                <a:solidFill>
                  <a:srgbClr val="FF0000"/>
                </a:solidFill>
                <a:latin typeface="Times New Roman" panose="02020603050405020304" pitchFamily="18" charset="0"/>
                <a:ea typeface="楷体_GB2312" pitchFamily="49" charset="-122"/>
              </a:rPr>
              <a:t>n</a:t>
            </a:r>
            <a:r>
              <a:rPr lang="zh-CN" altLang="en-US" dirty="0">
                <a:solidFill>
                  <a:srgbClr val="FF0000"/>
                </a:solidFill>
                <a:latin typeface="Times New Roman" panose="02020603050405020304" pitchFamily="18" charset="0"/>
                <a:ea typeface="楷体_GB2312" pitchFamily="49" charset="-122"/>
              </a:rPr>
              <a:t>次幂</a:t>
            </a:r>
            <a:r>
              <a:rPr lang="en-US" altLang="zh-CN" dirty="0">
                <a:latin typeface="Times New Roman" panose="02020603050405020304" pitchFamily="18" charset="0"/>
                <a:ea typeface="楷体_GB2312" pitchFamily="49" charset="-122"/>
              </a:rPr>
              <a:t>(power)</a:t>
            </a:r>
            <a:r>
              <a:rPr lang="zh-CN" altLang="en-US" dirty="0">
                <a:latin typeface="Times New Roman" panose="02020603050405020304" pitchFamily="18" charset="0"/>
                <a:ea typeface="楷体_GB2312" pitchFamily="49" charset="-122"/>
              </a:rPr>
              <a:t>是一个语言，该语言定义为：</a:t>
            </a:r>
          </a:p>
          <a:p>
            <a:pPr marL="0" indent="565150">
              <a:lnSpc>
                <a:spcPct val="150000"/>
              </a:lnSpc>
              <a:buNone/>
            </a:pPr>
            <a:r>
              <a:rPr lang="zh-CN" altLang="en-US" dirty="0">
                <a:latin typeface="Times New Roman" panose="02020603050405020304" pitchFamily="18" charset="0"/>
                <a:ea typeface="楷体_GB2312" pitchFamily="49" charset="-122"/>
              </a:rPr>
              <a:t>⑴ 当</a:t>
            </a:r>
            <a:r>
              <a:rPr lang="en-US" altLang="zh-CN" i="1" dirty="0">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时，</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ε</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p>
          <a:p>
            <a:pPr marL="0" indent="565150">
              <a:lnSpc>
                <a:spcPct val="150000"/>
              </a:lnSpc>
              <a:buNone/>
            </a:pPr>
            <a:r>
              <a:rPr lang="zh-CN" altLang="en-US" dirty="0">
                <a:latin typeface="Times New Roman" panose="02020603050405020304" pitchFamily="18" charset="0"/>
                <a:ea typeface="楷体_GB2312" pitchFamily="49" charset="-122"/>
              </a:rPr>
              <a:t>⑵ 当</a:t>
            </a:r>
            <a:r>
              <a:rPr lang="en-US" altLang="zh-CN" i="1" dirty="0">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时，</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 </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n-1</a:t>
            </a:r>
            <a:r>
              <a:rPr lang="en-US" altLang="zh-CN" i="1" dirty="0">
                <a:latin typeface="Times New Roman" panose="02020603050405020304" pitchFamily="18" charset="0"/>
                <a:ea typeface="楷体_GB2312" pitchFamily="49" charset="-122"/>
              </a:rPr>
              <a:t>L</a:t>
            </a:r>
            <a:r>
              <a:rPr lang="zh-CN" altLang="en-US" dirty="0">
                <a:latin typeface="Times New Roman" panose="02020603050405020304" pitchFamily="18" charset="0"/>
                <a:ea typeface="楷体_GB2312" pitchFamily="49" charset="-122"/>
              </a:rPr>
              <a:t>。</a:t>
            </a:r>
            <a:endParaRPr lang="zh-CN" altLang="en-US" i="1" dirty="0">
              <a:latin typeface="Times New Roman" panose="02020603050405020304" pitchFamily="18" charset="0"/>
              <a:ea typeface="楷体_GB2312" pitchFamily="49" charset="-122"/>
            </a:endParaRPr>
          </a:p>
          <a:p>
            <a:pPr marL="0" indent="565150">
              <a:lnSpc>
                <a:spcPct val="150000"/>
              </a:lnSpc>
              <a:buNone/>
            </a:pPr>
            <a:r>
              <a:rPr lang="en-US" altLang="zh-CN" i="1" dirty="0">
                <a:solidFill>
                  <a:srgbClr val="FF0000"/>
                </a:solidFill>
                <a:latin typeface="Times New Roman" panose="02020603050405020304" pitchFamily="18" charset="0"/>
                <a:ea typeface="楷体_GB2312" pitchFamily="49" charset="-122"/>
              </a:rPr>
              <a:t>L</a:t>
            </a:r>
            <a:r>
              <a:rPr lang="zh-CN" altLang="en-US" dirty="0">
                <a:solidFill>
                  <a:srgbClr val="FF0000"/>
                </a:solidFill>
                <a:latin typeface="Times New Roman" panose="02020603050405020304" pitchFamily="18" charset="0"/>
                <a:ea typeface="楷体_GB2312" pitchFamily="49" charset="-122"/>
              </a:rPr>
              <a:t>的正闭包</a:t>
            </a:r>
            <a:r>
              <a:rPr lang="en-US" altLang="zh-CN" dirty="0">
                <a:latin typeface="Times New Roman" panose="02020603050405020304" pitchFamily="18" charset="0"/>
                <a:ea typeface="楷体_GB2312" pitchFamily="49" charset="-122"/>
              </a:rPr>
              <a:t>(positive closure)</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是一个语言，该语言定义为：</a:t>
            </a:r>
            <a:endParaRPr lang="zh-CN" altLang="en-US" i="1" dirty="0">
              <a:latin typeface="Times New Roman" panose="02020603050405020304" pitchFamily="18" charset="0"/>
              <a:ea typeface="楷体_GB2312" pitchFamily="49" charset="-122"/>
            </a:endParaRPr>
          </a:p>
          <a:p>
            <a:pPr marL="0" indent="565150">
              <a:lnSpc>
                <a:spcPct val="150000"/>
              </a:lnSpc>
              <a:buNone/>
            </a:pP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L</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2</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3</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4</a:t>
            </a:r>
            <a:r>
              <a:rPr lang="en-US" altLang="zh-CN" dirty="0">
                <a:latin typeface="Times New Roman" panose="02020603050405020304" pitchFamily="18" charset="0"/>
                <a:ea typeface="楷体_GB2312" pitchFamily="49" charset="-122"/>
              </a:rPr>
              <a:t>∪……</a:t>
            </a:r>
            <a:endParaRPr lang="en-US" altLang="zh-CN" i="1" dirty="0">
              <a:latin typeface="Times New Roman" panose="02020603050405020304" pitchFamily="18" charset="0"/>
              <a:ea typeface="楷体_GB2312" pitchFamily="49" charset="-122"/>
            </a:endParaRPr>
          </a:p>
          <a:p>
            <a:pPr marL="0" indent="565150">
              <a:lnSpc>
                <a:spcPct val="150000"/>
              </a:lnSpc>
              <a:buNone/>
            </a:pPr>
            <a:r>
              <a:rPr lang="en-US" altLang="zh-CN" i="1" dirty="0">
                <a:solidFill>
                  <a:srgbClr val="FF0000"/>
                </a:solidFill>
                <a:latin typeface="Times New Roman" panose="02020603050405020304" pitchFamily="18" charset="0"/>
                <a:ea typeface="楷体_GB2312" pitchFamily="49" charset="-122"/>
              </a:rPr>
              <a:t>L</a:t>
            </a:r>
            <a:r>
              <a:rPr lang="zh-CN" altLang="en-US" dirty="0">
                <a:solidFill>
                  <a:srgbClr val="FF0000"/>
                </a:solidFill>
                <a:latin typeface="Times New Roman" panose="02020603050405020304" pitchFamily="18" charset="0"/>
                <a:ea typeface="楷体_GB2312" pitchFamily="49" charset="-122"/>
              </a:rPr>
              <a:t>的克林闭包</a:t>
            </a:r>
            <a:r>
              <a:rPr lang="en-US" altLang="zh-CN" dirty="0">
                <a:latin typeface="Times New Roman" panose="02020603050405020304" pitchFamily="18" charset="0"/>
                <a:ea typeface="楷体_GB2312" pitchFamily="49" charset="-122"/>
              </a:rPr>
              <a:t>(Kleene closure)</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是一个语言，该语言定义为：</a:t>
            </a:r>
            <a:endParaRPr lang="zh-CN" altLang="en-US" i="1" dirty="0">
              <a:latin typeface="Times New Roman" panose="02020603050405020304" pitchFamily="18" charset="0"/>
              <a:ea typeface="楷体_GB2312" pitchFamily="49" charset="-122"/>
            </a:endParaRPr>
          </a:p>
          <a:p>
            <a:pPr marL="0" indent="565150">
              <a:lnSpc>
                <a:spcPct val="150000"/>
              </a:lnSpc>
              <a:buNone/>
            </a:pP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 </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0</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L</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2</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3</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L</a:t>
            </a:r>
            <a:r>
              <a:rPr lang="en-US" altLang="zh-CN" baseline="30000" dirty="0">
                <a:latin typeface="Times New Roman" panose="02020603050405020304" pitchFamily="18" charset="0"/>
                <a:ea typeface="楷体_GB2312" pitchFamily="49" charset="-122"/>
              </a:rPr>
              <a:t>4</a:t>
            </a:r>
            <a:r>
              <a:rPr lang="en-US" altLang="zh-CN" dirty="0">
                <a:latin typeface="Times New Roman" panose="02020603050405020304" pitchFamily="18" charset="0"/>
                <a:ea typeface="楷体_GB2312" pitchFamily="49" charset="-122"/>
              </a:rPr>
              <a:t>∪…… </a:t>
            </a:r>
          </a:p>
        </p:txBody>
      </p:sp>
      <p:sp>
        <p:nvSpPr>
          <p:cNvPr id="4" name="日期占位符 3"/>
          <p:cNvSpPr>
            <a:spLocks noGrp="1"/>
          </p:cNvSpPr>
          <p:nvPr>
            <p:ph type="dt" sz="half" idx="10"/>
          </p:nvPr>
        </p:nvSpPr>
        <p:spPr/>
        <p:txBody>
          <a:bodyPr/>
          <a:lstStyle/>
          <a:p>
            <a:fld id="{A497B80B-4A3B-4C2E-B727-913CA2CA9D4C}"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EE42970C-0720-4A80-9AAB-6EF24E824C3B}" type="slidenum">
              <a:rPr lang="en-US" altLang="zh-CN"/>
              <a:pPr/>
              <a:t>26</a:t>
            </a:fld>
            <a:endParaRPr lang="en-US" altLang="zh-CN"/>
          </a:p>
        </p:txBody>
      </p:sp>
    </p:spTree>
    <p:extLst>
      <p:ext uri="{BB962C8B-B14F-4D97-AF65-F5344CB8AC3E}">
        <p14:creationId xmlns:p14="http://schemas.microsoft.com/office/powerpoint/2010/main" val="4240385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noFill/>
          <a:ln/>
        </p:spPr>
        <p:txBody>
          <a:bodyPr vert="horz" lIns="92075" tIns="46038" rIns="92075" bIns="46038" rtlCol="0" anchor="ctr">
            <a:normAutofit/>
          </a:bodyPr>
          <a:lstStyle/>
          <a:p>
            <a:r>
              <a:rPr lang="zh-CN" altLang="en-US" dirty="0">
                <a:latin typeface="Times New Roman" panose="02020603050405020304" pitchFamily="18" charset="0"/>
              </a:rPr>
              <a:t>三、文法的定义</a:t>
            </a:r>
          </a:p>
        </p:txBody>
      </p:sp>
      <p:sp>
        <p:nvSpPr>
          <p:cNvPr id="1000451" name="Rectangle 3"/>
          <p:cNvSpPr>
            <a:spLocks noGrp="1" noChangeArrowheads="1"/>
          </p:cNvSpPr>
          <p:nvPr>
            <p:ph idx="1"/>
          </p:nvPr>
        </p:nvSpPr>
        <p:spPr>
          <a:noFill/>
          <a:ln/>
        </p:spPr>
        <p:txBody>
          <a:bodyPr vert="horz" lIns="92075" tIns="46038" rIns="92075" bIns="46038" rtlCol="0">
            <a:normAutofit/>
          </a:bodyPr>
          <a:lstStyle/>
          <a:p>
            <a:pPr algn="ctr">
              <a:lnSpc>
                <a:spcPct val="130000"/>
              </a:lnSpc>
              <a:buFontTx/>
              <a:buNone/>
            </a:pPr>
            <a:r>
              <a:rPr lang="zh-CN" altLang="en-US" sz="4800" b="1" dirty="0">
                <a:latin typeface="Times New Roman" panose="02020603050405020304" pitchFamily="18" charset="0"/>
                <a:ea typeface="楷体_GB2312" pitchFamily="49" charset="-122"/>
              </a:rPr>
              <a:t>如何实现语言结构的</a:t>
            </a:r>
          </a:p>
          <a:p>
            <a:pPr algn="ctr">
              <a:lnSpc>
                <a:spcPct val="130000"/>
              </a:lnSpc>
              <a:buFontTx/>
              <a:buNone/>
            </a:pPr>
            <a:r>
              <a:rPr lang="zh-CN" altLang="en-US" sz="4800" b="1" dirty="0">
                <a:latin typeface="Times New Roman" panose="02020603050405020304" pitchFamily="18" charset="0"/>
                <a:ea typeface="楷体_GB2312" pitchFamily="49" charset="-122"/>
              </a:rPr>
              <a:t>形式化描述？</a:t>
            </a:r>
          </a:p>
        </p:txBody>
      </p:sp>
      <p:sp>
        <p:nvSpPr>
          <p:cNvPr id="6" name="日期占位符 3"/>
          <p:cNvSpPr>
            <a:spLocks noGrp="1"/>
          </p:cNvSpPr>
          <p:nvPr>
            <p:ph type="dt" sz="half" idx="10"/>
          </p:nvPr>
        </p:nvSpPr>
        <p:spPr/>
        <p:txBody>
          <a:bodyPr/>
          <a:lstStyle/>
          <a:p>
            <a:fld id="{9C2C923F-5FFC-4E1C-8D63-48EF391CC260}" type="datetime1">
              <a:rPr lang="zh-CN" altLang="en-US"/>
              <a:pPr/>
              <a:t>2018-09-10</a:t>
            </a:fld>
            <a:endParaRPr lang="en-US" altLang="zh-CN"/>
          </a:p>
        </p:txBody>
      </p:sp>
      <p:sp>
        <p:nvSpPr>
          <p:cNvPr id="8" name="灯片编号占位符 5"/>
          <p:cNvSpPr>
            <a:spLocks noGrp="1"/>
          </p:cNvSpPr>
          <p:nvPr>
            <p:ph type="sldNum" sz="quarter" idx="12"/>
          </p:nvPr>
        </p:nvSpPr>
        <p:spPr/>
        <p:txBody>
          <a:bodyPr/>
          <a:lstStyle/>
          <a:p>
            <a:fld id="{23E96BCD-AD48-4F0A-BE79-5E1A04E0F5FE}" type="slidenum">
              <a:rPr lang="en-US" altLang="zh-CN"/>
              <a:pPr/>
              <a:t>27</a:t>
            </a:fld>
            <a:endParaRPr lang="en-US" altLang="zh-CN"/>
          </a:p>
        </p:txBody>
      </p:sp>
      <p:sp>
        <p:nvSpPr>
          <p:cNvPr id="1000452" name="Text Box 4"/>
          <p:cNvSpPr txBox="1">
            <a:spLocks noChangeArrowheads="1"/>
          </p:cNvSpPr>
          <p:nvPr/>
        </p:nvSpPr>
        <p:spPr bwMode="auto">
          <a:xfrm>
            <a:off x="1776413" y="4553859"/>
            <a:ext cx="43195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0000"/>
                </a:solidFill>
                <a:ea typeface="楷体_GB2312" pitchFamily="49" charset="-122"/>
              </a:rPr>
              <a:t>考虑赋值语句的形式：</a:t>
            </a:r>
          </a:p>
          <a:p>
            <a:pPr>
              <a:spcBef>
                <a:spcPct val="50000"/>
              </a:spcBef>
            </a:pPr>
            <a:r>
              <a:rPr lang="zh-CN" altLang="en-US" sz="3200" b="1" dirty="0">
                <a:solidFill>
                  <a:srgbClr val="FF0000"/>
                </a:solidFill>
                <a:ea typeface="楷体_GB2312" pitchFamily="49" charset="-122"/>
              </a:rPr>
              <a:t>左部量 </a:t>
            </a:r>
            <a:r>
              <a:rPr lang="en-US" altLang="zh-CN" sz="3200" b="1" dirty="0">
                <a:solidFill>
                  <a:srgbClr val="FF0000"/>
                </a:solidFill>
                <a:ea typeface="楷体_GB2312" pitchFamily="49" charset="-122"/>
              </a:rPr>
              <a:t>= </a:t>
            </a:r>
            <a:r>
              <a:rPr lang="zh-CN" altLang="en-US" sz="3200" b="1" dirty="0">
                <a:solidFill>
                  <a:srgbClr val="FF0000"/>
                </a:solidFill>
                <a:ea typeface="楷体_GB2312" pitchFamily="49" charset="-122"/>
              </a:rPr>
              <a:t>右部表达式</a:t>
            </a:r>
          </a:p>
        </p:txBody>
      </p:sp>
      <p:sp>
        <p:nvSpPr>
          <p:cNvPr id="1000453" name="Text Box 5"/>
          <p:cNvSpPr txBox="1">
            <a:spLocks noChangeArrowheads="1"/>
          </p:cNvSpPr>
          <p:nvPr/>
        </p:nvSpPr>
        <p:spPr bwMode="auto">
          <a:xfrm>
            <a:off x="7069137" y="4553859"/>
            <a:ext cx="33115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00FF"/>
                </a:solidFill>
                <a:ea typeface="楷体_GB2312" pitchFamily="49" charset="-122"/>
              </a:rPr>
              <a:t>a = </a:t>
            </a:r>
            <a:r>
              <a:rPr lang="en-US" altLang="zh-CN" b="1" dirty="0" err="1">
                <a:solidFill>
                  <a:srgbClr val="0000FF"/>
                </a:solidFill>
                <a:ea typeface="楷体_GB2312" pitchFamily="49" charset="-122"/>
              </a:rPr>
              <a:t>a+a</a:t>
            </a:r>
            <a:endParaRPr lang="en-US" altLang="zh-CN" b="1" dirty="0">
              <a:solidFill>
                <a:srgbClr val="0000FF"/>
              </a:solidFill>
              <a:ea typeface="楷体_GB2312" pitchFamily="49" charset="-122"/>
            </a:endParaRPr>
          </a:p>
          <a:p>
            <a:pPr>
              <a:spcBef>
                <a:spcPct val="50000"/>
              </a:spcBef>
            </a:pPr>
            <a:r>
              <a:rPr lang="en-US" altLang="zh-CN" b="1" dirty="0">
                <a:solidFill>
                  <a:srgbClr val="0000FF"/>
                </a:solidFill>
                <a:ea typeface="楷体_GB2312" pitchFamily="49" charset="-122"/>
              </a:rPr>
              <a:t>b = m[3]+b</a:t>
            </a:r>
          </a:p>
          <a:p>
            <a:pPr>
              <a:spcBef>
                <a:spcPct val="50000"/>
              </a:spcBef>
            </a:pPr>
            <a:r>
              <a:rPr lang="en-US" altLang="zh-CN" b="1" dirty="0">
                <a:solidFill>
                  <a:srgbClr val="0000FF"/>
                </a:solidFill>
                <a:ea typeface="楷体_GB2312" pitchFamily="49" charset="-122"/>
              </a:rPr>
              <a:t>m[1] = </a:t>
            </a:r>
            <a:r>
              <a:rPr lang="en-US" altLang="zh-CN" b="1" dirty="0" err="1">
                <a:solidFill>
                  <a:srgbClr val="0000FF"/>
                </a:solidFill>
                <a:ea typeface="楷体_GB2312" pitchFamily="49" charset="-122"/>
              </a:rPr>
              <a:t>a+m</a:t>
            </a:r>
            <a:r>
              <a:rPr lang="en-US" altLang="zh-CN" b="1" dirty="0">
                <a:solidFill>
                  <a:srgbClr val="0000FF"/>
                </a:solidFill>
                <a:ea typeface="楷体_GB2312" pitchFamily="49" charset="-122"/>
              </a:rPr>
              <a:t>[2]</a:t>
            </a:r>
          </a:p>
        </p:txBody>
      </p:sp>
    </p:spTree>
    <p:extLst>
      <p:ext uri="{BB962C8B-B14F-4D97-AF65-F5344CB8AC3E}">
        <p14:creationId xmlns:p14="http://schemas.microsoft.com/office/powerpoint/2010/main" val="24757866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501" name="Rectangle 5"/>
          <p:cNvSpPr>
            <a:spLocks noGrp="1" noChangeArrowheads="1"/>
          </p:cNvSpPr>
          <p:nvPr>
            <p:ph type="title"/>
          </p:nvPr>
        </p:nvSpPr>
        <p:spPr>
          <a:noFill/>
          <a:ln/>
        </p:spPr>
        <p:txBody>
          <a:bodyPr/>
          <a:lstStyle/>
          <a:p>
            <a:r>
              <a:rPr lang="zh-CN" altLang="en-US" b="0"/>
              <a:t>句子的组成规则</a:t>
            </a:r>
          </a:p>
        </p:txBody>
      </p:sp>
      <p:sp>
        <p:nvSpPr>
          <p:cNvPr id="1002498" name="Rectangle 2"/>
          <p:cNvSpPr>
            <a:spLocks noGrp="1" noChangeArrowheads="1"/>
          </p:cNvSpPr>
          <p:nvPr>
            <p:ph idx="1"/>
          </p:nvPr>
        </p:nvSpPr>
        <p:spPr/>
        <p:txBody>
          <a:bodyPr>
            <a:normAutofit fontScale="85000" lnSpcReduction="20000"/>
          </a:bodyPr>
          <a:lstStyle/>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赋值语句</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左部量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右部表达式</a:t>
            </a:r>
            <a:r>
              <a:rPr kumimoji="1" lang="en-US" altLang="zh-CN" sz="2000" b="1" dirty="0">
                <a:latin typeface="Times New Roman" panose="02020603050405020304" pitchFamily="18" charset="0"/>
                <a:ea typeface="楷体_GB2312" pitchFamily="49" charset="-122"/>
                <a:sym typeface="Symbol" panose="05050102010706020507" pitchFamily="18" charset="2"/>
              </a:rPr>
              <a:t>&gt;</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左部量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简单变量</a:t>
            </a:r>
            <a:r>
              <a:rPr kumimoji="1" lang="en-US" altLang="zh-CN" sz="2000" b="1" dirty="0">
                <a:latin typeface="Times New Roman" panose="02020603050405020304" pitchFamily="18" charset="0"/>
                <a:ea typeface="楷体_GB2312" pitchFamily="49" charset="-122"/>
                <a:sym typeface="Symbol" panose="05050102010706020507" pitchFamily="18" charset="2"/>
              </a:rPr>
              <a:t>&gt;</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左部量</a:t>
            </a:r>
            <a:r>
              <a:rPr kumimoji="1" lang="en-US" altLang="zh-CN" sz="2000" b="1" dirty="0">
                <a:latin typeface="Times New Roman" panose="02020603050405020304" pitchFamily="18" charset="0"/>
                <a:ea typeface="楷体_GB2312" pitchFamily="49" charset="-122"/>
                <a:sym typeface="Symbol" panose="05050102010706020507" pitchFamily="18" charset="2"/>
              </a:rPr>
              <a:t>&gt; &lt;</a:t>
            </a:r>
            <a:r>
              <a:rPr kumimoji="1" lang="zh-CN" altLang="en-US" sz="2000" b="1" dirty="0">
                <a:latin typeface="Times New Roman" panose="02020603050405020304" pitchFamily="18" charset="0"/>
                <a:ea typeface="楷体_GB2312" pitchFamily="49" charset="-122"/>
                <a:sym typeface="Symbol" panose="05050102010706020507" pitchFamily="18" charset="2"/>
              </a:rPr>
              <a:t>下标变量</a:t>
            </a:r>
            <a:r>
              <a:rPr kumimoji="1" lang="en-US" altLang="zh-CN" sz="2000" b="1" dirty="0">
                <a:latin typeface="Times New Roman" panose="02020603050405020304" pitchFamily="18" charset="0"/>
                <a:ea typeface="楷体_GB2312" pitchFamily="49" charset="-122"/>
                <a:sym typeface="Symbol" panose="05050102010706020507" pitchFamily="18" charset="2"/>
              </a:rPr>
              <a:t>&gt;</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简单变量</a:t>
            </a:r>
            <a:r>
              <a:rPr kumimoji="1" lang="en-US" altLang="zh-CN" sz="2000" b="1" dirty="0">
                <a:latin typeface="Times New Roman" panose="02020603050405020304" pitchFamily="18" charset="0"/>
                <a:ea typeface="楷体_GB2312" pitchFamily="49" charset="-122"/>
                <a:sym typeface="Symbol" panose="05050102010706020507" pitchFamily="18" charset="2"/>
              </a:rPr>
              <a:t>&gt;a</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简单变量</a:t>
            </a:r>
            <a:r>
              <a:rPr kumimoji="1" lang="en-US" altLang="zh-CN" sz="2000" b="1" dirty="0">
                <a:latin typeface="Times New Roman" panose="02020603050405020304" pitchFamily="18" charset="0"/>
                <a:ea typeface="楷体_GB2312" pitchFamily="49" charset="-122"/>
                <a:sym typeface="Symbol" panose="05050102010706020507" pitchFamily="18" charset="2"/>
              </a:rPr>
              <a:t>&gt;b</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简单变量</a:t>
            </a:r>
            <a:r>
              <a:rPr kumimoji="1" lang="en-US" altLang="zh-CN" sz="2000" b="1" dirty="0">
                <a:latin typeface="Times New Roman" panose="02020603050405020304" pitchFamily="18" charset="0"/>
                <a:ea typeface="楷体_GB2312" pitchFamily="49" charset="-122"/>
                <a:sym typeface="Symbol" panose="05050102010706020507" pitchFamily="18" charset="2"/>
              </a:rPr>
              <a:t>&gt; c</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下标变量</a:t>
            </a:r>
            <a:r>
              <a:rPr kumimoji="1" lang="en-US" altLang="zh-CN" sz="2000" b="1" dirty="0">
                <a:latin typeface="Times New Roman" panose="02020603050405020304" pitchFamily="18" charset="0"/>
                <a:ea typeface="楷体_GB2312" pitchFamily="49" charset="-122"/>
                <a:sym typeface="Symbol" panose="05050102010706020507" pitchFamily="18" charset="2"/>
              </a:rPr>
              <a:t>&gt;m[1]</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下标变量</a:t>
            </a:r>
            <a:r>
              <a:rPr kumimoji="1" lang="en-US" altLang="zh-CN" sz="2000" b="1" dirty="0">
                <a:latin typeface="Times New Roman" panose="02020603050405020304" pitchFamily="18" charset="0"/>
                <a:ea typeface="楷体_GB2312" pitchFamily="49" charset="-122"/>
                <a:sym typeface="Symbol" panose="05050102010706020507" pitchFamily="18" charset="2"/>
              </a:rPr>
              <a:t>&gt;m[2]</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下标变量</a:t>
            </a:r>
            <a:r>
              <a:rPr kumimoji="1" lang="en-US" altLang="zh-CN" sz="2000" b="1" dirty="0">
                <a:latin typeface="Times New Roman" panose="02020603050405020304" pitchFamily="18" charset="0"/>
                <a:ea typeface="楷体_GB2312" pitchFamily="49" charset="-122"/>
                <a:sym typeface="Symbol" panose="05050102010706020507" pitchFamily="18" charset="2"/>
              </a:rPr>
              <a:t>&gt;m[3]</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右部表达式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简单变量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运算符</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简单变量</a:t>
            </a:r>
            <a:r>
              <a:rPr kumimoji="1" lang="en-US" altLang="zh-CN" sz="2000" b="1" dirty="0">
                <a:latin typeface="Times New Roman" panose="02020603050405020304" pitchFamily="18" charset="0"/>
                <a:ea typeface="楷体_GB2312" pitchFamily="49" charset="-122"/>
                <a:sym typeface="Symbol" panose="05050102010706020507" pitchFamily="18" charset="2"/>
              </a:rPr>
              <a:t>&gt;</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右部表达式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简单变量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运算符</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下标变量</a:t>
            </a:r>
            <a:r>
              <a:rPr kumimoji="1" lang="en-US" altLang="zh-CN" sz="2000" b="1" dirty="0">
                <a:latin typeface="Times New Roman" panose="02020603050405020304" pitchFamily="18" charset="0"/>
                <a:ea typeface="楷体_GB2312" pitchFamily="49" charset="-122"/>
                <a:sym typeface="Symbol" panose="05050102010706020507" pitchFamily="18" charset="2"/>
              </a:rPr>
              <a:t>&gt;</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右部表达式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下标变量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运算符</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简单变量</a:t>
            </a:r>
            <a:r>
              <a:rPr kumimoji="1" lang="en-US" altLang="zh-CN" sz="2000" b="1" dirty="0">
                <a:latin typeface="Times New Roman" panose="02020603050405020304" pitchFamily="18" charset="0"/>
                <a:ea typeface="楷体_GB2312" pitchFamily="49" charset="-122"/>
                <a:sym typeface="Symbol" panose="05050102010706020507" pitchFamily="18" charset="2"/>
              </a:rPr>
              <a:t>&gt;</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右部表达式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下标变量</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运算符</a:t>
            </a:r>
            <a:r>
              <a:rPr kumimoji="1" lang="en-US" altLang="zh-CN" sz="2000" b="1" dirty="0">
                <a:latin typeface="Times New Roman" panose="02020603050405020304" pitchFamily="18" charset="0"/>
                <a:ea typeface="楷体_GB2312" pitchFamily="49" charset="-122"/>
                <a:sym typeface="Symbol" panose="05050102010706020507" pitchFamily="18" charset="2"/>
              </a:rPr>
              <a:t>&gt;&lt;</a:t>
            </a:r>
            <a:r>
              <a:rPr kumimoji="1" lang="zh-CN" altLang="en-US" sz="2000" b="1" dirty="0">
                <a:latin typeface="Times New Roman" panose="02020603050405020304" pitchFamily="18" charset="0"/>
                <a:ea typeface="楷体_GB2312" pitchFamily="49" charset="-122"/>
                <a:sym typeface="Symbol" panose="05050102010706020507" pitchFamily="18" charset="2"/>
              </a:rPr>
              <a:t>下标变量</a:t>
            </a:r>
            <a:r>
              <a:rPr kumimoji="1" lang="en-US" altLang="zh-CN" sz="2000" b="1" dirty="0">
                <a:latin typeface="Times New Roman" panose="02020603050405020304" pitchFamily="18" charset="0"/>
                <a:ea typeface="楷体_GB2312" pitchFamily="49" charset="-122"/>
                <a:sym typeface="Symbol" panose="05050102010706020507" pitchFamily="18" charset="2"/>
              </a:rPr>
              <a:t>&gt;</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运算符</a:t>
            </a:r>
            <a:r>
              <a:rPr kumimoji="1" lang="en-US" altLang="zh-CN" sz="2000" b="1" dirty="0">
                <a:latin typeface="Times New Roman" panose="02020603050405020304" pitchFamily="18" charset="0"/>
                <a:ea typeface="楷体_GB2312" pitchFamily="49" charset="-122"/>
                <a:sym typeface="Symbol" panose="05050102010706020507" pitchFamily="18" charset="2"/>
              </a:rPr>
              <a:t>&gt; +</a:t>
            </a:r>
          </a:p>
          <a:p>
            <a:pPr marL="0" indent="0">
              <a:lnSpc>
                <a:spcPct val="80000"/>
              </a:lnSpc>
              <a:buNone/>
            </a:pPr>
            <a:r>
              <a:rPr kumimoji="1" lang="en-US" altLang="zh-CN" sz="2000" b="1" dirty="0">
                <a:latin typeface="Times New Roman" panose="02020603050405020304" pitchFamily="18" charset="0"/>
                <a:ea typeface="楷体_GB2312" pitchFamily="49" charset="-122"/>
                <a:sym typeface="Symbol" panose="05050102010706020507" pitchFamily="18" charset="2"/>
              </a:rPr>
              <a:t>&lt;</a:t>
            </a:r>
            <a:r>
              <a:rPr kumimoji="1" lang="zh-CN" altLang="en-US" sz="2000" b="1" dirty="0">
                <a:latin typeface="Times New Roman" panose="02020603050405020304" pitchFamily="18" charset="0"/>
                <a:ea typeface="楷体_GB2312" pitchFamily="49" charset="-122"/>
                <a:sym typeface="Symbol" panose="05050102010706020507" pitchFamily="18" charset="2"/>
              </a:rPr>
              <a:t>运算符</a:t>
            </a:r>
            <a:r>
              <a:rPr kumimoji="1" lang="en-US" altLang="zh-CN" sz="2000" b="1" dirty="0">
                <a:latin typeface="Times New Roman" panose="02020603050405020304" pitchFamily="18" charset="0"/>
                <a:ea typeface="楷体_GB2312" pitchFamily="49" charset="-122"/>
                <a:sym typeface="Symbol" panose="05050102010706020507" pitchFamily="18" charset="2"/>
              </a:rPr>
              <a:t>&gt; -</a:t>
            </a:r>
          </a:p>
        </p:txBody>
      </p:sp>
      <p:sp>
        <p:nvSpPr>
          <p:cNvPr id="5" name="日期占位符 3"/>
          <p:cNvSpPr>
            <a:spLocks noGrp="1"/>
          </p:cNvSpPr>
          <p:nvPr>
            <p:ph type="dt" sz="half" idx="10"/>
          </p:nvPr>
        </p:nvSpPr>
        <p:spPr/>
        <p:txBody>
          <a:bodyPr/>
          <a:lstStyle/>
          <a:p>
            <a:fld id="{58C5677B-9736-4B28-B91B-1656C399D37D}" type="datetime1">
              <a:rPr lang="zh-CN" altLang="en-US"/>
              <a:pPr/>
              <a:t>2018-09-10</a:t>
            </a:fld>
            <a:endParaRPr lang="en-US" altLang="zh-CN"/>
          </a:p>
        </p:txBody>
      </p:sp>
      <p:sp>
        <p:nvSpPr>
          <p:cNvPr id="7" name="灯片编号占位符 5"/>
          <p:cNvSpPr>
            <a:spLocks noGrp="1"/>
          </p:cNvSpPr>
          <p:nvPr>
            <p:ph type="sldNum" sz="quarter" idx="12"/>
          </p:nvPr>
        </p:nvSpPr>
        <p:spPr/>
        <p:txBody>
          <a:bodyPr/>
          <a:lstStyle/>
          <a:p>
            <a:fld id="{4ED407C4-2089-47CC-8536-144C93687F56}" type="slidenum">
              <a:rPr lang="en-US" altLang="zh-CN"/>
              <a:pPr/>
              <a:t>28</a:t>
            </a:fld>
            <a:endParaRPr lang="en-US" altLang="zh-CN"/>
          </a:p>
        </p:txBody>
      </p:sp>
      <p:sp>
        <p:nvSpPr>
          <p:cNvPr id="1002500" name="Text Box 4"/>
          <p:cNvSpPr txBox="1">
            <a:spLocks noChangeArrowheads="1"/>
          </p:cNvSpPr>
          <p:nvPr/>
        </p:nvSpPr>
        <p:spPr bwMode="auto">
          <a:xfrm>
            <a:off x="3581400" y="6081991"/>
            <a:ext cx="61928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FF0000"/>
                </a:solidFill>
                <a:ea typeface="楷体_GB2312" pitchFamily="49" charset="-122"/>
              </a:rPr>
              <a:t>问题：如何用符号来描述？即如何形式化？</a:t>
            </a:r>
          </a:p>
        </p:txBody>
      </p:sp>
    </p:spTree>
    <p:extLst>
      <p:ext uri="{BB962C8B-B14F-4D97-AF65-F5344CB8AC3E}">
        <p14:creationId xmlns:p14="http://schemas.microsoft.com/office/powerpoint/2010/main" val="2832339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2500"/>
                                        </p:tgtEl>
                                        <p:attrNameLst>
                                          <p:attrName>style.visibility</p:attrName>
                                        </p:attrNameLst>
                                      </p:cBhvr>
                                      <p:to>
                                        <p:strVal val="visible"/>
                                      </p:to>
                                    </p:set>
                                    <p:anim calcmode="lin" valueType="num">
                                      <p:cBhvr additive="base">
                                        <p:cTn id="7" dur="500" fill="hold"/>
                                        <p:tgtEl>
                                          <p:spTgt spid="1002500"/>
                                        </p:tgtEl>
                                        <p:attrNameLst>
                                          <p:attrName>ppt_x</p:attrName>
                                        </p:attrNameLst>
                                      </p:cBhvr>
                                      <p:tavLst>
                                        <p:tav tm="0">
                                          <p:val>
                                            <p:strVal val="#ppt_x"/>
                                          </p:val>
                                        </p:tav>
                                        <p:tav tm="100000">
                                          <p:val>
                                            <p:strVal val="#ppt_x"/>
                                          </p:val>
                                        </p:tav>
                                      </p:tavLst>
                                    </p:anim>
                                    <p:anim calcmode="lin" valueType="num">
                                      <p:cBhvr additive="base">
                                        <p:cTn id="8" dur="500" fill="hold"/>
                                        <p:tgtEl>
                                          <p:spTgt spid="1002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02498">
                                            <p:txEl>
                                              <p:pRg st="0" end="0"/>
                                            </p:txEl>
                                          </p:spTgt>
                                        </p:tgtEl>
                                        <p:attrNameLst>
                                          <p:attrName>style.visibility</p:attrName>
                                        </p:attrNameLst>
                                      </p:cBhvr>
                                      <p:to>
                                        <p:strVal val="visible"/>
                                      </p:to>
                                    </p:set>
                                    <p:animEffect transition="in" filter="blinds(horizontal)">
                                      <p:cBhvr>
                                        <p:cTn id="13" dur="500"/>
                                        <p:tgtEl>
                                          <p:spTgt spid="100249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02498">
                                            <p:txEl>
                                              <p:pRg st="1" end="1"/>
                                            </p:txEl>
                                          </p:spTgt>
                                        </p:tgtEl>
                                        <p:attrNameLst>
                                          <p:attrName>style.visibility</p:attrName>
                                        </p:attrNameLst>
                                      </p:cBhvr>
                                      <p:to>
                                        <p:strVal val="visible"/>
                                      </p:to>
                                    </p:set>
                                    <p:animEffect transition="in" filter="blinds(horizontal)">
                                      <p:cBhvr>
                                        <p:cTn id="18" dur="500"/>
                                        <p:tgtEl>
                                          <p:spTgt spid="100249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02498">
                                            <p:txEl>
                                              <p:pRg st="2" end="2"/>
                                            </p:txEl>
                                          </p:spTgt>
                                        </p:tgtEl>
                                        <p:attrNameLst>
                                          <p:attrName>style.visibility</p:attrName>
                                        </p:attrNameLst>
                                      </p:cBhvr>
                                      <p:to>
                                        <p:strVal val="visible"/>
                                      </p:to>
                                    </p:set>
                                    <p:animEffect transition="in" filter="blinds(horizontal)">
                                      <p:cBhvr>
                                        <p:cTn id="23" dur="500"/>
                                        <p:tgtEl>
                                          <p:spTgt spid="100249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02498">
                                            <p:txEl>
                                              <p:pRg st="3" end="3"/>
                                            </p:txEl>
                                          </p:spTgt>
                                        </p:tgtEl>
                                        <p:attrNameLst>
                                          <p:attrName>style.visibility</p:attrName>
                                        </p:attrNameLst>
                                      </p:cBhvr>
                                      <p:to>
                                        <p:strVal val="visible"/>
                                      </p:to>
                                    </p:set>
                                    <p:animEffect transition="in" filter="blinds(horizontal)">
                                      <p:cBhvr>
                                        <p:cTn id="28" dur="500"/>
                                        <p:tgtEl>
                                          <p:spTgt spid="1002498">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02498">
                                            <p:txEl>
                                              <p:pRg st="4" end="4"/>
                                            </p:txEl>
                                          </p:spTgt>
                                        </p:tgtEl>
                                        <p:attrNameLst>
                                          <p:attrName>style.visibility</p:attrName>
                                        </p:attrNameLst>
                                      </p:cBhvr>
                                      <p:to>
                                        <p:strVal val="visible"/>
                                      </p:to>
                                    </p:set>
                                    <p:animEffect transition="in" filter="blinds(horizontal)">
                                      <p:cBhvr>
                                        <p:cTn id="33" dur="500"/>
                                        <p:tgtEl>
                                          <p:spTgt spid="1002498">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02498">
                                            <p:txEl>
                                              <p:pRg st="5" end="5"/>
                                            </p:txEl>
                                          </p:spTgt>
                                        </p:tgtEl>
                                        <p:attrNameLst>
                                          <p:attrName>style.visibility</p:attrName>
                                        </p:attrNameLst>
                                      </p:cBhvr>
                                      <p:to>
                                        <p:strVal val="visible"/>
                                      </p:to>
                                    </p:set>
                                    <p:animEffect transition="in" filter="blinds(horizontal)">
                                      <p:cBhvr>
                                        <p:cTn id="38" dur="500"/>
                                        <p:tgtEl>
                                          <p:spTgt spid="1002498">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02498">
                                            <p:txEl>
                                              <p:pRg st="6" end="6"/>
                                            </p:txEl>
                                          </p:spTgt>
                                        </p:tgtEl>
                                        <p:attrNameLst>
                                          <p:attrName>style.visibility</p:attrName>
                                        </p:attrNameLst>
                                      </p:cBhvr>
                                      <p:to>
                                        <p:strVal val="visible"/>
                                      </p:to>
                                    </p:set>
                                    <p:animEffect transition="in" filter="blinds(horizontal)">
                                      <p:cBhvr>
                                        <p:cTn id="43" dur="500"/>
                                        <p:tgtEl>
                                          <p:spTgt spid="1002498">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02498">
                                            <p:txEl>
                                              <p:pRg st="7" end="7"/>
                                            </p:txEl>
                                          </p:spTgt>
                                        </p:tgtEl>
                                        <p:attrNameLst>
                                          <p:attrName>style.visibility</p:attrName>
                                        </p:attrNameLst>
                                      </p:cBhvr>
                                      <p:to>
                                        <p:strVal val="visible"/>
                                      </p:to>
                                    </p:set>
                                    <p:animEffect transition="in" filter="blinds(horizontal)">
                                      <p:cBhvr>
                                        <p:cTn id="48" dur="500"/>
                                        <p:tgtEl>
                                          <p:spTgt spid="1002498">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02498">
                                            <p:txEl>
                                              <p:pRg st="8" end="8"/>
                                            </p:txEl>
                                          </p:spTgt>
                                        </p:tgtEl>
                                        <p:attrNameLst>
                                          <p:attrName>style.visibility</p:attrName>
                                        </p:attrNameLst>
                                      </p:cBhvr>
                                      <p:to>
                                        <p:strVal val="visible"/>
                                      </p:to>
                                    </p:set>
                                    <p:animEffect transition="in" filter="blinds(horizontal)">
                                      <p:cBhvr>
                                        <p:cTn id="53" dur="500"/>
                                        <p:tgtEl>
                                          <p:spTgt spid="1002498">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02498">
                                            <p:txEl>
                                              <p:pRg st="9" end="9"/>
                                            </p:txEl>
                                          </p:spTgt>
                                        </p:tgtEl>
                                        <p:attrNameLst>
                                          <p:attrName>style.visibility</p:attrName>
                                        </p:attrNameLst>
                                      </p:cBhvr>
                                      <p:to>
                                        <p:strVal val="visible"/>
                                      </p:to>
                                    </p:set>
                                    <p:animEffect transition="in" filter="blinds(horizontal)">
                                      <p:cBhvr>
                                        <p:cTn id="58" dur="500"/>
                                        <p:tgtEl>
                                          <p:spTgt spid="1002498">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02498">
                                            <p:txEl>
                                              <p:pRg st="10" end="10"/>
                                            </p:txEl>
                                          </p:spTgt>
                                        </p:tgtEl>
                                        <p:attrNameLst>
                                          <p:attrName>style.visibility</p:attrName>
                                        </p:attrNameLst>
                                      </p:cBhvr>
                                      <p:to>
                                        <p:strVal val="visible"/>
                                      </p:to>
                                    </p:set>
                                    <p:animEffect transition="in" filter="blinds(horizontal)">
                                      <p:cBhvr>
                                        <p:cTn id="63" dur="500"/>
                                        <p:tgtEl>
                                          <p:spTgt spid="1002498">
                                            <p:txEl>
                                              <p:pRg st="10" end="1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002498">
                                            <p:txEl>
                                              <p:pRg st="11" end="11"/>
                                            </p:txEl>
                                          </p:spTgt>
                                        </p:tgtEl>
                                        <p:attrNameLst>
                                          <p:attrName>style.visibility</p:attrName>
                                        </p:attrNameLst>
                                      </p:cBhvr>
                                      <p:to>
                                        <p:strVal val="visible"/>
                                      </p:to>
                                    </p:set>
                                    <p:animEffect transition="in" filter="blinds(horizontal)">
                                      <p:cBhvr>
                                        <p:cTn id="68" dur="500"/>
                                        <p:tgtEl>
                                          <p:spTgt spid="1002498">
                                            <p:txEl>
                                              <p:pRg st="11" end="1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002498">
                                            <p:txEl>
                                              <p:pRg st="12" end="12"/>
                                            </p:txEl>
                                          </p:spTgt>
                                        </p:tgtEl>
                                        <p:attrNameLst>
                                          <p:attrName>style.visibility</p:attrName>
                                        </p:attrNameLst>
                                      </p:cBhvr>
                                      <p:to>
                                        <p:strVal val="visible"/>
                                      </p:to>
                                    </p:set>
                                    <p:animEffect transition="in" filter="blinds(horizontal)">
                                      <p:cBhvr>
                                        <p:cTn id="73" dur="500"/>
                                        <p:tgtEl>
                                          <p:spTgt spid="1002498">
                                            <p:txEl>
                                              <p:pRg st="12" end="1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002498">
                                            <p:txEl>
                                              <p:pRg st="13" end="13"/>
                                            </p:txEl>
                                          </p:spTgt>
                                        </p:tgtEl>
                                        <p:attrNameLst>
                                          <p:attrName>style.visibility</p:attrName>
                                        </p:attrNameLst>
                                      </p:cBhvr>
                                      <p:to>
                                        <p:strVal val="visible"/>
                                      </p:to>
                                    </p:set>
                                    <p:animEffect transition="in" filter="blinds(horizontal)">
                                      <p:cBhvr>
                                        <p:cTn id="78" dur="500"/>
                                        <p:tgtEl>
                                          <p:spTgt spid="1002498">
                                            <p:txEl>
                                              <p:pRg st="13" end="1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002498">
                                            <p:txEl>
                                              <p:pRg st="14" end="14"/>
                                            </p:txEl>
                                          </p:spTgt>
                                        </p:tgtEl>
                                        <p:attrNameLst>
                                          <p:attrName>style.visibility</p:attrName>
                                        </p:attrNameLst>
                                      </p:cBhvr>
                                      <p:to>
                                        <p:strVal val="visible"/>
                                      </p:to>
                                    </p:set>
                                    <p:animEffect transition="in" filter="blinds(horizontal)">
                                      <p:cBhvr>
                                        <p:cTn id="83" dur="500"/>
                                        <p:tgtEl>
                                          <p:spTgt spid="100249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8" grpId="0" build="p"/>
      <p:bldP spid="10025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idx="1"/>
          </p:nvPr>
        </p:nvSpPr>
        <p:spPr/>
        <p:txBody>
          <a:bodyPr>
            <a:normAutofit fontScale="85000" lnSpcReduction="10000"/>
          </a:bodyPr>
          <a:lstStyle/>
          <a:p>
            <a:pPr>
              <a:lnSpc>
                <a:spcPct val="150000"/>
              </a:lnSpc>
              <a:spcBef>
                <a:spcPct val="50000"/>
              </a:spcBef>
              <a:buFontTx/>
              <a:buNone/>
            </a:pPr>
            <a:r>
              <a:rPr kumimoji="1" lang="zh-CN" altLang="en-US" sz="2400" b="1" dirty="0">
                <a:latin typeface="Times New Roman" panose="02020603050405020304" pitchFamily="18" charset="0"/>
                <a:ea typeface="楷体_GB2312" pitchFamily="49" charset="-122"/>
              </a:rPr>
              <a:t>非终结符号集</a:t>
            </a:r>
            <a:r>
              <a:rPr kumimoji="1" lang="en-US" altLang="zh-CN" sz="2400" b="1" dirty="0">
                <a:solidFill>
                  <a:srgbClr val="FF0000"/>
                </a:solidFill>
                <a:latin typeface="Times New Roman" panose="02020603050405020304" pitchFamily="18" charset="0"/>
                <a:ea typeface="楷体_GB2312" pitchFamily="49" charset="-122"/>
              </a:rPr>
              <a:t>V</a:t>
            </a:r>
            <a:r>
              <a:rPr kumimoji="1" lang="en-US" altLang="zh-CN" sz="2400" b="1" baseline="-25000" dirty="0">
                <a:solidFill>
                  <a:srgbClr val="FF0000"/>
                </a:solidFill>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 </a:t>
            </a:r>
          </a:p>
          <a:p>
            <a:pPr>
              <a:lnSpc>
                <a:spcPct val="150000"/>
              </a:lnSpc>
              <a:spcBef>
                <a:spcPct val="50000"/>
              </a:spcBef>
              <a:buFontTx/>
              <a:buNone/>
            </a:pPr>
            <a:r>
              <a:rPr kumimoji="1" lang="en-US" altLang="zh-CN"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zh-CN" altLang="en-US" sz="2400" b="1" dirty="0">
                <a:latin typeface="Times New Roman" panose="02020603050405020304" pitchFamily="18" charset="0"/>
                <a:ea typeface="楷体_GB2312" pitchFamily="49" charset="-122"/>
                <a:sym typeface="Symbol" panose="05050102010706020507" pitchFamily="18" charset="2"/>
              </a:rPr>
              <a:t>赋值语句</a:t>
            </a:r>
            <a:r>
              <a:rPr kumimoji="1" lang="en-US" altLang="zh-CN" sz="2400" b="1" dirty="0">
                <a:latin typeface="Times New Roman" panose="02020603050405020304" pitchFamily="18" charset="0"/>
                <a:ea typeface="楷体_GB2312" pitchFamily="49" charset="-122"/>
                <a:sym typeface="Symbol" panose="05050102010706020507" pitchFamily="18" charset="2"/>
              </a:rPr>
              <a:t>&gt;</a:t>
            </a:r>
            <a:r>
              <a:rPr kumimoji="1" lang="zh-CN" altLang="en-US"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zh-CN" altLang="en-US" sz="2400" b="1" dirty="0">
                <a:latin typeface="Times New Roman" panose="02020603050405020304" pitchFamily="18" charset="0"/>
                <a:ea typeface="楷体_GB2312" pitchFamily="49" charset="-122"/>
                <a:sym typeface="Symbol" panose="05050102010706020507" pitchFamily="18" charset="2"/>
              </a:rPr>
              <a:t>左部量</a:t>
            </a:r>
            <a:r>
              <a:rPr kumimoji="1" lang="en-US" altLang="zh-CN" sz="2400" b="1" dirty="0">
                <a:latin typeface="Times New Roman" panose="02020603050405020304" pitchFamily="18" charset="0"/>
                <a:ea typeface="楷体_GB2312" pitchFamily="49" charset="-122"/>
                <a:sym typeface="Symbol" panose="05050102010706020507" pitchFamily="18" charset="2"/>
              </a:rPr>
              <a:t>&gt;</a:t>
            </a:r>
            <a:r>
              <a:rPr kumimoji="1" lang="zh-CN" altLang="en-US"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zh-CN" altLang="en-US" sz="2400" b="1" dirty="0">
                <a:latin typeface="Times New Roman" panose="02020603050405020304" pitchFamily="18" charset="0"/>
                <a:ea typeface="楷体_GB2312" pitchFamily="49" charset="-122"/>
                <a:sym typeface="Symbol" panose="05050102010706020507" pitchFamily="18" charset="2"/>
              </a:rPr>
              <a:t>右部表达式</a:t>
            </a:r>
            <a:r>
              <a:rPr kumimoji="1" lang="en-US" altLang="zh-CN" sz="2400" b="1" dirty="0">
                <a:latin typeface="Times New Roman" panose="02020603050405020304" pitchFamily="18" charset="0"/>
                <a:ea typeface="楷体_GB2312" pitchFamily="49" charset="-122"/>
                <a:sym typeface="Symbol" panose="05050102010706020507" pitchFamily="18" charset="2"/>
              </a:rPr>
              <a:t>&gt;</a:t>
            </a:r>
            <a:r>
              <a:rPr kumimoji="1" lang="zh-CN" altLang="en-US"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zh-CN" altLang="en-US" sz="2400" b="1" dirty="0">
                <a:latin typeface="Times New Roman" panose="02020603050405020304" pitchFamily="18" charset="0"/>
                <a:ea typeface="楷体_GB2312" pitchFamily="49" charset="-122"/>
                <a:sym typeface="Symbol" panose="05050102010706020507" pitchFamily="18" charset="2"/>
              </a:rPr>
              <a:t>简单变量</a:t>
            </a:r>
            <a:r>
              <a:rPr kumimoji="1" lang="en-US" altLang="zh-CN" sz="2400" b="1" dirty="0">
                <a:latin typeface="Times New Roman" panose="02020603050405020304" pitchFamily="18" charset="0"/>
                <a:ea typeface="楷体_GB2312" pitchFamily="49" charset="-122"/>
                <a:sym typeface="Symbol" panose="05050102010706020507" pitchFamily="18" charset="2"/>
              </a:rPr>
              <a:t>&gt;</a:t>
            </a:r>
            <a:r>
              <a:rPr kumimoji="1" lang="zh-CN" altLang="en-US"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zh-CN" altLang="en-US" sz="2400" b="1" dirty="0">
                <a:latin typeface="Times New Roman" panose="02020603050405020304" pitchFamily="18" charset="0"/>
                <a:ea typeface="楷体_GB2312" pitchFamily="49" charset="-122"/>
                <a:sym typeface="Symbol" panose="05050102010706020507" pitchFamily="18" charset="2"/>
              </a:rPr>
              <a:t>下标变量</a:t>
            </a:r>
            <a:r>
              <a:rPr kumimoji="1" lang="en-US" altLang="zh-CN" sz="2400" b="1" dirty="0">
                <a:latin typeface="Times New Roman" panose="02020603050405020304" pitchFamily="18" charset="0"/>
                <a:ea typeface="楷体_GB2312" pitchFamily="49" charset="-122"/>
                <a:sym typeface="Symbol" panose="05050102010706020507" pitchFamily="18" charset="2"/>
              </a:rPr>
              <a:t>&gt;</a:t>
            </a:r>
            <a:r>
              <a:rPr kumimoji="1" lang="zh-CN" altLang="en-US"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zh-CN" altLang="en-US" sz="2400" b="1" dirty="0">
                <a:latin typeface="Times New Roman" panose="02020603050405020304" pitchFamily="18" charset="0"/>
                <a:ea typeface="楷体_GB2312" pitchFamily="49" charset="-122"/>
                <a:sym typeface="Symbol" panose="05050102010706020507" pitchFamily="18" charset="2"/>
              </a:rPr>
              <a:t>运算符</a:t>
            </a:r>
            <a:r>
              <a:rPr kumimoji="1" lang="en-US" altLang="zh-CN" sz="2400" b="1" dirty="0">
                <a:latin typeface="Times New Roman" panose="02020603050405020304" pitchFamily="18" charset="0"/>
                <a:ea typeface="楷体_GB2312" pitchFamily="49" charset="-122"/>
                <a:sym typeface="Symbol" panose="05050102010706020507" pitchFamily="18" charset="2"/>
              </a:rPr>
              <a:t>&gt;}</a:t>
            </a:r>
          </a:p>
          <a:p>
            <a:pPr>
              <a:lnSpc>
                <a:spcPct val="150000"/>
              </a:lnSpc>
              <a:spcBef>
                <a:spcPct val="50000"/>
              </a:spcBef>
              <a:buFontTx/>
              <a:buNone/>
            </a:pPr>
            <a:r>
              <a:rPr kumimoji="1" lang="zh-CN" altLang="en-US" sz="2400" b="1" dirty="0">
                <a:latin typeface="Times New Roman" panose="02020603050405020304" pitchFamily="18" charset="0"/>
                <a:ea typeface="楷体_GB2312" pitchFamily="49" charset="-122"/>
              </a:rPr>
              <a:t>终结符号集</a:t>
            </a:r>
            <a:r>
              <a:rPr kumimoji="1" lang="en-US" altLang="zh-CN" sz="2400" b="1" dirty="0">
                <a:solidFill>
                  <a:srgbClr val="FF0000"/>
                </a:solidFill>
                <a:latin typeface="Times New Roman" panose="02020603050405020304" pitchFamily="18" charset="0"/>
                <a:ea typeface="楷体_GB2312" pitchFamily="49" charset="-122"/>
              </a:rPr>
              <a:t>T</a:t>
            </a:r>
            <a:r>
              <a:rPr kumimoji="1" lang="en-US" altLang="zh-CN" sz="2400" b="1" baseline="-25000" dirty="0">
                <a:solidFill>
                  <a:schemeClr val="hlink"/>
                </a:solidFill>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 </a:t>
            </a:r>
          </a:p>
          <a:p>
            <a:pPr>
              <a:lnSpc>
                <a:spcPct val="150000"/>
              </a:lnSpc>
              <a:spcBef>
                <a:spcPct val="50000"/>
              </a:spcBef>
              <a:buFontTx/>
              <a:buNone/>
            </a:pPr>
            <a:r>
              <a:rPr kumimoji="1" lang="en-US" altLang="zh-CN" sz="2400" b="1" dirty="0">
                <a:latin typeface="Times New Roman" panose="02020603050405020304" pitchFamily="18" charset="0"/>
                <a:ea typeface="楷体_GB2312" pitchFamily="49" charset="-122"/>
              </a:rPr>
              <a:t>		{a</a:t>
            </a:r>
            <a:r>
              <a:rPr kumimoji="1" lang="zh-CN" altLang="en-US"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sym typeface="Symbol" panose="05050102010706020507" pitchFamily="18" charset="2"/>
              </a:rPr>
              <a:t>b, </a:t>
            </a:r>
            <a:r>
              <a:rPr kumimoji="1" lang="en-US" altLang="zh-CN" sz="2400" b="1" dirty="0" err="1">
                <a:latin typeface="Times New Roman" panose="02020603050405020304" pitchFamily="18" charset="0"/>
                <a:ea typeface="楷体_GB2312" pitchFamily="49" charset="-122"/>
                <a:sym typeface="Symbol" panose="05050102010706020507" pitchFamily="18" charset="2"/>
              </a:rPr>
              <a:t>c,m</a:t>
            </a:r>
            <a:r>
              <a:rPr kumimoji="1" lang="en-US" altLang="zh-CN" sz="2400" b="1" dirty="0">
                <a:latin typeface="Times New Roman" panose="02020603050405020304" pitchFamily="18" charset="0"/>
                <a:ea typeface="楷体_GB2312" pitchFamily="49" charset="-122"/>
                <a:sym typeface="Symbol" panose="05050102010706020507" pitchFamily="18" charset="2"/>
              </a:rPr>
              <a:t>[1],m[2],m[3], +, -}</a:t>
            </a:r>
          </a:p>
          <a:p>
            <a:pPr>
              <a:lnSpc>
                <a:spcPct val="150000"/>
              </a:lnSpc>
              <a:spcBef>
                <a:spcPct val="50000"/>
              </a:spcBef>
              <a:buFontTx/>
              <a:buNone/>
            </a:pPr>
            <a:r>
              <a:rPr kumimoji="1" lang="zh-CN" altLang="en-US" sz="2400" b="1" dirty="0">
                <a:latin typeface="Times New Roman" panose="02020603050405020304" pitchFamily="18" charset="0"/>
                <a:ea typeface="楷体_GB2312" pitchFamily="49" charset="-122"/>
              </a:rPr>
              <a:t>语法规则集</a:t>
            </a:r>
            <a:r>
              <a:rPr kumimoji="1" lang="en-US" altLang="zh-CN" sz="2400" b="1" dirty="0">
                <a:solidFill>
                  <a:srgbClr val="FF0000"/>
                </a:solidFill>
                <a:latin typeface="Times New Roman" panose="02020603050405020304" pitchFamily="18" charset="0"/>
                <a:ea typeface="楷体_GB2312" pitchFamily="49" charset="-122"/>
              </a:rPr>
              <a:t>P</a:t>
            </a:r>
            <a:r>
              <a:rPr kumimoji="1" lang="en-US" altLang="zh-CN" sz="2400" b="1" dirty="0">
                <a:solidFill>
                  <a:schemeClr val="hlink"/>
                </a:solidFill>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 </a:t>
            </a:r>
          </a:p>
          <a:p>
            <a:pPr>
              <a:lnSpc>
                <a:spcPct val="150000"/>
              </a:lnSpc>
              <a:spcBef>
                <a:spcPct val="50000"/>
              </a:spcBef>
              <a:buFontTx/>
              <a:buNone/>
            </a:pPr>
            <a:r>
              <a:rPr kumimoji="1" lang="en-US" altLang="zh-CN"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zh-CN" altLang="en-US" sz="2400" b="1" dirty="0">
                <a:latin typeface="Times New Roman" panose="02020603050405020304" pitchFamily="18" charset="0"/>
                <a:ea typeface="楷体_GB2312" pitchFamily="49" charset="-122"/>
                <a:sym typeface="Symbol" panose="05050102010706020507" pitchFamily="18" charset="2"/>
              </a:rPr>
              <a:t>赋值语句</a:t>
            </a:r>
            <a:r>
              <a:rPr kumimoji="1" lang="en-US" altLang="zh-CN" sz="2400" b="1" dirty="0">
                <a:latin typeface="Times New Roman" panose="02020603050405020304" pitchFamily="18" charset="0"/>
                <a:ea typeface="楷体_GB2312" pitchFamily="49" charset="-122"/>
                <a:sym typeface="Symbol" panose="05050102010706020507" pitchFamily="18" charset="2"/>
              </a:rPr>
              <a:t>&gt;&lt;</a:t>
            </a:r>
            <a:r>
              <a:rPr kumimoji="1" lang="zh-CN" altLang="en-US" sz="2400" b="1" dirty="0">
                <a:latin typeface="Times New Roman" panose="02020603050405020304" pitchFamily="18" charset="0"/>
                <a:ea typeface="楷体_GB2312" pitchFamily="49" charset="-122"/>
                <a:sym typeface="Symbol" panose="05050102010706020507" pitchFamily="18" charset="2"/>
              </a:rPr>
              <a:t>左部量</a:t>
            </a:r>
            <a:r>
              <a:rPr kumimoji="1" lang="en-US" altLang="zh-CN" sz="2400" b="1" dirty="0">
                <a:latin typeface="Times New Roman" panose="02020603050405020304" pitchFamily="18" charset="0"/>
                <a:ea typeface="楷体_GB2312" pitchFamily="49" charset="-122"/>
                <a:sym typeface="Symbol" panose="05050102010706020507" pitchFamily="18" charset="2"/>
              </a:rPr>
              <a:t>&gt;=&lt;</a:t>
            </a:r>
            <a:r>
              <a:rPr kumimoji="1" lang="zh-CN" altLang="en-US" sz="2400" b="1" dirty="0">
                <a:latin typeface="Times New Roman" panose="02020603050405020304" pitchFamily="18" charset="0"/>
                <a:ea typeface="楷体_GB2312" pitchFamily="49" charset="-122"/>
                <a:sym typeface="Symbol" panose="05050102010706020507" pitchFamily="18" charset="2"/>
              </a:rPr>
              <a:t>右部表达式</a:t>
            </a:r>
            <a:r>
              <a:rPr kumimoji="1" lang="en-US" altLang="zh-CN" sz="2400" b="1" dirty="0">
                <a:latin typeface="Times New Roman" panose="02020603050405020304" pitchFamily="18" charset="0"/>
                <a:ea typeface="楷体_GB2312" pitchFamily="49" charset="-122"/>
                <a:sym typeface="Symbol" panose="05050102010706020507" pitchFamily="18" charset="2"/>
              </a:rPr>
              <a:t>&gt; </a:t>
            </a:r>
            <a:r>
              <a:rPr kumimoji="1" lang="zh-CN" altLang="en-US"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sym typeface="Symbol" panose="05050102010706020507" pitchFamily="18" charset="2"/>
              </a:rPr>
              <a:t>……} </a:t>
            </a:r>
            <a:endParaRPr kumimoji="1" lang="zh-CN" altLang="zh-CN" sz="2400" b="1" dirty="0">
              <a:latin typeface="Times New Roman" panose="02020603050405020304" pitchFamily="18" charset="0"/>
              <a:ea typeface="楷体_GB2312" pitchFamily="49" charset="-122"/>
              <a:sym typeface="Symbol" panose="05050102010706020507" pitchFamily="18" charset="2"/>
            </a:endParaRPr>
          </a:p>
          <a:p>
            <a:pPr>
              <a:lnSpc>
                <a:spcPct val="150000"/>
              </a:lnSpc>
              <a:spcBef>
                <a:spcPct val="50000"/>
              </a:spcBef>
              <a:buFontTx/>
              <a:buNone/>
            </a:pPr>
            <a:r>
              <a:rPr kumimoji="1" lang="zh-CN" altLang="en-US" sz="2400" b="1" dirty="0">
                <a:latin typeface="Times New Roman" panose="02020603050405020304" pitchFamily="18" charset="0"/>
                <a:ea typeface="楷体_GB2312" pitchFamily="49" charset="-122"/>
              </a:rPr>
              <a:t>开始符号</a:t>
            </a:r>
            <a:r>
              <a:rPr kumimoji="1" lang="en-US" altLang="zh-CN" sz="2400" b="1" dirty="0">
                <a:solidFill>
                  <a:srgbClr val="FF0000"/>
                </a:solidFill>
                <a:latin typeface="Times New Roman" panose="02020603050405020304" pitchFamily="18" charset="0"/>
                <a:ea typeface="楷体_GB2312" pitchFamily="49" charset="-122"/>
              </a:rPr>
              <a:t>S</a:t>
            </a:r>
            <a:r>
              <a:rPr kumimoji="1" lang="en-US" altLang="zh-CN" sz="2400" b="1" dirty="0">
                <a:solidFill>
                  <a:schemeClr val="hlink"/>
                </a:solidFill>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zh-CN" altLang="en-US" sz="2400" b="1" dirty="0">
                <a:latin typeface="Times New Roman" panose="02020603050405020304" pitchFamily="18" charset="0"/>
                <a:ea typeface="楷体_GB2312" pitchFamily="49" charset="-122"/>
                <a:sym typeface="Symbol" panose="05050102010706020507" pitchFamily="18" charset="2"/>
              </a:rPr>
              <a:t>赋值语句</a:t>
            </a:r>
            <a:endParaRPr kumimoji="1" lang="zh-CN" altLang="zh-CN" sz="2400" b="1" dirty="0">
              <a:latin typeface="Times New Roman" panose="02020603050405020304" pitchFamily="18" charset="0"/>
              <a:ea typeface="楷体_GB2312" pitchFamily="49" charset="-122"/>
              <a:sym typeface="Symbol" panose="05050102010706020507" pitchFamily="18" charset="2"/>
            </a:endParaRPr>
          </a:p>
        </p:txBody>
      </p:sp>
      <p:sp>
        <p:nvSpPr>
          <p:cNvPr id="4" name="日期占位符 3"/>
          <p:cNvSpPr>
            <a:spLocks noGrp="1"/>
          </p:cNvSpPr>
          <p:nvPr>
            <p:ph type="dt" sz="half" idx="10"/>
          </p:nvPr>
        </p:nvSpPr>
        <p:spPr/>
        <p:txBody>
          <a:bodyPr/>
          <a:lstStyle/>
          <a:p>
            <a:fld id="{89D63596-A05F-4B2E-BB5F-F5C9BA0A50D0}"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E8560868-6D8E-4E78-BFB0-C527626A3E34}" type="slidenum">
              <a:rPr lang="en-US" altLang="zh-CN"/>
              <a:pPr/>
              <a:t>29</a:t>
            </a:fld>
            <a:endParaRPr lang="en-US" altLang="zh-CN"/>
          </a:p>
        </p:txBody>
      </p:sp>
      <p:sp>
        <p:nvSpPr>
          <p:cNvPr id="1003525" name="Rectangle 5"/>
          <p:cNvSpPr>
            <a:spLocks noChangeArrowheads="1"/>
          </p:cNvSpPr>
          <p:nvPr/>
        </p:nvSpPr>
        <p:spPr bwMode="auto">
          <a:xfrm>
            <a:off x="2135189" y="333375"/>
            <a:ext cx="8137525"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solidFill>
                  <a:schemeClr val="tx2"/>
                </a:solidFill>
              </a:rPr>
              <a:t>定义句子的规则的语法组成</a:t>
            </a:r>
          </a:p>
          <a:p>
            <a:r>
              <a:rPr kumimoji="1" lang="en-US" altLang="zh-CN" b="1"/>
              <a:t>——</a:t>
            </a:r>
            <a:r>
              <a:rPr kumimoji="1" lang="zh-CN" altLang="en-US" b="1"/>
              <a:t>终结符号集，非终结符号集，语法规则，开始符号</a:t>
            </a:r>
          </a:p>
        </p:txBody>
      </p:sp>
    </p:spTree>
    <p:extLst>
      <p:ext uri="{BB962C8B-B14F-4D97-AF65-F5344CB8AC3E}">
        <p14:creationId xmlns:p14="http://schemas.microsoft.com/office/powerpoint/2010/main" val="134026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一、语言概述</a:t>
            </a:r>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sz="3600" dirty="0">
                <a:latin typeface="+mn-ea"/>
              </a:rPr>
              <a:t>什么是语言</a:t>
            </a:r>
            <a:r>
              <a:rPr lang="en-US" altLang="zh-CN" sz="3600" dirty="0">
                <a:latin typeface="+mn-ea"/>
              </a:rPr>
              <a:t>?</a:t>
            </a:r>
          </a:p>
          <a:p>
            <a:pPr lvl="1">
              <a:lnSpc>
                <a:spcPct val="150000"/>
              </a:lnSpc>
            </a:pPr>
            <a:r>
              <a:rPr lang="zh-CN" altLang="en-US" sz="3200" dirty="0">
                <a:latin typeface="+mn-ea"/>
              </a:rPr>
              <a:t>语言是一定的群体用来进行信息交流的工具。</a:t>
            </a:r>
          </a:p>
          <a:p>
            <a:pPr>
              <a:lnSpc>
                <a:spcPct val="150000"/>
              </a:lnSpc>
            </a:pPr>
            <a:r>
              <a:rPr lang="zh-CN" altLang="en-US" sz="3600" dirty="0">
                <a:latin typeface="+mn-ea"/>
              </a:rPr>
              <a:t>信息交流的基础是什么？</a:t>
            </a:r>
          </a:p>
          <a:p>
            <a:pPr lvl="1">
              <a:lnSpc>
                <a:spcPct val="150000"/>
              </a:lnSpc>
            </a:pPr>
            <a:r>
              <a:rPr lang="zh-CN" altLang="en-US" sz="3200" dirty="0">
                <a:latin typeface="+mn-ea"/>
              </a:rPr>
              <a:t>按照共同约定的生成规则和理解规则去生成“句子”和理解“句子”</a:t>
            </a:r>
          </a:p>
          <a:p>
            <a:pPr lvl="1">
              <a:lnSpc>
                <a:spcPct val="150000"/>
              </a:lnSpc>
            </a:pPr>
            <a:r>
              <a:rPr lang="zh-CN" altLang="en-US" sz="3200" dirty="0">
                <a:latin typeface="+mn-ea"/>
              </a:rPr>
              <a:t>例子：</a:t>
            </a:r>
            <a:endParaRPr lang="en-US" altLang="zh-CN" sz="3200" dirty="0">
              <a:latin typeface="+mn-ea"/>
            </a:endParaRPr>
          </a:p>
          <a:p>
            <a:pPr lvl="2">
              <a:lnSpc>
                <a:spcPct val="150000"/>
              </a:lnSpc>
            </a:pPr>
            <a:r>
              <a:rPr lang="zh-CN" altLang="en-US" sz="2800" dirty="0">
                <a:latin typeface="+mn-ea"/>
              </a:rPr>
              <a:t>“今节日上课始开译第一编”</a:t>
            </a:r>
          </a:p>
          <a:p>
            <a:pPr lvl="2">
              <a:lnSpc>
                <a:spcPct val="150000"/>
              </a:lnSpc>
            </a:pPr>
            <a:r>
              <a:rPr lang="zh-CN" altLang="en-US" sz="2800" dirty="0">
                <a:latin typeface="+mn-ea"/>
              </a:rPr>
              <a:t>“今日开始上第一节编译课”</a:t>
            </a:r>
            <a:endParaRPr lang="zh-CN" altLang="en-US" sz="3200" dirty="0">
              <a:latin typeface="+mn-ea"/>
            </a:endParaRPr>
          </a:p>
        </p:txBody>
      </p:sp>
      <p:sp>
        <p:nvSpPr>
          <p:cNvPr id="4" name="日期占位符 3"/>
          <p:cNvSpPr>
            <a:spLocks noGrp="1"/>
          </p:cNvSpPr>
          <p:nvPr>
            <p:ph type="dt" sz="half" idx="10"/>
          </p:nvPr>
        </p:nvSpPr>
        <p:spPr/>
        <p:txBody>
          <a:bodyPr/>
          <a:lstStyle/>
          <a:p>
            <a:fld id="{35A58EC4-7847-4112-A3C7-951CDC4BFDB9}" type="datetime1">
              <a:rPr lang="zh-CN" altLang="en-US" smtClean="0"/>
              <a:t>2018-09-10</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3</a:t>
            </a:fld>
            <a:endParaRPr lang="zh-CN" altLang="en-US"/>
          </a:p>
        </p:txBody>
      </p:sp>
    </p:spTree>
    <p:extLst>
      <p:ext uri="{BB962C8B-B14F-4D97-AF65-F5344CB8AC3E}">
        <p14:creationId xmlns:p14="http://schemas.microsoft.com/office/powerpoint/2010/main" val="1831243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p:txBody>
          <a:bodyPr/>
          <a:lstStyle/>
          <a:p>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1006595" name="Rectangle 3"/>
          <p:cNvSpPr>
            <a:spLocks noGrp="1" noChangeArrowheads="1"/>
          </p:cNvSpPr>
          <p:nvPr>
            <p:ph idx="1"/>
          </p:nvPr>
        </p:nvSpPr>
        <p:spPr/>
        <p:txBody>
          <a:bodyPr>
            <a:normAutofit lnSpcReduction="10000"/>
          </a:bodyPr>
          <a:lstStyle/>
          <a:p>
            <a:pPr algn="just">
              <a:lnSpc>
                <a:spcPct val="120000"/>
              </a:lnSpc>
              <a:buFontTx/>
              <a:buNone/>
            </a:pPr>
            <a:r>
              <a:rPr lang="zh-CN" altLang="en-US" b="1" dirty="0">
                <a:solidFill>
                  <a:srgbClr val="FF0000"/>
                </a:solidFill>
                <a:latin typeface="Times New Roman" panose="02020603050405020304" pitchFamily="18" charset="0"/>
                <a:ea typeface="楷体_GB2312" pitchFamily="49" charset="-122"/>
              </a:rPr>
              <a:t>定义</a:t>
            </a:r>
            <a:r>
              <a:rPr lang="en-US" altLang="zh-CN" b="1" dirty="0">
                <a:solidFill>
                  <a:srgbClr val="FF0000"/>
                </a:solidFill>
                <a:latin typeface="Times New Roman" panose="02020603050405020304" pitchFamily="18" charset="0"/>
                <a:ea typeface="楷体_GB2312" pitchFamily="49" charset="-122"/>
              </a:rPr>
              <a:t>2.16 </a:t>
            </a:r>
            <a:r>
              <a:rPr lang="zh-CN" altLang="en-US" dirty="0">
                <a:solidFill>
                  <a:srgbClr val="FF0000"/>
                </a:solidFill>
                <a:latin typeface="Times New Roman" panose="02020603050405020304" pitchFamily="18" charset="0"/>
                <a:ea typeface="楷体_GB2312" pitchFamily="49" charset="-122"/>
              </a:rPr>
              <a:t>文法 </a:t>
            </a:r>
            <a:r>
              <a:rPr lang="en-US" altLang="zh-CN" dirty="0">
                <a:latin typeface="Times New Roman" panose="02020603050405020304" pitchFamily="18" charset="0"/>
                <a:ea typeface="楷体_GB2312" pitchFamily="49" charset="-122"/>
              </a:rPr>
              <a:t>G</a:t>
            </a:r>
            <a:r>
              <a:rPr lang="zh-CN" altLang="en-US" dirty="0">
                <a:latin typeface="Times New Roman" panose="02020603050405020304" pitchFamily="18" charset="0"/>
                <a:ea typeface="楷体_GB2312" pitchFamily="49" charset="-122"/>
              </a:rPr>
              <a:t>为一个四元组</a:t>
            </a:r>
            <a:r>
              <a:rPr lang="en-US" altLang="zh-CN" dirty="0">
                <a:latin typeface="Times New Roman" panose="02020603050405020304" pitchFamily="18" charset="0"/>
                <a:ea typeface="楷体_GB2312" pitchFamily="49" charset="-122"/>
              </a:rPr>
              <a:t>:</a:t>
            </a:r>
            <a:endParaRPr lang="en-US" altLang="zh-CN" sz="2400" dirty="0">
              <a:latin typeface="Times New Roman" panose="02020603050405020304" pitchFamily="18" charset="0"/>
              <a:ea typeface="楷体_GB2312" pitchFamily="49" charset="-122"/>
            </a:endParaRPr>
          </a:p>
          <a:p>
            <a:pPr algn="just">
              <a:lnSpc>
                <a:spcPct val="120000"/>
              </a:lnSpc>
              <a:buFontTx/>
              <a:buNone/>
            </a:pP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Ｇ </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Ｖ，</a:t>
            </a:r>
            <a:r>
              <a:rPr lang="en-US" altLang="zh-CN" sz="2400" dirty="0">
                <a:latin typeface="Times New Roman" panose="02020603050405020304" pitchFamily="18" charset="0"/>
                <a:ea typeface="楷体_GB2312" pitchFamily="49" charset="-122"/>
              </a:rPr>
              <a:t>T</a:t>
            </a:r>
            <a:r>
              <a:rPr lang="zh-CN" altLang="en-US" sz="2400" dirty="0">
                <a:latin typeface="Times New Roman" panose="02020603050405020304" pitchFamily="18" charset="0"/>
                <a:ea typeface="楷体_GB2312" pitchFamily="49" charset="-122"/>
              </a:rPr>
              <a:t>，Ｐ，Ｓ</a:t>
            </a:r>
            <a:r>
              <a:rPr lang="en-US" altLang="zh-CN" sz="2400" dirty="0">
                <a:latin typeface="Times New Roman" panose="02020603050405020304" pitchFamily="18" charset="0"/>
                <a:ea typeface="楷体_GB2312" pitchFamily="49" charset="-122"/>
              </a:rPr>
              <a:t>)</a:t>
            </a:r>
          </a:p>
          <a:p>
            <a:pPr algn="just">
              <a:lnSpc>
                <a:spcPct val="120000"/>
              </a:lnSpc>
            </a:pPr>
            <a:r>
              <a:rPr lang="zh-CN" altLang="en-US" sz="2400" dirty="0">
                <a:latin typeface="Times New Roman" panose="02020603050405020304" pitchFamily="18" charset="0"/>
                <a:ea typeface="楷体_GB2312" pitchFamily="49" charset="-122"/>
              </a:rPr>
              <a:t>Ｖ：非终结符</a:t>
            </a:r>
            <a:r>
              <a:rPr lang="en-US" altLang="zh-CN" sz="2400" dirty="0">
                <a:latin typeface="Times New Roman" panose="02020603050405020304" pitchFamily="18" charset="0"/>
                <a:ea typeface="楷体_GB2312" pitchFamily="49" charset="-122"/>
              </a:rPr>
              <a:t>(Variable)</a:t>
            </a:r>
            <a:r>
              <a:rPr lang="zh-CN" altLang="en-US" sz="2400" dirty="0">
                <a:latin typeface="Times New Roman" panose="02020603050405020304" pitchFamily="18" charset="0"/>
                <a:ea typeface="楷体_GB2312" pitchFamily="49" charset="-122"/>
              </a:rPr>
              <a:t>集</a:t>
            </a:r>
          </a:p>
          <a:p>
            <a:pPr lvl="1" algn="just">
              <a:lnSpc>
                <a:spcPct val="120000"/>
              </a:lnSpc>
            </a:pPr>
            <a:r>
              <a:rPr lang="zh-CN" altLang="en-US" dirty="0">
                <a:latin typeface="Times New Roman" panose="02020603050405020304" pitchFamily="18" charset="0"/>
                <a:ea typeface="楷体_GB2312" pitchFamily="49" charset="-122"/>
              </a:rPr>
              <a:t>语法变量（成分）</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代表某个语言的各种子结构</a:t>
            </a:r>
            <a:endParaRPr lang="zh-CN" altLang="en-US" sz="2000" dirty="0">
              <a:latin typeface="Times New Roman" panose="02020603050405020304" pitchFamily="18" charset="0"/>
              <a:ea typeface="楷体_GB2312" pitchFamily="49" charset="-122"/>
            </a:endParaRPr>
          </a:p>
          <a:p>
            <a:pPr>
              <a:lnSpc>
                <a:spcPct val="120000"/>
              </a:lnSpc>
            </a:pPr>
            <a:r>
              <a:rPr lang="en-US" altLang="zh-CN" sz="2400" dirty="0">
                <a:latin typeface="Times New Roman" panose="02020603050405020304" pitchFamily="18" charset="0"/>
                <a:ea typeface="楷体_GB2312" pitchFamily="49" charset="-122"/>
              </a:rPr>
              <a:t>T</a:t>
            </a:r>
            <a:r>
              <a:rPr lang="zh-CN" altLang="en-US" sz="2400" dirty="0">
                <a:latin typeface="Times New Roman" panose="02020603050405020304" pitchFamily="18" charset="0"/>
                <a:ea typeface="楷体_GB2312" pitchFamily="49" charset="-122"/>
              </a:rPr>
              <a:t>：终结符</a:t>
            </a:r>
            <a:r>
              <a:rPr lang="en-US" altLang="zh-CN" sz="2400" dirty="0">
                <a:latin typeface="Times New Roman" panose="02020603050405020304" pitchFamily="18" charset="0"/>
                <a:ea typeface="楷体_GB2312" pitchFamily="49" charset="-122"/>
              </a:rPr>
              <a:t>(Terminal)</a:t>
            </a:r>
            <a:r>
              <a:rPr lang="zh-CN" altLang="en-US" sz="2400" dirty="0">
                <a:latin typeface="Times New Roman" panose="02020603050405020304" pitchFamily="18" charset="0"/>
                <a:ea typeface="楷体_GB2312" pitchFamily="49" charset="-122"/>
              </a:rPr>
              <a:t>集</a:t>
            </a:r>
          </a:p>
          <a:p>
            <a:pPr lvl="1">
              <a:lnSpc>
                <a:spcPct val="130000"/>
              </a:lnSpc>
            </a:pPr>
            <a:r>
              <a:rPr lang="zh-CN" altLang="en-US" dirty="0">
                <a:latin typeface="Times New Roman" panose="02020603050405020304" pitchFamily="18" charset="0"/>
                <a:ea typeface="楷体_GB2312" pitchFamily="49" charset="-122"/>
              </a:rPr>
              <a:t>语言的句子中出现的字符</a:t>
            </a:r>
            <a:r>
              <a:rPr lang="zh-CN" altLang="en-US" sz="2000" dirty="0">
                <a:latin typeface="Times New Roman" panose="02020603050405020304" pitchFamily="18" charset="0"/>
                <a:ea typeface="楷体_GB2312" pitchFamily="49" charset="-122"/>
              </a:rPr>
              <a:t>，Ｖ∩</a:t>
            </a:r>
            <a:r>
              <a:rPr lang="en-US" altLang="zh-CN" sz="2000" dirty="0">
                <a:latin typeface="Times New Roman" panose="02020603050405020304" pitchFamily="18" charset="0"/>
                <a:ea typeface="楷体_GB2312" pitchFamily="49" charset="-122"/>
              </a:rPr>
              <a:t>T=Φ</a:t>
            </a:r>
            <a:endParaRPr lang="en-US" altLang="zh-CN" dirty="0">
              <a:latin typeface="Times New Roman" panose="02020603050405020304" pitchFamily="18" charset="0"/>
              <a:ea typeface="楷体_GB2312" pitchFamily="49" charset="-122"/>
            </a:endParaRPr>
          </a:p>
          <a:p>
            <a:pPr algn="just">
              <a:lnSpc>
                <a:spcPct val="120000"/>
              </a:lnSpc>
            </a:pPr>
            <a:r>
              <a:rPr lang="zh-CN" altLang="en-US" sz="2400" dirty="0">
                <a:latin typeface="Times New Roman" panose="02020603050405020304" pitchFamily="18" charset="0"/>
                <a:ea typeface="楷体_GB2312" pitchFamily="49" charset="-122"/>
              </a:rPr>
              <a:t>Ｓ：开始符号</a:t>
            </a:r>
            <a:r>
              <a:rPr lang="en-US" altLang="zh-CN" sz="2400" dirty="0">
                <a:latin typeface="Times New Roman" panose="02020603050405020304" pitchFamily="18" charset="0"/>
                <a:ea typeface="楷体_GB2312" pitchFamily="49" charset="-122"/>
              </a:rPr>
              <a:t>(Start Symbol)</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S∈</a:t>
            </a:r>
            <a:r>
              <a:rPr lang="zh-CN" altLang="en-US" sz="2400" dirty="0">
                <a:latin typeface="Times New Roman" panose="02020603050405020304" pitchFamily="18" charset="0"/>
                <a:ea typeface="楷体_GB2312" pitchFamily="49" charset="-122"/>
              </a:rPr>
              <a:t>Ｖ</a:t>
            </a:r>
          </a:p>
          <a:p>
            <a:pPr lvl="1">
              <a:lnSpc>
                <a:spcPct val="120000"/>
              </a:lnSpc>
            </a:pPr>
            <a:r>
              <a:rPr lang="zh-CN" altLang="en-US" dirty="0">
                <a:latin typeface="Times New Roman" panose="02020603050405020304" pitchFamily="18" charset="0"/>
                <a:ea typeface="楷体_GB2312" pitchFamily="49" charset="-122"/>
              </a:rPr>
              <a:t>代表文法所定义的语言，至少在产生式左侧出现一次</a:t>
            </a:r>
          </a:p>
        </p:txBody>
      </p:sp>
      <p:sp>
        <p:nvSpPr>
          <p:cNvPr id="4" name="日期占位符 3"/>
          <p:cNvSpPr>
            <a:spLocks noGrp="1"/>
          </p:cNvSpPr>
          <p:nvPr>
            <p:ph type="dt" sz="half" idx="10"/>
          </p:nvPr>
        </p:nvSpPr>
        <p:spPr/>
        <p:txBody>
          <a:bodyPr/>
          <a:lstStyle/>
          <a:p>
            <a:fld id="{B077A08B-E448-4BD8-98C2-686C2045F9E0}"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9FAD2A94-8593-4E21-B13C-1FD383DF748E}" type="slidenum">
              <a:rPr lang="en-US" altLang="zh-CN"/>
              <a:pPr/>
              <a:t>30</a:t>
            </a:fld>
            <a:endParaRPr lang="en-US" altLang="zh-CN"/>
          </a:p>
        </p:txBody>
      </p:sp>
    </p:spTree>
    <p:extLst>
      <p:ext uri="{BB962C8B-B14F-4D97-AF65-F5344CB8AC3E}">
        <p14:creationId xmlns:p14="http://schemas.microsoft.com/office/powerpoint/2010/main" val="2014399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1007619" name="Rectangle 3"/>
          <p:cNvSpPr>
            <a:spLocks noGrp="1" noChangeArrowheads="1"/>
          </p:cNvSpPr>
          <p:nvPr>
            <p:ph idx="1"/>
          </p:nvPr>
        </p:nvSpPr>
        <p:spPr/>
        <p:txBody>
          <a:bodyPr/>
          <a:lstStyle/>
          <a:p>
            <a:pPr marL="0" indent="0" algn="just">
              <a:lnSpc>
                <a:spcPct val="150000"/>
              </a:lnSpc>
              <a:buNone/>
            </a:pPr>
            <a:r>
              <a:rPr lang="zh-CN" altLang="en-US" dirty="0">
                <a:latin typeface="Times New Roman" panose="02020603050405020304" pitchFamily="18" charset="0"/>
                <a:ea typeface="楷体_GB2312" pitchFamily="49" charset="-122"/>
              </a:rPr>
              <a:t>Ｐ：产生式</a:t>
            </a:r>
            <a:r>
              <a:rPr lang="en-US" altLang="zh-CN" dirty="0">
                <a:latin typeface="Times New Roman" panose="02020603050405020304" pitchFamily="18" charset="0"/>
                <a:ea typeface="楷体_GB2312" pitchFamily="49" charset="-122"/>
              </a:rPr>
              <a:t>(Product)</a:t>
            </a:r>
            <a:r>
              <a:rPr lang="zh-CN" altLang="en-US" dirty="0">
                <a:latin typeface="Times New Roman" panose="02020603050405020304" pitchFamily="18" charset="0"/>
                <a:ea typeface="楷体_GB2312" pitchFamily="49" charset="-122"/>
              </a:rPr>
              <a:t>集合</a:t>
            </a:r>
          </a:p>
          <a:p>
            <a:pPr marL="0" indent="0" algn="just">
              <a:lnSpc>
                <a:spcPct val="150000"/>
              </a:lnSpc>
              <a:buNone/>
            </a:pPr>
            <a:r>
              <a:rPr lang="en-US" altLang="zh-CN" dirty="0">
                <a:latin typeface="Times New Roman" panose="02020603050405020304" pitchFamily="18" charset="0"/>
                <a:ea typeface="楷体_GB2312" pitchFamily="49" charset="-122"/>
              </a:rPr>
              <a:t>α→β</a:t>
            </a:r>
            <a:r>
              <a:rPr lang="zh-CN" altLang="en-US" dirty="0">
                <a:latin typeface="Times New Roman" panose="02020603050405020304" pitchFamily="18" charset="0"/>
                <a:ea typeface="楷体_GB2312" pitchFamily="49" charset="-122"/>
              </a:rPr>
              <a:t>，被称为产生式（定义式），读作：</a:t>
            </a:r>
            <a:r>
              <a:rPr lang="en-US" altLang="zh-CN" dirty="0">
                <a:latin typeface="Times New Roman" panose="02020603050405020304" pitchFamily="18" charset="0"/>
                <a:ea typeface="楷体_GB2312" pitchFamily="49" charset="-122"/>
              </a:rPr>
              <a:t>α</a:t>
            </a:r>
            <a:r>
              <a:rPr lang="zh-CN" altLang="en-US" dirty="0">
                <a:latin typeface="Times New Roman" panose="02020603050405020304" pitchFamily="18" charset="0"/>
                <a:ea typeface="楷体_GB2312" pitchFamily="49" charset="-122"/>
              </a:rPr>
              <a:t>定义为</a:t>
            </a:r>
            <a:r>
              <a:rPr lang="en-US" altLang="zh-CN" dirty="0">
                <a:latin typeface="Times New Roman" panose="02020603050405020304" pitchFamily="18" charset="0"/>
                <a:ea typeface="楷体_GB2312" pitchFamily="49" charset="-122"/>
              </a:rPr>
              <a:t>β</a:t>
            </a:r>
            <a:r>
              <a:rPr lang="zh-CN" altLang="en-US" dirty="0">
                <a:latin typeface="Times New Roman" panose="02020603050405020304" pitchFamily="18" charset="0"/>
                <a:ea typeface="楷体_GB2312" pitchFamily="49" charset="-122"/>
              </a:rPr>
              <a:t>。其中</a:t>
            </a:r>
            <a:r>
              <a:rPr lang="en-US" altLang="zh-CN" dirty="0">
                <a:latin typeface="Times New Roman" panose="02020603050405020304" pitchFamily="18" charset="0"/>
                <a:ea typeface="楷体_GB2312" pitchFamily="49" charset="-122"/>
              </a:rPr>
              <a:t>α∈(</a:t>
            </a:r>
            <a:r>
              <a:rPr lang="zh-CN" altLang="en-US" dirty="0">
                <a:latin typeface="Times New Roman" panose="02020603050405020304" pitchFamily="18" charset="0"/>
                <a:ea typeface="楷体_GB2312" pitchFamily="49" charset="-122"/>
              </a:rPr>
              <a:t>Ｖ∪</a:t>
            </a:r>
            <a:r>
              <a:rPr lang="en-US" altLang="zh-CN" dirty="0">
                <a:latin typeface="Times New Roman" panose="02020603050405020304" pitchFamily="18" charset="0"/>
                <a:ea typeface="楷体_GB2312" pitchFamily="49" charset="-122"/>
              </a:rPr>
              <a:t>T)</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且</a:t>
            </a:r>
            <a:r>
              <a:rPr lang="en-US" altLang="zh-CN" b="1" dirty="0">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中至少有Ｖ中元素的一个出现</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β∈(</a:t>
            </a:r>
            <a:r>
              <a:rPr lang="zh-CN" altLang="en-US" dirty="0">
                <a:latin typeface="Times New Roman" panose="02020603050405020304" pitchFamily="18" charset="0"/>
                <a:ea typeface="楷体_GB2312" pitchFamily="49" charset="-122"/>
              </a:rPr>
              <a:t>Ｖ∪</a:t>
            </a:r>
            <a:r>
              <a:rPr lang="en-US" altLang="zh-CN" dirty="0">
                <a:latin typeface="Times New Roman" panose="02020603050405020304" pitchFamily="18" charset="0"/>
                <a:ea typeface="楷体_GB2312" pitchFamily="49" charset="-122"/>
              </a:rPr>
              <a:t>T)</a:t>
            </a:r>
            <a:r>
              <a:rPr lang="en-US" altLang="zh-CN" baseline="30000"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α</a:t>
            </a:r>
            <a:r>
              <a:rPr lang="zh-CN" altLang="en-US" dirty="0">
                <a:latin typeface="Times New Roman" panose="02020603050405020304" pitchFamily="18" charset="0"/>
                <a:ea typeface="楷体_GB2312" pitchFamily="49" charset="-122"/>
              </a:rPr>
              <a:t>称为产生式</a:t>
            </a:r>
            <a:r>
              <a:rPr lang="en-US" altLang="zh-CN" dirty="0">
                <a:latin typeface="Times New Roman" panose="02020603050405020304" pitchFamily="18" charset="0"/>
                <a:ea typeface="楷体_GB2312" pitchFamily="49" charset="-122"/>
              </a:rPr>
              <a:t>α→β</a:t>
            </a:r>
            <a:r>
              <a:rPr lang="zh-CN" altLang="en-US" dirty="0">
                <a:latin typeface="Times New Roman" panose="02020603050405020304" pitchFamily="18" charset="0"/>
                <a:ea typeface="楷体_GB2312" pitchFamily="49" charset="-122"/>
              </a:rPr>
              <a:t>的</a:t>
            </a:r>
            <a:r>
              <a:rPr lang="zh-CN" altLang="en-US" dirty="0">
                <a:solidFill>
                  <a:srgbClr val="FF0000"/>
                </a:solidFill>
                <a:latin typeface="Times New Roman" panose="02020603050405020304" pitchFamily="18" charset="0"/>
                <a:ea typeface="楷体_GB2312" pitchFamily="49" charset="-122"/>
              </a:rPr>
              <a:t>左部</a:t>
            </a:r>
            <a:r>
              <a:rPr lang="en-US" altLang="zh-CN" dirty="0">
                <a:latin typeface="Times New Roman" panose="02020603050405020304" pitchFamily="18" charset="0"/>
                <a:ea typeface="楷体_GB2312" pitchFamily="49" charset="-122"/>
              </a:rPr>
              <a:t>(Left Part)</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β</a:t>
            </a:r>
            <a:r>
              <a:rPr lang="zh-CN" altLang="en-US" dirty="0">
                <a:latin typeface="Times New Roman" panose="02020603050405020304" pitchFamily="18" charset="0"/>
                <a:ea typeface="楷体_GB2312" pitchFamily="49" charset="-122"/>
              </a:rPr>
              <a:t>称为产生式</a:t>
            </a:r>
            <a:r>
              <a:rPr lang="en-US" altLang="zh-CN" dirty="0">
                <a:latin typeface="Times New Roman" panose="02020603050405020304" pitchFamily="18" charset="0"/>
                <a:ea typeface="楷体_GB2312" pitchFamily="49" charset="-122"/>
              </a:rPr>
              <a:t>α→β</a:t>
            </a:r>
            <a:r>
              <a:rPr lang="zh-CN" altLang="en-US" dirty="0">
                <a:latin typeface="Times New Roman" panose="02020603050405020304" pitchFamily="18" charset="0"/>
                <a:ea typeface="楷体_GB2312" pitchFamily="49" charset="-122"/>
              </a:rPr>
              <a:t>的</a:t>
            </a:r>
            <a:r>
              <a:rPr lang="zh-CN" altLang="en-US" dirty="0">
                <a:solidFill>
                  <a:srgbClr val="FF0000"/>
                </a:solidFill>
                <a:latin typeface="Times New Roman" panose="02020603050405020304" pitchFamily="18" charset="0"/>
                <a:ea typeface="楷体_GB2312" pitchFamily="49" charset="-122"/>
              </a:rPr>
              <a:t>右部</a:t>
            </a:r>
            <a:r>
              <a:rPr lang="en-US" altLang="zh-CN" dirty="0">
                <a:latin typeface="Times New Roman" panose="02020603050405020304" pitchFamily="18" charset="0"/>
                <a:ea typeface="楷体_GB2312" pitchFamily="49" charset="-122"/>
              </a:rPr>
              <a:t>(Right Part)</a:t>
            </a:r>
            <a:r>
              <a:rPr lang="zh-CN" altLang="en-US" dirty="0">
                <a:latin typeface="Times New Roman" panose="02020603050405020304" pitchFamily="18" charset="0"/>
                <a:ea typeface="楷体_GB2312" pitchFamily="49" charset="-122"/>
              </a:rPr>
              <a:t>。</a:t>
            </a:r>
          </a:p>
          <a:p>
            <a:pPr marL="0" indent="0" algn="just">
              <a:lnSpc>
                <a:spcPct val="150000"/>
              </a:lnSpc>
              <a:buNone/>
            </a:pPr>
            <a:r>
              <a:rPr lang="zh-CN" altLang="en-US" dirty="0">
                <a:solidFill>
                  <a:srgbClr val="FF0000"/>
                </a:solidFill>
                <a:latin typeface="Times New Roman" panose="02020603050405020304" pitchFamily="18" charset="0"/>
                <a:ea typeface="楷体_GB2312" pitchFamily="49" charset="-122"/>
              </a:rPr>
              <a:t>产生式定义各个语法成分的结构（组成规则）</a:t>
            </a:r>
            <a:r>
              <a:rPr lang="zh-CN" altLang="en-US" dirty="0">
                <a:latin typeface="Times New Roman" panose="02020603050405020304" pitchFamily="18" charset="0"/>
                <a:ea typeface="楷体_GB2312" pitchFamily="49" charset="-122"/>
              </a:rPr>
              <a:t> </a:t>
            </a:r>
          </a:p>
        </p:txBody>
      </p:sp>
      <p:sp>
        <p:nvSpPr>
          <p:cNvPr id="4" name="日期占位符 3"/>
          <p:cNvSpPr>
            <a:spLocks noGrp="1"/>
          </p:cNvSpPr>
          <p:nvPr>
            <p:ph type="dt" sz="half" idx="10"/>
          </p:nvPr>
        </p:nvSpPr>
        <p:spPr/>
        <p:txBody>
          <a:bodyPr/>
          <a:lstStyle/>
          <a:p>
            <a:fld id="{58FC3EC3-183A-46F0-B45E-DB31D037499E}"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AAAE06E8-83C8-444D-838F-DDDB5843B2EC}" type="slidenum">
              <a:rPr lang="en-US" altLang="zh-CN"/>
              <a:pPr/>
              <a:t>31</a:t>
            </a:fld>
            <a:endParaRPr lang="en-US" altLang="zh-CN"/>
          </a:p>
        </p:txBody>
      </p:sp>
    </p:spTree>
    <p:extLst>
      <p:ext uri="{BB962C8B-B14F-4D97-AF65-F5344CB8AC3E}">
        <p14:creationId xmlns:p14="http://schemas.microsoft.com/office/powerpoint/2010/main" val="503335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zh-CN" altLang="en-US" dirty="0">
                <a:latin typeface="Times New Roman" panose="02020603050405020304" pitchFamily="18" charset="0"/>
              </a:rPr>
              <a:t>例：</a:t>
            </a:r>
            <a:r>
              <a:rPr lang="en-US" altLang="zh-CN" dirty="0">
                <a:latin typeface="Times New Roman" panose="02020603050405020304" pitchFamily="18" charset="0"/>
              </a:rPr>
              <a:t> </a:t>
            </a:r>
            <a:r>
              <a:rPr lang="zh-CN" altLang="en-US" dirty="0">
                <a:latin typeface="Times New Roman" panose="02020603050405020304" pitchFamily="18" charset="0"/>
              </a:rPr>
              <a:t>赋值语句的文法</a:t>
            </a:r>
          </a:p>
        </p:txBody>
      </p:sp>
      <p:sp>
        <p:nvSpPr>
          <p:cNvPr id="1008643" name="Rectangle 3"/>
          <p:cNvSpPr>
            <a:spLocks noGrp="1" noChangeArrowheads="1"/>
          </p:cNvSpPr>
          <p:nvPr>
            <p:ph idx="1"/>
          </p:nvPr>
        </p:nvSpPr>
        <p:spPr/>
        <p:txBody>
          <a:bodyPr>
            <a:normAutofit fontScale="85000" lnSpcReduction="10000"/>
          </a:bodyPr>
          <a:lstStyle/>
          <a:p>
            <a:pPr marL="0" indent="0">
              <a:lnSpc>
                <a:spcPct val="150000"/>
              </a:lnSpc>
              <a:buNone/>
            </a:pPr>
            <a:r>
              <a:rPr lang="en-US" altLang="zh-CN" sz="2400" i="1" dirty="0">
                <a:latin typeface="Times New Roman" panose="02020603050405020304" pitchFamily="18" charset="0"/>
                <a:ea typeface="楷体_GB2312" pitchFamily="49" charset="-122"/>
              </a:rPr>
              <a:t>V</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赋值语句</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左部量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右部表达式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简单变量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下标变量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运算符</a:t>
            </a:r>
            <a:r>
              <a:rPr lang="en-US" altLang="zh-CN" sz="2400" dirty="0">
                <a:latin typeface="Times New Roman" panose="02020603050405020304" pitchFamily="18" charset="0"/>
                <a:ea typeface="楷体_GB2312" pitchFamily="49" charset="-122"/>
              </a:rPr>
              <a:t>&gt;}</a:t>
            </a:r>
            <a:endParaRPr lang="en-US" altLang="zh-CN" sz="2400" i="1" dirty="0">
              <a:latin typeface="Times New Roman" panose="02020603050405020304" pitchFamily="18" charset="0"/>
              <a:ea typeface="楷体_GB2312" pitchFamily="49" charset="-122"/>
            </a:endParaRPr>
          </a:p>
          <a:p>
            <a:pPr marL="0" indent="0">
              <a:lnSpc>
                <a:spcPct val="150000"/>
              </a:lnSpc>
              <a:buNone/>
            </a:pPr>
            <a:r>
              <a:rPr lang="en-US" altLang="zh-CN" sz="2400" i="1" dirty="0">
                <a:latin typeface="Times New Roman" panose="02020603050405020304" pitchFamily="18" charset="0"/>
                <a:ea typeface="楷体_GB2312" pitchFamily="49" charset="-122"/>
              </a:rPr>
              <a:t>T</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c</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m[1]</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m[2]</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m[3]</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a:t>
            </a:r>
            <a:endParaRPr lang="en-US" altLang="zh-CN" sz="2400" i="1" dirty="0">
              <a:latin typeface="Times New Roman" panose="02020603050405020304" pitchFamily="18" charset="0"/>
              <a:ea typeface="楷体_GB2312" pitchFamily="49" charset="-122"/>
            </a:endParaRPr>
          </a:p>
          <a:p>
            <a:pPr marL="0" indent="0">
              <a:lnSpc>
                <a:spcPct val="150000"/>
              </a:lnSpc>
              <a:buNone/>
            </a:pPr>
            <a:r>
              <a:rPr lang="en-US" altLang="zh-CN" sz="2400" i="1" dirty="0">
                <a:latin typeface="Times New Roman" panose="02020603050405020304" pitchFamily="18" charset="0"/>
                <a:ea typeface="楷体_GB2312" pitchFamily="49" charset="-122"/>
              </a:rPr>
              <a:t>P</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赋值语句</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左部量</a:t>
            </a:r>
            <a:r>
              <a:rPr lang="en-US" altLang="zh-CN" sz="2400" dirty="0">
                <a:latin typeface="Times New Roman" panose="02020603050405020304" pitchFamily="18" charset="0"/>
                <a:ea typeface="楷体_GB2312" pitchFamily="49" charset="-122"/>
              </a:rPr>
              <a:t>&gt;=&lt;</a:t>
            </a:r>
            <a:r>
              <a:rPr lang="zh-CN" altLang="en-US" sz="2400" dirty="0">
                <a:latin typeface="Times New Roman" panose="02020603050405020304" pitchFamily="18" charset="0"/>
                <a:ea typeface="楷体_GB2312" pitchFamily="49" charset="-122"/>
              </a:rPr>
              <a:t>右部表达式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左部量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简单变量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左部量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 &lt;</a:t>
            </a:r>
            <a:r>
              <a:rPr lang="zh-CN" altLang="en-US" sz="2400" dirty="0">
                <a:latin typeface="Times New Roman" panose="02020603050405020304" pitchFamily="18" charset="0"/>
                <a:ea typeface="楷体_GB2312" pitchFamily="49" charset="-122"/>
              </a:rPr>
              <a:t>下标变量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简单变量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简单变量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简单变量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 c</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下标变量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m[1]</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下标变量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m[2]</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下标变量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m[3]</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右部表达式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简单变量</a:t>
            </a:r>
            <a:r>
              <a:rPr lang="en-US" altLang="zh-CN" sz="2400" dirty="0">
                <a:latin typeface="Times New Roman" panose="02020603050405020304" pitchFamily="18" charset="0"/>
                <a:ea typeface="楷体_GB2312" pitchFamily="49" charset="-122"/>
              </a:rPr>
              <a:t>&gt;&lt;</a:t>
            </a:r>
            <a:r>
              <a:rPr lang="zh-CN" altLang="en-US" sz="2400" dirty="0">
                <a:latin typeface="Times New Roman" panose="02020603050405020304" pitchFamily="18" charset="0"/>
                <a:ea typeface="楷体_GB2312" pitchFamily="49" charset="-122"/>
              </a:rPr>
              <a:t>运算符</a:t>
            </a:r>
            <a:r>
              <a:rPr lang="en-US" altLang="zh-CN" sz="2400" dirty="0">
                <a:latin typeface="Times New Roman" panose="02020603050405020304" pitchFamily="18" charset="0"/>
                <a:ea typeface="楷体_GB2312" pitchFamily="49" charset="-122"/>
              </a:rPr>
              <a:t>&gt;&lt;</a:t>
            </a:r>
            <a:r>
              <a:rPr lang="zh-CN" altLang="en-US" sz="2400" dirty="0">
                <a:latin typeface="Times New Roman" panose="02020603050405020304" pitchFamily="18" charset="0"/>
                <a:ea typeface="楷体_GB2312" pitchFamily="49" charset="-122"/>
              </a:rPr>
              <a:t>简单变量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右部表达式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简单变量</a:t>
            </a:r>
            <a:r>
              <a:rPr lang="en-US" altLang="zh-CN" sz="2400" dirty="0">
                <a:latin typeface="Times New Roman" panose="02020603050405020304" pitchFamily="18" charset="0"/>
                <a:ea typeface="楷体_GB2312" pitchFamily="49" charset="-122"/>
              </a:rPr>
              <a:t>&gt;&lt;</a:t>
            </a:r>
            <a:r>
              <a:rPr lang="zh-CN" altLang="en-US" sz="2400" dirty="0">
                <a:latin typeface="Times New Roman" panose="02020603050405020304" pitchFamily="18" charset="0"/>
                <a:ea typeface="楷体_GB2312" pitchFamily="49" charset="-122"/>
              </a:rPr>
              <a:t>运算符</a:t>
            </a:r>
            <a:r>
              <a:rPr lang="en-US" altLang="zh-CN" sz="2400" dirty="0">
                <a:latin typeface="Times New Roman" panose="02020603050405020304" pitchFamily="18" charset="0"/>
                <a:ea typeface="楷体_GB2312" pitchFamily="49" charset="-122"/>
              </a:rPr>
              <a:t>&gt;&lt;</a:t>
            </a:r>
            <a:r>
              <a:rPr lang="zh-CN" altLang="en-US" sz="2400" dirty="0">
                <a:latin typeface="Times New Roman" panose="02020603050405020304" pitchFamily="18" charset="0"/>
                <a:ea typeface="楷体_GB2312" pitchFamily="49" charset="-122"/>
              </a:rPr>
              <a:t>下标变量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右部表达式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下标变量</a:t>
            </a:r>
            <a:r>
              <a:rPr lang="en-US" altLang="zh-CN" sz="2400" dirty="0">
                <a:latin typeface="Times New Roman" panose="02020603050405020304" pitchFamily="18" charset="0"/>
                <a:ea typeface="楷体_GB2312" pitchFamily="49" charset="-122"/>
              </a:rPr>
              <a:t>&gt;&lt;</a:t>
            </a:r>
            <a:r>
              <a:rPr lang="zh-CN" altLang="en-US" sz="2400" dirty="0">
                <a:latin typeface="Times New Roman" panose="02020603050405020304" pitchFamily="18" charset="0"/>
                <a:ea typeface="楷体_GB2312" pitchFamily="49" charset="-122"/>
              </a:rPr>
              <a:t>运算符</a:t>
            </a:r>
            <a:r>
              <a:rPr lang="en-US" altLang="zh-CN" sz="2400" dirty="0">
                <a:latin typeface="Times New Roman" panose="02020603050405020304" pitchFamily="18" charset="0"/>
                <a:ea typeface="楷体_GB2312" pitchFamily="49" charset="-122"/>
              </a:rPr>
              <a:t>&gt;&lt;</a:t>
            </a:r>
            <a:r>
              <a:rPr lang="zh-CN" altLang="en-US" sz="2400" dirty="0">
                <a:latin typeface="Times New Roman" panose="02020603050405020304" pitchFamily="18" charset="0"/>
                <a:ea typeface="楷体_GB2312" pitchFamily="49" charset="-122"/>
              </a:rPr>
              <a:t>简单变量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右部表达式</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下标变量</a:t>
            </a:r>
            <a:r>
              <a:rPr lang="en-US" altLang="zh-CN" sz="2400" dirty="0">
                <a:latin typeface="Times New Roman" panose="02020603050405020304" pitchFamily="18" charset="0"/>
                <a:ea typeface="楷体_GB2312" pitchFamily="49" charset="-122"/>
              </a:rPr>
              <a:t>&gt;&lt;</a:t>
            </a:r>
            <a:r>
              <a:rPr lang="zh-CN" altLang="en-US" sz="2400" dirty="0">
                <a:latin typeface="Times New Roman" panose="02020603050405020304" pitchFamily="18" charset="0"/>
                <a:ea typeface="楷体_GB2312" pitchFamily="49" charset="-122"/>
              </a:rPr>
              <a:t>运算符</a:t>
            </a:r>
            <a:r>
              <a:rPr lang="en-US" altLang="zh-CN" sz="2400" dirty="0">
                <a:latin typeface="Times New Roman" panose="02020603050405020304" pitchFamily="18" charset="0"/>
                <a:ea typeface="楷体_GB2312" pitchFamily="49" charset="-122"/>
              </a:rPr>
              <a:t>&gt;&lt;</a:t>
            </a:r>
            <a:r>
              <a:rPr lang="zh-CN" altLang="en-US" sz="2400" dirty="0">
                <a:latin typeface="Times New Roman" panose="02020603050405020304" pitchFamily="18" charset="0"/>
                <a:ea typeface="楷体_GB2312" pitchFamily="49" charset="-122"/>
              </a:rPr>
              <a:t>下标变量</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运算符</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运算符</a:t>
            </a:r>
            <a:r>
              <a:rPr lang="en-US" altLang="zh-CN" sz="2400" dirty="0">
                <a:latin typeface="Times New Roman" panose="02020603050405020304" pitchFamily="18" charset="0"/>
                <a:ea typeface="楷体_GB2312" pitchFamily="49" charset="-122"/>
              </a:rPr>
              <a:t>&gt;</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 -}</a:t>
            </a:r>
            <a:endParaRPr lang="en-US" altLang="zh-CN" sz="2400" i="1" dirty="0">
              <a:latin typeface="Times New Roman" panose="02020603050405020304" pitchFamily="18" charset="0"/>
              <a:ea typeface="楷体_GB2312" pitchFamily="49" charset="-122"/>
            </a:endParaRPr>
          </a:p>
          <a:p>
            <a:pPr marL="0" indent="0">
              <a:lnSpc>
                <a:spcPct val="150000"/>
              </a:lnSpc>
              <a:buNone/>
            </a:pPr>
            <a:r>
              <a:rPr lang="en-US" altLang="zh-CN" sz="2400" i="1" dirty="0">
                <a:latin typeface="Times New Roman" panose="02020603050405020304" pitchFamily="18" charset="0"/>
                <a:ea typeface="楷体_GB2312" pitchFamily="49" charset="-122"/>
              </a:rPr>
              <a:t>S</a:t>
            </a:r>
            <a:r>
              <a:rPr lang="en-US" altLang="zh-CN" sz="2400" dirty="0">
                <a:latin typeface="Times New Roman" panose="02020603050405020304" pitchFamily="18" charset="0"/>
                <a:ea typeface="楷体_GB2312" pitchFamily="49" charset="-122"/>
              </a:rPr>
              <a:t>=&lt;</a:t>
            </a:r>
            <a:r>
              <a:rPr lang="zh-CN" altLang="en-US" sz="2400" dirty="0">
                <a:latin typeface="Times New Roman" panose="02020603050405020304" pitchFamily="18" charset="0"/>
                <a:ea typeface="楷体_GB2312" pitchFamily="49" charset="-122"/>
              </a:rPr>
              <a:t>赋值语句</a:t>
            </a:r>
            <a:r>
              <a:rPr lang="en-US" altLang="zh-CN" sz="2400" dirty="0">
                <a:latin typeface="Times New Roman" panose="02020603050405020304" pitchFamily="18" charset="0"/>
                <a:ea typeface="楷体_GB2312" pitchFamily="49" charset="-122"/>
              </a:rPr>
              <a:t>&gt; </a:t>
            </a:r>
          </a:p>
        </p:txBody>
      </p:sp>
      <p:sp>
        <p:nvSpPr>
          <p:cNvPr id="4" name="日期占位符 3"/>
          <p:cNvSpPr>
            <a:spLocks noGrp="1"/>
          </p:cNvSpPr>
          <p:nvPr>
            <p:ph type="dt" sz="half" idx="10"/>
          </p:nvPr>
        </p:nvSpPr>
        <p:spPr/>
        <p:txBody>
          <a:bodyPr/>
          <a:lstStyle/>
          <a:p>
            <a:fld id="{263A7473-B257-40C2-8875-33C156F9FAC4}"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6AC39023-9B93-4A82-8E2E-66DA106AF923}" type="slidenum">
              <a:rPr lang="en-US" altLang="zh-CN"/>
              <a:pPr/>
              <a:t>32</a:t>
            </a:fld>
            <a:endParaRPr lang="en-US" altLang="zh-CN"/>
          </a:p>
        </p:txBody>
      </p:sp>
    </p:spTree>
    <p:extLst>
      <p:ext uri="{BB962C8B-B14F-4D97-AF65-F5344CB8AC3E}">
        <p14:creationId xmlns:p14="http://schemas.microsoft.com/office/powerpoint/2010/main" val="395914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a:noFill/>
          <a:ln/>
        </p:spPr>
        <p:txBody>
          <a:bodyPr vert="horz" lIns="92075" tIns="46038" rIns="92075" bIns="46038" rtlCol="0" anchor="ctr">
            <a:norm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  </a:t>
            </a:r>
            <a:r>
              <a:rPr lang="zh-CN" altLang="en-US" dirty="0">
                <a:latin typeface="Times New Roman" panose="02020603050405020304" pitchFamily="18" charset="0"/>
              </a:rPr>
              <a:t>赋值语句的文法（续）</a:t>
            </a:r>
          </a:p>
        </p:txBody>
      </p:sp>
      <p:sp>
        <p:nvSpPr>
          <p:cNvPr id="1009667" name="Rectangle 3"/>
          <p:cNvSpPr>
            <a:spLocks noGrp="1" noChangeArrowheads="1"/>
          </p:cNvSpPr>
          <p:nvPr>
            <p:ph idx="1"/>
          </p:nvPr>
        </p:nvSpPr>
        <p:spPr>
          <a:noFill/>
          <a:ln/>
        </p:spPr>
        <p:txBody>
          <a:bodyPr vert="horz" lIns="92075" tIns="46038" rIns="92075" bIns="46038" rtlCol="0">
            <a:normAutofit/>
          </a:bodyPr>
          <a:lstStyle/>
          <a:p>
            <a:r>
              <a:rPr lang="zh-CN" altLang="en-US" dirty="0">
                <a:latin typeface="Times New Roman" panose="02020603050405020304" pitchFamily="18" charset="0"/>
                <a:ea typeface="楷体_GB2312" pitchFamily="49" charset="-122"/>
              </a:rPr>
              <a:t>符号化之后：</a:t>
            </a:r>
          </a:p>
          <a:p>
            <a:r>
              <a:rPr lang="en-US" altLang="zh-CN" i="1" dirty="0">
                <a:latin typeface="Times New Roman" panose="02020603050405020304" pitchFamily="18" charset="0"/>
                <a:ea typeface="楷体_GB2312" pitchFamily="49" charset="-122"/>
              </a:rPr>
              <a:t>G</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E</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D</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P</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m[1]</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m[2]</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m[3]</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P</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p>
          <a:p>
            <a:pPr>
              <a:buFontTx/>
              <a:buNone/>
            </a:pPr>
            <a:r>
              <a:rPr lang="zh-CN" altLang="en-US" dirty="0">
                <a:latin typeface="Times New Roman" panose="02020603050405020304" pitchFamily="18" charset="0"/>
                <a:ea typeface="楷体_GB2312" pitchFamily="49" charset="-122"/>
              </a:rPr>
              <a:t>其中，</a:t>
            </a:r>
            <a:r>
              <a:rPr lang="en-US" altLang="zh-CN" i="1" dirty="0">
                <a:latin typeface="Times New Roman" panose="02020603050405020304" pitchFamily="18" charset="0"/>
                <a:ea typeface="楷体_GB2312" pitchFamily="49" charset="-122"/>
              </a:rPr>
              <a:t>P</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B</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E</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B</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B</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D</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C</a:t>
            </a:r>
            <a:r>
              <a:rPr lang="en-US" altLang="zh-CN" dirty="0" err="1">
                <a:latin typeface="Times New Roman" panose="02020603050405020304" pitchFamily="18" charset="0"/>
                <a:ea typeface="楷体_GB2312" pitchFamily="49" charset="-122"/>
                <a:sym typeface="Symbol" panose="05050102010706020507" pitchFamily="18" charset="2"/>
              </a:rPr>
              <a:t></a:t>
            </a:r>
            <a:r>
              <a:rPr lang="en-US" altLang="zh-CN" dirty="0" err="1">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C</a:t>
            </a:r>
            <a:r>
              <a:rPr lang="en-US" altLang="zh-CN" dirty="0" err="1">
                <a:latin typeface="Times New Roman" panose="02020603050405020304" pitchFamily="18" charset="0"/>
                <a:ea typeface="楷体_GB2312" pitchFamily="49" charset="-122"/>
                <a:sym typeface="Symbol" panose="05050102010706020507" pitchFamily="18" charset="2"/>
              </a:rPr>
              <a:t></a:t>
            </a:r>
            <a:r>
              <a:rPr lang="en-US" altLang="zh-CN" dirty="0" err="1">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C</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dirty="0">
                <a:latin typeface="Times New Roman" panose="02020603050405020304" pitchFamily="18" charset="0"/>
                <a:ea typeface="楷体_GB2312" pitchFamily="49" charset="-122"/>
              </a:rPr>
              <a:t> c</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D</a:t>
            </a:r>
            <a:r>
              <a:rPr lang="en-US" altLang="zh-CN" dirty="0" err="1">
                <a:latin typeface="Times New Roman" panose="02020603050405020304" pitchFamily="18" charset="0"/>
                <a:ea typeface="楷体_GB2312" pitchFamily="49" charset="-122"/>
                <a:sym typeface="Symbol" panose="05050102010706020507" pitchFamily="18" charset="2"/>
              </a:rPr>
              <a:t></a:t>
            </a:r>
            <a:r>
              <a:rPr lang="en-US" altLang="zh-CN" dirty="0" err="1">
                <a:latin typeface="Times New Roman" panose="02020603050405020304" pitchFamily="18" charset="0"/>
                <a:ea typeface="楷体_GB2312" pitchFamily="49" charset="-122"/>
              </a:rPr>
              <a:t>m</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D</a:t>
            </a:r>
            <a:r>
              <a:rPr lang="en-US" altLang="zh-CN" dirty="0" err="1">
                <a:latin typeface="Times New Roman" panose="02020603050405020304" pitchFamily="18" charset="0"/>
                <a:ea typeface="楷体_GB2312" pitchFamily="49" charset="-122"/>
                <a:sym typeface="Symbol" panose="05050102010706020507" pitchFamily="18" charset="2"/>
              </a:rPr>
              <a:t></a:t>
            </a:r>
            <a:r>
              <a:rPr lang="en-US" altLang="zh-CN" dirty="0" err="1">
                <a:latin typeface="Times New Roman" panose="02020603050405020304" pitchFamily="18" charset="0"/>
                <a:ea typeface="楷体_GB2312" pitchFamily="49" charset="-122"/>
              </a:rPr>
              <a:t>m</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D</a:t>
            </a:r>
            <a:r>
              <a:rPr lang="en-US" altLang="zh-CN" dirty="0" err="1">
                <a:latin typeface="Times New Roman" panose="02020603050405020304" pitchFamily="18" charset="0"/>
                <a:ea typeface="楷体_GB2312" pitchFamily="49" charset="-122"/>
                <a:sym typeface="Symbol" panose="05050102010706020507" pitchFamily="18" charset="2"/>
              </a:rPr>
              <a:t></a:t>
            </a:r>
            <a:r>
              <a:rPr lang="en-US" altLang="zh-CN" dirty="0" err="1">
                <a:latin typeface="Times New Roman" panose="02020603050405020304" pitchFamily="18" charset="0"/>
                <a:ea typeface="楷体_GB2312" pitchFamily="49" charset="-122"/>
              </a:rPr>
              <a:t>m</a:t>
            </a:r>
            <a:r>
              <a:rPr lang="en-US" altLang="zh-CN" dirty="0">
                <a:latin typeface="Times New Roman" panose="02020603050405020304" pitchFamily="18" charset="0"/>
                <a:ea typeface="楷体_GB2312" pitchFamily="49" charset="-122"/>
              </a:rPr>
              <a:t>[3]</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COC</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COD</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DOC</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DOD</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O</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O</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dirty="0">
                <a:latin typeface="Times New Roman" panose="02020603050405020304" pitchFamily="18" charset="0"/>
                <a:ea typeface="楷体_GB2312" pitchFamily="49" charset="-122"/>
              </a:rPr>
              <a:t> -} </a:t>
            </a:r>
          </a:p>
        </p:txBody>
      </p:sp>
      <p:sp>
        <p:nvSpPr>
          <p:cNvPr id="4" name="日期占位符 3"/>
          <p:cNvSpPr>
            <a:spLocks noGrp="1"/>
          </p:cNvSpPr>
          <p:nvPr>
            <p:ph type="dt" sz="half" idx="10"/>
          </p:nvPr>
        </p:nvSpPr>
        <p:spPr/>
        <p:txBody>
          <a:bodyPr/>
          <a:lstStyle/>
          <a:p>
            <a:fld id="{5A9186C5-760F-4097-9304-9F802E1F1F62}"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7860F696-C984-4449-9001-9E54DFE6A2D2}" type="slidenum">
              <a:rPr lang="en-US" altLang="zh-CN"/>
              <a:pPr/>
              <a:t>33</a:t>
            </a:fld>
            <a:endParaRPr lang="en-US" altLang="zh-CN"/>
          </a:p>
        </p:txBody>
      </p:sp>
    </p:spTree>
    <p:extLst>
      <p:ext uri="{BB962C8B-B14F-4D97-AF65-F5344CB8AC3E}">
        <p14:creationId xmlns:p14="http://schemas.microsoft.com/office/powerpoint/2010/main" val="54600800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normAutofit/>
          </a:bodyPr>
          <a:lstStyle/>
          <a:p>
            <a:r>
              <a:rPr lang="zh-CN" altLang="en-US">
                <a:latin typeface="Times New Roman" panose="02020603050405020304" pitchFamily="18" charset="0"/>
              </a:rPr>
              <a:t>产生式的简写</a:t>
            </a:r>
          </a:p>
        </p:txBody>
      </p:sp>
      <p:sp>
        <p:nvSpPr>
          <p:cNvPr id="1010691" name="Rectangle 3"/>
          <p:cNvSpPr>
            <a:spLocks noGrp="1" noChangeArrowheads="1"/>
          </p:cNvSpPr>
          <p:nvPr>
            <p:ph idx="1"/>
          </p:nvPr>
        </p:nvSpPr>
        <p:spPr/>
        <p:txBody>
          <a:bodyPr>
            <a:normAutofit lnSpcReduction="10000"/>
          </a:bodyPr>
          <a:lstStyle/>
          <a:p>
            <a:pPr marL="0" indent="0" algn="just">
              <a:lnSpc>
                <a:spcPct val="150000"/>
              </a:lnSpc>
            </a:pP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对一组有相同左部的产生式</a:t>
            </a:r>
          </a:p>
          <a:p>
            <a:pPr marL="0" indent="0" algn="just">
              <a:lnSpc>
                <a:spcPct val="150000"/>
              </a:lnSpc>
              <a:buNone/>
            </a:pPr>
            <a:r>
              <a:rPr lang="en-US" altLang="zh-CN" b="1" dirty="0">
                <a:latin typeface="Times New Roman" panose="02020603050405020304" pitchFamily="18" charset="0"/>
                <a:ea typeface="楷体_GB2312" pitchFamily="49" charset="-122"/>
              </a:rPr>
              <a:t>α→β</a:t>
            </a:r>
            <a:r>
              <a:rPr lang="en-US" altLang="zh-CN" b="1" baseline="-30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α→β</a:t>
            </a:r>
            <a:r>
              <a:rPr lang="en-US" altLang="zh-CN" b="1" baseline="-30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α→β</a:t>
            </a:r>
            <a:r>
              <a:rPr lang="en-US" altLang="zh-CN" b="1" baseline="-30000" dirty="0">
                <a:latin typeface="Times New Roman" panose="02020603050405020304" pitchFamily="18" charset="0"/>
                <a:ea typeface="楷体_GB2312" pitchFamily="49" charset="-122"/>
              </a:rPr>
              <a:t>n</a:t>
            </a:r>
          </a:p>
          <a:p>
            <a:pPr marL="0" indent="0" algn="just">
              <a:lnSpc>
                <a:spcPct val="150000"/>
              </a:lnSpc>
              <a:buNone/>
            </a:pPr>
            <a:r>
              <a:rPr lang="zh-CN" altLang="en-US" b="1" dirty="0">
                <a:latin typeface="Times New Roman" panose="02020603050405020304" pitchFamily="18" charset="0"/>
                <a:ea typeface="楷体_GB2312" pitchFamily="49" charset="-122"/>
              </a:rPr>
              <a:t>可以简单地记为：</a:t>
            </a:r>
          </a:p>
          <a:p>
            <a:pPr marL="0" indent="0" algn="just">
              <a:lnSpc>
                <a:spcPct val="150000"/>
              </a:lnSpc>
              <a:buNone/>
            </a:pPr>
            <a:r>
              <a:rPr lang="en-US" altLang="zh-CN" b="1" dirty="0">
                <a:latin typeface="Times New Roman" panose="02020603050405020304" pitchFamily="18" charset="0"/>
                <a:ea typeface="楷体_GB2312" pitchFamily="49" charset="-122"/>
              </a:rPr>
              <a:t>α→β</a:t>
            </a:r>
            <a:r>
              <a:rPr lang="en-US" altLang="zh-CN" b="1" baseline="-30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|β</a:t>
            </a:r>
            <a:r>
              <a:rPr lang="en-US" altLang="zh-CN" b="1" baseline="-30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|…|β</a:t>
            </a:r>
            <a:r>
              <a:rPr lang="en-US" altLang="zh-CN" b="1" baseline="-30000" dirty="0">
                <a:latin typeface="Times New Roman" panose="02020603050405020304" pitchFamily="18" charset="0"/>
                <a:ea typeface="楷体_GB2312" pitchFamily="49" charset="-122"/>
              </a:rPr>
              <a:t>n</a:t>
            </a:r>
            <a:endParaRPr lang="en-US" altLang="zh-CN" b="1" dirty="0">
              <a:latin typeface="Times New Roman" panose="02020603050405020304" pitchFamily="18" charset="0"/>
              <a:ea typeface="楷体_GB2312" pitchFamily="49" charset="-122"/>
            </a:endParaRPr>
          </a:p>
          <a:p>
            <a:pPr marL="0" indent="0">
              <a:lnSpc>
                <a:spcPct val="150000"/>
              </a:lnSpc>
              <a:buNone/>
            </a:pPr>
            <a:r>
              <a:rPr lang="zh-CN" altLang="en-US" b="1" dirty="0">
                <a:latin typeface="Times New Roman" panose="02020603050405020304" pitchFamily="18" charset="0"/>
                <a:ea typeface="楷体_GB2312" pitchFamily="49" charset="-122"/>
              </a:rPr>
              <a:t>读作：</a:t>
            </a:r>
            <a:r>
              <a:rPr lang="en-US" altLang="zh-CN" b="1" dirty="0">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定义为或者</a:t>
            </a:r>
            <a:r>
              <a:rPr lang="en-US" altLang="zh-CN" b="1" dirty="0">
                <a:latin typeface="Times New Roman" panose="02020603050405020304" pitchFamily="18" charset="0"/>
                <a:ea typeface="楷体_GB2312" pitchFamily="49" charset="-122"/>
              </a:rPr>
              <a:t>β</a:t>
            </a:r>
            <a:r>
              <a:rPr lang="en-US" altLang="zh-CN" b="1" baseline="-30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，或者</a:t>
            </a:r>
            <a:r>
              <a:rPr lang="en-US" altLang="zh-CN" b="1" dirty="0">
                <a:latin typeface="Times New Roman" panose="02020603050405020304" pitchFamily="18" charset="0"/>
                <a:ea typeface="楷体_GB2312" pitchFamily="49" charset="-122"/>
              </a:rPr>
              <a:t>β</a:t>
            </a:r>
            <a:r>
              <a:rPr lang="en-US" altLang="zh-CN" b="1" baseline="-30000"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，或者</a:t>
            </a:r>
            <a:r>
              <a:rPr lang="en-US" altLang="zh-CN" b="1" dirty="0">
                <a:latin typeface="Times New Roman" panose="02020603050405020304" pitchFamily="18" charset="0"/>
                <a:ea typeface="楷体_GB2312" pitchFamily="49" charset="-122"/>
              </a:rPr>
              <a:t>β</a:t>
            </a:r>
            <a:r>
              <a:rPr lang="en-US" altLang="zh-CN" b="1" baseline="-30000" dirty="0">
                <a:latin typeface="Times New Roman" panose="02020603050405020304" pitchFamily="18" charset="0"/>
                <a:ea typeface="楷体_GB2312" pitchFamily="49" charset="-122"/>
              </a:rPr>
              <a:t>n</a:t>
            </a:r>
            <a:r>
              <a:rPr lang="zh-CN" altLang="en-US" b="1" dirty="0">
                <a:latin typeface="Times New Roman" panose="02020603050405020304" pitchFamily="18" charset="0"/>
                <a:ea typeface="楷体_GB2312" pitchFamily="49" charset="-122"/>
              </a:rPr>
              <a:t>。并且称它们为</a:t>
            </a:r>
            <a:r>
              <a:rPr lang="en-US" altLang="zh-CN" b="1" dirty="0">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产生式。</a:t>
            </a:r>
            <a:r>
              <a:rPr lang="en-US" altLang="zh-CN" b="1" dirty="0">
                <a:latin typeface="Times New Roman" panose="02020603050405020304" pitchFamily="18" charset="0"/>
                <a:ea typeface="楷体_GB2312" pitchFamily="49" charset="-122"/>
              </a:rPr>
              <a:t>β</a:t>
            </a:r>
            <a:r>
              <a:rPr lang="en-US" altLang="zh-CN" b="1" baseline="-30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β</a:t>
            </a:r>
            <a:r>
              <a:rPr lang="en-US" altLang="zh-CN" b="1" baseline="-30000"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β</a:t>
            </a:r>
            <a:r>
              <a:rPr lang="en-US" altLang="zh-CN" b="1" baseline="-30000" dirty="0">
                <a:latin typeface="Times New Roman" panose="02020603050405020304" pitchFamily="18" charset="0"/>
                <a:ea typeface="楷体_GB2312" pitchFamily="49" charset="-122"/>
              </a:rPr>
              <a:t>n</a:t>
            </a:r>
            <a:r>
              <a:rPr lang="zh-CN" altLang="en-US" b="1" dirty="0">
                <a:latin typeface="Times New Roman" panose="02020603050405020304" pitchFamily="18" charset="0"/>
                <a:ea typeface="楷体_GB2312" pitchFamily="49" charset="-122"/>
              </a:rPr>
              <a:t>称为</a:t>
            </a:r>
            <a:r>
              <a:rPr lang="zh-CN" altLang="en-US" b="1" dirty="0">
                <a:solidFill>
                  <a:srgbClr val="FF0000"/>
                </a:solidFill>
                <a:latin typeface="Times New Roman" panose="02020603050405020304" pitchFamily="18" charset="0"/>
                <a:ea typeface="楷体_GB2312" pitchFamily="49" charset="-122"/>
              </a:rPr>
              <a:t>候选式</a:t>
            </a:r>
            <a:r>
              <a:rPr lang="en-US" altLang="zh-CN" b="1" dirty="0">
                <a:latin typeface="Times New Roman" panose="02020603050405020304" pitchFamily="18" charset="0"/>
                <a:ea typeface="楷体_GB2312" pitchFamily="49" charset="-122"/>
              </a:rPr>
              <a:t>(Candidate)</a:t>
            </a:r>
            <a:r>
              <a:rPr lang="zh-CN" altLang="en-US" b="1" dirty="0">
                <a:latin typeface="Times New Roman" panose="02020603050405020304" pitchFamily="18" charset="0"/>
                <a:ea typeface="楷体_GB2312" pitchFamily="49" charset="-122"/>
              </a:rPr>
              <a:t>。</a:t>
            </a:r>
          </a:p>
        </p:txBody>
      </p:sp>
      <p:sp>
        <p:nvSpPr>
          <p:cNvPr id="5" name="日期占位符 3"/>
          <p:cNvSpPr>
            <a:spLocks noGrp="1"/>
          </p:cNvSpPr>
          <p:nvPr>
            <p:ph type="dt" sz="half" idx="10"/>
          </p:nvPr>
        </p:nvSpPr>
        <p:spPr/>
        <p:txBody>
          <a:bodyPr/>
          <a:lstStyle/>
          <a:p>
            <a:fld id="{14DECB18-8BFA-47EE-B38B-94A73F457711}" type="datetime1">
              <a:rPr lang="zh-CN" altLang="en-US"/>
              <a:pPr/>
              <a:t>2018-09-10</a:t>
            </a:fld>
            <a:endParaRPr lang="en-US" altLang="zh-CN"/>
          </a:p>
        </p:txBody>
      </p:sp>
      <p:sp>
        <p:nvSpPr>
          <p:cNvPr id="7" name="灯片编号占位符 5"/>
          <p:cNvSpPr>
            <a:spLocks noGrp="1"/>
          </p:cNvSpPr>
          <p:nvPr>
            <p:ph type="sldNum" sz="quarter" idx="12"/>
          </p:nvPr>
        </p:nvSpPr>
        <p:spPr/>
        <p:txBody>
          <a:bodyPr/>
          <a:lstStyle/>
          <a:p>
            <a:fld id="{BCD449C1-8C0E-4F77-B664-4E22088332C2}" type="slidenum">
              <a:rPr lang="en-US" altLang="zh-CN"/>
              <a:pPr/>
              <a:t>34</a:t>
            </a:fld>
            <a:endParaRPr lang="en-US" altLang="zh-CN"/>
          </a:p>
        </p:txBody>
      </p:sp>
    </p:spTree>
    <p:extLst>
      <p:ext uri="{BB962C8B-B14F-4D97-AF65-F5344CB8AC3E}">
        <p14:creationId xmlns:p14="http://schemas.microsoft.com/office/powerpoint/2010/main" val="1297990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5506" name="Rectangle 2"/>
          <p:cNvSpPr>
            <a:spLocks noGrp="1" noChangeArrowheads="1"/>
          </p:cNvSpPr>
          <p:nvPr>
            <p:ph type="title"/>
          </p:nvPr>
        </p:nvSpPr>
        <p:spPr/>
        <p:txBody>
          <a:bodyPr/>
          <a:lstStyle/>
          <a:p>
            <a:r>
              <a:rPr lang="zh-CN" altLang="zh-CN">
                <a:latin typeface="Times New Roman" panose="02020603050405020304" pitchFamily="18" charset="0"/>
              </a:rPr>
              <a:t>句子的派生</a:t>
            </a:r>
            <a:r>
              <a:rPr lang="en-US" altLang="zh-CN">
                <a:latin typeface="Times New Roman" panose="02020603050405020304" pitchFamily="18" charset="0"/>
              </a:rPr>
              <a:t>(</a:t>
            </a:r>
            <a:r>
              <a:rPr lang="zh-CN" altLang="zh-CN">
                <a:latin typeface="Times New Roman" panose="02020603050405020304" pitchFamily="18" charset="0"/>
              </a:rPr>
              <a:t>推导</a:t>
            </a:r>
            <a:r>
              <a:rPr lang="en-US" altLang="zh-CN">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从产生语言的角度</a:t>
            </a:r>
          </a:p>
        </p:txBody>
      </p:sp>
      <p:sp>
        <p:nvSpPr>
          <p:cNvPr id="2965507" name="Rectangle 3"/>
          <p:cNvSpPr>
            <a:spLocks noGrp="1" noChangeArrowheads="1"/>
          </p:cNvSpPr>
          <p:nvPr>
            <p:ph idx="1"/>
          </p:nvPr>
        </p:nvSpPr>
        <p:spPr/>
        <p:txBody>
          <a:bodyPr/>
          <a:lstStyle/>
          <a:p>
            <a:pPr>
              <a:buFontTx/>
              <a:buNone/>
            </a:pPr>
            <a:r>
              <a:rPr kumimoji="1" lang="en-US" altLang="zh-CN" b="1" dirty="0">
                <a:ea typeface="宋体" panose="02010600030101010101" pitchFamily="2" charset="-122"/>
                <a:sym typeface="Symbol" panose="05050102010706020507" pitchFamily="18" charset="2"/>
              </a:rPr>
              <a:t></a:t>
            </a:r>
            <a:r>
              <a:rPr kumimoji="1" lang="zh-CN" altLang="en-US" b="1" dirty="0">
                <a:ea typeface="宋体" panose="02010600030101010101" pitchFamily="2" charset="-122"/>
                <a:sym typeface="Symbol" panose="05050102010706020507" pitchFamily="18" charset="2"/>
              </a:rPr>
              <a:t>赋值语句 </a:t>
            </a:r>
          </a:p>
          <a:p>
            <a:pPr>
              <a:buFontTx/>
              <a:buNone/>
            </a:pPr>
            <a:r>
              <a:rPr kumimoji="1" lang="zh-CN" altLang="en-US" b="1" dirty="0">
                <a:ea typeface="宋体" panose="02010600030101010101" pitchFamily="2" charset="-122"/>
                <a:sym typeface="Symbol" panose="05050102010706020507" pitchFamily="18" charset="2"/>
              </a:rPr>
              <a:t>		  左部量 </a:t>
            </a:r>
            <a:r>
              <a:rPr kumimoji="1" lang="en-US" altLang="zh-CN" b="1" dirty="0">
                <a:ea typeface="宋体" panose="02010600030101010101" pitchFamily="2" charset="-122"/>
                <a:sym typeface="Symbol" panose="05050102010706020507" pitchFamily="18" charset="2"/>
              </a:rPr>
              <a:t>= </a:t>
            </a:r>
            <a:r>
              <a:rPr kumimoji="1" lang="zh-CN" altLang="en-US" b="1" dirty="0">
                <a:ea typeface="宋体" panose="02010600030101010101" pitchFamily="2" charset="-122"/>
                <a:sym typeface="Symbol" panose="05050102010706020507" pitchFamily="18" charset="2"/>
              </a:rPr>
              <a:t>右部表达式   </a:t>
            </a:r>
          </a:p>
          <a:p>
            <a:pPr>
              <a:buFontTx/>
              <a:buNone/>
            </a:pPr>
            <a:r>
              <a:rPr kumimoji="1" lang="zh-CN" altLang="en-US" b="1" dirty="0">
                <a:ea typeface="宋体" panose="02010600030101010101" pitchFamily="2" charset="-122"/>
                <a:sym typeface="Symbol" panose="05050102010706020507" pitchFamily="18" charset="2"/>
              </a:rPr>
              <a:t>             </a:t>
            </a:r>
            <a:r>
              <a:rPr kumimoji="1" lang="zh-CN" altLang="en-US" b="1" dirty="0">
                <a:solidFill>
                  <a:srgbClr val="0000FF"/>
                </a:solidFill>
                <a:ea typeface="宋体" panose="02010600030101010101" pitchFamily="2" charset="-122"/>
                <a:sym typeface="Symbol" panose="05050102010706020507" pitchFamily="18" charset="2"/>
              </a:rPr>
              <a:t>简单变量</a:t>
            </a:r>
            <a:r>
              <a:rPr kumimoji="1" lang="zh-CN" altLang="en-US" b="1" dirty="0">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 </a:t>
            </a:r>
            <a:r>
              <a:rPr kumimoji="1" lang="zh-CN" altLang="en-US" b="1" dirty="0">
                <a:ea typeface="宋体" panose="02010600030101010101" pitchFamily="2" charset="-122"/>
                <a:sym typeface="Symbol" panose="05050102010706020507" pitchFamily="18" charset="2"/>
              </a:rPr>
              <a:t>右部表达式 </a:t>
            </a:r>
          </a:p>
          <a:p>
            <a:pPr>
              <a:buFontTx/>
              <a:buNone/>
            </a:pPr>
            <a:r>
              <a:rPr kumimoji="1" lang="zh-CN" altLang="en-US" b="1" dirty="0">
                <a:ea typeface="宋体" panose="02010600030101010101" pitchFamily="2" charset="-122"/>
                <a:sym typeface="Symbol" panose="05050102010706020507" pitchFamily="18" charset="2"/>
              </a:rPr>
              <a:t>             </a:t>
            </a:r>
            <a:r>
              <a:rPr kumimoji="1" lang="en-US" altLang="zh-CN" b="1" dirty="0">
                <a:ea typeface="宋体" panose="02010600030101010101" pitchFamily="2" charset="-122"/>
                <a:sym typeface="Symbol" panose="05050102010706020507" pitchFamily="18" charset="2"/>
              </a:rPr>
              <a:t>a = </a:t>
            </a:r>
            <a:r>
              <a:rPr kumimoji="1" lang="en-US" altLang="zh-CN" b="1" dirty="0">
                <a:solidFill>
                  <a:srgbClr val="0000FF"/>
                </a:solidFill>
                <a:ea typeface="宋体" panose="02010600030101010101" pitchFamily="2" charset="-122"/>
                <a:sym typeface="Symbol" panose="05050102010706020507" pitchFamily="18" charset="2"/>
              </a:rPr>
              <a:t></a:t>
            </a:r>
            <a:r>
              <a:rPr kumimoji="1" lang="zh-CN" altLang="en-US" b="1" dirty="0">
                <a:solidFill>
                  <a:srgbClr val="0000FF"/>
                </a:solidFill>
                <a:ea typeface="宋体" panose="02010600030101010101" pitchFamily="2" charset="-122"/>
                <a:sym typeface="Symbol" panose="05050102010706020507" pitchFamily="18" charset="2"/>
              </a:rPr>
              <a:t>右部表达式</a:t>
            </a:r>
            <a:r>
              <a:rPr kumimoji="1" lang="zh-CN" altLang="en-US" b="1" dirty="0">
                <a:ea typeface="宋体" panose="02010600030101010101" pitchFamily="2" charset="-122"/>
                <a:sym typeface="Symbol" panose="05050102010706020507" pitchFamily="18" charset="2"/>
              </a:rPr>
              <a:t> </a:t>
            </a:r>
          </a:p>
          <a:p>
            <a:pPr>
              <a:buFontTx/>
              <a:buNone/>
            </a:pPr>
            <a:r>
              <a:rPr kumimoji="1" lang="zh-CN" altLang="en-US" b="1" dirty="0">
                <a:ea typeface="宋体" panose="02010600030101010101" pitchFamily="2" charset="-122"/>
                <a:sym typeface="Symbol" panose="05050102010706020507" pitchFamily="18" charset="2"/>
              </a:rPr>
              <a:t>             </a:t>
            </a:r>
            <a:r>
              <a:rPr kumimoji="1" lang="en-US" altLang="zh-CN" b="1" dirty="0">
                <a:ea typeface="宋体" panose="02010600030101010101" pitchFamily="2" charset="-122"/>
                <a:sym typeface="Symbol" panose="05050102010706020507" pitchFamily="18" charset="2"/>
              </a:rPr>
              <a:t>a = </a:t>
            </a:r>
            <a:r>
              <a:rPr kumimoji="1" lang="en-US" altLang="zh-CN" b="1" dirty="0">
                <a:solidFill>
                  <a:srgbClr val="0000FF"/>
                </a:solidFill>
                <a:ea typeface="宋体" panose="02010600030101010101" pitchFamily="2" charset="-122"/>
                <a:sym typeface="Symbol" panose="05050102010706020507" pitchFamily="18" charset="2"/>
              </a:rPr>
              <a:t></a:t>
            </a:r>
            <a:r>
              <a:rPr kumimoji="1" lang="zh-CN" altLang="en-US" b="1" dirty="0">
                <a:solidFill>
                  <a:srgbClr val="0000FF"/>
                </a:solidFill>
                <a:ea typeface="宋体" panose="02010600030101010101" pitchFamily="2" charset="-122"/>
                <a:sym typeface="Symbol" panose="05050102010706020507" pitchFamily="18" charset="2"/>
              </a:rPr>
              <a:t>简单变量</a:t>
            </a:r>
            <a:r>
              <a:rPr kumimoji="1" lang="en-US" altLang="zh-CN" b="1" dirty="0">
                <a:ea typeface="宋体" panose="02010600030101010101" pitchFamily="2" charset="-122"/>
                <a:sym typeface="Symbol" panose="05050102010706020507" pitchFamily="18" charset="2"/>
              </a:rPr>
              <a:t>&lt;</a:t>
            </a:r>
            <a:r>
              <a:rPr kumimoji="1" lang="zh-CN" altLang="en-US" b="1" dirty="0">
                <a:ea typeface="宋体" panose="02010600030101010101" pitchFamily="2" charset="-122"/>
                <a:sym typeface="Symbol" panose="05050102010706020507" pitchFamily="18" charset="2"/>
              </a:rPr>
              <a:t>运算符</a:t>
            </a:r>
            <a:r>
              <a:rPr kumimoji="1" lang="en-US" altLang="zh-CN" b="1" dirty="0">
                <a:ea typeface="宋体" panose="02010600030101010101" pitchFamily="2" charset="-122"/>
                <a:sym typeface="Symbol" panose="05050102010706020507" pitchFamily="18" charset="2"/>
              </a:rPr>
              <a:t>&gt;&lt;</a:t>
            </a:r>
            <a:r>
              <a:rPr kumimoji="1" lang="zh-CN" altLang="en-US" b="1" dirty="0">
                <a:ea typeface="宋体" panose="02010600030101010101" pitchFamily="2" charset="-122"/>
                <a:sym typeface="Symbol" panose="05050102010706020507" pitchFamily="18" charset="2"/>
              </a:rPr>
              <a:t>简单变量</a:t>
            </a:r>
            <a:r>
              <a:rPr kumimoji="1" lang="en-US" altLang="zh-CN" b="1" dirty="0">
                <a:ea typeface="宋体" panose="02010600030101010101" pitchFamily="2" charset="-122"/>
                <a:sym typeface="Symbol" panose="05050102010706020507" pitchFamily="18" charset="2"/>
              </a:rPr>
              <a:t>&gt; </a:t>
            </a:r>
          </a:p>
          <a:p>
            <a:pPr>
              <a:buFontTx/>
              <a:buNone/>
            </a:pPr>
            <a:r>
              <a:rPr kumimoji="1" lang="en-US" altLang="zh-CN" b="1" dirty="0">
                <a:ea typeface="宋体" panose="02010600030101010101" pitchFamily="2" charset="-122"/>
                <a:sym typeface="Symbol" panose="05050102010706020507" pitchFamily="18" charset="2"/>
              </a:rPr>
              <a:t>             a = a </a:t>
            </a:r>
            <a:r>
              <a:rPr kumimoji="1" lang="en-US" altLang="zh-CN" b="1" dirty="0">
                <a:solidFill>
                  <a:srgbClr val="0000FF"/>
                </a:solidFill>
                <a:ea typeface="宋体" panose="02010600030101010101" pitchFamily="2" charset="-122"/>
                <a:sym typeface="Symbol" panose="05050102010706020507" pitchFamily="18" charset="2"/>
              </a:rPr>
              <a:t>&lt;</a:t>
            </a:r>
            <a:r>
              <a:rPr kumimoji="1" lang="zh-CN" altLang="en-US" b="1" dirty="0">
                <a:solidFill>
                  <a:srgbClr val="0000FF"/>
                </a:solidFill>
                <a:ea typeface="宋体" panose="02010600030101010101" pitchFamily="2" charset="-122"/>
                <a:sym typeface="Symbol" panose="05050102010706020507" pitchFamily="18" charset="2"/>
              </a:rPr>
              <a:t>运算符</a:t>
            </a:r>
            <a:r>
              <a:rPr kumimoji="1" lang="en-US" altLang="zh-CN" b="1" dirty="0">
                <a:solidFill>
                  <a:srgbClr val="0000FF"/>
                </a:solidFill>
                <a:ea typeface="宋体" panose="02010600030101010101" pitchFamily="2" charset="-122"/>
                <a:sym typeface="Symbol" panose="05050102010706020507" pitchFamily="18" charset="2"/>
              </a:rPr>
              <a:t>&gt;</a:t>
            </a:r>
            <a:r>
              <a:rPr kumimoji="1" lang="en-US" altLang="zh-CN" b="1" dirty="0">
                <a:ea typeface="宋体" panose="02010600030101010101" pitchFamily="2" charset="-122"/>
                <a:sym typeface="Symbol" panose="05050102010706020507" pitchFamily="18" charset="2"/>
              </a:rPr>
              <a:t>&lt;</a:t>
            </a:r>
            <a:r>
              <a:rPr kumimoji="1" lang="zh-CN" altLang="en-US" b="1" dirty="0">
                <a:ea typeface="宋体" panose="02010600030101010101" pitchFamily="2" charset="-122"/>
                <a:sym typeface="Symbol" panose="05050102010706020507" pitchFamily="18" charset="2"/>
              </a:rPr>
              <a:t>简单变量</a:t>
            </a:r>
            <a:r>
              <a:rPr kumimoji="1" lang="en-US" altLang="zh-CN" b="1" dirty="0">
                <a:ea typeface="宋体" panose="02010600030101010101" pitchFamily="2" charset="-122"/>
                <a:sym typeface="Symbol" panose="05050102010706020507" pitchFamily="18" charset="2"/>
              </a:rPr>
              <a:t>&gt; </a:t>
            </a:r>
          </a:p>
          <a:p>
            <a:pPr>
              <a:buFontTx/>
              <a:buNone/>
            </a:pPr>
            <a:r>
              <a:rPr kumimoji="1" lang="en-US" altLang="zh-CN" b="1" dirty="0">
                <a:ea typeface="宋体" panose="02010600030101010101" pitchFamily="2" charset="-122"/>
                <a:sym typeface="Symbol" panose="05050102010706020507" pitchFamily="18" charset="2"/>
              </a:rPr>
              <a:t>             a = a </a:t>
            </a:r>
            <a:r>
              <a:rPr kumimoji="1" lang="en-US" altLang="zh-CN" b="1" dirty="0">
                <a:solidFill>
                  <a:srgbClr val="0000FF"/>
                </a:solidFill>
                <a:ea typeface="宋体" panose="02010600030101010101" pitchFamily="2" charset="-122"/>
                <a:sym typeface="Symbol" panose="05050102010706020507" pitchFamily="18" charset="2"/>
              </a:rPr>
              <a:t>+ &lt;</a:t>
            </a:r>
            <a:r>
              <a:rPr kumimoji="1" lang="zh-CN" altLang="en-US" b="1" dirty="0">
                <a:solidFill>
                  <a:srgbClr val="0000FF"/>
                </a:solidFill>
                <a:ea typeface="宋体" panose="02010600030101010101" pitchFamily="2" charset="-122"/>
                <a:sym typeface="Symbol" panose="05050102010706020507" pitchFamily="18" charset="2"/>
              </a:rPr>
              <a:t>简单变量</a:t>
            </a:r>
            <a:r>
              <a:rPr kumimoji="1" lang="en-US" altLang="zh-CN" b="1" dirty="0">
                <a:solidFill>
                  <a:srgbClr val="0000FF"/>
                </a:solidFill>
                <a:ea typeface="宋体" panose="02010600030101010101" pitchFamily="2" charset="-122"/>
                <a:sym typeface="Symbol" panose="05050102010706020507" pitchFamily="18" charset="2"/>
              </a:rPr>
              <a:t>&gt;</a:t>
            </a:r>
            <a:r>
              <a:rPr kumimoji="1" lang="en-US" altLang="zh-CN" b="1" dirty="0">
                <a:ea typeface="宋体" panose="02010600030101010101" pitchFamily="2" charset="-122"/>
                <a:sym typeface="Symbol" panose="05050102010706020507" pitchFamily="18" charset="2"/>
              </a:rPr>
              <a:t> </a:t>
            </a:r>
          </a:p>
          <a:p>
            <a:pPr>
              <a:buFontTx/>
              <a:buNone/>
            </a:pPr>
            <a:r>
              <a:rPr kumimoji="1" lang="en-US" altLang="zh-CN" b="1" dirty="0">
                <a:ea typeface="宋体" panose="02010600030101010101" pitchFamily="2" charset="-122"/>
                <a:sym typeface="Symbol" panose="05050102010706020507" pitchFamily="18" charset="2"/>
              </a:rPr>
              <a:t>             a = a + a</a:t>
            </a:r>
            <a:endParaRPr lang="en-US" altLang="zh-CN" dirty="0">
              <a:ea typeface="宋体" panose="02010600030101010101" pitchFamily="2" charset="-122"/>
            </a:endParaRPr>
          </a:p>
        </p:txBody>
      </p:sp>
      <p:sp>
        <p:nvSpPr>
          <p:cNvPr id="4" name="日期占位符 3"/>
          <p:cNvSpPr>
            <a:spLocks noGrp="1"/>
          </p:cNvSpPr>
          <p:nvPr>
            <p:ph type="dt" sz="half" idx="10"/>
          </p:nvPr>
        </p:nvSpPr>
        <p:spPr/>
        <p:txBody>
          <a:bodyPr/>
          <a:lstStyle/>
          <a:p>
            <a:fld id="{9EAABDE8-3CA7-4CE3-B5E9-DC8B046F0587}"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C3CF6618-03FB-4504-8FDA-4A8F4989AD59}" type="slidenum">
              <a:rPr lang="en-US" altLang="zh-CN"/>
              <a:pPr/>
              <a:t>35</a:t>
            </a:fld>
            <a:endParaRPr lang="en-US" altLang="zh-CN"/>
          </a:p>
        </p:txBody>
      </p:sp>
      <p:sp>
        <p:nvSpPr>
          <p:cNvPr id="7" name="Text Box 4"/>
          <p:cNvSpPr txBox="1">
            <a:spLocks noChangeArrowheads="1"/>
          </p:cNvSpPr>
          <p:nvPr/>
        </p:nvSpPr>
        <p:spPr bwMode="auto">
          <a:xfrm>
            <a:off x="7768800" y="1646238"/>
            <a:ext cx="431090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00"/>
                </a:solidFill>
                <a:ea typeface="楷体_GB2312" pitchFamily="49" charset="-122"/>
              </a:rPr>
              <a:t>问题：有了定义句子的规则，如何判定这个文法能产生什么句子？</a:t>
            </a:r>
          </a:p>
        </p:txBody>
      </p:sp>
    </p:spTree>
    <p:extLst>
      <p:ext uri="{BB962C8B-B14F-4D97-AF65-F5344CB8AC3E}">
        <p14:creationId xmlns:p14="http://schemas.microsoft.com/office/powerpoint/2010/main" val="4128597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6530" name="Rectangle 2"/>
          <p:cNvSpPr>
            <a:spLocks noGrp="1" noChangeArrowheads="1"/>
          </p:cNvSpPr>
          <p:nvPr>
            <p:ph type="title"/>
          </p:nvPr>
        </p:nvSpPr>
        <p:spPr/>
        <p:txBody>
          <a:bodyPr/>
          <a:lstStyle/>
          <a:p>
            <a:r>
              <a:rPr lang="zh-CN" altLang="en-US" dirty="0">
                <a:latin typeface="Times New Roman" panose="02020603050405020304" pitchFamily="18" charset="0"/>
              </a:rPr>
              <a:t>句子的归约        </a:t>
            </a:r>
            <a:r>
              <a:rPr lang="en-US" altLang="zh-CN" sz="2400" dirty="0">
                <a:latin typeface="Times New Roman" panose="02020603050405020304" pitchFamily="18" charset="0"/>
              </a:rPr>
              <a:t>-</a:t>
            </a:r>
            <a:r>
              <a:rPr lang="zh-CN" altLang="en-US" sz="2400" dirty="0">
                <a:latin typeface="Times New Roman" panose="02020603050405020304" pitchFamily="18" charset="0"/>
              </a:rPr>
              <a:t>从识别语言的角度</a:t>
            </a:r>
          </a:p>
        </p:txBody>
      </p:sp>
      <p:sp>
        <p:nvSpPr>
          <p:cNvPr id="2966531" name="Rectangle 3"/>
          <p:cNvSpPr>
            <a:spLocks noGrp="1" noChangeArrowheads="1"/>
          </p:cNvSpPr>
          <p:nvPr>
            <p:ph idx="1"/>
          </p:nvPr>
        </p:nvSpPr>
        <p:spPr/>
        <p:txBody>
          <a:bodyPr>
            <a:normAutofit fontScale="92500" lnSpcReduction="10000"/>
          </a:bodyPr>
          <a:lstStyle/>
          <a:p>
            <a:pPr>
              <a:lnSpc>
                <a:spcPct val="90000"/>
              </a:lnSpc>
              <a:buFontTx/>
              <a:buNone/>
            </a:pPr>
            <a:r>
              <a:rPr kumimoji="1" lang="en-US" altLang="zh-CN" b="1" dirty="0">
                <a:ea typeface="宋体" panose="02010600030101010101" pitchFamily="2" charset="-122"/>
                <a:sym typeface="Symbol" panose="05050102010706020507" pitchFamily="18" charset="2"/>
              </a:rPr>
              <a:t>a = a + a </a:t>
            </a:r>
          </a:p>
          <a:p>
            <a:pPr>
              <a:lnSpc>
                <a:spcPct val="90000"/>
              </a:lnSpc>
              <a:buFontTx/>
              <a:buNone/>
            </a:pPr>
            <a:r>
              <a:rPr kumimoji="1" lang="en-US" altLang="zh-CN" b="1" dirty="0">
                <a:ea typeface="宋体" panose="02010600030101010101" pitchFamily="2" charset="-122"/>
                <a:sym typeface="Symbol" panose="05050102010706020507" pitchFamily="18" charset="2"/>
              </a:rPr>
              <a:t>		</a:t>
            </a:r>
            <a:r>
              <a:rPr kumimoji="1" lang="en-US" altLang="zh-CN" dirty="0">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a = a </a:t>
            </a:r>
            <a:r>
              <a:rPr kumimoji="1" lang="en-US" altLang="zh-CN" b="1" dirty="0">
                <a:solidFill>
                  <a:srgbClr val="0000FF"/>
                </a:solidFill>
                <a:ea typeface="宋体" panose="02010600030101010101" pitchFamily="2" charset="-122"/>
                <a:sym typeface="Symbol" panose="05050102010706020507" pitchFamily="18" charset="2"/>
              </a:rPr>
              <a:t>+ &lt;</a:t>
            </a:r>
            <a:r>
              <a:rPr kumimoji="1" lang="zh-CN" altLang="en-US" b="1" dirty="0">
                <a:solidFill>
                  <a:srgbClr val="0000FF"/>
                </a:solidFill>
                <a:ea typeface="宋体" panose="02010600030101010101" pitchFamily="2" charset="-122"/>
                <a:sym typeface="Symbol" panose="05050102010706020507" pitchFamily="18" charset="2"/>
              </a:rPr>
              <a:t>简单变量</a:t>
            </a:r>
            <a:r>
              <a:rPr kumimoji="1" lang="en-US" altLang="zh-CN" b="1" dirty="0">
                <a:solidFill>
                  <a:srgbClr val="0000FF"/>
                </a:solidFill>
                <a:ea typeface="宋体" panose="02010600030101010101" pitchFamily="2" charset="-122"/>
                <a:sym typeface="Symbol" panose="05050102010706020507" pitchFamily="18" charset="2"/>
              </a:rPr>
              <a:t>&gt;</a:t>
            </a:r>
            <a:r>
              <a:rPr kumimoji="1" lang="en-US" altLang="zh-CN" b="1" dirty="0">
                <a:ea typeface="宋体" panose="02010600030101010101" pitchFamily="2" charset="-122"/>
                <a:sym typeface="Symbol" panose="05050102010706020507" pitchFamily="18" charset="2"/>
              </a:rPr>
              <a:t> </a:t>
            </a:r>
          </a:p>
          <a:p>
            <a:pPr>
              <a:lnSpc>
                <a:spcPct val="90000"/>
              </a:lnSpc>
              <a:buFontTx/>
              <a:buNone/>
            </a:pPr>
            <a:r>
              <a:rPr kumimoji="1" lang="en-US" altLang="zh-CN" b="1" dirty="0">
                <a:solidFill>
                  <a:srgbClr val="0000FF"/>
                </a:solidFill>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a:t>
            </a:r>
            <a:r>
              <a:rPr kumimoji="1" lang="en-US" altLang="zh-CN" dirty="0">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a = a </a:t>
            </a:r>
            <a:r>
              <a:rPr kumimoji="1" lang="en-US" altLang="zh-CN" b="1" dirty="0">
                <a:solidFill>
                  <a:srgbClr val="0000FF"/>
                </a:solidFill>
                <a:ea typeface="宋体" panose="02010600030101010101" pitchFamily="2" charset="-122"/>
                <a:sym typeface="Symbol" panose="05050102010706020507" pitchFamily="18" charset="2"/>
              </a:rPr>
              <a:t>&lt;</a:t>
            </a:r>
            <a:r>
              <a:rPr kumimoji="1" lang="zh-CN" altLang="en-US" b="1" dirty="0">
                <a:solidFill>
                  <a:srgbClr val="0000FF"/>
                </a:solidFill>
                <a:ea typeface="宋体" panose="02010600030101010101" pitchFamily="2" charset="-122"/>
                <a:sym typeface="Symbol" panose="05050102010706020507" pitchFamily="18" charset="2"/>
              </a:rPr>
              <a:t>运算符</a:t>
            </a:r>
            <a:r>
              <a:rPr kumimoji="1" lang="en-US" altLang="zh-CN" b="1" dirty="0">
                <a:solidFill>
                  <a:srgbClr val="0000FF"/>
                </a:solidFill>
                <a:ea typeface="宋体" panose="02010600030101010101" pitchFamily="2" charset="-122"/>
                <a:sym typeface="Symbol" panose="05050102010706020507" pitchFamily="18" charset="2"/>
              </a:rPr>
              <a:t>&gt;</a:t>
            </a:r>
            <a:r>
              <a:rPr kumimoji="1" lang="en-US" altLang="zh-CN" b="1" dirty="0">
                <a:ea typeface="宋体" panose="02010600030101010101" pitchFamily="2" charset="-122"/>
                <a:sym typeface="Symbol" panose="05050102010706020507" pitchFamily="18" charset="2"/>
              </a:rPr>
              <a:t>&lt;</a:t>
            </a:r>
            <a:r>
              <a:rPr kumimoji="1" lang="zh-CN" altLang="en-US" b="1" dirty="0">
                <a:ea typeface="宋体" panose="02010600030101010101" pitchFamily="2" charset="-122"/>
                <a:sym typeface="Symbol" panose="05050102010706020507" pitchFamily="18" charset="2"/>
              </a:rPr>
              <a:t>简单变量</a:t>
            </a:r>
            <a:r>
              <a:rPr kumimoji="1" lang="en-US" altLang="zh-CN" b="1" dirty="0">
                <a:ea typeface="宋体" panose="02010600030101010101" pitchFamily="2" charset="-122"/>
                <a:sym typeface="Symbol" panose="05050102010706020507" pitchFamily="18" charset="2"/>
              </a:rPr>
              <a:t>&gt; </a:t>
            </a:r>
          </a:p>
          <a:p>
            <a:pPr>
              <a:lnSpc>
                <a:spcPct val="90000"/>
              </a:lnSpc>
              <a:buFontTx/>
              <a:buNone/>
            </a:pPr>
            <a:r>
              <a:rPr kumimoji="1" lang="en-US" altLang="zh-CN" b="1" dirty="0">
                <a:solidFill>
                  <a:srgbClr val="0000FF"/>
                </a:solidFill>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a:t>
            </a:r>
            <a:r>
              <a:rPr kumimoji="1" lang="en-US" altLang="zh-CN" dirty="0">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a = </a:t>
            </a:r>
            <a:r>
              <a:rPr kumimoji="1" lang="en-US" altLang="zh-CN" b="1" dirty="0">
                <a:solidFill>
                  <a:srgbClr val="0000FF"/>
                </a:solidFill>
                <a:ea typeface="宋体" panose="02010600030101010101" pitchFamily="2" charset="-122"/>
                <a:sym typeface="Symbol" panose="05050102010706020507" pitchFamily="18" charset="2"/>
              </a:rPr>
              <a:t></a:t>
            </a:r>
            <a:r>
              <a:rPr kumimoji="1" lang="zh-CN" altLang="en-US" b="1" dirty="0">
                <a:solidFill>
                  <a:srgbClr val="0000FF"/>
                </a:solidFill>
                <a:ea typeface="宋体" panose="02010600030101010101" pitchFamily="2" charset="-122"/>
                <a:sym typeface="Symbol" panose="05050102010706020507" pitchFamily="18" charset="2"/>
              </a:rPr>
              <a:t>简单变量</a:t>
            </a:r>
            <a:r>
              <a:rPr kumimoji="1" lang="en-US" altLang="zh-CN" b="1" dirty="0">
                <a:ea typeface="宋体" panose="02010600030101010101" pitchFamily="2" charset="-122"/>
                <a:sym typeface="Symbol" panose="05050102010706020507" pitchFamily="18" charset="2"/>
              </a:rPr>
              <a:t>&lt;</a:t>
            </a:r>
            <a:r>
              <a:rPr kumimoji="1" lang="zh-CN" altLang="en-US" b="1" dirty="0">
                <a:ea typeface="宋体" panose="02010600030101010101" pitchFamily="2" charset="-122"/>
                <a:sym typeface="Symbol" panose="05050102010706020507" pitchFamily="18" charset="2"/>
              </a:rPr>
              <a:t>运算符</a:t>
            </a:r>
            <a:r>
              <a:rPr kumimoji="1" lang="en-US" altLang="zh-CN" b="1" dirty="0">
                <a:ea typeface="宋体" panose="02010600030101010101" pitchFamily="2" charset="-122"/>
                <a:sym typeface="Symbol" panose="05050102010706020507" pitchFamily="18" charset="2"/>
              </a:rPr>
              <a:t>&gt;&lt;</a:t>
            </a:r>
            <a:r>
              <a:rPr kumimoji="1" lang="zh-CN" altLang="en-US" b="1" dirty="0">
                <a:ea typeface="宋体" panose="02010600030101010101" pitchFamily="2" charset="-122"/>
                <a:sym typeface="Symbol" panose="05050102010706020507" pitchFamily="18" charset="2"/>
              </a:rPr>
              <a:t>简单变量</a:t>
            </a:r>
            <a:r>
              <a:rPr kumimoji="1" lang="en-US" altLang="zh-CN" b="1" dirty="0">
                <a:ea typeface="宋体" panose="02010600030101010101" pitchFamily="2" charset="-122"/>
                <a:sym typeface="Symbol" panose="05050102010706020507" pitchFamily="18" charset="2"/>
              </a:rPr>
              <a:t>&gt; </a:t>
            </a:r>
          </a:p>
          <a:p>
            <a:pPr>
              <a:lnSpc>
                <a:spcPct val="90000"/>
              </a:lnSpc>
              <a:buFontTx/>
              <a:buNone/>
            </a:pPr>
            <a:r>
              <a:rPr kumimoji="1" lang="en-US" altLang="zh-CN" b="1" dirty="0">
                <a:solidFill>
                  <a:srgbClr val="0000FF"/>
                </a:solidFill>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a:t>
            </a:r>
            <a:r>
              <a:rPr kumimoji="1" lang="en-US" altLang="zh-CN" dirty="0">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a = </a:t>
            </a:r>
            <a:r>
              <a:rPr kumimoji="1" lang="en-US" altLang="zh-CN" b="1" dirty="0">
                <a:solidFill>
                  <a:srgbClr val="0000FF"/>
                </a:solidFill>
                <a:ea typeface="宋体" panose="02010600030101010101" pitchFamily="2" charset="-122"/>
                <a:sym typeface="Symbol" panose="05050102010706020507" pitchFamily="18" charset="2"/>
              </a:rPr>
              <a:t></a:t>
            </a:r>
            <a:r>
              <a:rPr kumimoji="1" lang="zh-CN" altLang="en-US" b="1" dirty="0">
                <a:solidFill>
                  <a:srgbClr val="0000FF"/>
                </a:solidFill>
                <a:ea typeface="宋体" panose="02010600030101010101" pitchFamily="2" charset="-122"/>
                <a:sym typeface="Symbol" panose="05050102010706020507" pitchFamily="18" charset="2"/>
              </a:rPr>
              <a:t>右部表达式</a:t>
            </a:r>
            <a:r>
              <a:rPr kumimoji="1" lang="zh-CN" altLang="en-US" b="1" dirty="0">
                <a:ea typeface="宋体" panose="02010600030101010101" pitchFamily="2" charset="-122"/>
                <a:sym typeface="Symbol" panose="05050102010706020507" pitchFamily="18" charset="2"/>
              </a:rPr>
              <a:t> </a:t>
            </a:r>
          </a:p>
          <a:p>
            <a:pPr>
              <a:lnSpc>
                <a:spcPct val="90000"/>
              </a:lnSpc>
              <a:buFontTx/>
              <a:buNone/>
            </a:pPr>
            <a:r>
              <a:rPr kumimoji="1" lang="zh-CN" altLang="en-US" b="1" dirty="0">
                <a:solidFill>
                  <a:srgbClr val="0000FF"/>
                </a:solidFill>
                <a:ea typeface="宋体" panose="02010600030101010101" pitchFamily="2" charset="-122"/>
                <a:sym typeface="Symbol" panose="05050102010706020507" pitchFamily="18" charset="2"/>
              </a:rPr>
              <a:t>		</a:t>
            </a:r>
            <a:r>
              <a:rPr kumimoji="1" lang="zh-CN" altLang="en-US" b="1" dirty="0">
                <a:ea typeface="宋体" panose="02010600030101010101" pitchFamily="2" charset="-122"/>
                <a:sym typeface="Symbol" panose="05050102010706020507" pitchFamily="18" charset="2"/>
              </a:rPr>
              <a:t></a:t>
            </a:r>
            <a:r>
              <a:rPr kumimoji="1" lang="zh-CN" altLang="en-US" dirty="0">
                <a:ea typeface="宋体" panose="02010600030101010101" pitchFamily="2" charset="-122"/>
                <a:sym typeface="Symbol" panose="05050102010706020507" pitchFamily="18" charset="2"/>
              </a:rPr>
              <a:t> </a:t>
            </a:r>
            <a:r>
              <a:rPr kumimoji="1" lang="zh-CN" altLang="en-US" b="1" dirty="0">
                <a:solidFill>
                  <a:srgbClr val="0000FF"/>
                </a:solidFill>
                <a:ea typeface="宋体" panose="02010600030101010101" pitchFamily="2" charset="-122"/>
                <a:sym typeface="Symbol" panose="05050102010706020507" pitchFamily="18" charset="2"/>
              </a:rPr>
              <a:t>简单变量</a:t>
            </a:r>
            <a:r>
              <a:rPr kumimoji="1" lang="zh-CN" altLang="en-US" b="1" dirty="0">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 </a:t>
            </a:r>
            <a:r>
              <a:rPr kumimoji="1" lang="zh-CN" altLang="en-US" b="1" dirty="0">
                <a:ea typeface="宋体" panose="02010600030101010101" pitchFamily="2" charset="-122"/>
                <a:sym typeface="Symbol" panose="05050102010706020507" pitchFamily="18" charset="2"/>
              </a:rPr>
              <a:t>右部表达式</a:t>
            </a:r>
          </a:p>
          <a:p>
            <a:pPr>
              <a:lnSpc>
                <a:spcPct val="90000"/>
              </a:lnSpc>
              <a:buFontTx/>
              <a:buNone/>
            </a:pPr>
            <a:r>
              <a:rPr kumimoji="1" lang="zh-CN" altLang="en-US" b="1" dirty="0">
                <a:ea typeface="宋体" panose="02010600030101010101" pitchFamily="2" charset="-122"/>
                <a:sym typeface="Symbol" panose="05050102010706020507" pitchFamily="18" charset="2"/>
              </a:rPr>
              <a:t>		</a:t>
            </a:r>
            <a:r>
              <a:rPr kumimoji="1" lang="zh-CN" altLang="en-US" dirty="0">
                <a:ea typeface="宋体" panose="02010600030101010101" pitchFamily="2" charset="-122"/>
                <a:sym typeface="Symbol" panose="05050102010706020507" pitchFamily="18" charset="2"/>
              </a:rPr>
              <a:t> </a:t>
            </a:r>
            <a:r>
              <a:rPr kumimoji="1" lang="zh-CN" altLang="en-US" b="1" dirty="0">
                <a:solidFill>
                  <a:srgbClr val="0000FF"/>
                </a:solidFill>
                <a:ea typeface="宋体" panose="02010600030101010101" pitchFamily="2" charset="-122"/>
                <a:sym typeface="Symbol" panose="05050102010706020507" pitchFamily="18" charset="2"/>
              </a:rPr>
              <a:t>左部量</a:t>
            </a:r>
            <a:r>
              <a:rPr kumimoji="1" lang="zh-CN" altLang="en-US" b="1" dirty="0">
                <a:ea typeface="宋体" panose="02010600030101010101" pitchFamily="2" charset="-122"/>
                <a:sym typeface="Symbol" panose="05050102010706020507" pitchFamily="18" charset="2"/>
              </a:rPr>
              <a:t> </a:t>
            </a:r>
            <a:r>
              <a:rPr kumimoji="1" lang="en-US" altLang="zh-CN" b="1" dirty="0">
                <a:ea typeface="宋体" panose="02010600030101010101" pitchFamily="2" charset="-122"/>
                <a:sym typeface="Symbol" panose="05050102010706020507" pitchFamily="18" charset="2"/>
              </a:rPr>
              <a:t>= </a:t>
            </a:r>
            <a:r>
              <a:rPr kumimoji="1" lang="zh-CN" altLang="en-US" b="1" dirty="0">
                <a:ea typeface="宋体" panose="02010600030101010101" pitchFamily="2" charset="-122"/>
                <a:sym typeface="Symbol" panose="05050102010706020507" pitchFamily="18" charset="2"/>
              </a:rPr>
              <a:t>右部表达式   </a:t>
            </a:r>
          </a:p>
          <a:p>
            <a:pPr>
              <a:lnSpc>
                <a:spcPct val="90000"/>
              </a:lnSpc>
              <a:buFontTx/>
              <a:buNone/>
            </a:pPr>
            <a:r>
              <a:rPr kumimoji="1" lang="zh-CN" altLang="en-US" b="1" dirty="0">
                <a:ea typeface="宋体" panose="02010600030101010101" pitchFamily="2" charset="-122"/>
                <a:sym typeface="Symbol" panose="05050102010706020507" pitchFamily="18" charset="2"/>
              </a:rPr>
              <a:t>		</a:t>
            </a:r>
            <a:r>
              <a:rPr kumimoji="1" lang="zh-CN" altLang="en-US" dirty="0">
                <a:ea typeface="宋体" panose="02010600030101010101" pitchFamily="2" charset="-122"/>
                <a:sym typeface="Symbol" panose="05050102010706020507" pitchFamily="18" charset="2"/>
              </a:rPr>
              <a:t> </a:t>
            </a:r>
            <a:r>
              <a:rPr kumimoji="1" lang="zh-CN" altLang="en-US" b="1" dirty="0">
                <a:ea typeface="宋体" panose="02010600030101010101" pitchFamily="2" charset="-122"/>
                <a:sym typeface="Symbol" panose="05050102010706020507" pitchFamily="18" charset="2"/>
              </a:rPr>
              <a:t>赋值语句 </a:t>
            </a:r>
          </a:p>
          <a:p>
            <a:pPr>
              <a:lnSpc>
                <a:spcPct val="90000"/>
              </a:lnSpc>
              <a:spcBef>
                <a:spcPct val="0"/>
              </a:spcBef>
            </a:pPr>
            <a:endParaRPr kumimoji="1" lang="zh-CN" altLang="en-US" b="1" dirty="0">
              <a:solidFill>
                <a:srgbClr val="FF0000"/>
              </a:solidFill>
              <a:ea typeface="宋体" panose="02010600030101010101" pitchFamily="2" charset="-122"/>
            </a:endParaRPr>
          </a:p>
          <a:p>
            <a:pPr>
              <a:lnSpc>
                <a:spcPct val="90000"/>
              </a:lnSpc>
              <a:spcBef>
                <a:spcPct val="0"/>
              </a:spcBef>
            </a:pPr>
            <a:r>
              <a:rPr kumimoji="1" lang="zh-CN" altLang="en-US" b="1" dirty="0">
                <a:solidFill>
                  <a:srgbClr val="FF0000"/>
                </a:solidFill>
                <a:ea typeface="宋体" panose="02010600030101010101" pitchFamily="2" charset="-122"/>
              </a:rPr>
              <a:t>派生与规约均</a:t>
            </a:r>
            <a:r>
              <a:rPr kumimoji="1" lang="zh-CN" altLang="zh-CN" b="1" dirty="0">
                <a:solidFill>
                  <a:srgbClr val="FF0000"/>
                </a:solidFill>
                <a:ea typeface="宋体" panose="02010600030101010101" pitchFamily="2" charset="-122"/>
              </a:rPr>
              <a:t>根据规则</a:t>
            </a:r>
            <a:endParaRPr kumimoji="1" lang="zh-CN" altLang="en-US" b="1" dirty="0">
              <a:solidFill>
                <a:srgbClr val="FF0000"/>
              </a:solidFill>
              <a:ea typeface="宋体" panose="02010600030101010101" pitchFamily="2" charset="-122"/>
            </a:endParaRPr>
          </a:p>
        </p:txBody>
      </p:sp>
      <p:sp>
        <p:nvSpPr>
          <p:cNvPr id="4" name="日期占位符 3"/>
          <p:cNvSpPr>
            <a:spLocks noGrp="1"/>
          </p:cNvSpPr>
          <p:nvPr>
            <p:ph type="dt" sz="half" idx="10"/>
          </p:nvPr>
        </p:nvSpPr>
        <p:spPr/>
        <p:txBody>
          <a:bodyPr/>
          <a:lstStyle/>
          <a:p>
            <a:fld id="{F0A39F1B-041F-4C21-8C1E-357562E95114}"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548418E1-9D6A-49F7-AE9D-BFD8E1422C15}" type="slidenum">
              <a:rPr lang="en-US" altLang="zh-CN"/>
              <a:pPr/>
              <a:t>36</a:t>
            </a:fld>
            <a:endParaRPr lang="en-US" altLang="zh-CN"/>
          </a:p>
        </p:txBody>
      </p:sp>
      <p:sp>
        <p:nvSpPr>
          <p:cNvPr id="7" name="Text Box 4"/>
          <p:cNvSpPr txBox="1">
            <a:spLocks noChangeArrowheads="1"/>
          </p:cNvSpPr>
          <p:nvPr/>
        </p:nvSpPr>
        <p:spPr bwMode="auto">
          <a:xfrm>
            <a:off x="7768800" y="1646238"/>
            <a:ext cx="431090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00"/>
                </a:solidFill>
                <a:ea typeface="楷体_GB2312" pitchFamily="49" charset="-122"/>
              </a:rPr>
              <a:t>问题：有了定义句子的规则，如何判定某一句子是否属于某语言？</a:t>
            </a:r>
          </a:p>
        </p:txBody>
      </p:sp>
    </p:spTree>
    <p:extLst>
      <p:ext uri="{BB962C8B-B14F-4D97-AF65-F5344CB8AC3E}">
        <p14:creationId xmlns:p14="http://schemas.microsoft.com/office/powerpoint/2010/main" val="1331704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p:txBody>
          <a:bodyPr/>
          <a:lstStyle/>
          <a:p>
            <a:r>
              <a:rPr lang="zh-CN" altLang="en-US">
                <a:latin typeface="Times New Roman" panose="02020603050405020304" pitchFamily="18" charset="0"/>
              </a:rPr>
              <a:t>推导</a:t>
            </a:r>
            <a:r>
              <a:rPr lang="en-US" altLang="zh-CN">
                <a:latin typeface="Times New Roman" panose="02020603050405020304" pitchFamily="18" charset="0"/>
              </a:rPr>
              <a:t>/</a:t>
            </a:r>
            <a:r>
              <a:rPr lang="zh-CN" altLang="en-US">
                <a:latin typeface="Times New Roman" panose="02020603050405020304" pitchFamily="18" charset="0"/>
              </a:rPr>
              <a:t>归约举例</a:t>
            </a:r>
          </a:p>
        </p:txBody>
      </p:sp>
      <p:sp>
        <p:nvSpPr>
          <p:cNvPr id="1014787" name="Rectangle 3"/>
          <p:cNvSpPr>
            <a:spLocks noGrp="1" noChangeArrowheads="1"/>
          </p:cNvSpPr>
          <p:nvPr>
            <p:ph idx="1"/>
          </p:nvPr>
        </p:nvSpPr>
        <p:spPr/>
        <p:txBody>
          <a:bodyPr/>
          <a:lstStyle/>
          <a:p>
            <a:pPr marL="190500" lvl="1" indent="282575">
              <a:buNone/>
            </a:pPr>
            <a:r>
              <a:rPr lang="en-US" altLang="zh-CN" b="1" i="1" dirty="0">
                <a:latin typeface="Times New Roman" panose="02020603050405020304" pitchFamily="18" charset="0"/>
                <a:ea typeface="楷体_GB2312" pitchFamily="49" charset="-122"/>
              </a:rPr>
              <a:t>A </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rPr>
              <a:t> B</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E</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有产生式</a:t>
            </a:r>
            <a:r>
              <a:rPr lang="en-US" altLang="zh-CN" b="1" i="1" dirty="0">
                <a:latin typeface="Times New Roman" panose="02020603050405020304" pitchFamily="18" charset="0"/>
                <a:ea typeface="楷体_GB2312" pitchFamily="49" charset="-122"/>
              </a:rPr>
              <a:t>A</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rPr>
              <a:t>B</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E</a:t>
            </a:r>
            <a:r>
              <a:rPr lang="zh-CN" altLang="en-US" b="1" dirty="0">
                <a:latin typeface="Times New Roman" panose="02020603050405020304" pitchFamily="18" charset="0"/>
                <a:ea typeface="楷体_GB2312" pitchFamily="49" charset="-122"/>
              </a:rPr>
              <a:t>，所以可以将</a:t>
            </a:r>
            <a:r>
              <a:rPr lang="en-US" altLang="zh-CN" b="1" i="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换成</a:t>
            </a:r>
            <a:r>
              <a:rPr lang="en-US" altLang="zh-CN" b="1" i="1" dirty="0">
                <a:latin typeface="Times New Roman" panose="02020603050405020304" pitchFamily="18" charset="0"/>
                <a:ea typeface="楷体_GB2312" pitchFamily="49" charset="-122"/>
              </a:rPr>
              <a:t>B</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E</a:t>
            </a:r>
            <a:endParaRPr lang="en-US" altLang="zh-CN" b="1" dirty="0">
              <a:latin typeface="Times New Roman" panose="02020603050405020304" pitchFamily="18" charset="0"/>
              <a:ea typeface="楷体_GB2312" pitchFamily="49" charset="-122"/>
            </a:endParaRPr>
          </a:p>
          <a:p>
            <a:pPr marL="190500" lvl="1" indent="282575">
              <a:buNone/>
            </a:pP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dirty="0">
                <a:latin typeface="Times New Roman" panose="02020603050405020304" pitchFamily="18" charset="0"/>
                <a:ea typeface="楷体_GB2312" pitchFamily="49" charset="-122"/>
              </a:rPr>
              <a:t> </a:t>
            </a:r>
            <a:r>
              <a:rPr lang="en-US" altLang="zh-CN" b="1" i="1" dirty="0">
                <a:latin typeface="Times New Roman" panose="02020603050405020304" pitchFamily="18" charset="0"/>
                <a:ea typeface="楷体_GB2312" pitchFamily="49" charset="-122"/>
              </a:rPr>
              <a:t>C</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E</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有产生式</a:t>
            </a:r>
            <a:r>
              <a:rPr lang="en-US" altLang="zh-CN" b="1" i="1" dirty="0">
                <a:latin typeface="Times New Roman" panose="02020603050405020304" pitchFamily="18" charset="0"/>
                <a:ea typeface="楷体_GB2312" pitchFamily="49" charset="-122"/>
              </a:rPr>
              <a:t>B</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rPr>
              <a:t>C</a:t>
            </a:r>
            <a:r>
              <a:rPr lang="zh-CN" altLang="en-US" b="1" dirty="0">
                <a:latin typeface="Times New Roman" panose="02020603050405020304" pitchFamily="18" charset="0"/>
                <a:ea typeface="楷体_GB2312" pitchFamily="49" charset="-122"/>
              </a:rPr>
              <a:t>，所以可以将</a:t>
            </a:r>
            <a:r>
              <a:rPr lang="en-US" altLang="zh-CN" b="1" i="1" dirty="0">
                <a:latin typeface="Times New Roman" panose="02020603050405020304" pitchFamily="18" charset="0"/>
                <a:ea typeface="楷体_GB2312" pitchFamily="49" charset="-122"/>
              </a:rPr>
              <a:t>B</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E</a:t>
            </a:r>
            <a:r>
              <a:rPr lang="zh-CN" altLang="en-US" b="1" dirty="0">
                <a:latin typeface="Times New Roman" panose="02020603050405020304" pitchFamily="18" charset="0"/>
                <a:ea typeface="楷体_GB2312" pitchFamily="49" charset="-122"/>
              </a:rPr>
              <a:t>中的</a:t>
            </a:r>
            <a:r>
              <a:rPr lang="en-US" altLang="zh-CN" b="1" i="1" dirty="0">
                <a:latin typeface="Times New Roman" panose="02020603050405020304" pitchFamily="18" charset="0"/>
                <a:ea typeface="楷体_GB2312" pitchFamily="49" charset="-122"/>
              </a:rPr>
              <a:t>B</a:t>
            </a:r>
            <a:r>
              <a:rPr lang="zh-CN" altLang="en-US" b="1" dirty="0">
                <a:latin typeface="Times New Roman" panose="02020603050405020304" pitchFamily="18" charset="0"/>
                <a:ea typeface="楷体_GB2312" pitchFamily="49" charset="-122"/>
              </a:rPr>
              <a:t>换成</a:t>
            </a:r>
            <a:r>
              <a:rPr lang="en-US" altLang="zh-CN" b="1" i="1" dirty="0">
                <a:latin typeface="Times New Roman" panose="02020603050405020304" pitchFamily="18" charset="0"/>
                <a:ea typeface="楷体_GB2312" pitchFamily="49" charset="-122"/>
              </a:rPr>
              <a:t>C</a:t>
            </a:r>
            <a:endParaRPr lang="en-US" altLang="zh-CN" b="1" dirty="0">
              <a:latin typeface="Times New Roman" panose="02020603050405020304" pitchFamily="18" charset="0"/>
              <a:ea typeface="楷体_GB2312" pitchFamily="49" charset="-122"/>
              <a:sym typeface="Symbol" panose="05050102010706020507" pitchFamily="18" charset="2"/>
            </a:endParaRPr>
          </a:p>
          <a:p>
            <a:pPr marL="190500" lvl="1" indent="282575">
              <a:buNone/>
            </a:pP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dirty="0">
                <a:latin typeface="Times New Roman" panose="02020603050405020304" pitchFamily="18" charset="0"/>
                <a:ea typeface="楷体_GB2312" pitchFamily="49" charset="-122"/>
              </a:rPr>
              <a:t> a=</a:t>
            </a:r>
            <a:r>
              <a:rPr lang="en-US" altLang="zh-CN" b="1" i="1" dirty="0">
                <a:latin typeface="Times New Roman" panose="02020603050405020304" pitchFamily="18" charset="0"/>
                <a:ea typeface="楷体_GB2312" pitchFamily="49" charset="-122"/>
              </a:rPr>
              <a:t>E</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有产生式</a:t>
            </a:r>
            <a:r>
              <a:rPr lang="en-US" altLang="zh-CN" b="1" i="1" dirty="0" err="1">
                <a:latin typeface="Times New Roman" panose="02020603050405020304" pitchFamily="18" charset="0"/>
                <a:ea typeface="楷体_GB2312" pitchFamily="49" charset="-122"/>
              </a:rPr>
              <a:t>C</a:t>
            </a:r>
            <a:r>
              <a:rPr lang="en-US" altLang="zh-CN" b="1" dirty="0" err="1">
                <a:latin typeface="Times New Roman" panose="02020603050405020304" pitchFamily="18" charset="0"/>
                <a:ea typeface="楷体_GB2312" pitchFamily="49" charset="-122"/>
                <a:sym typeface="Symbol" panose="05050102010706020507" pitchFamily="18" charset="2"/>
              </a:rPr>
              <a:t></a:t>
            </a:r>
            <a:r>
              <a:rPr lang="en-US" altLang="zh-CN" b="1" dirty="0" err="1">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，所以可以将</a:t>
            </a:r>
            <a:r>
              <a:rPr lang="en-US" altLang="zh-CN" b="1" i="1" dirty="0">
                <a:latin typeface="Times New Roman" panose="02020603050405020304" pitchFamily="18" charset="0"/>
                <a:ea typeface="楷体_GB2312" pitchFamily="49" charset="-122"/>
              </a:rPr>
              <a:t>C</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E</a:t>
            </a:r>
            <a:r>
              <a:rPr lang="zh-CN" altLang="en-US" b="1" dirty="0">
                <a:latin typeface="Times New Roman" panose="02020603050405020304" pitchFamily="18" charset="0"/>
                <a:ea typeface="楷体_GB2312" pitchFamily="49" charset="-122"/>
              </a:rPr>
              <a:t>中的</a:t>
            </a:r>
            <a:r>
              <a:rPr lang="en-US" altLang="zh-CN" b="1" i="1" dirty="0">
                <a:latin typeface="Times New Roman" panose="02020603050405020304" pitchFamily="18" charset="0"/>
                <a:ea typeface="楷体_GB2312" pitchFamily="49" charset="-122"/>
              </a:rPr>
              <a:t>C</a:t>
            </a:r>
            <a:r>
              <a:rPr lang="zh-CN" altLang="en-US" b="1" dirty="0">
                <a:latin typeface="Times New Roman" panose="02020603050405020304" pitchFamily="18" charset="0"/>
                <a:ea typeface="楷体_GB2312" pitchFamily="49" charset="-122"/>
              </a:rPr>
              <a:t>换成</a:t>
            </a:r>
            <a:r>
              <a:rPr lang="en-US" altLang="zh-CN"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sym typeface="Symbol" panose="05050102010706020507" pitchFamily="18" charset="2"/>
            </a:endParaRPr>
          </a:p>
          <a:p>
            <a:pPr marL="190500" lvl="1" indent="282575">
              <a:buNone/>
            </a:pP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dirty="0">
                <a:latin typeface="Times New Roman" panose="02020603050405020304" pitchFamily="18" charset="0"/>
                <a:ea typeface="楷体_GB2312" pitchFamily="49" charset="-122"/>
              </a:rPr>
              <a:t> a=</a:t>
            </a:r>
            <a:r>
              <a:rPr lang="en-US" altLang="zh-CN" b="1" i="1" dirty="0">
                <a:latin typeface="Times New Roman" panose="02020603050405020304" pitchFamily="18" charset="0"/>
                <a:ea typeface="楷体_GB2312" pitchFamily="49" charset="-122"/>
              </a:rPr>
              <a:t>COD</a:t>
            </a:r>
            <a:r>
              <a:rPr lang="en-US" altLang="zh-CN"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有产生式</a:t>
            </a:r>
            <a:r>
              <a:rPr lang="en-US" altLang="zh-CN" sz="2000" b="1" i="1" dirty="0">
                <a:latin typeface="Times New Roman" panose="02020603050405020304" pitchFamily="18" charset="0"/>
                <a:ea typeface="楷体_GB2312" pitchFamily="49" charset="-122"/>
              </a:rPr>
              <a:t>E</a:t>
            </a:r>
            <a:r>
              <a:rPr lang="en-US" altLang="zh-CN" sz="2000" b="1" dirty="0">
                <a:latin typeface="Times New Roman" panose="02020603050405020304" pitchFamily="18" charset="0"/>
                <a:ea typeface="楷体_GB2312" pitchFamily="49" charset="-122"/>
                <a:sym typeface="Symbol" panose="05050102010706020507" pitchFamily="18" charset="2"/>
              </a:rPr>
              <a:t></a:t>
            </a:r>
            <a:r>
              <a:rPr lang="en-US" altLang="zh-CN" sz="2000" b="1" i="1" dirty="0">
                <a:latin typeface="Times New Roman" panose="02020603050405020304" pitchFamily="18" charset="0"/>
                <a:ea typeface="楷体_GB2312" pitchFamily="49" charset="-122"/>
              </a:rPr>
              <a:t>COD</a:t>
            </a:r>
            <a:r>
              <a:rPr lang="zh-CN" altLang="en-US" sz="2000" b="1" dirty="0">
                <a:latin typeface="Times New Roman" panose="02020603050405020304" pitchFamily="18" charset="0"/>
                <a:ea typeface="楷体_GB2312" pitchFamily="49" charset="-122"/>
              </a:rPr>
              <a:t>，所以可以将</a:t>
            </a:r>
            <a:r>
              <a:rPr lang="en-US" altLang="zh-CN" sz="2000" b="1" dirty="0">
                <a:latin typeface="Times New Roman" panose="02020603050405020304" pitchFamily="18" charset="0"/>
                <a:ea typeface="楷体_GB2312" pitchFamily="49" charset="-122"/>
              </a:rPr>
              <a:t>a=E</a:t>
            </a:r>
            <a:r>
              <a:rPr lang="zh-CN" altLang="en-US" sz="2000" b="1" dirty="0">
                <a:latin typeface="Times New Roman" panose="02020603050405020304" pitchFamily="18" charset="0"/>
                <a:ea typeface="楷体_GB2312" pitchFamily="49" charset="-122"/>
              </a:rPr>
              <a:t>中的</a:t>
            </a:r>
            <a:r>
              <a:rPr lang="en-US" altLang="zh-CN" sz="2000" b="1" i="1" dirty="0">
                <a:latin typeface="Times New Roman" panose="02020603050405020304" pitchFamily="18" charset="0"/>
                <a:ea typeface="楷体_GB2312" pitchFamily="49" charset="-122"/>
              </a:rPr>
              <a:t>E</a:t>
            </a:r>
            <a:r>
              <a:rPr lang="zh-CN" altLang="en-US" sz="2000" b="1" dirty="0">
                <a:latin typeface="Times New Roman" panose="02020603050405020304" pitchFamily="18" charset="0"/>
                <a:ea typeface="楷体_GB2312" pitchFamily="49" charset="-122"/>
              </a:rPr>
              <a:t>换成</a:t>
            </a:r>
            <a:r>
              <a:rPr lang="en-US" altLang="zh-CN" sz="2000" b="1" i="1" dirty="0">
                <a:latin typeface="Times New Roman" panose="02020603050405020304" pitchFamily="18" charset="0"/>
                <a:ea typeface="楷体_GB2312" pitchFamily="49" charset="-122"/>
              </a:rPr>
              <a:t>COD</a:t>
            </a:r>
            <a:endParaRPr lang="en-US" altLang="zh-CN" sz="2000" b="1" dirty="0">
              <a:latin typeface="Times New Roman" panose="02020603050405020304" pitchFamily="18" charset="0"/>
              <a:ea typeface="楷体_GB2312" pitchFamily="49" charset="-122"/>
              <a:sym typeface="Symbol" panose="05050102010706020507" pitchFamily="18" charset="2"/>
            </a:endParaRPr>
          </a:p>
          <a:p>
            <a:pPr marL="190500" lvl="1" indent="282575">
              <a:buNone/>
            </a:pP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dirty="0">
                <a:latin typeface="Times New Roman" panose="02020603050405020304" pitchFamily="18" charset="0"/>
                <a:ea typeface="楷体_GB2312" pitchFamily="49" charset="-122"/>
              </a:rPr>
              <a:t> a=</a:t>
            </a:r>
            <a:r>
              <a:rPr lang="en-US" altLang="zh-CN" b="1" dirty="0" err="1">
                <a:latin typeface="Times New Roman" panose="02020603050405020304" pitchFamily="18" charset="0"/>
                <a:ea typeface="楷体_GB2312" pitchFamily="49" charset="-122"/>
              </a:rPr>
              <a:t>b</a:t>
            </a:r>
            <a:r>
              <a:rPr lang="en-US" altLang="zh-CN" b="1" i="1" dirty="0" err="1">
                <a:latin typeface="Times New Roman" panose="02020603050405020304" pitchFamily="18" charset="0"/>
                <a:ea typeface="楷体_GB2312" pitchFamily="49" charset="-122"/>
              </a:rPr>
              <a:t>OD</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有产生式</a:t>
            </a:r>
            <a:r>
              <a:rPr lang="en-US" altLang="zh-CN" b="1" i="1" dirty="0" err="1">
                <a:latin typeface="Times New Roman" panose="02020603050405020304" pitchFamily="18" charset="0"/>
                <a:ea typeface="楷体_GB2312" pitchFamily="49" charset="-122"/>
              </a:rPr>
              <a:t>C</a:t>
            </a:r>
            <a:r>
              <a:rPr lang="en-US" altLang="zh-CN" b="1" dirty="0" err="1">
                <a:latin typeface="Times New Roman" panose="02020603050405020304" pitchFamily="18" charset="0"/>
                <a:ea typeface="楷体_GB2312" pitchFamily="49" charset="-122"/>
                <a:sym typeface="Symbol" panose="05050102010706020507" pitchFamily="18" charset="2"/>
              </a:rPr>
              <a:t></a:t>
            </a:r>
            <a:r>
              <a:rPr lang="en-US" altLang="zh-CN" b="1" dirty="0" err="1">
                <a:latin typeface="Times New Roman" panose="02020603050405020304" pitchFamily="18" charset="0"/>
                <a:ea typeface="楷体_GB2312" pitchFamily="49" charset="-122"/>
              </a:rPr>
              <a:t>b</a:t>
            </a:r>
            <a:r>
              <a:rPr lang="zh-CN" altLang="en-US" b="1" dirty="0">
                <a:latin typeface="Times New Roman" panose="02020603050405020304" pitchFamily="18" charset="0"/>
                <a:ea typeface="楷体_GB2312" pitchFamily="49" charset="-122"/>
              </a:rPr>
              <a:t>，所以可以将</a:t>
            </a:r>
            <a:r>
              <a:rPr lang="en-US" altLang="zh-CN" b="1" dirty="0">
                <a:latin typeface="Times New Roman" panose="02020603050405020304" pitchFamily="18" charset="0"/>
                <a:ea typeface="楷体_GB2312" pitchFamily="49" charset="-122"/>
              </a:rPr>
              <a:t>a=</a:t>
            </a:r>
            <a:r>
              <a:rPr lang="en-US" altLang="zh-CN" b="1" i="1" dirty="0">
                <a:latin typeface="Times New Roman" panose="02020603050405020304" pitchFamily="18" charset="0"/>
                <a:ea typeface="楷体_GB2312" pitchFamily="49" charset="-122"/>
              </a:rPr>
              <a:t>COD</a:t>
            </a:r>
            <a:r>
              <a:rPr lang="zh-CN" altLang="en-US" b="1" dirty="0">
                <a:latin typeface="Times New Roman" panose="02020603050405020304" pitchFamily="18" charset="0"/>
                <a:ea typeface="楷体_GB2312" pitchFamily="49" charset="-122"/>
              </a:rPr>
              <a:t>中的</a:t>
            </a:r>
            <a:r>
              <a:rPr lang="en-US" altLang="zh-CN" b="1" i="1" dirty="0">
                <a:latin typeface="Times New Roman" panose="02020603050405020304" pitchFamily="18" charset="0"/>
                <a:ea typeface="楷体_GB2312" pitchFamily="49" charset="-122"/>
              </a:rPr>
              <a:t>C</a:t>
            </a:r>
            <a:r>
              <a:rPr lang="zh-CN" altLang="en-US" b="1" dirty="0">
                <a:latin typeface="Times New Roman" panose="02020603050405020304" pitchFamily="18" charset="0"/>
                <a:ea typeface="楷体_GB2312" pitchFamily="49" charset="-122"/>
              </a:rPr>
              <a:t>换成</a:t>
            </a:r>
            <a:r>
              <a:rPr lang="en-US" altLang="zh-CN" b="1" dirty="0">
                <a:latin typeface="Times New Roman" panose="02020603050405020304" pitchFamily="18" charset="0"/>
                <a:ea typeface="楷体_GB2312" pitchFamily="49" charset="-122"/>
              </a:rPr>
              <a:t>b</a:t>
            </a:r>
            <a:endParaRPr lang="en-US" altLang="zh-CN" b="1" dirty="0">
              <a:latin typeface="Times New Roman" panose="02020603050405020304" pitchFamily="18" charset="0"/>
              <a:ea typeface="楷体_GB2312" pitchFamily="49" charset="-122"/>
              <a:sym typeface="Symbol" panose="05050102010706020507" pitchFamily="18" charset="2"/>
            </a:endParaRPr>
          </a:p>
          <a:p>
            <a:pPr marL="190500" lvl="1" indent="282575">
              <a:buNone/>
            </a:pP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dirty="0">
                <a:latin typeface="Times New Roman" panose="02020603050405020304" pitchFamily="18" charset="0"/>
                <a:ea typeface="楷体_GB2312" pitchFamily="49" charset="-122"/>
              </a:rPr>
              <a:t> a=</a:t>
            </a:r>
            <a:r>
              <a:rPr lang="en-US" altLang="zh-CN" b="1" dirty="0" err="1">
                <a:latin typeface="Times New Roman" panose="02020603050405020304" pitchFamily="18" charset="0"/>
                <a:ea typeface="楷体_GB2312" pitchFamily="49" charset="-122"/>
              </a:rPr>
              <a:t>b+</a:t>
            </a:r>
            <a:r>
              <a:rPr lang="en-US" altLang="zh-CN" b="1" i="1" dirty="0" err="1">
                <a:latin typeface="Times New Roman" panose="02020603050405020304" pitchFamily="18" charset="0"/>
                <a:ea typeface="楷体_GB2312" pitchFamily="49" charset="-122"/>
              </a:rPr>
              <a:t>D</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有产生式</a:t>
            </a:r>
            <a:r>
              <a:rPr lang="en-US" altLang="zh-CN" b="1" i="1" dirty="0">
                <a:latin typeface="Times New Roman" panose="02020603050405020304" pitchFamily="18" charset="0"/>
                <a:ea typeface="楷体_GB2312" pitchFamily="49" charset="-122"/>
              </a:rPr>
              <a:t>O</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，所以可以将</a:t>
            </a:r>
            <a:r>
              <a:rPr lang="en-US" altLang="zh-CN" b="1" dirty="0">
                <a:latin typeface="Times New Roman" panose="02020603050405020304" pitchFamily="18" charset="0"/>
                <a:ea typeface="楷体_GB2312" pitchFamily="49" charset="-122"/>
              </a:rPr>
              <a:t>a=</a:t>
            </a:r>
            <a:r>
              <a:rPr lang="en-US" altLang="zh-CN" b="1" dirty="0" err="1">
                <a:latin typeface="Times New Roman" panose="02020603050405020304" pitchFamily="18" charset="0"/>
                <a:ea typeface="楷体_GB2312" pitchFamily="49" charset="-122"/>
              </a:rPr>
              <a:t>b</a:t>
            </a:r>
            <a:r>
              <a:rPr lang="en-US" altLang="zh-CN" b="1" i="1" dirty="0" err="1">
                <a:latin typeface="Times New Roman" panose="02020603050405020304" pitchFamily="18" charset="0"/>
                <a:ea typeface="楷体_GB2312" pitchFamily="49" charset="-122"/>
              </a:rPr>
              <a:t>OD</a:t>
            </a:r>
            <a:r>
              <a:rPr lang="zh-CN" altLang="en-US" b="1" dirty="0">
                <a:latin typeface="Times New Roman" panose="02020603050405020304" pitchFamily="18" charset="0"/>
                <a:ea typeface="楷体_GB2312" pitchFamily="49" charset="-122"/>
              </a:rPr>
              <a:t>的</a:t>
            </a:r>
            <a:r>
              <a:rPr lang="en-US" altLang="zh-CN" b="1" i="1" dirty="0">
                <a:latin typeface="Times New Roman" panose="02020603050405020304" pitchFamily="18" charset="0"/>
                <a:ea typeface="楷体_GB2312" pitchFamily="49" charset="-122"/>
              </a:rPr>
              <a:t>O</a:t>
            </a:r>
            <a:r>
              <a:rPr lang="zh-CN" altLang="en-US" b="1" dirty="0">
                <a:latin typeface="Times New Roman" panose="02020603050405020304" pitchFamily="18" charset="0"/>
                <a:ea typeface="楷体_GB2312" pitchFamily="49" charset="-122"/>
              </a:rPr>
              <a:t>换成</a:t>
            </a:r>
            <a:r>
              <a:rPr lang="en-US" altLang="zh-CN" b="1" dirty="0">
                <a:latin typeface="Times New Roman" panose="02020603050405020304" pitchFamily="18" charset="0"/>
                <a:ea typeface="楷体_GB2312" pitchFamily="49" charset="-122"/>
              </a:rPr>
              <a:t>+</a:t>
            </a:r>
            <a:endParaRPr lang="en-US" altLang="zh-CN" b="1" dirty="0">
              <a:latin typeface="Times New Roman" panose="02020603050405020304" pitchFamily="18" charset="0"/>
              <a:ea typeface="楷体_GB2312" pitchFamily="49" charset="-122"/>
              <a:sym typeface="Symbol" panose="05050102010706020507" pitchFamily="18" charset="2"/>
            </a:endParaRPr>
          </a:p>
          <a:p>
            <a:pPr marL="190500" lvl="1" indent="282575">
              <a:buNone/>
            </a:pP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dirty="0">
                <a:latin typeface="Times New Roman" panose="02020603050405020304" pitchFamily="18" charset="0"/>
                <a:ea typeface="楷体_GB2312" pitchFamily="49" charset="-122"/>
              </a:rPr>
              <a:t> a=</a:t>
            </a:r>
            <a:r>
              <a:rPr lang="en-US" altLang="zh-CN" b="1" dirty="0" err="1">
                <a:latin typeface="Times New Roman" panose="02020603050405020304" pitchFamily="18" charset="0"/>
                <a:ea typeface="楷体_GB2312" pitchFamily="49" charset="-122"/>
              </a:rPr>
              <a:t>b+m</a:t>
            </a:r>
            <a:r>
              <a:rPr lang="en-US" altLang="zh-CN" b="1" dirty="0">
                <a:latin typeface="Times New Roman" panose="02020603050405020304" pitchFamily="18" charset="0"/>
                <a:ea typeface="楷体_GB2312" pitchFamily="49" charset="-122"/>
              </a:rPr>
              <a:t>[1]  </a:t>
            </a:r>
            <a:r>
              <a:rPr lang="zh-CN" altLang="en-US" sz="2000" b="1" dirty="0">
                <a:latin typeface="Times New Roman" panose="02020603050405020304" pitchFamily="18" charset="0"/>
                <a:ea typeface="楷体_GB2312" pitchFamily="49" charset="-122"/>
              </a:rPr>
              <a:t>有产生式</a:t>
            </a:r>
            <a:r>
              <a:rPr lang="en-US" altLang="zh-CN" sz="2000" b="1" i="1" dirty="0" err="1">
                <a:latin typeface="Times New Roman" panose="02020603050405020304" pitchFamily="18" charset="0"/>
                <a:ea typeface="楷体_GB2312" pitchFamily="49" charset="-122"/>
              </a:rPr>
              <a:t>D</a:t>
            </a:r>
            <a:r>
              <a:rPr lang="en-US" altLang="zh-CN" sz="2000" b="1" dirty="0" err="1">
                <a:latin typeface="Times New Roman" panose="02020603050405020304" pitchFamily="18" charset="0"/>
                <a:ea typeface="楷体_GB2312" pitchFamily="49" charset="-122"/>
                <a:sym typeface="Symbol" panose="05050102010706020507" pitchFamily="18" charset="2"/>
              </a:rPr>
              <a:t></a:t>
            </a:r>
            <a:r>
              <a:rPr lang="en-US" altLang="zh-CN" sz="2000" b="1" dirty="0" err="1">
                <a:latin typeface="Times New Roman" panose="02020603050405020304" pitchFamily="18" charset="0"/>
                <a:ea typeface="楷体_GB2312" pitchFamily="49" charset="-122"/>
              </a:rPr>
              <a:t>m</a:t>
            </a:r>
            <a:r>
              <a:rPr lang="en-US" altLang="zh-CN" sz="2000" b="1" dirty="0">
                <a:latin typeface="Times New Roman" panose="02020603050405020304" pitchFamily="18" charset="0"/>
                <a:ea typeface="楷体_GB2312" pitchFamily="49" charset="-122"/>
              </a:rPr>
              <a:t>[1]</a:t>
            </a:r>
            <a:r>
              <a:rPr lang="zh-CN" altLang="en-US" sz="2000" b="1" dirty="0">
                <a:latin typeface="Times New Roman" panose="02020603050405020304" pitchFamily="18" charset="0"/>
                <a:ea typeface="楷体_GB2312" pitchFamily="49" charset="-122"/>
              </a:rPr>
              <a:t>，所以可以将</a:t>
            </a:r>
            <a:r>
              <a:rPr lang="en-US" altLang="zh-CN" sz="2000" b="1" dirty="0">
                <a:latin typeface="Times New Roman" panose="02020603050405020304" pitchFamily="18" charset="0"/>
                <a:ea typeface="楷体_GB2312" pitchFamily="49" charset="-122"/>
              </a:rPr>
              <a:t>a=</a:t>
            </a:r>
            <a:r>
              <a:rPr lang="en-US" altLang="zh-CN" sz="2000" b="1" dirty="0" err="1">
                <a:latin typeface="Times New Roman" panose="02020603050405020304" pitchFamily="18" charset="0"/>
                <a:ea typeface="楷体_GB2312" pitchFamily="49" charset="-122"/>
              </a:rPr>
              <a:t>b+</a:t>
            </a:r>
            <a:r>
              <a:rPr lang="en-US" altLang="zh-CN" sz="2000" b="1" i="1" dirty="0" err="1">
                <a:latin typeface="Times New Roman" panose="02020603050405020304" pitchFamily="18" charset="0"/>
                <a:ea typeface="楷体_GB2312" pitchFamily="49" charset="-122"/>
              </a:rPr>
              <a:t>D</a:t>
            </a:r>
            <a:r>
              <a:rPr lang="zh-CN" altLang="en-US" sz="2000" b="1" dirty="0">
                <a:latin typeface="Times New Roman" panose="02020603050405020304" pitchFamily="18" charset="0"/>
                <a:ea typeface="楷体_GB2312" pitchFamily="49" charset="-122"/>
              </a:rPr>
              <a:t>的</a:t>
            </a:r>
            <a:r>
              <a:rPr lang="en-US" altLang="zh-CN" sz="2000" b="1" i="1" dirty="0">
                <a:latin typeface="Times New Roman" panose="02020603050405020304" pitchFamily="18" charset="0"/>
                <a:ea typeface="楷体_GB2312" pitchFamily="49" charset="-122"/>
              </a:rPr>
              <a:t>D</a:t>
            </a:r>
            <a:r>
              <a:rPr lang="zh-CN" altLang="en-US" sz="2000" b="1" dirty="0">
                <a:latin typeface="Times New Roman" panose="02020603050405020304" pitchFamily="18" charset="0"/>
                <a:ea typeface="楷体_GB2312" pitchFamily="49" charset="-122"/>
              </a:rPr>
              <a:t>换成</a:t>
            </a:r>
            <a:r>
              <a:rPr lang="en-US" altLang="zh-CN" sz="2000" b="1" dirty="0">
                <a:latin typeface="Times New Roman" panose="02020603050405020304" pitchFamily="18" charset="0"/>
                <a:ea typeface="楷体_GB2312" pitchFamily="49" charset="-122"/>
              </a:rPr>
              <a:t>m[1]</a:t>
            </a:r>
            <a:r>
              <a:rPr lang="en-US" altLang="zh-CN" b="1" dirty="0">
                <a:latin typeface="Times New Roman" panose="02020603050405020304" pitchFamily="18" charset="0"/>
                <a:ea typeface="楷体_GB2312" pitchFamily="49" charset="-122"/>
              </a:rPr>
              <a:t> </a:t>
            </a:r>
          </a:p>
        </p:txBody>
      </p:sp>
      <p:sp>
        <p:nvSpPr>
          <p:cNvPr id="5" name="日期占位符 3"/>
          <p:cNvSpPr>
            <a:spLocks noGrp="1"/>
          </p:cNvSpPr>
          <p:nvPr>
            <p:ph type="dt" sz="half" idx="10"/>
          </p:nvPr>
        </p:nvSpPr>
        <p:spPr/>
        <p:txBody>
          <a:bodyPr/>
          <a:lstStyle/>
          <a:p>
            <a:fld id="{9716A7E4-A2C5-417A-9B8D-0E99FA80637F}" type="datetime1">
              <a:rPr lang="zh-CN" altLang="en-US"/>
              <a:pPr/>
              <a:t>2018-09-10</a:t>
            </a:fld>
            <a:endParaRPr lang="en-US" altLang="zh-CN"/>
          </a:p>
        </p:txBody>
      </p:sp>
      <p:sp>
        <p:nvSpPr>
          <p:cNvPr id="7" name="灯片编号占位符 5"/>
          <p:cNvSpPr>
            <a:spLocks noGrp="1"/>
          </p:cNvSpPr>
          <p:nvPr>
            <p:ph type="sldNum" sz="quarter" idx="12"/>
          </p:nvPr>
        </p:nvSpPr>
        <p:spPr/>
        <p:txBody>
          <a:bodyPr/>
          <a:lstStyle/>
          <a:p>
            <a:fld id="{0729741E-5F74-40C6-8588-DC6E47E8CBC6}" type="slidenum">
              <a:rPr lang="en-US" altLang="zh-CN"/>
              <a:pPr/>
              <a:t>37</a:t>
            </a:fld>
            <a:endParaRPr lang="en-US" altLang="zh-CN"/>
          </a:p>
        </p:txBody>
      </p:sp>
      <p:sp>
        <p:nvSpPr>
          <p:cNvPr id="1014788" name="Rectangle 4"/>
          <p:cNvSpPr>
            <a:spLocks noChangeArrowheads="1"/>
          </p:cNvSpPr>
          <p:nvPr/>
        </p:nvSpPr>
        <p:spPr bwMode="auto">
          <a:xfrm>
            <a:off x="4671118" y="4781840"/>
            <a:ext cx="3732414" cy="193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marL="11398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lang="pt-BR" altLang="zh-CN" sz="2000" b="1" i="1" dirty="0">
                <a:solidFill>
                  <a:srgbClr val="0000FF"/>
                </a:solidFill>
                <a:effectLst>
                  <a:outerShdw blurRad="38100" dist="38100" dir="2700000" algn="tl">
                    <a:srgbClr val="C0C0C0"/>
                  </a:outerShdw>
                </a:effectLst>
              </a:rPr>
              <a:t>A</a:t>
            </a:r>
            <a:r>
              <a:rPr lang="en-US" altLang="zh-CN" sz="2000" b="1" dirty="0">
                <a:solidFill>
                  <a:srgbClr val="0000FF"/>
                </a:solidFill>
                <a:effectLst>
                  <a:outerShdw blurRad="38100" dist="38100" dir="2700000" algn="tl">
                    <a:srgbClr val="C0C0C0"/>
                  </a:outerShdw>
                </a:effectLst>
                <a:sym typeface="Symbol" panose="05050102010706020507" pitchFamily="18" charset="2"/>
              </a:rPr>
              <a:t></a:t>
            </a:r>
            <a:r>
              <a:rPr lang="pt-BR" altLang="zh-CN" sz="2000" b="1" i="1" dirty="0">
                <a:solidFill>
                  <a:srgbClr val="0000FF"/>
                </a:solidFill>
                <a:effectLst>
                  <a:outerShdw blurRad="38100" dist="38100" dir="2700000" algn="tl">
                    <a:srgbClr val="C0C0C0"/>
                  </a:outerShdw>
                </a:effectLst>
              </a:rPr>
              <a:t>B</a:t>
            </a:r>
            <a:r>
              <a:rPr lang="pt-BR" altLang="zh-CN" sz="2000" b="1" dirty="0">
                <a:solidFill>
                  <a:srgbClr val="0000FF"/>
                </a:solidFill>
                <a:effectLst>
                  <a:outerShdw blurRad="38100" dist="38100" dir="2700000" algn="tl">
                    <a:srgbClr val="C0C0C0"/>
                  </a:outerShdw>
                </a:effectLst>
              </a:rPr>
              <a:t>=</a:t>
            </a:r>
            <a:r>
              <a:rPr lang="pt-BR" altLang="zh-CN" sz="2000" b="1" i="1" dirty="0">
                <a:solidFill>
                  <a:srgbClr val="0000FF"/>
                </a:solidFill>
                <a:effectLst>
                  <a:outerShdw blurRad="38100" dist="38100" dir="2700000" algn="tl">
                    <a:srgbClr val="C0C0C0"/>
                  </a:outerShdw>
                </a:effectLst>
              </a:rPr>
              <a:t>E</a:t>
            </a:r>
          </a:p>
          <a:p>
            <a:pPr lvl="1"/>
            <a:r>
              <a:rPr lang="pt-BR" altLang="zh-CN" sz="2000" b="1" i="1" dirty="0">
                <a:solidFill>
                  <a:srgbClr val="0000FF"/>
                </a:solidFill>
                <a:effectLst>
                  <a:outerShdw blurRad="38100" dist="38100" dir="2700000" algn="tl">
                    <a:srgbClr val="C0C0C0"/>
                  </a:outerShdw>
                </a:effectLst>
              </a:rPr>
              <a:t>B</a:t>
            </a:r>
            <a:r>
              <a:rPr lang="en-US" altLang="zh-CN" sz="2000" b="1" dirty="0">
                <a:solidFill>
                  <a:srgbClr val="0000FF"/>
                </a:solidFill>
                <a:effectLst>
                  <a:outerShdw blurRad="38100" dist="38100" dir="2700000" algn="tl">
                    <a:srgbClr val="C0C0C0"/>
                  </a:outerShdw>
                </a:effectLst>
                <a:sym typeface="Symbol" panose="05050102010706020507" pitchFamily="18" charset="2"/>
              </a:rPr>
              <a:t></a:t>
            </a:r>
            <a:r>
              <a:rPr lang="pt-BR" altLang="zh-CN" sz="2000" b="1" i="1" dirty="0">
                <a:solidFill>
                  <a:srgbClr val="0000FF"/>
                </a:solidFill>
                <a:effectLst>
                  <a:outerShdw blurRad="38100" dist="38100" dir="2700000" algn="tl">
                    <a:srgbClr val="C0C0C0"/>
                  </a:outerShdw>
                </a:effectLst>
              </a:rPr>
              <a:t>C</a:t>
            </a:r>
            <a:r>
              <a:rPr lang="pt-BR" altLang="zh-CN" sz="2000" b="1" dirty="0">
                <a:solidFill>
                  <a:srgbClr val="0000FF"/>
                </a:solidFill>
                <a:effectLst>
                  <a:outerShdw blurRad="38100" dist="38100" dir="2700000" algn="tl">
                    <a:srgbClr val="C0C0C0"/>
                  </a:outerShdw>
                </a:effectLst>
              </a:rPr>
              <a:t>| </a:t>
            </a:r>
            <a:r>
              <a:rPr lang="pt-BR" altLang="zh-CN" sz="2000" b="1" i="1" dirty="0">
                <a:solidFill>
                  <a:srgbClr val="0000FF"/>
                </a:solidFill>
                <a:effectLst>
                  <a:outerShdw blurRad="38100" dist="38100" dir="2700000" algn="tl">
                    <a:srgbClr val="C0C0C0"/>
                  </a:outerShdw>
                </a:effectLst>
              </a:rPr>
              <a:t>D</a:t>
            </a:r>
          </a:p>
          <a:p>
            <a:pPr lvl="1"/>
            <a:r>
              <a:rPr lang="pt-BR" altLang="zh-CN" sz="2000" b="1" i="1" dirty="0">
                <a:solidFill>
                  <a:srgbClr val="0000FF"/>
                </a:solidFill>
                <a:effectLst>
                  <a:outerShdw blurRad="38100" dist="38100" dir="2700000" algn="tl">
                    <a:srgbClr val="C0C0C0"/>
                  </a:outerShdw>
                </a:effectLst>
              </a:rPr>
              <a:t>C</a:t>
            </a:r>
            <a:r>
              <a:rPr lang="en-US" altLang="zh-CN" sz="2000" b="1" dirty="0">
                <a:solidFill>
                  <a:srgbClr val="0000FF"/>
                </a:solidFill>
                <a:effectLst>
                  <a:outerShdw blurRad="38100" dist="38100" dir="2700000" algn="tl">
                    <a:srgbClr val="C0C0C0"/>
                  </a:outerShdw>
                </a:effectLst>
                <a:sym typeface="Symbol" panose="05050102010706020507" pitchFamily="18" charset="2"/>
              </a:rPr>
              <a:t></a:t>
            </a:r>
            <a:r>
              <a:rPr lang="pt-BR" altLang="zh-CN" sz="2000" b="1" dirty="0">
                <a:solidFill>
                  <a:srgbClr val="0000FF"/>
                </a:solidFill>
                <a:effectLst>
                  <a:outerShdw blurRad="38100" dist="38100" dir="2700000" algn="tl">
                    <a:srgbClr val="C0C0C0"/>
                  </a:outerShdw>
                </a:effectLst>
              </a:rPr>
              <a:t>a | b | c</a:t>
            </a:r>
            <a:endParaRPr lang="pt-BR" altLang="zh-CN" sz="2000" b="1" i="1" dirty="0">
              <a:solidFill>
                <a:srgbClr val="0000FF"/>
              </a:solidFill>
              <a:effectLst>
                <a:outerShdw blurRad="38100" dist="38100" dir="2700000" algn="tl">
                  <a:srgbClr val="C0C0C0"/>
                </a:outerShdw>
              </a:effectLst>
            </a:endParaRPr>
          </a:p>
          <a:p>
            <a:pPr lvl="1"/>
            <a:r>
              <a:rPr lang="pt-BR" altLang="zh-CN" sz="2000" b="1" i="1" dirty="0">
                <a:solidFill>
                  <a:srgbClr val="0000FF"/>
                </a:solidFill>
                <a:effectLst>
                  <a:outerShdw blurRad="38100" dist="38100" dir="2700000" algn="tl">
                    <a:srgbClr val="C0C0C0"/>
                  </a:outerShdw>
                </a:effectLst>
              </a:rPr>
              <a:t>D</a:t>
            </a:r>
            <a:r>
              <a:rPr lang="en-US" altLang="zh-CN" sz="2000" b="1" dirty="0">
                <a:solidFill>
                  <a:srgbClr val="0000FF"/>
                </a:solidFill>
                <a:effectLst>
                  <a:outerShdw blurRad="38100" dist="38100" dir="2700000" algn="tl">
                    <a:srgbClr val="C0C0C0"/>
                  </a:outerShdw>
                </a:effectLst>
                <a:sym typeface="Symbol" panose="05050102010706020507" pitchFamily="18" charset="2"/>
              </a:rPr>
              <a:t></a:t>
            </a:r>
            <a:r>
              <a:rPr lang="pt-BR" altLang="zh-CN" sz="2000" b="1" dirty="0">
                <a:solidFill>
                  <a:srgbClr val="0000FF"/>
                </a:solidFill>
                <a:effectLst>
                  <a:outerShdw blurRad="38100" dist="38100" dir="2700000" algn="tl">
                    <a:srgbClr val="C0C0C0"/>
                  </a:outerShdw>
                </a:effectLst>
              </a:rPr>
              <a:t>m[1] | m[2]| m[3]</a:t>
            </a:r>
            <a:endParaRPr lang="pt-BR" altLang="zh-CN" sz="2000" b="1" i="1" dirty="0">
              <a:solidFill>
                <a:srgbClr val="0000FF"/>
              </a:solidFill>
              <a:effectLst>
                <a:outerShdw blurRad="38100" dist="38100" dir="2700000" algn="tl">
                  <a:srgbClr val="C0C0C0"/>
                </a:outerShdw>
              </a:effectLst>
            </a:endParaRPr>
          </a:p>
          <a:p>
            <a:pPr lvl="1"/>
            <a:r>
              <a:rPr lang="pt-BR" altLang="zh-CN" sz="2000" b="1" i="1" dirty="0">
                <a:solidFill>
                  <a:srgbClr val="0000FF"/>
                </a:solidFill>
                <a:effectLst>
                  <a:outerShdw blurRad="38100" dist="38100" dir="2700000" algn="tl">
                    <a:srgbClr val="C0C0C0"/>
                  </a:outerShdw>
                </a:effectLst>
              </a:rPr>
              <a:t>E</a:t>
            </a:r>
            <a:r>
              <a:rPr lang="en-US" altLang="zh-CN" sz="2000" b="1" dirty="0">
                <a:solidFill>
                  <a:srgbClr val="0000FF"/>
                </a:solidFill>
                <a:effectLst>
                  <a:outerShdw blurRad="38100" dist="38100" dir="2700000" algn="tl">
                    <a:srgbClr val="C0C0C0"/>
                  </a:outerShdw>
                </a:effectLst>
                <a:sym typeface="Symbol" panose="05050102010706020507" pitchFamily="18" charset="2"/>
              </a:rPr>
              <a:t></a:t>
            </a:r>
            <a:r>
              <a:rPr lang="pt-BR" altLang="zh-CN" sz="2000" b="1" i="1" dirty="0">
                <a:solidFill>
                  <a:srgbClr val="0000FF"/>
                </a:solidFill>
                <a:effectLst>
                  <a:outerShdw blurRad="38100" dist="38100" dir="2700000" algn="tl">
                    <a:srgbClr val="C0C0C0"/>
                  </a:outerShdw>
                </a:effectLst>
              </a:rPr>
              <a:t>COC </a:t>
            </a:r>
            <a:r>
              <a:rPr lang="pt-BR" altLang="zh-CN" sz="2000" b="1" dirty="0">
                <a:solidFill>
                  <a:srgbClr val="0000FF"/>
                </a:solidFill>
                <a:effectLst>
                  <a:outerShdw blurRad="38100" dist="38100" dir="2700000" algn="tl">
                    <a:srgbClr val="C0C0C0"/>
                  </a:outerShdw>
                </a:effectLst>
              </a:rPr>
              <a:t>| </a:t>
            </a:r>
            <a:r>
              <a:rPr lang="pt-BR" altLang="zh-CN" sz="2000" b="1" i="1" dirty="0">
                <a:solidFill>
                  <a:srgbClr val="0000FF"/>
                </a:solidFill>
                <a:effectLst>
                  <a:outerShdw blurRad="38100" dist="38100" dir="2700000" algn="tl">
                    <a:srgbClr val="C0C0C0"/>
                  </a:outerShdw>
                </a:effectLst>
              </a:rPr>
              <a:t>COD</a:t>
            </a:r>
            <a:r>
              <a:rPr lang="pt-BR" altLang="zh-CN" sz="2000" b="1" dirty="0">
                <a:solidFill>
                  <a:srgbClr val="0000FF"/>
                </a:solidFill>
                <a:effectLst>
                  <a:outerShdw blurRad="38100" dist="38100" dir="2700000" algn="tl">
                    <a:srgbClr val="C0C0C0"/>
                  </a:outerShdw>
                </a:effectLst>
              </a:rPr>
              <a:t> | </a:t>
            </a:r>
            <a:r>
              <a:rPr lang="pt-BR" altLang="zh-CN" sz="2000" b="1" i="1" dirty="0">
                <a:solidFill>
                  <a:srgbClr val="0000FF"/>
                </a:solidFill>
                <a:effectLst>
                  <a:outerShdw blurRad="38100" dist="38100" dir="2700000" algn="tl">
                    <a:srgbClr val="C0C0C0"/>
                  </a:outerShdw>
                </a:effectLst>
              </a:rPr>
              <a:t>DOC</a:t>
            </a:r>
            <a:r>
              <a:rPr lang="pt-BR" altLang="zh-CN" sz="2000" b="1" dirty="0">
                <a:solidFill>
                  <a:srgbClr val="0000FF"/>
                </a:solidFill>
                <a:effectLst>
                  <a:outerShdw blurRad="38100" dist="38100" dir="2700000" algn="tl">
                    <a:srgbClr val="C0C0C0"/>
                  </a:outerShdw>
                </a:effectLst>
              </a:rPr>
              <a:t> | </a:t>
            </a:r>
            <a:r>
              <a:rPr lang="pt-BR" altLang="zh-CN" sz="2000" b="1" i="1" dirty="0">
                <a:solidFill>
                  <a:srgbClr val="0000FF"/>
                </a:solidFill>
                <a:effectLst>
                  <a:outerShdw blurRad="38100" dist="38100" dir="2700000" algn="tl">
                    <a:srgbClr val="C0C0C0"/>
                  </a:outerShdw>
                </a:effectLst>
              </a:rPr>
              <a:t>DOD</a:t>
            </a:r>
          </a:p>
          <a:p>
            <a:pPr lvl="1"/>
            <a:r>
              <a:rPr lang="pt-BR" altLang="zh-CN" sz="2000" b="1" i="1" dirty="0">
                <a:solidFill>
                  <a:srgbClr val="0000FF"/>
                </a:solidFill>
                <a:effectLst>
                  <a:outerShdw blurRad="38100" dist="38100" dir="2700000" algn="tl">
                    <a:srgbClr val="C0C0C0"/>
                  </a:outerShdw>
                </a:effectLst>
              </a:rPr>
              <a:t>O</a:t>
            </a:r>
            <a:r>
              <a:rPr lang="en-US" altLang="zh-CN" sz="2000" b="1" dirty="0">
                <a:solidFill>
                  <a:srgbClr val="0000FF"/>
                </a:solidFill>
                <a:effectLst>
                  <a:outerShdw blurRad="38100" dist="38100" dir="2700000" algn="tl">
                    <a:srgbClr val="C0C0C0"/>
                  </a:outerShdw>
                </a:effectLst>
                <a:sym typeface="Symbol" panose="05050102010706020507" pitchFamily="18" charset="2"/>
              </a:rPr>
              <a:t></a:t>
            </a:r>
            <a:r>
              <a:rPr lang="pt-BR" altLang="zh-CN" sz="2000" b="1" dirty="0">
                <a:solidFill>
                  <a:srgbClr val="0000FF"/>
                </a:solidFill>
                <a:effectLst>
                  <a:outerShdw blurRad="38100" dist="38100" dir="2700000" algn="tl">
                    <a:srgbClr val="C0C0C0"/>
                  </a:outerShdw>
                </a:effectLst>
              </a:rPr>
              <a:t> + | -</a:t>
            </a:r>
            <a:r>
              <a:rPr lang="pt-BR" altLang="zh-CN" sz="2000" dirty="0">
                <a:solidFill>
                  <a:srgbClr val="0000FF"/>
                </a:solidFill>
              </a:rPr>
              <a:t> </a:t>
            </a:r>
            <a:endParaRPr lang="en-US" altLang="zh-CN" sz="2000" dirty="0">
              <a:solidFill>
                <a:srgbClr val="0000FF"/>
              </a:solidFill>
            </a:endParaRPr>
          </a:p>
        </p:txBody>
      </p:sp>
    </p:spTree>
    <p:extLst>
      <p:ext uri="{BB962C8B-B14F-4D97-AF65-F5344CB8AC3E}">
        <p14:creationId xmlns:p14="http://schemas.microsoft.com/office/powerpoint/2010/main" val="2919366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zh-CN" altLang="en-US">
                <a:latin typeface="Times New Roman" panose="02020603050405020304" pitchFamily="18" charset="0"/>
              </a:rPr>
              <a:t>基于产生式的变换</a:t>
            </a:r>
            <a:r>
              <a:rPr lang="en-US" altLang="zh-CN" sz="2800">
                <a:latin typeface="Times New Roman" panose="02020603050405020304" pitchFamily="18" charset="0"/>
                <a:ea typeface="楷体_GB2312" pitchFamily="49" charset="-122"/>
              </a:rPr>
              <a:t>--</a:t>
            </a:r>
            <a:r>
              <a:rPr lang="zh-CN" altLang="en-US" sz="2800">
                <a:latin typeface="Times New Roman" panose="02020603050405020304" pitchFamily="18" charset="0"/>
                <a:ea typeface="楷体_GB2312" pitchFamily="49" charset="-122"/>
              </a:rPr>
              <a:t>推导或归约</a:t>
            </a:r>
          </a:p>
        </p:txBody>
      </p:sp>
      <p:sp>
        <p:nvSpPr>
          <p:cNvPr id="1011715" name="Rectangle 3"/>
          <p:cNvSpPr>
            <a:spLocks noGrp="1" noChangeArrowheads="1"/>
          </p:cNvSpPr>
          <p:nvPr>
            <p:ph idx="1"/>
          </p:nvPr>
        </p:nvSpPr>
        <p:spPr/>
        <p:txBody>
          <a:bodyPr>
            <a:normAutofit fontScale="92500" lnSpcReduction="20000"/>
          </a:bodyPr>
          <a:lstStyle/>
          <a:p>
            <a:pPr marL="0" indent="0">
              <a:lnSpc>
                <a:spcPct val="150000"/>
              </a:lnSpc>
              <a:buNone/>
            </a:pPr>
            <a:r>
              <a:rPr lang="zh-CN" altLang="en-US" sz="2600" b="1" dirty="0">
                <a:solidFill>
                  <a:srgbClr val="FF0000"/>
                </a:solidFill>
                <a:latin typeface="Times New Roman" panose="02020603050405020304" pitchFamily="18" charset="0"/>
                <a:ea typeface="楷体_GB2312" pitchFamily="49" charset="-122"/>
              </a:rPr>
              <a:t>定义</a:t>
            </a:r>
            <a:r>
              <a:rPr lang="en-US" altLang="zh-CN" sz="2600" b="1" dirty="0">
                <a:solidFill>
                  <a:srgbClr val="FF0000"/>
                </a:solidFill>
                <a:latin typeface="Times New Roman" panose="02020603050405020304" pitchFamily="18" charset="0"/>
                <a:ea typeface="楷体_GB2312" pitchFamily="49" charset="-122"/>
              </a:rPr>
              <a:t>2.17 </a:t>
            </a:r>
            <a:r>
              <a:rPr lang="zh-CN" altLang="en-US" sz="2600" dirty="0">
                <a:latin typeface="Times New Roman" panose="02020603050405020304" pitchFamily="18" charset="0"/>
                <a:ea typeface="楷体_GB2312" pitchFamily="49" charset="-122"/>
              </a:rPr>
              <a:t>设</a:t>
            </a:r>
            <a:r>
              <a:rPr lang="en-US" altLang="zh-CN" sz="2600" i="1" dirty="0">
                <a:latin typeface="Times New Roman" panose="02020603050405020304" pitchFamily="18" charset="0"/>
                <a:ea typeface="楷体_GB2312" pitchFamily="49" charset="-122"/>
              </a:rPr>
              <a:t>G</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V</a:t>
            </a:r>
            <a:r>
              <a:rPr lang="zh-CN" altLang="en-US"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T</a:t>
            </a:r>
            <a:r>
              <a:rPr lang="zh-CN" altLang="en-US"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P</a:t>
            </a:r>
            <a:r>
              <a:rPr lang="zh-CN" altLang="en-US"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S</a:t>
            </a:r>
            <a:r>
              <a:rPr lang="en-US" altLang="zh-CN" sz="2600" dirty="0">
                <a:latin typeface="Times New Roman" panose="02020603050405020304" pitchFamily="18" charset="0"/>
                <a:ea typeface="楷体_GB2312" pitchFamily="49" charset="-122"/>
              </a:rPr>
              <a:t>)</a:t>
            </a:r>
            <a:r>
              <a:rPr lang="zh-CN" altLang="en-US" sz="2600" dirty="0">
                <a:latin typeface="Times New Roman" panose="02020603050405020304" pitchFamily="18" charset="0"/>
                <a:ea typeface="楷体_GB2312" pitchFamily="49" charset="-122"/>
              </a:rPr>
              <a:t>是一个文法，如果</a:t>
            </a:r>
            <a:r>
              <a:rPr lang="en-US" altLang="zh-CN" sz="2600" i="1" dirty="0">
                <a:latin typeface="Times New Roman" panose="02020603050405020304" pitchFamily="18" charset="0"/>
                <a:ea typeface="楷体_GB2312" pitchFamily="49" charset="-122"/>
              </a:rPr>
              <a:t>α</a:t>
            </a:r>
            <a:r>
              <a:rPr lang="en-US" altLang="zh-CN" sz="2600" dirty="0">
                <a:latin typeface="Times New Roman" panose="02020603050405020304" pitchFamily="18" charset="0"/>
                <a:ea typeface="楷体_GB2312" pitchFamily="49" charset="-122"/>
                <a:sym typeface="Symbol" panose="05050102010706020507" pitchFamily="18" charset="2"/>
              </a:rPr>
              <a:t></a:t>
            </a:r>
            <a:r>
              <a:rPr lang="en-US" altLang="zh-CN" sz="2600" i="1" dirty="0">
                <a:latin typeface="Times New Roman" panose="02020603050405020304" pitchFamily="18" charset="0"/>
                <a:ea typeface="楷体_GB2312" pitchFamily="49" charset="-122"/>
              </a:rPr>
              <a:t>β</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P</a:t>
            </a:r>
            <a:r>
              <a:rPr lang="zh-CN" altLang="en-US"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γ</a:t>
            </a:r>
            <a:r>
              <a:rPr lang="zh-CN" altLang="en-US"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δ</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V</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T</a:t>
            </a:r>
            <a:r>
              <a:rPr lang="en-US" altLang="zh-CN" sz="2600" dirty="0">
                <a:latin typeface="Times New Roman" panose="02020603050405020304" pitchFamily="18" charset="0"/>
                <a:ea typeface="楷体_GB2312" pitchFamily="49" charset="-122"/>
              </a:rPr>
              <a:t>)*</a:t>
            </a:r>
            <a:r>
              <a:rPr lang="zh-CN" altLang="en-US" sz="2600" dirty="0">
                <a:latin typeface="Times New Roman" panose="02020603050405020304" pitchFamily="18" charset="0"/>
                <a:ea typeface="楷体_GB2312" pitchFamily="49" charset="-122"/>
              </a:rPr>
              <a:t>，则称</a:t>
            </a:r>
            <a:r>
              <a:rPr lang="en-US" altLang="zh-CN" sz="2600" i="1" dirty="0">
                <a:latin typeface="Times New Roman" panose="02020603050405020304" pitchFamily="18" charset="0"/>
                <a:ea typeface="楷体_GB2312" pitchFamily="49" charset="-122"/>
              </a:rPr>
              <a:t>γαδ</a:t>
            </a:r>
            <a:r>
              <a:rPr lang="zh-CN" altLang="en-US" sz="2600" dirty="0">
                <a:latin typeface="Times New Roman" panose="02020603050405020304" pitchFamily="18" charset="0"/>
                <a:ea typeface="楷体_GB2312" pitchFamily="49" charset="-122"/>
              </a:rPr>
              <a:t>在</a:t>
            </a:r>
            <a:r>
              <a:rPr lang="en-US" altLang="zh-CN" sz="2600" i="1" dirty="0">
                <a:latin typeface="Times New Roman" panose="02020603050405020304" pitchFamily="18" charset="0"/>
                <a:ea typeface="楷体_GB2312" pitchFamily="49" charset="-122"/>
              </a:rPr>
              <a:t>G</a:t>
            </a:r>
            <a:r>
              <a:rPr lang="zh-CN" altLang="en-US" sz="2600" dirty="0">
                <a:latin typeface="Times New Roman" panose="02020603050405020304" pitchFamily="18" charset="0"/>
                <a:ea typeface="楷体_GB2312" pitchFamily="49" charset="-122"/>
              </a:rPr>
              <a:t>中</a:t>
            </a:r>
            <a:r>
              <a:rPr lang="zh-CN" altLang="en-US" sz="2600" dirty="0">
                <a:solidFill>
                  <a:srgbClr val="FF0000"/>
                </a:solidFill>
                <a:latin typeface="Times New Roman" panose="02020603050405020304" pitchFamily="18" charset="0"/>
                <a:ea typeface="楷体_GB2312" pitchFamily="49" charset="-122"/>
              </a:rPr>
              <a:t>直接推导</a:t>
            </a:r>
            <a:r>
              <a:rPr lang="zh-CN" altLang="en-US" sz="2600" dirty="0">
                <a:latin typeface="Times New Roman" panose="02020603050405020304" pitchFamily="18" charset="0"/>
                <a:ea typeface="楷体_GB2312" pitchFamily="49" charset="-122"/>
              </a:rPr>
              <a:t>出</a:t>
            </a:r>
            <a:r>
              <a:rPr lang="en-US" altLang="zh-CN" sz="2600" i="1" dirty="0">
                <a:latin typeface="Times New Roman" panose="02020603050405020304" pitchFamily="18" charset="0"/>
                <a:ea typeface="楷体_GB2312" pitchFamily="49" charset="-122"/>
              </a:rPr>
              <a:t>γβδ</a:t>
            </a:r>
            <a:r>
              <a:rPr lang="zh-CN" altLang="en-US" sz="2600" dirty="0">
                <a:latin typeface="Times New Roman" panose="02020603050405020304" pitchFamily="18" charset="0"/>
                <a:ea typeface="楷体_GB2312" pitchFamily="49" charset="-122"/>
              </a:rPr>
              <a:t>，记作：</a:t>
            </a:r>
            <a:endParaRPr lang="zh-CN" altLang="en-US" sz="2600" i="1" dirty="0">
              <a:latin typeface="Times New Roman" panose="02020603050405020304" pitchFamily="18" charset="0"/>
              <a:ea typeface="楷体_GB2312" pitchFamily="49" charset="-122"/>
            </a:endParaRPr>
          </a:p>
          <a:p>
            <a:pPr>
              <a:lnSpc>
                <a:spcPct val="150000"/>
              </a:lnSpc>
              <a:buFontTx/>
              <a:buNone/>
            </a:pPr>
            <a:r>
              <a:rPr lang="zh-CN" altLang="en-US" sz="2600" i="1" dirty="0">
                <a:latin typeface="Times New Roman" panose="02020603050405020304" pitchFamily="18" charset="0"/>
                <a:ea typeface="楷体_GB2312" pitchFamily="49" charset="-122"/>
              </a:rPr>
              <a:t>   </a:t>
            </a:r>
            <a:r>
              <a:rPr lang="en-US" altLang="zh-CN" sz="2600" i="1" dirty="0">
                <a:latin typeface="Times New Roman" panose="02020603050405020304" pitchFamily="18" charset="0"/>
                <a:ea typeface="楷体_GB2312" pitchFamily="49" charset="-122"/>
              </a:rPr>
              <a:t>γαδ     γβδ</a:t>
            </a:r>
            <a:endParaRPr lang="en-US" altLang="zh-CN" sz="2600" dirty="0">
              <a:latin typeface="Times New Roman" panose="02020603050405020304" pitchFamily="18" charset="0"/>
              <a:ea typeface="楷体_GB2312" pitchFamily="49" charset="-122"/>
            </a:endParaRPr>
          </a:p>
          <a:p>
            <a:pPr marL="0" indent="0">
              <a:lnSpc>
                <a:spcPct val="150000"/>
              </a:lnSpc>
              <a:buNone/>
            </a:pPr>
            <a:r>
              <a:rPr lang="zh-CN" altLang="en-US" sz="2600" dirty="0">
                <a:latin typeface="Times New Roman" panose="02020603050405020304" pitchFamily="18" charset="0"/>
                <a:ea typeface="楷体_GB2312" pitchFamily="49" charset="-122"/>
              </a:rPr>
              <a:t>读作：</a:t>
            </a:r>
            <a:r>
              <a:rPr lang="en-US" altLang="zh-CN" sz="2600" i="1" dirty="0">
                <a:latin typeface="Times New Roman" panose="02020603050405020304" pitchFamily="18" charset="0"/>
                <a:ea typeface="楷体_GB2312" pitchFamily="49" charset="-122"/>
              </a:rPr>
              <a:t>γαδ</a:t>
            </a:r>
            <a:r>
              <a:rPr lang="zh-CN" altLang="en-US" sz="2600" dirty="0">
                <a:latin typeface="Times New Roman" panose="02020603050405020304" pitchFamily="18" charset="0"/>
                <a:ea typeface="楷体_GB2312" pitchFamily="49" charset="-122"/>
              </a:rPr>
              <a:t>在文法</a:t>
            </a:r>
            <a:r>
              <a:rPr lang="en-US" altLang="zh-CN" sz="2600" i="1" dirty="0">
                <a:latin typeface="Times New Roman" panose="02020603050405020304" pitchFamily="18" charset="0"/>
                <a:ea typeface="楷体_GB2312" pitchFamily="49" charset="-122"/>
              </a:rPr>
              <a:t>G</a:t>
            </a:r>
            <a:r>
              <a:rPr lang="zh-CN" altLang="en-US" sz="2600" dirty="0">
                <a:latin typeface="Times New Roman" panose="02020603050405020304" pitchFamily="18" charset="0"/>
                <a:ea typeface="楷体_GB2312" pitchFamily="49" charset="-122"/>
              </a:rPr>
              <a:t>中直接推导出</a:t>
            </a:r>
            <a:r>
              <a:rPr lang="en-US" altLang="zh-CN" sz="2600" i="1" dirty="0">
                <a:latin typeface="Times New Roman" panose="02020603050405020304" pitchFamily="18" charset="0"/>
                <a:ea typeface="楷体_GB2312" pitchFamily="49" charset="-122"/>
              </a:rPr>
              <a:t>γβδ</a:t>
            </a:r>
            <a:r>
              <a:rPr lang="zh-CN" altLang="en-US" sz="2600" dirty="0">
                <a:latin typeface="Times New Roman" panose="02020603050405020304" pitchFamily="18" charset="0"/>
                <a:ea typeface="楷体_GB2312" pitchFamily="49" charset="-122"/>
              </a:rPr>
              <a:t>。在不特别强调推导的直接性时，“直接推导”可以简称为推导</a:t>
            </a:r>
            <a:r>
              <a:rPr lang="en-US" altLang="zh-CN" sz="2600" dirty="0">
                <a:latin typeface="Times New Roman" panose="02020603050405020304" pitchFamily="18" charset="0"/>
                <a:ea typeface="楷体_GB2312" pitchFamily="49" charset="-122"/>
              </a:rPr>
              <a:t>(derivation)</a:t>
            </a:r>
            <a:r>
              <a:rPr lang="zh-CN" altLang="en-US" sz="2600" dirty="0">
                <a:latin typeface="Times New Roman" panose="02020603050405020304" pitchFamily="18" charset="0"/>
                <a:ea typeface="楷体_GB2312" pitchFamily="49" charset="-122"/>
              </a:rPr>
              <a:t>，有时我们也称推导为</a:t>
            </a:r>
            <a:r>
              <a:rPr lang="zh-CN" altLang="en-US" sz="2600" dirty="0">
                <a:solidFill>
                  <a:srgbClr val="FF0000"/>
                </a:solidFill>
                <a:latin typeface="Times New Roman" panose="02020603050405020304" pitchFamily="18" charset="0"/>
                <a:ea typeface="楷体_GB2312" pitchFamily="49" charset="-122"/>
              </a:rPr>
              <a:t>派生</a:t>
            </a:r>
            <a:r>
              <a:rPr lang="zh-CN" altLang="en-US" sz="2600" dirty="0">
                <a:latin typeface="Times New Roman" panose="02020603050405020304" pitchFamily="18" charset="0"/>
                <a:ea typeface="楷体_GB2312" pitchFamily="49" charset="-122"/>
              </a:rPr>
              <a:t>。</a:t>
            </a:r>
          </a:p>
          <a:p>
            <a:pPr marL="0" indent="0">
              <a:lnSpc>
                <a:spcPct val="150000"/>
              </a:lnSpc>
              <a:buNone/>
            </a:pPr>
            <a:r>
              <a:rPr lang="zh-CN" altLang="en-US" sz="2600" dirty="0">
                <a:latin typeface="Times New Roman" panose="02020603050405020304" pitchFamily="18" charset="0"/>
                <a:ea typeface="楷体_GB2312" pitchFamily="49" charset="-122"/>
              </a:rPr>
              <a:t>与之相对应，也可以称</a:t>
            </a:r>
            <a:r>
              <a:rPr lang="en-US" altLang="zh-CN" sz="2600" i="1" dirty="0">
                <a:latin typeface="Times New Roman" panose="02020603050405020304" pitchFamily="18" charset="0"/>
                <a:ea typeface="楷体_GB2312" pitchFamily="49" charset="-122"/>
              </a:rPr>
              <a:t>γβδ</a:t>
            </a:r>
            <a:r>
              <a:rPr lang="zh-CN" altLang="en-US" sz="2600" dirty="0">
                <a:latin typeface="Times New Roman" panose="02020603050405020304" pitchFamily="18" charset="0"/>
                <a:ea typeface="楷体_GB2312" pitchFamily="49" charset="-122"/>
              </a:rPr>
              <a:t>在文法</a:t>
            </a:r>
            <a:r>
              <a:rPr lang="en-US" altLang="zh-CN" sz="2600" i="1" dirty="0">
                <a:latin typeface="Times New Roman" panose="02020603050405020304" pitchFamily="18" charset="0"/>
                <a:ea typeface="楷体_GB2312" pitchFamily="49" charset="-122"/>
              </a:rPr>
              <a:t>G</a:t>
            </a:r>
            <a:r>
              <a:rPr lang="zh-CN" altLang="en-US" sz="2600" dirty="0">
                <a:solidFill>
                  <a:srgbClr val="FF0000"/>
                </a:solidFill>
                <a:latin typeface="Times New Roman" panose="02020603050405020304" pitchFamily="18" charset="0"/>
                <a:ea typeface="楷体_GB2312" pitchFamily="49" charset="-122"/>
              </a:rPr>
              <a:t>中直接归约</a:t>
            </a:r>
            <a:r>
              <a:rPr lang="zh-CN" altLang="en-US" sz="2600" dirty="0">
                <a:latin typeface="Times New Roman" panose="02020603050405020304" pitchFamily="18" charset="0"/>
                <a:ea typeface="楷体_GB2312" pitchFamily="49" charset="-122"/>
              </a:rPr>
              <a:t>成</a:t>
            </a:r>
            <a:r>
              <a:rPr lang="en-US" altLang="zh-CN" sz="2600" i="1" dirty="0">
                <a:latin typeface="Times New Roman" panose="02020603050405020304" pitchFamily="18" charset="0"/>
                <a:ea typeface="楷体_GB2312" pitchFamily="49" charset="-122"/>
              </a:rPr>
              <a:t>γαδ</a:t>
            </a:r>
            <a:r>
              <a:rPr lang="zh-CN" altLang="en-US" sz="2600" dirty="0">
                <a:latin typeface="Times New Roman" panose="02020603050405020304" pitchFamily="18" charset="0"/>
                <a:ea typeface="楷体_GB2312" pitchFamily="49" charset="-122"/>
              </a:rPr>
              <a:t>。在不特别强调归约的直接性时，“直接归约”可以简称为</a:t>
            </a:r>
            <a:r>
              <a:rPr lang="zh-CN" altLang="en-US" sz="2600" dirty="0">
                <a:solidFill>
                  <a:srgbClr val="FF0000"/>
                </a:solidFill>
                <a:latin typeface="Times New Roman" panose="02020603050405020304" pitchFamily="18" charset="0"/>
                <a:ea typeface="楷体_GB2312" pitchFamily="49" charset="-122"/>
              </a:rPr>
              <a:t>归约</a:t>
            </a:r>
            <a:r>
              <a:rPr lang="en-US" altLang="zh-CN" sz="2600" dirty="0">
                <a:latin typeface="Times New Roman" panose="02020603050405020304" pitchFamily="18" charset="0"/>
                <a:ea typeface="楷体_GB2312" pitchFamily="49" charset="-122"/>
              </a:rPr>
              <a:t>(reduction)</a:t>
            </a:r>
            <a:r>
              <a:rPr lang="zh-CN" altLang="en-US" sz="2600" dirty="0">
                <a:latin typeface="Times New Roman" panose="02020603050405020304" pitchFamily="18" charset="0"/>
                <a:ea typeface="楷体_GB2312" pitchFamily="49" charset="-122"/>
              </a:rPr>
              <a:t>。由于这里实际是将</a:t>
            </a:r>
            <a:r>
              <a:rPr lang="en-US" altLang="zh-CN" sz="2600" i="1" dirty="0">
                <a:latin typeface="Times New Roman" panose="02020603050405020304" pitchFamily="18" charset="0"/>
                <a:ea typeface="楷体_GB2312" pitchFamily="49" charset="-122"/>
              </a:rPr>
              <a:t>γβδ</a:t>
            </a:r>
            <a:r>
              <a:rPr lang="zh-CN" altLang="en-US" sz="2600" dirty="0">
                <a:latin typeface="Times New Roman" panose="02020603050405020304" pitchFamily="18" charset="0"/>
                <a:ea typeface="楷体_GB2312" pitchFamily="49" charset="-122"/>
              </a:rPr>
              <a:t>中的</a:t>
            </a:r>
            <a:r>
              <a:rPr lang="en-US" altLang="zh-CN" sz="2600" i="1" dirty="0">
                <a:latin typeface="Times New Roman" panose="02020603050405020304" pitchFamily="18" charset="0"/>
                <a:ea typeface="楷体_GB2312" pitchFamily="49" charset="-122"/>
              </a:rPr>
              <a:t>β</a:t>
            </a:r>
            <a:r>
              <a:rPr lang="zh-CN" altLang="en-US" sz="2600" dirty="0">
                <a:latin typeface="Times New Roman" panose="02020603050405020304" pitchFamily="18" charset="0"/>
                <a:ea typeface="楷体_GB2312" pitchFamily="49" charset="-122"/>
              </a:rPr>
              <a:t>变成了</a:t>
            </a:r>
            <a:r>
              <a:rPr lang="en-US" altLang="zh-CN" sz="2600" i="1" dirty="0">
                <a:latin typeface="Times New Roman" panose="02020603050405020304" pitchFamily="18" charset="0"/>
                <a:ea typeface="楷体_GB2312" pitchFamily="49" charset="-122"/>
              </a:rPr>
              <a:t>α</a:t>
            </a:r>
            <a:r>
              <a:rPr lang="zh-CN" altLang="en-US" sz="2600" dirty="0">
                <a:latin typeface="Times New Roman" panose="02020603050405020304" pitchFamily="18" charset="0"/>
                <a:ea typeface="楷体_GB2312" pitchFamily="49" charset="-122"/>
              </a:rPr>
              <a:t>，而</a:t>
            </a:r>
            <a:r>
              <a:rPr lang="en-US" altLang="zh-CN" sz="2600" i="1" dirty="0">
                <a:latin typeface="Times New Roman" panose="02020603050405020304" pitchFamily="18" charset="0"/>
                <a:ea typeface="楷体_GB2312" pitchFamily="49" charset="-122"/>
              </a:rPr>
              <a:t>γ</a:t>
            </a:r>
            <a:r>
              <a:rPr lang="zh-CN" altLang="en-US" sz="2600" dirty="0">
                <a:latin typeface="Times New Roman" panose="02020603050405020304" pitchFamily="18" charset="0"/>
                <a:ea typeface="楷体_GB2312" pitchFamily="49" charset="-122"/>
              </a:rPr>
              <a:t>和</a:t>
            </a:r>
            <a:r>
              <a:rPr lang="en-US" altLang="zh-CN" sz="2600" i="1" dirty="0">
                <a:latin typeface="Times New Roman" panose="02020603050405020304" pitchFamily="18" charset="0"/>
                <a:ea typeface="楷体_GB2312" pitchFamily="49" charset="-122"/>
              </a:rPr>
              <a:t>δ</a:t>
            </a:r>
            <a:r>
              <a:rPr lang="zh-CN" altLang="en-US" sz="2600" dirty="0">
                <a:latin typeface="Times New Roman" panose="02020603050405020304" pitchFamily="18" charset="0"/>
                <a:ea typeface="楷体_GB2312" pitchFamily="49" charset="-122"/>
              </a:rPr>
              <a:t>都没有变化，所以又称将</a:t>
            </a:r>
            <a:r>
              <a:rPr lang="en-US" altLang="zh-CN" sz="2600" i="1" dirty="0">
                <a:latin typeface="Times New Roman" panose="02020603050405020304" pitchFamily="18" charset="0"/>
                <a:ea typeface="楷体_GB2312" pitchFamily="49" charset="-122"/>
              </a:rPr>
              <a:t>β</a:t>
            </a:r>
            <a:r>
              <a:rPr lang="zh-CN" altLang="en-US" sz="2600" dirty="0">
                <a:latin typeface="Times New Roman" panose="02020603050405020304" pitchFamily="18" charset="0"/>
                <a:ea typeface="楷体_GB2312" pitchFamily="49" charset="-122"/>
              </a:rPr>
              <a:t>归约成</a:t>
            </a:r>
            <a:r>
              <a:rPr lang="en-US" altLang="zh-CN" sz="2600" i="1" dirty="0">
                <a:latin typeface="Times New Roman" panose="02020603050405020304" pitchFamily="18" charset="0"/>
                <a:ea typeface="楷体_GB2312" pitchFamily="49" charset="-122"/>
              </a:rPr>
              <a:t>α</a:t>
            </a:r>
            <a:r>
              <a:rPr lang="en-US" altLang="zh-CN" sz="2600" dirty="0">
                <a:latin typeface="Times New Roman" panose="02020603050405020304" pitchFamily="18" charset="0"/>
                <a:ea typeface="楷体_GB2312" pitchFamily="49" charset="-122"/>
              </a:rPr>
              <a:t> </a:t>
            </a:r>
          </a:p>
        </p:txBody>
      </p:sp>
      <p:sp>
        <p:nvSpPr>
          <p:cNvPr id="6" name="日期占位符 3"/>
          <p:cNvSpPr>
            <a:spLocks noGrp="1"/>
          </p:cNvSpPr>
          <p:nvPr>
            <p:ph type="dt" sz="half" idx="10"/>
          </p:nvPr>
        </p:nvSpPr>
        <p:spPr/>
        <p:txBody>
          <a:bodyPr/>
          <a:lstStyle/>
          <a:p>
            <a:fld id="{7778A183-8062-440E-B897-0D54BCF148CA}" type="datetime1">
              <a:rPr lang="zh-CN" altLang="en-US"/>
              <a:pPr/>
              <a:t>2018-09-10</a:t>
            </a:fld>
            <a:endParaRPr lang="en-US" altLang="zh-CN"/>
          </a:p>
        </p:txBody>
      </p:sp>
      <p:sp>
        <p:nvSpPr>
          <p:cNvPr id="8" name="灯片编号占位符 5"/>
          <p:cNvSpPr>
            <a:spLocks noGrp="1"/>
          </p:cNvSpPr>
          <p:nvPr>
            <p:ph type="sldNum" sz="quarter" idx="12"/>
          </p:nvPr>
        </p:nvSpPr>
        <p:spPr/>
        <p:txBody>
          <a:bodyPr/>
          <a:lstStyle/>
          <a:p>
            <a:fld id="{70BF3A4C-AFAA-4C00-988E-0FD9E5EA8009}" type="slidenum">
              <a:rPr lang="en-US" altLang="zh-CN"/>
              <a:pPr/>
              <a:t>38</a:t>
            </a:fld>
            <a:endParaRPr lang="en-US" altLang="zh-CN"/>
          </a:p>
        </p:txBody>
      </p:sp>
      <p:sp>
        <p:nvSpPr>
          <p:cNvPr id="1011717" name="Rectangle 5"/>
          <p:cNvSpPr>
            <a:spLocks noChangeArrowheads="1"/>
          </p:cNvSpPr>
          <p:nvPr/>
        </p:nvSpPr>
        <p:spPr bwMode="auto">
          <a:xfrm>
            <a:off x="148907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11716" name="Object 4"/>
          <p:cNvGraphicFramePr>
            <a:graphicFrameLocks noChangeAspect="1"/>
          </p:cNvGraphicFramePr>
          <p:nvPr>
            <p:extLst>
              <p:ext uri="{D42A27DB-BD31-4B8C-83A1-F6EECF244321}">
                <p14:modId xmlns:p14="http://schemas.microsoft.com/office/powerpoint/2010/main" val="2312324296"/>
              </p:ext>
            </p:extLst>
          </p:nvPr>
        </p:nvGraphicFramePr>
        <p:xfrm>
          <a:off x="1581441" y="2981343"/>
          <a:ext cx="439738" cy="576263"/>
        </p:xfrm>
        <a:graphic>
          <a:graphicData uri="http://schemas.openxmlformats.org/presentationml/2006/ole">
            <mc:AlternateContent xmlns:mc="http://schemas.openxmlformats.org/markup-compatibility/2006">
              <mc:Choice xmlns:v="urn:schemas-microsoft-com:vml" Requires="v">
                <p:oleObj spid="_x0000_s2237" name="Equation" r:id="rId3" imgW="177646" imgH="228402" progId="Equation.DSMT4">
                  <p:embed/>
                </p:oleObj>
              </mc:Choice>
              <mc:Fallback>
                <p:oleObj name="Equation" r:id="rId3" imgW="177646" imgH="228402" progId="Equation.DSMT4">
                  <p:embed/>
                  <p:pic>
                    <p:nvPicPr>
                      <p:cNvPr id="10117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441" y="2981343"/>
                        <a:ext cx="43973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8795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normAutofit/>
          </a:bodyPr>
          <a:lstStyle/>
          <a:p>
            <a:r>
              <a:rPr lang="en-US" altLang="zh-CN">
                <a:latin typeface="Times New Roman" panose="02020603050405020304" pitchFamily="18" charset="0"/>
              </a:rPr>
              <a:t>(</a:t>
            </a:r>
            <a:r>
              <a:rPr lang="zh-CN" altLang="en-US">
                <a:latin typeface="Times New Roman" panose="02020603050405020304" pitchFamily="18" charset="0"/>
              </a:rPr>
              <a:t>多步</a:t>
            </a:r>
            <a:r>
              <a:rPr lang="en-US" altLang="zh-CN">
                <a:latin typeface="Times New Roman" panose="02020603050405020304" pitchFamily="18" charset="0"/>
              </a:rPr>
              <a:t>)</a:t>
            </a:r>
            <a:r>
              <a:rPr lang="zh-CN" altLang="en-US">
                <a:latin typeface="Times New Roman" panose="02020603050405020304" pitchFamily="18" charset="0"/>
              </a:rPr>
              <a:t>推导</a:t>
            </a:r>
          </a:p>
        </p:txBody>
      </p:sp>
      <p:sp>
        <p:nvSpPr>
          <p:cNvPr id="1013763" name="Rectangle 3"/>
          <p:cNvSpPr>
            <a:spLocks noGrp="1" noChangeArrowheads="1"/>
          </p:cNvSpPr>
          <p:nvPr>
            <p:ph idx="1"/>
          </p:nvPr>
        </p:nvSpPr>
        <p:spPr/>
        <p:txBody>
          <a:bodyPr/>
          <a:lstStyle/>
          <a:p>
            <a:pPr>
              <a:spcBef>
                <a:spcPct val="80000"/>
              </a:spcBef>
            </a:pPr>
            <a:r>
              <a:rPr lang="en-US" altLang="zh-CN" sz="3600" b="1" dirty="0">
                <a:latin typeface="楷体_GB2312" pitchFamily="49" charset="-122"/>
                <a:ea typeface="楷体_GB2312" pitchFamily="49" charset="-122"/>
              </a:rPr>
              <a:t>α</a:t>
            </a:r>
            <a:r>
              <a:rPr lang="en-US" altLang="zh-CN" sz="3600" b="1" baseline="-25000" dirty="0">
                <a:latin typeface="楷体_GB2312" pitchFamily="49" charset="-122"/>
                <a:ea typeface="楷体_GB2312" pitchFamily="49" charset="-122"/>
              </a:rPr>
              <a:t>0</a:t>
            </a:r>
            <a:r>
              <a:rPr lang="en-US" altLang="zh-CN" sz="3600" b="1" dirty="0">
                <a:latin typeface="楷体_GB2312" pitchFamily="49" charset="-122"/>
                <a:ea typeface="楷体_GB2312" pitchFamily="49" charset="-122"/>
                <a:sym typeface="Symbol" panose="05050102010706020507" pitchFamily="18" charset="2"/>
              </a:rPr>
              <a:t></a:t>
            </a:r>
            <a:r>
              <a:rPr lang="en-US" altLang="zh-CN" sz="3600" b="1" dirty="0">
                <a:latin typeface="楷体_GB2312" pitchFamily="49" charset="-122"/>
                <a:ea typeface="楷体_GB2312" pitchFamily="49" charset="-122"/>
              </a:rPr>
              <a:t>α</a:t>
            </a:r>
            <a:r>
              <a:rPr lang="en-US" altLang="zh-CN" sz="3600" b="1" baseline="-25000" dirty="0">
                <a:latin typeface="楷体_GB2312" pitchFamily="49" charset="-122"/>
                <a:ea typeface="楷体_GB2312" pitchFamily="49" charset="-122"/>
              </a:rPr>
              <a:t>1</a:t>
            </a:r>
            <a:r>
              <a:rPr lang="en-US" altLang="zh-CN" sz="3600" b="1" dirty="0">
                <a:latin typeface="楷体_GB2312" pitchFamily="49" charset="-122"/>
                <a:ea typeface="楷体_GB2312" pitchFamily="49" charset="-122"/>
                <a:sym typeface="Symbol" panose="05050102010706020507" pitchFamily="18" charset="2"/>
              </a:rPr>
              <a:t></a:t>
            </a:r>
            <a:r>
              <a:rPr lang="en-US" altLang="zh-CN" sz="3600" b="1" dirty="0">
                <a:latin typeface="楷体_GB2312" pitchFamily="49" charset="-122"/>
                <a:ea typeface="楷体_GB2312" pitchFamily="49" charset="-122"/>
              </a:rPr>
              <a:t>α</a:t>
            </a:r>
            <a:r>
              <a:rPr lang="en-US" altLang="zh-CN" sz="3600" b="1" baseline="-25000" dirty="0">
                <a:latin typeface="楷体_GB2312" pitchFamily="49" charset="-122"/>
                <a:ea typeface="楷体_GB2312" pitchFamily="49" charset="-122"/>
              </a:rPr>
              <a:t>2 </a:t>
            </a:r>
            <a:r>
              <a:rPr lang="en-US" altLang="zh-CN" sz="3600" b="1" dirty="0">
                <a:latin typeface="楷体_GB2312" pitchFamily="49" charset="-122"/>
                <a:ea typeface="楷体_GB2312" pitchFamily="49" charset="-122"/>
                <a:sym typeface="Symbol" panose="05050102010706020507" pitchFamily="18" charset="2"/>
              </a:rPr>
              <a:t></a:t>
            </a:r>
            <a:r>
              <a:rPr lang="en-US" altLang="zh-CN" sz="3600" b="1" dirty="0">
                <a:ea typeface="楷体_GB2312" pitchFamily="49" charset="-122"/>
              </a:rPr>
              <a:t>…</a:t>
            </a:r>
            <a:r>
              <a:rPr lang="en-US" altLang="zh-CN" sz="3600" b="1" dirty="0">
                <a:latin typeface="楷体_GB2312" pitchFamily="49" charset="-122"/>
                <a:ea typeface="楷体_GB2312" pitchFamily="49" charset="-122"/>
                <a:sym typeface="Symbol" panose="05050102010706020507" pitchFamily="18" charset="2"/>
              </a:rPr>
              <a:t></a:t>
            </a:r>
            <a:r>
              <a:rPr lang="en-US" altLang="zh-CN" sz="3600" b="1" dirty="0">
                <a:latin typeface="楷体_GB2312" pitchFamily="49" charset="-122"/>
                <a:ea typeface="楷体_GB2312" pitchFamily="49" charset="-122"/>
              </a:rPr>
              <a:t>α</a:t>
            </a:r>
            <a:r>
              <a:rPr lang="en-US" altLang="zh-CN" sz="3600" b="1" baseline="-25000" dirty="0">
                <a:latin typeface="楷体_GB2312" pitchFamily="49" charset="-122"/>
                <a:ea typeface="楷体_GB2312" pitchFamily="49" charset="-122"/>
              </a:rPr>
              <a:t>n</a:t>
            </a:r>
          </a:p>
          <a:p>
            <a:pPr lvl="1">
              <a:spcBef>
                <a:spcPct val="80000"/>
              </a:spcBef>
              <a:buFontTx/>
              <a:buNone/>
            </a:pPr>
            <a:r>
              <a:rPr lang="zh-CN" altLang="en-US" sz="3200" b="1" dirty="0">
                <a:latin typeface="楷体_GB2312" pitchFamily="49" charset="-122"/>
                <a:ea typeface="楷体_GB2312" pitchFamily="49" charset="-122"/>
              </a:rPr>
              <a:t>记为 </a:t>
            </a:r>
            <a:r>
              <a:rPr lang="en-US" altLang="zh-CN" sz="3200" b="1" dirty="0">
                <a:latin typeface="楷体_GB2312" pitchFamily="49" charset="-122"/>
                <a:ea typeface="楷体_GB2312" pitchFamily="49" charset="-122"/>
              </a:rPr>
              <a:t>α</a:t>
            </a:r>
            <a:r>
              <a:rPr lang="en-US" altLang="zh-CN" sz="3200" b="1" baseline="-25000" dirty="0">
                <a:latin typeface="楷体_GB2312" pitchFamily="49" charset="-122"/>
                <a:ea typeface="楷体_GB2312" pitchFamily="49" charset="-122"/>
              </a:rPr>
              <a:t>0</a:t>
            </a:r>
            <a:r>
              <a:rPr lang="en-US" altLang="zh-CN" sz="3200" b="1" dirty="0">
                <a:latin typeface="楷体_GB2312" pitchFamily="49" charset="-122"/>
                <a:ea typeface="楷体_GB2312" pitchFamily="49" charset="-122"/>
                <a:sym typeface="Symbol" panose="05050102010706020507" pitchFamily="18" charset="2"/>
              </a:rPr>
              <a:t>      </a:t>
            </a:r>
            <a:r>
              <a:rPr lang="en-US" altLang="zh-CN" sz="3200" b="1" dirty="0">
                <a:latin typeface="楷体_GB2312" pitchFamily="49" charset="-122"/>
                <a:ea typeface="楷体_GB2312" pitchFamily="49" charset="-122"/>
              </a:rPr>
              <a:t>α</a:t>
            </a:r>
            <a:r>
              <a:rPr lang="en-US" altLang="zh-CN" sz="3200" b="1" baseline="-25000" dirty="0">
                <a:latin typeface="楷体_GB2312" pitchFamily="49" charset="-122"/>
                <a:ea typeface="楷体_GB2312" pitchFamily="49" charset="-122"/>
              </a:rPr>
              <a:t>n</a:t>
            </a:r>
            <a:r>
              <a:rPr lang="en-US" altLang="zh-CN" sz="3200"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恰用</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步</a:t>
            </a:r>
            <a:r>
              <a:rPr lang="en-US" altLang="zh-CN" b="1" dirty="0">
                <a:latin typeface="楷体_GB2312" pitchFamily="49" charset="-122"/>
                <a:ea typeface="楷体_GB2312" pitchFamily="49" charset="-122"/>
              </a:rPr>
              <a:t>)</a:t>
            </a:r>
          </a:p>
          <a:p>
            <a:pPr lvl="1">
              <a:spcBef>
                <a:spcPct val="80000"/>
              </a:spcBef>
              <a:buFontTx/>
              <a:buNone/>
            </a:pPr>
            <a:r>
              <a:rPr lang="en-US" altLang="zh-CN" sz="3200" b="1" dirty="0">
                <a:latin typeface="楷体_GB2312" pitchFamily="49" charset="-122"/>
                <a:ea typeface="楷体_GB2312" pitchFamily="49" charset="-122"/>
              </a:rPr>
              <a:t>     α</a:t>
            </a:r>
            <a:r>
              <a:rPr lang="en-US" altLang="zh-CN" sz="3200" b="1" baseline="-25000" dirty="0">
                <a:latin typeface="楷体_GB2312" pitchFamily="49" charset="-122"/>
                <a:ea typeface="楷体_GB2312" pitchFamily="49" charset="-122"/>
              </a:rPr>
              <a:t>0              </a:t>
            </a:r>
            <a:r>
              <a:rPr lang="en-US" altLang="zh-CN" sz="3200" b="1" dirty="0">
                <a:latin typeface="楷体_GB2312" pitchFamily="49" charset="-122"/>
                <a:ea typeface="楷体_GB2312" pitchFamily="49" charset="-122"/>
              </a:rPr>
              <a:t>α</a:t>
            </a:r>
            <a:r>
              <a:rPr lang="en-US" altLang="zh-CN" sz="3200" b="1" baseline="-25000" dirty="0">
                <a:latin typeface="楷体_GB2312" pitchFamily="49" charset="-122"/>
                <a:ea typeface="楷体_GB2312" pitchFamily="49" charset="-122"/>
              </a:rPr>
              <a:t>n</a:t>
            </a:r>
            <a:r>
              <a:rPr lang="en-US" altLang="zh-CN" sz="3200"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（至少一步）</a:t>
            </a:r>
          </a:p>
          <a:p>
            <a:pPr lvl="1">
              <a:spcBef>
                <a:spcPct val="80000"/>
              </a:spcBef>
              <a:buFontTx/>
              <a:buNone/>
            </a:pPr>
            <a:r>
              <a:rPr lang="zh-CN" altLang="en-US" sz="3200" b="1" dirty="0">
                <a:latin typeface="楷体_GB2312" pitchFamily="49" charset="-122"/>
                <a:ea typeface="楷体_GB2312" pitchFamily="49" charset="-122"/>
              </a:rPr>
              <a:t>     </a:t>
            </a:r>
            <a:r>
              <a:rPr lang="en-US" altLang="zh-CN" sz="3200" b="1" dirty="0">
                <a:latin typeface="楷体_GB2312" pitchFamily="49" charset="-122"/>
                <a:ea typeface="楷体_GB2312" pitchFamily="49" charset="-122"/>
              </a:rPr>
              <a:t>α</a:t>
            </a:r>
            <a:r>
              <a:rPr lang="en-US" altLang="zh-CN" sz="3200" b="1" baseline="-25000" dirty="0">
                <a:latin typeface="楷体_GB2312" pitchFamily="49" charset="-122"/>
                <a:ea typeface="楷体_GB2312" pitchFamily="49" charset="-122"/>
              </a:rPr>
              <a:t>0</a:t>
            </a:r>
            <a:r>
              <a:rPr lang="en-US" altLang="zh-CN" sz="3200" b="1" dirty="0">
                <a:latin typeface="楷体_GB2312" pitchFamily="49" charset="-122"/>
                <a:ea typeface="楷体_GB2312" pitchFamily="49" charset="-122"/>
                <a:sym typeface="Symbol" panose="05050102010706020507" pitchFamily="18" charset="2"/>
              </a:rPr>
              <a:t>          </a:t>
            </a:r>
            <a:r>
              <a:rPr lang="en-US" altLang="zh-CN" sz="3200" b="1" dirty="0">
                <a:latin typeface="楷体_GB2312" pitchFamily="49" charset="-122"/>
                <a:ea typeface="楷体_GB2312" pitchFamily="49" charset="-122"/>
              </a:rPr>
              <a:t>α</a:t>
            </a:r>
            <a:r>
              <a:rPr lang="en-US" altLang="zh-CN" sz="3200" b="1" baseline="-25000" dirty="0">
                <a:latin typeface="楷体_GB2312" pitchFamily="49" charset="-122"/>
                <a:ea typeface="楷体_GB2312" pitchFamily="49" charset="-122"/>
              </a:rPr>
              <a:t>n</a:t>
            </a:r>
            <a:r>
              <a:rPr lang="en-US" altLang="zh-CN" sz="3200"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（若干步</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零步或多步）</a:t>
            </a:r>
          </a:p>
        </p:txBody>
      </p:sp>
      <p:sp>
        <p:nvSpPr>
          <p:cNvPr id="10" name="日期占位符 3"/>
          <p:cNvSpPr>
            <a:spLocks noGrp="1"/>
          </p:cNvSpPr>
          <p:nvPr>
            <p:ph type="dt" sz="half" idx="10"/>
          </p:nvPr>
        </p:nvSpPr>
        <p:spPr/>
        <p:txBody>
          <a:bodyPr/>
          <a:lstStyle/>
          <a:p>
            <a:fld id="{D26F30D2-2808-4D91-8DDB-294A48557141}" type="datetime1">
              <a:rPr lang="zh-CN" altLang="en-US"/>
              <a:pPr/>
              <a:t>2018-09-10</a:t>
            </a:fld>
            <a:endParaRPr lang="en-US" altLang="zh-CN"/>
          </a:p>
        </p:txBody>
      </p:sp>
      <p:sp>
        <p:nvSpPr>
          <p:cNvPr id="12" name="灯片编号占位符 5"/>
          <p:cNvSpPr>
            <a:spLocks noGrp="1"/>
          </p:cNvSpPr>
          <p:nvPr>
            <p:ph type="sldNum" sz="quarter" idx="12"/>
          </p:nvPr>
        </p:nvSpPr>
        <p:spPr/>
        <p:txBody>
          <a:bodyPr/>
          <a:lstStyle/>
          <a:p>
            <a:fld id="{1E08B70E-61A7-4DCF-949F-7E975E859C1D}" type="slidenum">
              <a:rPr lang="en-US" altLang="zh-CN"/>
              <a:pPr/>
              <a:t>39</a:t>
            </a:fld>
            <a:endParaRPr lang="en-US" altLang="zh-CN"/>
          </a:p>
        </p:txBody>
      </p:sp>
      <p:sp>
        <p:nvSpPr>
          <p:cNvPr id="1013765"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13764" name="Object 4"/>
          <p:cNvGraphicFramePr>
            <a:graphicFrameLocks noChangeAspect="1"/>
          </p:cNvGraphicFramePr>
          <p:nvPr>
            <p:extLst>
              <p:ext uri="{D42A27DB-BD31-4B8C-83A1-F6EECF244321}">
                <p14:modId xmlns:p14="http://schemas.microsoft.com/office/powerpoint/2010/main" val="2592326924"/>
              </p:ext>
            </p:extLst>
          </p:nvPr>
        </p:nvGraphicFramePr>
        <p:xfrm>
          <a:off x="2998991" y="3357100"/>
          <a:ext cx="461963" cy="647700"/>
        </p:xfrm>
        <a:graphic>
          <a:graphicData uri="http://schemas.openxmlformats.org/presentationml/2006/ole">
            <mc:AlternateContent xmlns:mc="http://schemas.openxmlformats.org/markup-compatibility/2006">
              <mc:Choice xmlns:v="urn:schemas-microsoft-com:vml" Requires="v">
                <p:oleObj spid="_x0000_s3635" name="Equation" r:id="rId3" imgW="177646" imgH="241091" progId="Equation.DSMT4">
                  <p:embed/>
                </p:oleObj>
              </mc:Choice>
              <mc:Fallback>
                <p:oleObj name="Equation" r:id="rId3" imgW="177646" imgH="241091" progId="Equation.DSMT4">
                  <p:embed/>
                  <p:pic>
                    <p:nvPicPr>
                      <p:cNvPr id="1013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991" y="3357100"/>
                        <a:ext cx="4619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767" name="Rectangle 7"/>
          <p:cNvSpPr>
            <a:spLocks noChangeArrowheads="1"/>
          </p:cNvSpPr>
          <p:nvPr/>
        </p:nvSpPr>
        <p:spPr bwMode="auto">
          <a:xfrm>
            <a:off x="1524001" y="31220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13766" name="Object 6"/>
          <p:cNvGraphicFramePr>
            <a:graphicFrameLocks noChangeAspect="1"/>
          </p:cNvGraphicFramePr>
          <p:nvPr>
            <p:extLst>
              <p:ext uri="{D42A27DB-BD31-4B8C-83A1-F6EECF244321}">
                <p14:modId xmlns:p14="http://schemas.microsoft.com/office/powerpoint/2010/main" val="2419859896"/>
              </p:ext>
            </p:extLst>
          </p:nvPr>
        </p:nvGraphicFramePr>
        <p:xfrm>
          <a:off x="2998991" y="4204074"/>
          <a:ext cx="461963" cy="647700"/>
        </p:xfrm>
        <a:graphic>
          <a:graphicData uri="http://schemas.openxmlformats.org/presentationml/2006/ole">
            <mc:AlternateContent xmlns:mc="http://schemas.openxmlformats.org/markup-compatibility/2006">
              <mc:Choice xmlns:v="urn:schemas-microsoft-com:vml" Requires="v">
                <p:oleObj spid="_x0000_s3636" name="Equation" r:id="rId5" imgW="177646" imgH="241091" progId="Equation.DSMT4">
                  <p:embed/>
                </p:oleObj>
              </mc:Choice>
              <mc:Fallback>
                <p:oleObj name="Equation" r:id="rId5" imgW="177646" imgH="241091" progId="Equation.DSMT4">
                  <p:embed/>
                  <p:pic>
                    <p:nvPicPr>
                      <p:cNvPr id="10137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8991" y="4204074"/>
                        <a:ext cx="4619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769" name="Rectangle 9"/>
          <p:cNvSpPr>
            <a:spLocks noChangeArrowheads="1"/>
          </p:cNvSpPr>
          <p:nvPr/>
        </p:nvSpPr>
        <p:spPr bwMode="auto">
          <a:xfrm>
            <a:off x="1524001" y="31220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13768" name="Object 8"/>
          <p:cNvGraphicFramePr>
            <a:graphicFrameLocks noChangeAspect="1"/>
          </p:cNvGraphicFramePr>
          <p:nvPr>
            <p:extLst>
              <p:ext uri="{D42A27DB-BD31-4B8C-83A1-F6EECF244321}">
                <p14:modId xmlns:p14="http://schemas.microsoft.com/office/powerpoint/2010/main" val="945649676"/>
              </p:ext>
            </p:extLst>
          </p:nvPr>
        </p:nvGraphicFramePr>
        <p:xfrm>
          <a:off x="2927553" y="2398916"/>
          <a:ext cx="565150" cy="792163"/>
        </p:xfrm>
        <a:graphic>
          <a:graphicData uri="http://schemas.openxmlformats.org/presentationml/2006/ole">
            <mc:AlternateContent xmlns:mc="http://schemas.openxmlformats.org/markup-compatibility/2006">
              <mc:Choice xmlns:v="urn:schemas-microsoft-com:vml" Requires="v">
                <p:oleObj spid="_x0000_s3637" name="Equation" r:id="rId7" imgW="177646" imgH="241091" progId="Equation.DSMT4">
                  <p:embed/>
                </p:oleObj>
              </mc:Choice>
              <mc:Fallback>
                <p:oleObj name="Equation" r:id="rId7" imgW="177646" imgH="241091" progId="Equation.DSMT4">
                  <p:embed/>
                  <p:pic>
                    <p:nvPicPr>
                      <p:cNvPr id="101376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553" y="2398916"/>
                        <a:ext cx="56515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996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r>
              <a:rPr lang="zh-CN" altLang="en-US" dirty="0">
                <a:latin typeface="Times New Roman" panose="02020603050405020304" pitchFamily="18" charset="0"/>
              </a:rPr>
              <a:t>语言的特征</a:t>
            </a:r>
          </a:p>
        </p:txBody>
      </p:sp>
      <p:sp>
        <p:nvSpPr>
          <p:cNvPr id="976899" name="Rectangle 3"/>
          <p:cNvSpPr>
            <a:spLocks noGrp="1" noChangeArrowheads="1"/>
          </p:cNvSpPr>
          <p:nvPr>
            <p:ph idx="1"/>
          </p:nvPr>
        </p:nvSpPr>
        <p:spPr>
          <a:xfrm>
            <a:off x="838201" y="1825625"/>
            <a:ext cx="5911312" cy="4351338"/>
          </a:xfrm>
        </p:spPr>
        <p:txBody>
          <a:bodyPr>
            <a:normAutofit fontScale="92500" lnSpcReduction="20000"/>
          </a:bodyPr>
          <a:lstStyle/>
          <a:p>
            <a:pPr>
              <a:lnSpc>
                <a:spcPct val="150000"/>
              </a:lnSpc>
            </a:pPr>
            <a:r>
              <a:rPr lang="zh-CN" altLang="en-US" sz="3200" dirty="0">
                <a:latin typeface="+mn-ea"/>
              </a:rPr>
              <a:t>自然语言</a:t>
            </a:r>
            <a:r>
              <a:rPr lang="en-US" altLang="zh-CN" sz="3200" dirty="0">
                <a:latin typeface="+mn-ea"/>
              </a:rPr>
              <a:t>(Natural Language)</a:t>
            </a:r>
          </a:p>
          <a:p>
            <a:pPr lvl="1">
              <a:lnSpc>
                <a:spcPct val="150000"/>
              </a:lnSpc>
            </a:pPr>
            <a:r>
              <a:rPr lang="zh-CN" altLang="en-US" dirty="0">
                <a:latin typeface="+mn-ea"/>
              </a:rPr>
              <a:t>是人与人的通讯工具</a:t>
            </a:r>
          </a:p>
          <a:p>
            <a:pPr lvl="1">
              <a:lnSpc>
                <a:spcPct val="150000"/>
              </a:lnSpc>
            </a:pPr>
            <a:r>
              <a:rPr lang="zh-CN" altLang="en-US" dirty="0">
                <a:latin typeface="+mn-ea"/>
              </a:rPr>
              <a:t>语义</a:t>
            </a:r>
            <a:r>
              <a:rPr lang="en-US" altLang="zh-CN" dirty="0">
                <a:latin typeface="+mn-ea"/>
              </a:rPr>
              <a:t>(semantics):</a:t>
            </a:r>
            <a:r>
              <a:rPr lang="zh-CN" altLang="en-US" dirty="0">
                <a:latin typeface="+mn-ea"/>
              </a:rPr>
              <a:t>环境、背景知识、语气、二义性</a:t>
            </a:r>
            <a:r>
              <a:rPr lang="en-US" altLang="zh-CN" dirty="0">
                <a:latin typeface="+mn-ea"/>
              </a:rPr>
              <a:t>——</a:t>
            </a:r>
            <a:r>
              <a:rPr lang="zh-CN" altLang="en-US" dirty="0">
                <a:latin typeface="+mn-ea"/>
              </a:rPr>
              <a:t>难以形式化</a:t>
            </a:r>
          </a:p>
          <a:p>
            <a:pPr>
              <a:lnSpc>
                <a:spcPct val="150000"/>
              </a:lnSpc>
            </a:pPr>
            <a:r>
              <a:rPr lang="zh-CN" altLang="en-US" sz="3200" dirty="0">
                <a:latin typeface="+mn-ea"/>
              </a:rPr>
              <a:t>计算机语言</a:t>
            </a:r>
            <a:r>
              <a:rPr lang="en-US" altLang="zh-CN" sz="3200" dirty="0">
                <a:latin typeface="+mn-ea"/>
              </a:rPr>
              <a:t>(Computer Language)</a:t>
            </a:r>
          </a:p>
          <a:p>
            <a:pPr lvl="1">
              <a:lnSpc>
                <a:spcPct val="150000"/>
              </a:lnSpc>
            </a:pPr>
            <a:r>
              <a:rPr lang="zh-CN" altLang="en-US" dirty="0">
                <a:latin typeface="+mn-ea"/>
              </a:rPr>
              <a:t>计算机系统间、人机间通讯工具</a:t>
            </a:r>
          </a:p>
          <a:p>
            <a:pPr lvl="1">
              <a:lnSpc>
                <a:spcPct val="150000"/>
              </a:lnSpc>
            </a:pPr>
            <a:r>
              <a:rPr lang="zh-CN" altLang="en-US" dirty="0">
                <a:latin typeface="+mn-ea"/>
              </a:rPr>
              <a:t>严格的语法</a:t>
            </a:r>
            <a:r>
              <a:rPr lang="en-US" altLang="zh-CN" dirty="0">
                <a:latin typeface="+mn-ea"/>
              </a:rPr>
              <a:t>(Grammar)</a:t>
            </a:r>
            <a:r>
              <a:rPr lang="zh-CN" altLang="en-US" dirty="0">
                <a:latin typeface="+mn-ea"/>
              </a:rPr>
              <a:t>、语义</a:t>
            </a:r>
            <a:r>
              <a:rPr lang="en-US" altLang="zh-CN" dirty="0">
                <a:latin typeface="+mn-ea"/>
              </a:rPr>
              <a:t>(semantics) ——</a:t>
            </a:r>
            <a:r>
              <a:rPr lang="zh-CN" altLang="en-US" dirty="0">
                <a:latin typeface="+mn-ea"/>
              </a:rPr>
              <a:t>易于形式化：严格</a:t>
            </a:r>
          </a:p>
        </p:txBody>
      </p:sp>
      <p:sp>
        <p:nvSpPr>
          <p:cNvPr id="4" name="日期占位符 3"/>
          <p:cNvSpPr>
            <a:spLocks noGrp="1"/>
          </p:cNvSpPr>
          <p:nvPr>
            <p:ph type="dt" sz="half" idx="10"/>
          </p:nvPr>
        </p:nvSpPr>
        <p:spPr/>
        <p:txBody>
          <a:bodyPr/>
          <a:lstStyle/>
          <a:p>
            <a:fld id="{9ECBDDA5-34A9-4BD4-BD2C-66F62959559B}"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DAFA6493-511B-4419-91B6-B134C42AD5E9}" type="slidenum">
              <a:rPr lang="en-US" altLang="zh-CN"/>
              <a:pPr/>
              <a:t>4</a:t>
            </a:fld>
            <a:endParaRPr lang="en-US" altLang="zh-CN"/>
          </a:p>
        </p:txBody>
      </p:sp>
      <p:sp>
        <p:nvSpPr>
          <p:cNvPr id="2" name="矩形 1"/>
          <p:cNvSpPr/>
          <p:nvPr/>
        </p:nvSpPr>
        <p:spPr>
          <a:xfrm>
            <a:off x="7129220" y="1971702"/>
            <a:ext cx="4943960" cy="2308324"/>
          </a:xfrm>
          <a:prstGeom prst="rect">
            <a:avLst/>
          </a:prstGeom>
        </p:spPr>
        <p:txBody>
          <a:bodyPr wrap="square">
            <a:spAutoFit/>
          </a:bodyPr>
          <a:lstStyle/>
          <a:p>
            <a:r>
              <a:rPr lang="zh-CN" altLang="en-US" b="1" dirty="0">
                <a:solidFill>
                  <a:srgbClr val="1A1A1A"/>
                </a:solidFill>
                <a:latin typeface="WenQuanYi Micro Hei Mono"/>
              </a:rPr>
              <a:t>汉语六级考试简答题</a:t>
            </a:r>
            <a:r>
              <a:rPr lang="zh-CN" altLang="en-US" dirty="0">
                <a:solidFill>
                  <a:srgbClr val="1A1A1A"/>
                </a:solidFill>
                <a:latin typeface="WenQuanYi Micro Hei Mono"/>
              </a:rPr>
              <a:t>：小明送给领导红包， 领导：“你这是什么意思？” 小明：“没什么意思，意思意思。” 领导：“你这就不够意思了。” 小明：“小意思，小意思。” 领导：“你这人真有意思。”小明：“其实也没有别的意思。” 领导：“那我就不好意思了。” 小明：“是我不好意思。” </a:t>
            </a:r>
            <a:endParaRPr lang="en-US" altLang="zh-CN" dirty="0">
              <a:solidFill>
                <a:srgbClr val="1A1A1A"/>
              </a:solidFill>
              <a:latin typeface="WenQuanYi Micro Hei Mono"/>
            </a:endParaRPr>
          </a:p>
          <a:p>
            <a:endParaRPr lang="en-US" altLang="zh-CN" b="1" dirty="0">
              <a:solidFill>
                <a:srgbClr val="1A1A1A"/>
              </a:solidFill>
              <a:latin typeface="WenQuanYi Micro Hei Mono"/>
            </a:endParaRPr>
          </a:p>
          <a:p>
            <a:r>
              <a:rPr lang="zh-CN" altLang="en-US" b="1" dirty="0">
                <a:solidFill>
                  <a:srgbClr val="1A1A1A"/>
                </a:solidFill>
                <a:latin typeface="WenQuanYi Micro Hei Mono"/>
              </a:rPr>
              <a:t>请问这里的每个意思到底是什么意思？</a:t>
            </a:r>
            <a:endParaRPr lang="zh-CN" altLang="en-US" b="1" dirty="0"/>
          </a:p>
        </p:txBody>
      </p:sp>
      <p:pic>
        <p:nvPicPr>
          <p:cNvPr id="9" name="Picture 2" descr="830px-A13002.1"/>
          <p:cNvPicPr>
            <a:picLocks noChangeAspect="1" noChangeArrowheads="1"/>
          </p:cNvPicPr>
          <p:nvPr/>
        </p:nvPicPr>
        <p:blipFill rotWithShape="1">
          <a:blip r:embed="rId2">
            <a:extLst>
              <a:ext uri="{28A0092B-C50C-407E-A947-70E740481C1C}">
                <a14:useLocalDpi xmlns:a14="http://schemas.microsoft.com/office/drawing/2010/main" val="0"/>
              </a:ext>
            </a:extLst>
          </a:blip>
          <a:srcRect b="71839"/>
          <a:stretch/>
        </p:blipFill>
        <p:spPr bwMode="auto">
          <a:xfrm>
            <a:off x="6286139" y="4952327"/>
            <a:ext cx="5721207" cy="1157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670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02" name="Rectangle 2"/>
          <p:cNvSpPr>
            <a:spLocks noGrp="1" noChangeArrowheads="1"/>
          </p:cNvSpPr>
          <p:nvPr>
            <p:ph type="title"/>
          </p:nvPr>
        </p:nvSpPr>
        <p:spPr/>
        <p:txBody>
          <a:bodyPr/>
          <a:lstStyle/>
          <a:p>
            <a:r>
              <a:rPr lang="zh-CN" altLang="en-US">
                <a:latin typeface="Times New Roman" panose="02020603050405020304" pitchFamily="18" charset="0"/>
              </a:rPr>
              <a:t>文法</a:t>
            </a:r>
            <a:r>
              <a:rPr lang="en-US" altLang="zh-CN" sz="4000" i="1">
                <a:latin typeface="Times New Roman" panose="02020603050405020304" pitchFamily="18" charset="0"/>
              </a:rPr>
              <a:t>G</a:t>
            </a:r>
            <a:r>
              <a:rPr lang="zh-CN" altLang="en-US">
                <a:latin typeface="Times New Roman" panose="02020603050405020304" pitchFamily="18" charset="0"/>
              </a:rPr>
              <a:t>产生的语言</a:t>
            </a:r>
          </a:p>
        </p:txBody>
      </p:sp>
      <p:sp>
        <p:nvSpPr>
          <p:cNvPr id="2099203" name="Rectangle 3"/>
          <p:cNvSpPr>
            <a:spLocks noGrp="1" noChangeArrowheads="1"/>
          </p:cNvSpPr>
          <p:nvPr>
            <p:ph idx="1"/>
          </p:nvPr>
        </p:nvSpPr>
        <p:spPr>
          <a:xfrm>
            <a:off x="838199" y="1825625"/>
            <a:ext cx="11173691" cy="4351338"/>
          </a:xfrm>
        </p:spPr>
        <p:txBody>
          <a:bodyPr>
            <a:normAutofit fontScale="77500" lnSpcReduction="20000"/>
          </a:bodyPr>
          <a:lstStyle/>
          <a:p>
            <a:pPr>
              <a:lnSpc>
                <a:spcPct val="150000"/>
              </a:lnSpc>
            </a:pPr>
            <a:r>
              <a:rPr lang="zh-CN" altLang="en-US" b="1" dirty="0">
                <a:solidFill>
                  <a:srgbClr val="FF0000"/>
                </a:solidFill>
                <a:latin typeface="楷体_GB2312" pitchFamily="49" charset="-122"/>
                <a:ea typeface="楷体_GB2312" pitchFamily="49" charset="-122"/>
              </a:rPr>
              <a:t>定义</a:t>
            </a:r>
            <a:r>
              <a:rPr lang="en-US" altLang="zh-CN" b="1" dirty="0">
                <a:solidFill>
                  <a:srgbClr val="FF0000"/>
                </a:solidFill>
                <a:latin typeface="楷体_GB2312" pitchFamily="49" charset="-122"/>
                <a:ea typeface="楷体_GB2312" pitchFamily="49" charset="-122"/>
              </a:rPr>
              <a:t>2.18 </a:t>
            </a:r>
            <a:r>
              <a:rPr lang="zh-CN" altLang="en-US" dirty="0">
                <a:latin typeface="楷体_GB2312" pitchFamily="49" charset="-122"/>
                <a:ea typeface="楷体_GB2312" pitchFamily="49" charset="-122"/>
              </a:rPr>
              <a:t>设</a:t>
            </a:r>
            <a:r>
              <a:rPr lang="en-US" altLang="zh-CN" i="1" dirty="0">
                <a:latin typeface="楷体_GB2312" pitchFamily="49" charset="-122"/>
                <a:ea typeface="楷体_GB2312" pitchFamily="49" charset="-122"/>
              </a:rPr>
              <a:t>G</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V</a:t>
            </a:r>
            <a:r>
              <a:rPr lang="zh-CN" altLang="en-US" dirty="0">
                <a:latin typeface="楷体_GB2312" pitchFamily="49" charset="-122"/>
                <a:ea typeface="楷体_GB2312" pitchFamily="49" charset="-122"/>
              </a:rPr>
              <a:t>，</a:t>
            </a:r>
            <a:r>
              <a:rPr lang="en-US" altLang="zh-CN" i="1" dirty="0">
                <a:latin typeface="楷体_GB2312" pitchFamily="49" charset="-122"/>
                <a:ea typeface="楷体_GB2312" pitchFamily="49" charset="-122"/>
              </a:rPr>
              <a:t>T</a:t>
            </a:r>
            <a:r>
              <a:rPr lang="zh-CN" altLang="en-US" dirty="0">
                <a:latin typeface="楷体_GB2312" pitchFamily="49" charset="-122"/>
                <a:ea typeface="楷体_GB2312" pitchFamily="49" charset="-122"/>
              </a:rPr>
              <a:t>，</a:t>
            </a:r>
            <a:r>
              <a:rPr lang="en-US" altLang="zh-CN" i="1" dirty="0">
                <a:latin typeface="楷体_GB2312" pitchFamily="49" charset="-122"/>
                <a:ea typeface="楷体_GB2312" pitchFamily="49" charset="-122"/>
              </a:rPr>
              <a:t>P</a:t>
            </a:r>
            <a:r>
              <a:rPr lang="zh-CN" altLang="en-US" dirty="0">
                <a:latin typeface="楷体_GB2312" pitchFamily="49" charset="-122"/>
                <a:ea typeface="楷体_GB2312" pitchFamily="49" charset="-122"/>
              </a:rPr>
              <a:t>，</a:t>
            </a:r>
            <a:r>
              <a:rPr lang="en-US" altLang="zh-CN" i="1" dirty="0">
                <a:latin typeface="楷体_GB2312" pitchFamily="49" charset="-122"/>
                <a:ea typeface="楷体_GB2312" pitchFamily="49" charset="-122"/>
              </a:rPr>
              <a:t>S</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是一个文法，对于</a:t>
            </a:r>
            <a:r>
              <a:rPr lang="zh-CN" altLang="en-US" dirty="0">
                <a:latin typeface="楷体_GB2312" pitchFamily="49" charset="-122"/>
                <a:ea typeface="楷体_GB2312" pitchFamily="49" charset="-122"/>
                <a:sym typeface="Symbol" panose="05050102010706020507" pitchFamily="18" charset="2"/>
              </a:rPr>
              <a:t></a:t>
            </a:r>
            <a:r>
              <a:rPr lang="en-US" altLang="zh-CN" i="1" dirty="0">
                <a:latin typeface="楷体_GB2312" pitchFamily="49" charset="-122"/>
                <a:ea typeface="楷体_GB2312" pitchFamily="49" charset="-122"/>
              </a:rPr>
              <a:t>A</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V</a:t>
            </a:r>
            <a:r>
              <a:rPr lang="zh-CN" altLang="en-US" dirty="0">
                <a:latin typeface="楷体_GB2312" pitchFamily="49" charset="-122"/>
                <a:ea typeface="楷体_GB2312" pitchFamily="49" charset="-122"/>
              </a:rPr>
              <a:t>，令</a:t>
            </a:r>
          </a:p>
          <a:p>
            <a:pPr>
              <a:lnSpc>
                <a:spcPct val="150000"/>
              </a:lnSpc>
              <a:buFontTx/>
              <a:buNone/>
            </a:pPr>
            <a:r>
              <a:rPr lang="zh-CN" altLang="en-US" dirty="0">
                <a:latin typeface="楷体_GB2312" pitchFamily="49" charset="-122"/>
                <a:ea typeface="楷体_GB2312" pitchFamily="49" charset="-122"/>
              </a:rPr>
              <a:t>		</a:t>
            </a:r>
            <a:r>
              <a:rPr lang="en-US" altLang="zh-CN" i="1" dirty="0">
                <a:latin typeface="楷体_GB2312" pitchFamily="49" charset="-122"/>
                <a:ea typeface="楷体_GB2312" pitchFamily="49" charset="-122"/>
              </a:rPr>
              <a:t>L</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A</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x</a:t>
            </a:r>
            <a:r>
              <a:rPr lang="en-US" altLang="zh-CN" dirty="0">
                <a:latin typeface="楷体_GB2312" pitchFamily="49" charset="-122"/>
                <a:ea typeface="楷体_GB2312" pitchFamily="49" charset="-122"/>
              </a:rPr>
              <a:t> | </a:t>
            </a:r>
            <a:r>
              <a:rPr lang="en-US" altLang="zh-CN" i="1" dirty="0">
                <a:latin typeface="楷体_GB2312" pitchFamily="49" charset="-122"/>
                <a:ea typeface="楷体_GB2312" pitchFamily="49" charset="-122"/>
              </a:rPr>
              <a:t>A       x</a:t>
            </a:r>
            <a:r>
              <a:rPr lang="en-US" altLang="zh-CN" dirty="0">
                <a:latin typeface="楷体_GB2312" pitchFamily="49" charset="-122"/>
                <a:ea typeface="楷体_GB2312" pitchFamily="49" charset="-122"/>
              </a:rPr>
              <a:t> &amp; </a:t>
            </a:r>
            <a:r>
              <a:rPr lang="en-US" altLang="zh-CN" i="1" dirty="0" err="1">
                <a:latin typeface="楷体_GB2312" pitchFamily="49" charset="-122"/>
                <a:ea typeface="楷体_GB2312" pitchFamily="49" charset="-122"/>
              </a:rPr>
              <a:t>x</a:t>
            </a:r>
            <a:r>
              <a:rPr lang="en-US" altLang="zh-CN" dirty="0" err="1">
                <a:latin typeface="楷体_GB2312" pitchFamily="49" charset="-122"/>
                <a:ea typeface="楷体_GB2312" pitchFamily="49" charset="-122"/>
              </a:rPr>
              <a:t>∈</a:t>
            </a:r>
            <a:r>
              <a:rPr lang="en-US" altLang="zh-CN" i="1" dirty="0" err="1">
                <a:latin typeface="楷体_GB2312" pitchFamily="49" charset="-122"/>
                <a:ea typeface="楷体_GB2312" pitchFamily="49" charset="-122"/>
              </a:rPr>
              <a:t>T</a:t>
            </a:r>
            <a:r>
              <a:rPr lang="en-US" altLang="zh-CN" dirty="0">
                <a:latin typeface="楷体_GB2312" pitchFamily="49" charset="-122"/>
                <a:ea typeface="楷体_GB2312" pitchFamily="49" charset="-122"/>
              </a:rPr>
              <a:t>*}</a:t>
            </a:r>
          </a:p>
          <a:p>
            <a:pPr>
              <a:lnSpc>
                <a:spcPct val="150000"/>
              </a:lnSpc>
              <a:buFontTx/>
              <a:buNone/>
            </a:pPr>
            <a:r>
              <a:rPr lang="en-US" altLang="zh-CN" i="1" dirty="0">
                <a:latin typeface="楷体_GB2312" pitchFamily="49" charset="-122"/>
                <a:ea typeface="楷体_GB2312" pitchFamily="49" charset="-122"/>
              </a:rPr>
              <a:t>  </a:t>
            </a:r>
            <a:r>
              <a:rPr lang="zh-CN" altLang="en-US" dirty="0">
                <a:latin typeface="楷体_GB2312" pitchFamily="49" charset="-122"/>
                <a:ea typeface="楷体_GB2312" pitchFamily="49" charset="-122"/>
              </a:rPr>
              <a:t>直观的理解，</a:t>
            </a:r>
            <a:r>
              <a:rPr lang="en-US" altLang="zh-CN" i="1" dirty="0">
                <a:latin typeface="楷体_GB2312" pitchFamily="49" charset="-122"/>
                <a:ea typeface="楷体_GB2312" pitchFamily="49" charset="-122"/>
              </a:rPr>
              <a:t>L</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A</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就是语法变量</a:t>
            </a:r>
            <a:r>
              <a:rPr lang="en-US" altLang="zh-CN" i="1" dirty="0">
                <a:latin typeface="楷体_GB2312" pitchFamily="49" charset="-122"/>
                <a:ea typeface="楷体_GB2312" pitchFamily="49" charset="-122"/>
              </a:rPr>
              <a:t>A</a:t>
            </a:r>
            <a:r>
              <a:rPr lang="zh-CN" altLang="en-US" dirty="0">
                <a:latin typeface="楷体_GB2312" pitchFamily="49" charset="-122"/>
                <a:ea typeface="楷体_GB2312" pitchFamily="49" charset="-122"/>
              </a:rPr>
              <a:t>所代表的集合。</a:t>
            </a:r>
          </a:p>
          <a:p>
            <a:pPr>
              <a:lnSpc>
                <a:spcPct val="150000"/>
              </a:lnSpc>
            </a:pPr>
            <a:r>
              <a:rPr lang="zh-CN" altLang="en-US" b="1" dirty="0">
                <a:solidFill>
                  <a:srgbClr val="FF0000"/>
                </a:solidFill>
                <a:latin typeface="楷体_GB2312" pitchFamily="49" charset="-122"/>
                <a:ea typeface="楷体_GB2312" pitchFamily="49" charset="-122"/>
              </a:rPr>
              <a:t>定义</a:t>
            </a:r>
            <a:r>
              <a:rPr lang="en-US" altLang="zh-CN" b="1" dirty="0">
                <a:solidFill>
                  <a:srgbClr val="FF0000"/>
                </a:solidFill>
                <a:latin typeface="楷体_GB2312" pitchFamily="49" charset="-122"/>
                <a:ea typeface="楷体_GB2312" pitchFamily="49" charset="-122"/>
              </a:rPr>
              <a:t>2.19 </a:t>
            </a:r>
            <a:r>
              <a:rPr lang="zh-CN" altLang="en-US" dirty="0">
                <a:latin typeface="楷体_GB2312" pitchFamily="49" charset="-122"/>
                <a:ea typeface="楷体_GB2312" pitchFamily="49" charset="-122"/>
              </a:rPr>
              <a:t>设有文法</a:t>
            </a:r>
            <a:r>
              <a:rPr lang="en-US" altLang="zh-CN" i="1" dirty="0">
                <a:latin typeface="楷体_GB2312" pitchFamily="49" charset="-122"/>
                <a:ea typeface="楷体_GB2312" pitchFamily="49" charset="-122"/>
              </a:rPr>
              <a:t>G</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V</a:t>
            </a:r>
            <a:r>
              <a:rPr lang="zh-CN" altLang="en-US" dirty="0">
                <a:latin typeface="楷体_GB2312" pitchFamily="49" charset="-122"/>
                <a:ea typeface="楷体_GB2312" pitchFamily="49" charset="-122"/>
              </a:rPr>
              <a:t>，</a:t>
            </a:r>
            <a:r>
              <a:rPr lang="en-US" altLang="zh-CN" i="1" dirty="0">
                <a:latin typeface="楷体_GB2312" pitchFamily="49" charset="-122"/>
                <a:ea typeface="楷体_GB2312" pitchFamily="49" charset="-122"/>
              </a:rPr>
              <a:t>T</a:t>
            </a:r>
            <a:r>
              <a:rPr lang="zh-CN" altLang="en-US" dirty="0">
                <a:latin typeface="楷体_GB2312" pitchFamily="49" charset="-122"/>
                <a:ea typeface="楷体_GB2312" pitchFamily="49" charset="-122"/>
              </a:rPr>
              <a:t>，</a:t>
            </a:r>
            <a:r>
              <a:rPr lang="en-US" altLang="zh-CN" i="1" dirty="0">
                <a:latin typeface="楷体_GB2312" pitchFamily="49" charset="-122"/>
                <a:ea typeface="楷体_GB2312" pitchFamily="49" charset="-122"/>
              </a:rPr>
              <a:t>P</a:t>
            </a:r>
            <a:r>
              <a:rPr lang="zh-CN" altLang="en-US" dirty="0">
                <a:latin typeface="楷体_GB2312" pitchFamily="49" charset="-122"/>
                <a:ea typeface="楷体_GB2312" pitchFamily="49" charset="-122"/>
              </a:rPr>
              <a:t>，</a:t>
            </a:r>
            <a:r>
              <a:rPr lang="en-US" altLang="zh-CN" i="1" dirty="0">
                <a:latin typeface="楷体_GB2312" pitchFamily="49" charset="-122"/>
                <a:ea typeface="楷体_GB2312" pitchFamily="49" charset="-122"/>
              </a:rPr>
              <a:t>S</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，则称</a:t>
            </a:r>
            <a:endParaRPr lang="zh-CN" altLang="en-US" i="1" dirty="0">
              <a:latin typeface="楷体_GB2312" pitchFamily="49" charset="-122"/>
              <a:ea typeface="楷体_GB2312" pitchFamily="49" charset="-122"/>
            </a:endParaRPr>
          </a:p>
          <a:p>
            <a:pPr>
              <a:lnSpc>
                <a:spcPct val="150000"/>
              </a:lnSpc>
              <a:buFontTx/>
              <a:buNone/>
            </a:pPr>
            <a:r>
              <a:rPr lang="zh-CN" altLang="en-US" i="1" dirty="0">
                <a:latin typeface="楷体_GB2312" pitchFamily="49" charset="-122"/>
                <a:ea typeface="楷体_GB2312" pitchFamily="49" charset="-122"/>
              </a:rPr>
              <a:t>    		</a:t>
            </a:r>
            <a:r>
              <a:rPr lang="en-US" altLang="zh-CN" i="1" dirty="0">
                <a:latin typeface="楷体_GB2312" pitchFamily="49" charset="-122"/>
                <a:ea typeface="楷体_GB2312" pitchFamily="49" charset="-122"/>
              </a:rPr>
              <a:t>L</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G</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w</a:t>
            </a:r>
            <a:r>
              <a:rPr lang="en-US" altLang="zh-CN" dirty="0">
                <a:latin typeface="楷体_GB2312" pitchFamily="49" charset="-122"/>
                <a:ea typeface="楷体_GB2312" pitchFamily="49" charset="-122"/>
              </a:rPr>
              <a:t> | </a:t>
            </a:r>
            <a:r>
              <a:rPr lang="en-US" altLang="zh-CN" i="1" dirty="0">
                <a:latin typeface="楷体_GB2312" pitchFamily="49" charset="-122"/>
                <a:ea typeface="楷体_GB2312" pitchFamily="49" charset="-122"/>
              </a:rPr>
              <a:t>S</a:t>
            </a:r>
            <a:r>
              <a:rPr lang="en-US" altLang="zh-CN" dirty="0">
                <a:latin typeface="楷体_GB2312" pitchFamily="49" charset="-122"/>
                <a:ea typeface="楷体_GB2312" pitchFamily="49" charset="-122"/>
              </a:rPr>
              <a:t>       </a:t>
            </a:r>
            <a:r>
              <a:rPr lang="en-US" altLang="zh-CN" i="1" dirty="0">
                <a:latin typeface="楷体_GB2312" pitchFamily="49" charset="-122"/>
                <a:ea typeface="楷体_GB2312" pitchFamily="49" charset="-122"/>
              </a:rPr>
              <a:t>w </a:t>
            </a:r>
            <a:r>
              <a:rPr lang="en-US" altLang="zh-CN" dirty="0">
                <a:latin typeface="楷体_GB2312" pitchFamily="49" charset="-122"/>
                <a:ea typeface="楷体_GB2312" pitchFamily="49" charset="-122"/>
              </a:rPr>
              <a:t>&amp; </a:t>
            </a:r>
            <a:r>
              <a:rPr lang="en-US" altLang="zh-CN" i="1" dirty="0" err="1">
                <a:latin typeface="楷体_GB2312" pitchFamily="49" charset="-122"/>
                <a:ea typeface="楷体_GB2312" pitchFamily="49" charset="-122"/>
              </a:rPr>
              <a:t>w</a:t>
            </a:r>
            <a:r>
              <a:rPr lang="en-US" altLang="zh-CN" dirty="0" err="1">
                <a:latin typeface="楷体_GB2312" pitchFamily="49" charset="-122"/>
                <a:ea typeface="楷体_GB2312" pitchFamily="49" charset="-122"/>
              </a:rPr>
              <a:t>∈</a:t>
            </a:r>
            <a:r>
              <a:rPr lang="en-US" altLang="zh-CN" i="1" dirty="0" err="1">
                <a:latin typeface="楷体_GB2312" pitchFamily="49" charset="-122"/>
                <a:ea typeface="楷体_GB2312" pitchFamily="49" charset="-122"/>
              </a:rPr>
              <a:t>T</a:t>
            </a:r>
            <a:r>
              <a:rPr lang="en-US" altLang="zh-CN" dirty="0">
                <a:latin typeface="楷体_GB2312" pitchFamily="49" charset="-122"/>
                <a:ea typeface="楷体_GB2312" pitchFamily="49" charset="-122"/>
              </a:rPr>
              <a:t>* }</a:t>
            </a:r>
          </a:p>
          <a:p>
            <a:pPr>
              <a:lnSpc>
                <a:spcPct val="150000"/>
              </a:lnSpc>
              <a:buFontTx/>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为文法</a:t>
            </a:r>
            <a:r>
              <a:rPr lang="en-US" altLang="zh-CN" i="1" dirty="0">
                <a:latin typeface="楷体_GB2312" pitchFamily="49" charset="-122"/>
                <a:ea typeface="楷体_GB2312" pitchFamily="49" charset="-122"/>
              </a:rPr>
              <a:t>G</a:t>
            </a:r>
            <a:r>
              <a:rPr lang="zh-CN" altLang="en-US" dirty="0">
                <a:latin typeface="楷体_GB2312" pitchFamily="49" charset="-122"/>
                <a:ea typeface="楷体_GB2312" pitchFamily="49" charset="-122"/>
              </a:rPr>
              <a:t>产生的</a:t>
            </a:r>
            <a:r>
              <a:rPr lang="zh-CN" altLang="en-US" b="1" dirty="0">
                <a:solidFill>
                  <a:srgbClr val="FF0000"/>
                </a:solidFill>
                <a:latin typeface="楷体_GB2312" pitchFamily="49" charset="-122"/>
                <a:ea typeface="楷体_GB2312" pitchFamily="49" charset="-122"/>
              </a:rPr>
              <a:t>语言</a:t>
            </a:r>
            <a:r>
              <a:rPr lang="en-US" altLang="zh-CN" dirty="0">
                <a:latin typeface="楷体_GB2312" pitchFamily="49" charset="-122"/>
                <a:ea typeface="楷体_GB2312" pitchFamily="49" charset="-122"/>
              </a:rPr>
              <a:t>(language)</a:t>
            </a:r>
            <a:r>
              <a:rPr lang="zh-CN" altLang="en-US" dirty="0">
                <a:latin typeface="楷体_GB2312" pitchFamily="49" charset="-122"/>
                <a:ea typeface="楷体_GB2312" pitchFamily="49" charset="-122"/>
              </a:rPr>
              <a:t>。</a:t>
            </a:r>
            <a:r>
              <a:rPr lang="zh-CN" altLang="en-US" dirty="0">
                <a:latin typeface="楷体_GB2312" pitchFamily="49" charset="-122"/>
                <a:ea typeface="楷体_GB2312" pitchFamily="49" charset="-122"/>
                <a:sym typeface="Symbol" panose="05050102010706020507" pitchFamily="18" charset="2"/>
              </a:rPr>
              <a:t></a:t>
            </a:r>
            <a:r>
              <a:rPr lang="en-US" altLang="zh-CN" i="1" dirty="0" err="1">
                <a:latin typeface="楷体_GB2312" pitchFamily="49" charset="-122"/>
                <a:ea typeface="楷体_GB2312" pitchFamily="49" charset="-122"/>
              </a:rPr>
              <a:t>w</a:t>
            </a:r>
            <a:r>
              <a:rPr lang="en-US" altLang="zh-CN" dirty="0" err="1">
                <a:latin typeface="楷体_GB2312" pitchFamily="49" charset="-122"/>
                <a:ea typeface="楷体_GB2312" pitchFamily="49" charset="-122"/>
              </a:rPr>
              <a:t>∈</a:t>
            </a:r>
            <a:r>
              <a:rPr lang="en-US" altLang="zh-CN" i="1" dirty="0" err="1">
                <a:latin typeface="楷体_GB2312" pitchFamily="49" charset="-122"/>
                <a:ea typeface="楷体_GB2312" pitchFamily="49" charset="-122"/>
              </a:rPr>
              <a:t>L</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G</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a:t>
            </a:r>
            <a:r>
              <a:rPr lang="en-US" altLang="zh-CN" i="1" dirty="0">
                <a:latin typeface="楷体_GB2312" pitchFamily="49" charset="-122"/>
                <a:ea typeface="楷体_GB2312" pitchFamily="49" charset="-122"/>
              </a:rPr>
              <a:t>w</a:t>
            </a:r>
            <a:r>
              <a:rPr lang="zh-CN" altLang="en-US" dirty="0">
                <a:latin typeface="楷体_GB2312" pitchFamily="49" charset="-122"/>
                <a:ea typeface="楷体_GB2312" pitchFamily="49" charset="-122"/>
              </a:rPr>
              <a:t>称为</a:t>
            </a:r>
            <a:r>
              <a:rPr lang="en-US" altLang="zh-CN" i="1" dirty="0">
                <a:latin typeface="楷体_GB2312" pitchFamily="49" charset="-122"/>
                <a:ea typeface="楷体_GB2312" pitchFamily="49" charset="-122"/>
              </a:rPr>
              <a:t>G</a:t>
            </a:r>
            <a:r>
              <a:rPr lang="zh-CN" altLang="en-US" dirty="0">
                <a:latin typeface="楷体_GB2312" pitchFamily="49" charset="-122"/>
                <a:ea typeface="楷体_GB2312" pitchFamily="49" charset="-122"/>
              </a:rPr>
              <a:t>产生的一个</a:t>
            </a:r>
            <a:r>
              <a:rPr lang="zh-CN" altLang="en-US" b="1" dirty="0">
                <a:solidFill>
                  <a:srgbClr val="FF0000"/>
                </a:solidFill>
                <a:latin typeface="楷体_GB2312" pitchFamily="49" charset="-122"/>
                <a:ea typeface="楷体_GB2312" pitchFamily="49" charset="-122"/>
              </a:rPr>
              <a:t>句子</a:t>
            </a:r>
            <a:r>
              <a:rPr lang="en-US" altLang="zh-CN" dirty="0">
                <a:latin typeface="楷体_GB2312" pitchFamily="49" charset="-122"/>
                <a:ea typeface="楷体_GB2312" pitchFamily="49" charset="-122"/>
              </a:rPr>
              <a:t>(sentence)</a:t>
            </a:r>
            <a:r>
              <a:rPr lang="zh-CN" altLang="en-US" dirty="0">
                <a:latin typeface="楷体_GB2312" pitchFamily="49" charset="-122"/>
                <a:ea typeface="楷体_GB2312" pitchFamily="49" charset="-122"/>
              </a:rPr>
              <a:t>。</a:t>
            </a:r>
          </a:p>
          <a:p>
            <a:pPr>
              <a:lnSpc>
                <a:spcPct val="150000"/>
              </a:lnSpc>
              <a:buFontTx/>
              <a:buNone/>
            </a:pPr>
            <a:r>
              <a:rPr lang="zh-CN" altLang="en-US" dirty="0">
                <a:latin typeface="楷体_GB2312" pitchFamily="49" charset="-122"/>
                <a:ea typeface="楷体_GB2312" pitchFamily="49" charset="-122"/>
              </a:rPr>
              <a:t> 对于任意一个文法</a:t>
            </a:r>
            <a:r>
              <a:rPr lang="en-US" altLang="zh-CN" i="1" dirty="0">
                <a:latin typeface="楷体_GB2312" pitchFamily="49" charset="-122"/>
                <a:ea typeface="楷体_GB2312" pitchFamily="49" charset="-122"/>
              </a:rPr>
              <a:t>G</a:t>
            </a:r>
            <a:r>
              <a:rPr lang="zh-CN" altLang="en-US" dirty="0">
                <a:latin typeface="楷体_GB2312" pitchFamily="49" charset="-122"/>
                <a:ea typeface="楷体_GB2312" pitchFamily="49" charset="-122"/>
              </a:rPr>
              <a:t>，</a:t>
            </a:r>
            <a:r>
              <a:rPr lang="en-US" altLang="zh-CN" i="1" dirty="0">
                <a:latin typeface="楷体_GB2312" pitchFamily="49" charset="-122"/>
                <a:ea typeface="楷体_GB2312" pitchFamily="49" charset="-122"/>
              </a:rPr>
              <a:t>G</a:t>
            </a:r>
            <a:r>
              <a:rPr lang="zh-CN" altLang="en-US" dirty="0">
                <a:latin typeface="楷体_GB2312" pitchFamily="49" charset="-122"/>
                <a:ea typeface="楷体_GB2312" pitchFamily="49" charset="-122"/>
              </a:rPr>
              <a:t>产生的语言</a:t>
            </a:r>
            <a:r>
              <a:rPr lang="en-US" altLang="zh-CN" i="1" dirty="0">
                <a:latin typeface="楷体_GB2312" pitchFamily="49" charset="-122"/>
                <a:ea typeface="楷体_GB2312" pitchFamily="49" charset="-122"/>
              </a:rPr>
              <a:t>L</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G</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就是该文法的开始符号</a:t>
            </a:r>
            <a:r>
              <a:rPr lang="en-US" altLang="zh-CN" i="1" dirty="0">
                <a:latin typeface="楷体_GB2312" pitchFamily="49" charset="-122"/>
                <a:ea typeface="楷体_GB2312" pitchFamily="49" charset="-122"/>
              </a:rPr>
              <a:t>S</a:t>
            </a:r>
            <a:r>
              <a:rPr lang="zh-CN" altLang="en-US" dirty="0">
                <a:latin typeface="楷体_GB2312" pitchFamily="49" charset="-122"/>
                <a:ea typeface="楷体_GB2312" pitchFamily="49" charset="-122"/>
              </a:rPr>
              <a:t>所对应的集合</a:t>
            </a:r>
            <a:r>
              <a:rPr lang="en-US" altLang="zh-CN" i="1" dirty="0">
                <a:latin typeface="楷体_GB2312" pitchFamily="49" charset="-122"/>
                <a:ea typeface="楷体_GB2312" pitchFamily="49" charset="-122"/>
              </a:rPr>
              <a:t>L</a:t>
            </a:r>
            <a:r>
              <a:rPr lang="en-US" altLang="zh-CN" dirty="0">
                <a:latin typeface="楷体_GB2312" pitchFamily="49" charset="-122"/>
                <a:ea typeface="楷体_GB2312" pitchFamily="49" charset="-122"/>
              </a:rPr>
              <a:t>(</a:t>
            </a:r>
            <a:r>
              <a:rPr lang="en-US" altLang="zh-CN" i="1" dirty="0">
                <a:latin typeface="楷体_GB2312" pitchFamily="49" charset="-122"/>
                <a:ea typeface="楷体_GB2312" pitchFamily="49" charset="-122"/>
              </a:rPr>
              <a:t>S</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 </a:t>
            </a:r>
          </a:p>
        </p:txBody>
      </p:sp>
      <p:sp>
        <p:nvSpPr>
          <p:cNvPr id="9" name="日期占位符 3"/>
          <p:cNvSpPr>
            <a:spLocks noGrp="1"/>
          </p:cNvSpPr>
          <p:nvPr>
            <p:ph type="dt" sz="half" idx="10"/>
          </p:nvPr>
        </p:nvSpPr>
        <p:spPr/>
        <p:txBody>
          <a:bodyPr/>
          <a:lstStyle/>
          <a:p>
            <a:fld id="{14FB3B91-CB7E-466A-8659-52A55687CA3D}" type="datetime1">
              <a:rPr lang="zh-CN" altLang="en-US"/>
              <a:pPr/>
              <a:t>2018-09-10</a:t>
            </a:fld>
            <a:endParaRPr lang="en-US" altLang="zh-CN"/>
          </a:p>
        </p:txBody>
      </p:sp>
      <p:sp>
        <p:nvSpPr>
          <p:cNvPr id="11" name="灯片编号占位符 5"/>
          <p:cNvSpPr>
            <a:spLocks noGrp="1"/>
          </p:cNvSpPr>
          <p:nvPr>
            <p:ph type="sldNum" sz="quarter" idx="12"/>
          </p:nvPr>
        </p:nvSpPr>
        <p:spPr/>
        <p:txBody>
          <a:bodyPr/>
          <a:lstStyle/>
          <a:p>
            <a:fld id="{89C12019-6239-438D-9D09-3FF4BEEDEBDF}" type="slidenum">
              <a:rPr lang="en-US" altLang="zh-CN"/>
              <a:pPr/>
              <a:t>40</a:t>
            </a:fld>
            <a:endParaRPr lang="en-US" altLang="zh-CN" dirty="0"/>
          </a:p>
        </p:txBody>
      </p:sp>
      <p:sp>
        <p:nvSpPr>
          <p:cNvPr id="2099204"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99207" name="Rectangle 7"/>
          <p:cNvSpPr>
            <a:spLocks noChangeArrowheads="1"/>
          </p:cNvSpPr>
          <p:nvPr/>
        </p:nvSpPr>
        <p:spPr bwMode="auto">
          <a:xfrm>
            <a:off x="1524001" y="31220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99206" name="Object 6"/>
          <p:cNvGraphicFramePr>
            <a:graphicFrameLocks noChangeAspect="1"/>
          </p:cNvGraphicFramePr>
          <p:nvPr>
            <p:extLst>
              <p:ext uri="{D42A27DB-BD31-4B8C-83A1-F6EECF244321}">
                <p14:modId xmlns:p14="http://schemas.microsoft.com/office/powerpoint/2010/main" val="1235976233"/>
              </p:ext>
            </p:extLst>
          </p:nvPr>
        </p:nvGraphicFramePr>
        <p:xfrm>
          <a:off x="3554627" y="2385368"/>
          <a:ext cx="292100" cy="409575"/>
        </p:xfrm>
        <a:graphic>
          <a:graphicData uri="http://schemas.openxmlformats.org/presentationml/2006/ole">
            <mc:AlternateContent xmlns:mc="http://schemas.openxmlformats.org/markup-compatibility/2006">
              <mc:Choice xmlns:v="urn:schemas-microsoft-com:vml" Requires="v">
                <p:oleObj spid="_x0000_s4472" name="Equation" r:id="rId3" imgW="177646" imgH="241091" progId="Equation.DSMT4">
                  <p:embed/>
                </p:oleObj>
              </mc:Choice>
              <mc:Fallback>
                <p:oleObj name="Equation" r:id="rId3" imgW="177646" imgH="241091" progId="Equation.DSMT4">
                  <p:embed/>
                  <p:pic>
                    <p:nvPicPr>
                      <p:cNvPr id="209920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627" y="2385368"/>
                        <a:ext cx="2921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9212" name="Rectangle 12"/>
          <p:cNvSpPr>
            <a:spLocks noChangeArrowheads="1"/>
          </p:cNvSpPr>
          <p:nvPr/>
        </p:nvSpPr>
        <p:spPr bwMode="auto">
          <a:xfrm>
            <a:off x="1524001" y="31220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99211" name="Object 11"/>
          <p:cNvGraphicFramePr>
            <a:graphicFrameLocks noChangeAspect="1"/>
          </p:cNvGraphicFramePr>
          <p:nvPr>
            <p:extLst>
              <p:ext uri="{D42A27DB-BD31-4B8C-83A1-F6EECF244321}">
                <p14:modId xmlns:p14="http://schemas.microsoft.com/office/powerpoint/2010/main" val="3302404797"/>
              </p:ext>
            </p:extLst>
          </p:nvPr>
        </p:nvGraphicFramePr>
        <p:xfrm>
          <a:off x="4490527" y="4060534"/>
          <a:ext cx="292100" cy="409575"/>
        </p:xfrm>
        <a:graphic>
          <a:graphicData uri="http://schemas.openxmlformats.org/presentationml/2006/ole">
            <mc:AlternateContent xmlns:mc="http://schemas.openxmlformats.org/markup-compatibility/2006">
              <mc:Choice xmlns:v="urn:schemas-microsoft-com:vml" Requires="v">
                <p:oleObj spid="_x0000_s4473" name="Equation" r:id="rId5" imgW="177646" imgH="241091" progId="Equation.DSMT4">
                  <p:embed/>
                </p:oleObj>
              </mc:Choice>
              <mc:Fallback>
                <p:oleObj name="Equation" r:id="rId5" imgW="177646" imgH="241091" progId="Equation.DSMT4">
                  <p:embed/>
                  <p:pic>
                    <p:nvPicPr>
                      <p:cNvPr id="209921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0527" y="4060534"/>
                        <a:ext cx="2921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2741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a:noFill/>
          <a:ln/>
        </p:spPr>
        <p:txBody>
          <a:bodyPr vert="horz" lIns="92075" tIns="46038" rIns="92075" bIns="46038" rtlCol="0" anchor="ctr">
            <a:normAutofit/>
          </a:bodyPr>
          <a:lstStyle/>
          <a:p>
            <a:r>
              <a:rPr lang="zh-CN" altLang="en-US">
                <a:latin typeface="Times New Roman" panose="02020603050405020304" pitchFamily="18" charset="0"/>
              </a:rPr>
              <a:t>文法</a:t>
            </a:r>
            <a:r>
              <a:rPr lang="en-US" altLang="zh-CN" i="1">
                <a:latin typeface="Times New Roman" panose="02020603050405020304" pitchFamily="18" charset="0"/>
              </a:rPr>
              <a:t>G</a:t>
            </a:r>
            <a:r>
              <a:rPr lang="zh-CN" altLang="en-US">
                <a:latin typeface="Times New Roman" panose="02020603050405020304" pitchFamily="18" charset="0"/>
              </a:rPr>
              <a:t>产生的语言</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p>
        </p:txBody>
      </p:sp>
      <p:sp>
        <p:nvSpPr>
          <p:cNvPr id="1016835" name="Rectangle 3"/>
          <p:cNvSpPr>
            <a:spLocks noGrp="1" noChangeArrowheads="1"/>
          </p:cNvSpPr>
          <p:nvPr>
            <p:ph idx="1"/>
          </p:nvPr>
        </p:nvSpPr>
        <p:spPr>
          <a:noFill/>
          <a:ln/>
        </p:spPr>
        <p:txBody>
          <a:bodyPr vert="horz" lIns="92075" tIns="46038" rIns="92075" bIns="46038" rtlCol="0">
            <a:normAutofit fontScale="70000" lnSpcReduction="20000"/>
          </a:bodyPr>
          <a:lstStyle/>
          <a:p>
            <a:pPr marL="0" indent="0">
              <a:lnSpc>
                <a:spcPct val="150000"/>
              </a:lnSpc>
              <a:buNone/>
            </a:pPr>
            <a:r>
              <a:rPr lang="en-US" altLang="zh-CN" b="1" dirty="0">
                <a:latin typeface="Times New Roman" panose="02020603050405020304" pitchFamily="18" charset="0"/>
                <a:ea typeface="楷体_GB2312" pitchFamily="49" charset="-122"/>
              </a:rPr>
              <a:t>	</a:t>
            </a:r>
            <a:r>
              <a:rPr lang="zh-CN" altLang="en-US" b="1" i="1" dirty="0">
                <a:latin typeface="Times New Roman" panose="02020603050405020304" pitchFamily="18" charset="0"/>
                <a:ea typeface="楷体_GB2312" pitchFamily="49" charset="-122"/>
              </a:rPr>
              <a:t>Ｌ</a:t>
            </a:r>
            <a:r>
              <a:rPr lang="en-US" altLang="zh-CN" b="1" dirty="0">
                <a:latin typeface="Times New Roman" panose="02020603050405020304" pitchFamily="18" charset="0"/>
                <a:ea typeface="楷体_GB2312" pitchFamily="49" charset="-122"/>
              </a:rPr>
              <a:t>(</a:t>
            </a:r>
            <a:r>
              <a:rPr lang="zh-CN" altLang="en-US" b="1" i="1" dirty="0">
                <a:latin typeface="Times New Roman" panose="02020603050405020304" pitchFamily="18" charset="0"/>
                <a:ea typeface="楷体_GB2312" pitchFamily="49" charset="-122"/>
              </a:rPr>
              <a:t>Ｇ</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x</a:t>
            </a:r>
            <a:r>
              <a:rPr lang="zh-CN" altLang="en-US" b="1" dirty="0">
                <a:latin typeface="Times New Roman" panose="02020603050405020304" pitchFamily="18" charset="0"/>
                <a:ea typeface="楷体_GB2312" pitchFamily="49" charset="-122"/>
              </a:rPr>
              <a:t>｜</a:t>
            </a:r>
            <a:r>
              <a:rPr lang="zh-CN" altLang="en-US" b="1" i="1" dirty="0">
                <a:latin typeface="Times New Roman" panose="02020603050405020304" pitchFamily="18" charset="0"/>
                <a:ea typeface="楷体_GB2312" pitchFamily="49" charset="-122"/>
              </a:rPr>
              <a:t>Ｓ</a:t>
            </a:r>
            <a:r>
              <a:rPr lang="zh-CN" altLang="en-US" b="1" dirty="0">
                <a:latin typeface="Times New Roman" panose="02020603050405020304" pitchFamily="18" charset="0"/>
                <a:ea typeface="楷体_GB2312" pitchFamily="49" charset="-122"/>
                <a:sym typeface="Symbol" panose="05050102010706020507" pitchFamily="18" charset="2"/>
              </a:rPr>
              <a:t></a:t>
            </a:r>
            <a:r>
              <a:rPr lang="zh-CN" altLang="en-US" b="1" baseline="30000" dirty="0">
                <a:latin typeface="Times New Roman" panose="02020603050405020304" pitchFamily="18" charset="0"/>
                <a:ea typeface="楷体_GB2312" pitchFamily="49" charset="-122"/>
                <a:sym typeface="Symbol" panose="05050102010706020507" pitchFamily="18" charset="2"/>
              </a:rPr>
              <a:t>*</a:t>
            </a:r>
            <a:r>
              <a:rPr lang="zh-CN" altLang="en-US" b="1" dirty="0">
                <a:latin typeface="Times New Roman" panose="02020603050405020304" pitchFamily="18" charset="0"/>
                <a:ea typeface="楷体_GB2312" pitchFamily="49" charset="-122"/>
                <a:sym typeface="Symbol" panose="05050102010706020507" pitchFamily="18" charset="2"/>
              </a:rPr>
              <a:t> </a:t>
            </a:r>
            <a:r>
              <a:rPr lang="en-US" altLang="zh-CN" b="1" i="1" dirty="0">
                <a:latin typeface="Times New Roman" panose="02020603050405020304" pitchFamily="18" charset="0"/>
                <a:ea typeface="楷体_GB2312" pitchFamily="49" charset="-122"/>
              </a:rPr>
              <a:t>x</a:t>
            </a:r>
            <a:r>
              <a:rPr lang="en-US" altLang="zh-CN" b="1" dirty="0">
                <a:latin typeface="Times New Roman" panose="02020603050405020304" pitchFamily="18" charset="0"/>
                <a:ea typeface="楷体_GB2312" pitchFamily="49" charset="-122"/>
              </a:rPr>
              <a:t> and </a:t>
            </a:r>
            <a:r>
              <a:rPr lang="en-US" altLang="zh-CN" b="1" i="1" dirty="0" err="1">
                <a:latin typeface="Times New Roman" panose="02020603050405020304" pitchFamily="18" charset="0"/>
                <a:ea typeface="楷体_GB2312" pitchFamily="49" charset="-122"/>
              </a:rPr>
              <a:t>x</a:t>
            </a:r>
            <a:r>
              <a:rPr lang="en-US" altLang="zh-CN" b="1" dirty="0" err="1">
                <a:latin typeface="Times New Roman" panose="02020603050405020304" pitchFamily="18" charset="0"/>
                <a:ea typeface="楷体_GB2312" pitchFamily="49" charset="-122"/>
              </a:rPr>
              <a:t>∈</a:t>
            </a:r>
            <a:r>
              <a:rPr lang="en-US" altLang="zh-CN" b="1" i="1" dirty="0" err="1">
                <a:latin typeface="Times New Roman" panose="02020603050405020304" pitchFamily="18" charset="0"/>
                <a:ea typeface="楷体_GB2312" pitchFamily="49" charset="-122"/>
              </a:rPr>
              <a:t>T</a:t>
            </a:r>
            <a:r>
              <a:rPr lang="en-US" altLang="zh-CN" b="1" baseline="30000"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p>
          <a:p>
            <a:pPr marL="190500" lvl="1" indent="0">
              <a:lnSpc>
                <a:spcPct val="150000"/>
              </a:lnSpc>
            </a:pPr>
            <a:endParaRPr lang="zh-CN" altLang="en-US" sz="3200" b="1" dirty="0">
              <a:latin typeface="Times New Roman" panose="02020603050405020304" pitchFamily="18" charset="0"/>
              <a:ea typeface="楷体_GB2312" pitchFamily="49" charset="-122"/>
            </a:endParaRPr>
          </a:p>
          <a:p>
            <a:pPr marL="190500" lvl="1" indent="0">
              <a:lnSpc>
                <a:spcPct val="150000"/>
              </a:lnSpc>
            </a:pPr>
            <a:r>
              <a:rPr lang="zh-CN" altLang="en-US" sz="3200" b="1" dirty="0">
                <a:latin typeface="Times New Roman" panose="02020603050405020304" pitchFamily="18" charset="0"/>
                <a:ea typeface="楷体_GB2312" pitchFamily="49" charset="-122"/>
              </a:rPr>
              <a:t>文法</a:t>
            </a:r>
            <a:r>
              <a:rPr lang="zh-CN" altLang="en-US" b="1" i="1" dirty="0">
                <a:latin typeface="Times New Roman" panose="02020603050405020304" pitchFamily="18" charset="0"/>
                <a:ea typeface="楷体_GB2312" pitchFamily="49" charset="-122"/>
              </a:rPr>
              <a:t>Ｇ</a:t>
            </a:r>
            <a:r>
              <a:rPr lang="zh-CN" altLang="en-US" sz="3200" b="1" dirty="0">
                <a:latin typeface="Times New Roman" panose="02020603050405020304" pitchFamily="18" charset="0"/>
                <a:ea typeface="楷体_GB2312" pitchFamily="49" charset="-122"/>
              </a:rPr>
              <a:t>的作用</a:t>
            </a:r>
            <a:r>
              <a:rPr lang="en-US" altLang="zh-CN" sz="3200" b="1" dirty="0">
                <a:latin typeface="Times New Roman" panose="02020603050405020304" pitchFamily="18" charset="0"/>
                <a:ea typeface="楷体_GB2312" pitchFamily="49" charset="-122"/>
              </a:rPr>
              <a:t>——</a:t>
            </a:r>
            <a:r>
              <a:rPr lang="zh-CN" altLang="en-US" sz="3200" b="1" dirty="0">
                <a:latin typeface="Times New Roman" panose="02020603050405020304" pitchFamily="18" charset="0"/>
                <a:ea typeface="楷体_GB2312" pitchFamily="49" charset="-122"/>
              </a:rPr>
              <a:t>语言的有穷描述</a:t>
            </a:r>
          </a:p>
          <a:p>
            <a:pPr marL="1177925" lvl="2">
              <a:lnSpc>
                <a:spcPct val="150000"/>
              </a:lnSpc>
            </a:pPr>
            <a:r>
              <a:rPr lang="zh-CN" altLang="en-US" sz="3200" b="1" dirty="0">
                <a:latin typeface="Times New Roman" panose="02020603050405020304" pitchFamily="18" charset="0"/>
                <a:ea typeface="楷体_GB2312" pitchFamily="49" charset="-122"/>
              </a:rPr>
              <a:t>以有限的规则描述无限的语言现象</a:t>
            </a:r>
          </a:p>
          <a:p>
            <a:pPr marL="190500" lvl="1" indent="0">
              <a:lnSpc>
                <a:spcPct val="150000"/>
              </a:lnSpc>
            </a:pPr>
            <a:r>
              <a:rPr lang="zh-CN" altLang="en-US" sz="3200" b="1" dirty="0">
                <a:latin typeface="Times New Roman" panose="02020603050405020304" pitchFamily="18" charset="0"/>
                <a:ea typeface="楷体_GB2312" pitchFamily="49" charset="-122"/>
              </a:rPr>
              <a:t>有限：</a:t>
            </a:r>
          </a:p>
          <a:p>
            <a:pPr marL="1177925" lvl="2">
              <a:lnSpc>
                <a:spcPct val="150000"/>
              </a:lnSpc>
            </a:pPr>
            <a:r>
              <a:rPr lang="zh-CN" altLang="en-US" sz="3200" b="1" dirty="0">
                <a:latin typeface="Times New Roman" panose="02020603050405020304" pitchFamily="18" charset="0"/>
                <a:ea typeface="楷体_GB2312" pitchFamily="49" charset="-122"/>
              </a:rPr>
              <a:t>产生式集合、终结符集合、非终结符集合</a:t>
            </a:r>
          </a:p>
          <a:p>
            <a:pPr marL="190500" lvl="1" indent="0">
              <a:lnSpc>
                <a:spcPct val="150000"/>
              </a:lnSpc>
            </a:pPr>
            <a:r>
              <a:rPr lang="zh-CN" altLang="en-US" sz="3200" b="1" dirty="0">
                <a:latin typeface="Times New Roman" panose="02020603050405020304" pitchFamily="18" charset="0"/>
                <a:ea typeface="楷体_GB2312" pitchFamily="49" charset="-122"/>
              </a:rPr>
              <a:t>无限：</a:t>
            </a:r>
          </a:p>
          <a:p>
            <a:pPr marL="1177925" lvl="2">
              <a:lnSpc>
                <a:spcPct val="150000"/>
              </a:lnSpc>
            </a:pPr>
            <a:r>
              <a:rPr lang="zh-CN" altLang="en-US" sz="3200" b="1" dirty="0">
                <a:latin typeface="Times New Roman" panose="02020603050405020304" pitchFamily="18" charset="0"/>
                <a:ea typeface="楷体_GB2312" pitchFamily="49" charset="-122"/>
              </a:rPr>
              <a:t>可以导出无穷多个句子（</a:t>
            </a:r>
            <a:r>
              <a:rPr lang="en-US" altLang="zh-CN" sz="3200" b="1" i="1" dirty="0">
                <a:latin typeface="Times New Roman" panose="02020603050405020304" pitchFamily="18" charset="0"/>
                <a:ea typeface="楷体_GB2312" pitchFamily="49" charset="-122"/>
              </a:rPr>
              <a:t>L</a:t>
            </a:r>
            <a:r>
              <a:rPr lang="zh-CN" altLang="en-US" sz="3200" b="1" dirty="0">
                <a:latin typeface="Times New Roman" panose="02020603050405020304" pitchFamily="18" charset="0"/>
                <a:ea typeface="楷体_GB2312" pitchFamily="49" charset="-122"/>
              </a:rPr>
              <a:t>也可是有穷）</a:t>
            </a:r>
          </a:p>
        </p:txBody>
      </p:sp>
      <p:sp>
        <p:nvSpPr>
          <p:cNvPr id="4" name="日期占位符 3"/>
          <p:cNvSpPr>
            <a:spLocks noGrp="1"/>
          </p:cNvSpPr>
          <p:nvPr>
            <p:ph type="dt" sz="half" idx="10"/>
          </p:nvPr>
        </p:nvSpPr>
        <p:spPr/>
        <p:txBody>
          <a:bodyPr/>
          <a:lstStyle/>
          <a:p>
            <a:fld id="{BA5D31EA-FAE0-474E-8E53-4C0DCB99AE55}"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13E09FF7-42D2-4E9B-A800-8354D36D1DE8}" type="slidenum">
              <a:rPr lang="en-US" altLang="zh-CN"/>
              <a:pPr/>
              <a:t>41</a:t>
            </a:fld>
            <a:endParaRPr lang="en-US" altLang="zh-CN"/>
          </a:p>
        </p:txBody>
      </p:sp>
    </p:spTree>
    <p:extLst>
      <p:ext uri="{BB962C8B-B14F-4D97-AF65-F5344CB8AC3E}">
        <p14:creationId xmlns:p14="http://schemas.microsoft.com/office/powerpoint/2010/main" val="208560237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p:txBody>
          <a:bodyPr/>
          <a:lstStyle/>
          <a:p>
            <a:r>
              <a:rPr lang="zh-CN" altLang="en-US">
                <a:latin typeface="Times New Roman" panose="02020603050405020304" pitchFamily="18" charset="0"/>
              </a:rPr>
              <a:t>句型与句子</a:t>
            </a:r>
          </a:p>
        </p:txBody>
      </p:sp>
      <p:sp>
        <p:nvSpPr>
          <p:cNvPr id="1015811" name="Rectangle 3"/>
          <p:cNvSpPr>
            <a:spLocks noGrp="1" noChangeArrowheads="1"/>
          </p:cNvSpPr>
          <p:nvPr>
            <p:ph idx="1"/>
          </p:nvPr>
        </p:nvSpPr>
        <p:spPr>
          <a:xfrm>
            <a:off x="838200" y="1825625"/>
            <a:ext cx="9942095" cy="4351338"/>
          </a:xfrm>
        </p:spPr>
        <p:txBody>
          <a:bodyPr>
            <a:normAutofit/>
          </a:bodyPr>
          <a:lstStyle/>
          <a:p>
            <a:pPr>
              <a:lnSpc>
                <a:spcPct val="150000"/>
              </a:lnSpc>
            </a:pPr>
            <a:r>
              <a:rPr lang="zh-CN" altLang="en-US" sz="3200" b="1" dirty="0">
                <a:solidFill>
                  <a:srgbClr val="FF0000"/>
                </a:solidFill>
                <a:latin typeface="Times New Roman" panose="02020603050405020304" pitchFamily="18" charset="0"/>
                <a:ea typeface="楷体_GB2312" pitchFamily="49" charset="-122"/>
                <a:cs typeface="Times New Roman" panose="02020603050405020304" pitchFamily="18" charset="0"/>
              </a:rPr>
              <a:t>定义</a:t>
            </a:r>
            <a:r>
              <a:rPr lang="en-US" altLang="zh-CN" sz="3200" b="1" dirty="0">
                <a:solidFill>
                  <a:srgbClr val="FF0000"/>
                </a:solidFill>
                <a:latin typeface="Times New Roman" panose="02020603050405020304" pitchFamily="18" charset="0"/>
                <a:ea typeface="楷体_GB2312" pitchFamily="49" charset="-122"/>
                <a:cs typeface="Times New Roman" panose="02020603050405020304" pitchFamily="18" charset="0"/>
              </a:rPr>
              <a:t>2.20</a:t>
            </a:r>
            <a:r>
              <a:rPr lang="en-US" altLang="zh-CN" sz="3200" dirty="0">
                <a:latin typeface="Times New Roman" panose="02020603050405020304" pitchFamily="18" charset="0"/>
                <a:ea typeface="楷体_GB2312" pitchFamily="49" charset="-122"/>
                <a:cs typeface="Times New Roman" panose="02020603050405020304" pitchFamily="18" charset="0"/>
              </a:rPr>
              <a:t> </a:t>
            </a:r>
            <a:r>
              <a:rPr lang="zh-CN" altLang="en-US" sz="3200" dirty="0">
                <a:latin typeface="Times New Roman" panose="02020603050405020304" pitchFamily="18" charset="0"/>
                <a:ea typeface="楷体_GB2312" pitchFamily="49" charset="-122"/>
                <a:cs typeface="Times New Roman" panose="02020603050405020304" pitchFamily="18" charset="0"/>
              </a:rPr>
              <a:t>设文法</a:t>
            </a:r>
            <a:r>
              <a:rPr lang="en-US" altLang="zh-CN" sz="3200" i="1" dirty="0">
                <a:latin typeface="Times New Roman" panose="02020603050405020304" pitchFamily="18" charset="0"/>
                <a:ea typeface="楷体_GB2312" pitchFamily="49" charset="-122"/>
                <a:cs typeface="Times New Roman" panose="02020603050405020304" pitchFamily="18" charset="0"/>
              </a:rPr>
              <a:t>G</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V</a:t>
            </a:r>
            <a:r>
              <a:rPr lang="zh-CN" altLang="en-US"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T</a:t>
            </a:r>
            <a:r>
              <a:rPr lang="zh-CN" altLang="en-US"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P</a:t>
            </a:r>
            <a:r>
              <a:rPr lang="zh-CN" altLang="en-US"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S</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zh-CN" altLang="en-US" sz="3200" dirty="0">
                <a:latin typeface="Times New Roman" panose="02020603050405020304" pitchFamily="18" charset="0"/>
                <a:ea typeface="楷体_GB2312" pitchFamily="49" charset="-122"/>
                <a:cs typeface="Times New Roman" panose="02020603050405020304" pitchFamily="18" charset="0"/>
              </a:rPr>
              <a:t>，对于</a:t>
            </a:r>
            <a:r>
              <a:rPr lang="zh-CN" altLang="en-US" sz="3200"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ea typeface="楷体_GB2312" pitchFamily="49" charset="-122"/>
                <a:cs typeface="Times New Roman" panose="02020603050405020304" pitchFamily="18" charset="0"/>
              </a:rPr>
              <a:t>α</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V</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T</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zh-CN" altLang="en-US" sz="3200" dirty="0">
                <a:latin typeface="Times New Roman" panose="02020603050405020304" pitchFamily="18" charset="0"/>
                <a:ea typeface="楷体_GB2312" pitchFamily="49" charset="-122"/>
                <a:cs typeface="Times New Roman" panose="02020603050405020304" pitchFamily="18" charset="0"/>
              </a:rPr>
              <a:t>，如果</a:t>
            </a:r>
            <a:r>
              <a:rPr lang="en-US" altLang="zh-CN" sz="3200" i="1" dirty="0">
                <a:latin typeface="Times New Roman" panose="02020603050405020304" pitchFamily="18" charset="0"/>
                <a:ea typeface="楷体_GB2312" pitchFamily="49" charset="-122"/>
                <a:cs typeface="Times New Roman" panose="02020603050405020304" pitchFamily="18" charset="0"/>
              </a:rPr>
              <a:t>S   α</a:t>
            </a:r>
            <a:r>
              <a:rPr lang="zh-CN" altLang="en-US" sz="3200" dirty="0">
                <a:latin typeface="Times New Roman" panose="02020603050405020304" pitchFamily="18" charset="0"/>
                <a:ea typeface="楷体_GB2312" pitchFamily="49" charset="-122"/>
                <a:cs typeface="Times New Roman" panose="02020603050405020304" pitchFamily="18" charset="0"/>
              </a:rPr>
              <a:t>，则称</a:t>
            </a:r>
            <a:r>
              <a:rPr lang="en-US" altLang="zh-CN" sz="3200" i="1" dirty="0">
                <a:latin typeface="Times New Roman" panose="02020603050405020304" pitchFamily="18" charset="0"/>
                <a:ea typeface="楷体_GB2312" pitchFamily="49" charset="-122"/>
                <a:cs typeface="Times New Roman" panose="02020603050405020304" pitchFamily="18" charset="0"/>
              </a:rPr>
              <a:t>α</a:t>
            </a:r>
            <a:r>
              <a:rPr lang="zh-CN" altLang="en-US" sz="3200" dirty="0">
                <a:latin typeface="Times New Roman" panose="02020603050405020304" pitchFamily="18" charset="0"/>
                <a:ea typeface="楷体_GB2312" pitchFamily="49" charset="-122"/>
                <a:cs typeface="Times New Roman" panose="02020603050405020304" pitchFamily="18" charset="0"/>
              </a:rPr>
              <a:t>是</a:t>
            </a:r>
            <a:r>
              <a:rPr lang="en-US" altLang="zh-CN" sz="3200" i="1" dirty="0">
                <a:latin typeface="Times New Roman" panose="02020603050405020304" pitchFamily="18" charset="0"/>
                <a:ea typeface="楷体_GB2312" pitchFamily="49" charset="-122"/>
                <a:cs typeface="Times New Roman" panose="02020603050405020304" pitchFamily="18" charset="0"/>
              </a:rPr>
              <a:t>G</a:t>
            </a:r>
            <a:r>
              <a:rPr lang="zh-CN" altLang="en-US" sz="3200" dirty="0">
                <a:latin typeface="Times New Roman" panose="02020603050405020304" pitchFamily="18" charset="0"/>
                <a:ea typeface="楷体_GB2312" pitchFamily="49" charset="-122"/>
                <a:cs typeface="Times New Roman" panose="02020603050405020304" pitchFamily="18" charset="0"/>
              </a:rPr>
              <a:t>产生的一个句型</a:t>
            </a:r>
            <a:r>
              <a:rPr lang="en-US" altLang="zh-CN" sz="3200" dirty="0">
                <a:latin typeface="Times New Roman" panose="02020603050405020304" pitchFamily="18" charset="0"/>
                <a:ea typeface="楷体_GB2312" pitchFamily="49" charset="-122"/>
                <a:cs typeface="Times New Roman" panose="02020603050405020304" pitchFamily="18" charset="0"/>
              </a:rPr>
              <a:t>(sentential form)</a:t>
            </a:r>
            <a:r>
              <a:rPr lang="zh-CN" altLang="en-US" sz="3200" dirty="0">
                <a:latin typeface="Times New Roman" panose="02020603050405020304" pitchFamily="18" charset="0"/>
                <a:ea typeface="楷体_GB2312" pitchFamily="49" charset="-122"/>
                <a:cs typeface="Times New Roman" panose="02020603050405020304" pitchFamily="18" charset="0"/>
              </a:rPr>
              <a:t>，简称为</a:t>
            </a:r>
            <a:r>
              <a:rPr lang="zh-CN" altLang="en-US" sz="3200" dirty="0">
                <a:solidFill>
                  <a:srgbClr val="FF0000"/>
                </a:solidFill>
                <a:latin typeface="Times New Roman" panose="02020603050405020304" pitchFamily="18" charset="0"/>
                <a:ea typeface="楷体_GB2312" pitchFamily="49" charset="-122"/>
                <a:cs typeface="Times New Roman" panose="02020603050405020304" pitchFamily="18" charset="0"/>
              </a:rPr>
              <a:t>句型</a:t>
            </a:r>
            <a:r>
              <a:rPr lang="zh-CN" altLang="en-US" sz="3200" dirty="0">
                <a:latin typeface="Times New Roman" panose="02020603050405020304" pitchFamily="18" charset="0"/>
                <a:ea typeface="楷体_GB2312" pitchFamily="49" charset="-122"/>
                <a:cs typeface="Times New Roman" panose="02020603050405020304" pitchFamily="18" charset="0"/>
              </a:rPr>
              <a:t> </a:t>
            </a:r>
          </a:p>
          <a:p>
            <a:pPr>
              <a:lnSpc>
                <a:spcPct val="150000"/>
              </a:lnSpc>
            </a:pPr>
            <a:r>
              <a:rPr lang="zh-CN" altLang="zh-CN" sz="3200" dirty="0">
                <a:latin typeface="Times New Roman" panose="02020603050405020304" pitchFamily="18" charset="0"/>
                <a:ea typeface="楷体_GB2312" pitchFamily="49" charset="-122"/>
                <a:cs typeface="Times New Roman" panose="02020603050405020304" pitchFamily="18" charset="0"/>
              </a:rPr>
              <a:t>对于任意文法</a:t>
            </a:r>
            <a:r>
              <a:rPr lang="en-US" altLang="zh-CN" sz="3200" i="1" dirty="0">
                <a:latin typeface="Times New Roman" panose="02020603050405020304" pitchFamily="18" charset="0"/>
                <a:ea typeface="楷体_GB2312" pitchFamily="49" charset="-122"/>
                <a:cs typeface="Times New Roman" panose="02020603050405020304" pitchFamily="18" charset="0"/>
              </a:rPr>
              <a:t>G</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V</a:t>
            </a:r>
            <a:r>
              <a:rPr lang="zh-CN" altLang="en-US"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T</a:t>
            </a:r>
            <a:r>
              <a:rPr lang="zh-CN" altLang="en-US"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P</a:t>
            </a:r>
            <a:r>
              <a:rPr lang="zh-CN" altLang="en-US"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S</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zh-CN" altLang="en-US"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G</a:t>
            </a:r>
            <a:r>
              <a:rPr lang="zh-CN" altLang="en-US" sz="3200" dirty="0">
                <a:latin typeface="Times New Roman" panose="02020603050405020304" pitchFamily="18" charset="0"/>
                <a:ea typeface="楷体_GB2312" pitchFamily="49" charset="-122"/>
                <a:cs typeface="Times New Roman" panose="02020603050405020304" pitchFamily="18" charset="0"/>
              </a:rPr>
              <a:t>产生的句子和句型的区别在于句子满足</a:t>
            </a:r>
            <a:r>
              <a:rPr lang="en-US" altLang="zh-CN" sz="3200" i="1" dirty="0" err="1">
                <a:latin typeface="Times New Roman" panose="02020603050405020304" pitchFamily="18" charset="0"/>
                <a:ea typeface="楷体_GB2312" pitchFamily="49" charset="-122"/>
                <a:cs typeface="Times New Roman" panose="02020603050405020304" pitchFamily="18" charset="0"/>
              </a:rPr>
              <a:t>w</a:t>
            </a:r>
            <a:r>
              <a:rPr lang="en-US" altLang="zh-CN" sz="3200" dirty="0" err="1">
                <a:latin typeface="Times New Roman" panose="02020603050405020304" pitchFamily="18" charset="0"/>
                <a:ea typeface="楷体_GB2312" pitchFamily="49" charset="-122"/>
                <a:cs typeface="Times New Roman" panose="02020603050405020304" pitchFamily="18" charset="0"/>
              </a:rPr>
              <a:t>∈</a:t>
            </a:r>
            <a:r>
              <a:rPr lang="en-US" altLang="zh-CN" sz="3200" i="1" dirty="0" err="1">
                <a:latin typeface="Times New Roman" panose="02020603050405020304" pitchFamily="18" charset="0"/>
                <a:ea typeface="楷体_GB2312" pitchFamily="49" charset="-122"/>
                <a:cs typeface="Times New Roman" panose="02020603050405020304" pitchFamily="18" charset="0"/>
              </a:rPr>
              <a:t>T</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zh-CN" altLang="en-US" sz="3200" dirty="0">
                <a:latin typeface="Times New Roman" panose="02020603050405020304" pitchFamily="18" charset="0"/>
                <a:ea typeface="楷体_GB2312" pitchFamily="49" charset="-122"/>
                <a:cs typeface="Times New Roman" panose="02020603050405020304" pitchFamily="18" charset="0"/>
              </a:rPr>
              <a:t>，而句型满足</a:t>
            </a:r>
            <a:r>
              <a:rPr lang="en-US" altLang="zh-CN" sz="3200" i="1" dirty="0">
                <a:latin typeface="Times New Roman" panose="02020603050405020304" pitchFamily="18" charset="0"/>
                <a:ea typeface="楷体_GB2312" pitchFamily="49" charset="-122"/>
                <a:cs typeface="Times New Roman" panose="02020603050405020304" pitchFamily="18" charset="0"/>
              </a:rPr>
              <a:t>α</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V</a:t>
            </a:r>
            <a:r>
              <a:rPr lang="en-US" altLang="zh-CN" sz="3200" dirty="0">
                <a:latin typeface="Times New Roman" panose="02020603050405020304" pitchFamily="18" charset="0"/>
                <a:ea typeface="楷体_GB2312" pitchFamily="49" charset="-122"/>
                <a:cs typeface="Times New Roman" panose="02020603050405020304" pitchFamily="18" charset="0"/>
              </a:rPr>
              <a:t>∪</a:t>
            </a:r>
            <a:r>
              <a:rPr lang="en-US" altLang="zh-CN" sz="3200" i="1" dirty="0">
                <a:latin typeface="Times New Roman" panose="02020603050405020304" pitchFamily="18" charset="0"/>
                <a:ea typeface="楷体_GB2312" pitchFamily="49" charset="-122"/>
                <a:cs typeface="Times New Roman" panose="02020603050405020304" pitchFamily="18" charset="0"/>
              </a:rPr>
              <a:t>T</a:t>
            </a:r>
            <a:r>
              <a:rPr lang="en-US" altLang="zh-CN" sz="3200" dirty="0">
                <a:latin typeface="Times New Roman" panose="02020603050405020304" pitchFamily="18" charset="0"/>
                <a:ea typeface="楷体_GB2312" pitchFamily="49" charset="-122"/>
                <a:cs typeface="Times New Roman" panose="02020603050405020304" pitchFamily="18" charset="0"/>
              </a:rPr>
              <a:t>)*</a:t>
            </a:r>
          </a:p>
        </p:txBody>
      </p:sp>
      <p:sp>
        <p:nvSpPr>
          <p:cNvPr id="6" name="日期占位符 3"/>
          <p:cNvSpPr>
            <a:spLocks noGrp="1"/>
          </p:cNvSpPr>
          <p:nvPr>
            <p:ph type="dt" sz="half" idx="10"/>
          </p:nvPr>
        </p:nvSpPr>
        <p:spPr/>
        <p:txBody>
          <a:bodyPr/>
          <a:lstStyle/>
          <a:p>
            <a:fld id="{CBEACC42-69F0-4D23-AD21-0555A51CC917}" type="datetime1">
              <a:rPr lang="zh-CN" altLang="en-US"/>
              <a:pPr/>
              <a:t>2018-09-10</a:t>
            </a:fld>
            <a:endParaRPr lang="en-US" altLang="zh-CN"/>
          </a:p>
        </p:txBody>
      </p:sp>
      <p:sp>
        <p:nvSpPr>
          <p:cNvPr id="8" name="灯片编号占位符 5"/>
          <p:cNvSpPr>
            <a:spLocks noGrp="1"/>
          </p:cNvSpPr>
          <p:nvPr>
            <p:ph type="sldNum" sz="quarter" idx="12"/>
          </p:nvPr>
        </p:nvSpPr>
        <p:spPr/>
        <p:txBody>
          <a:bodyPr/>
          <a:lstStyle/>
          <a:p>
            <a:fld id="{C7FE6905-2BD7-4C4F-A8B5-AB62F3F2B12D}" type="slidenum">
              <a:rPr lang="en-US" altLang="zh-CN"/>
              <a:pPr/>
              <a:t>42</a:t>
            </a:fld>
            <a:endParaRPr lang="en-US" altLang="zh-CN"/>
          </a:p>
        </p:txBody>
      </p:sp>
      <p:sp>
        <p:nvSpPr>
          <p:cNvPr id="1015813" name="Rectangle 5"/>
          <p:cNvSpPr>
            <a:spLocks noChangeArrowheads="1"/>
          </p:cNvSpPr>
          <p:nvPr/>
        </p:nvSpPr>
        <p:spPr bwMode="auto">
          <a:xfrm>
            <a:off x="1524001" y="31220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15812" name="Object 4"/>
          <p:cNvGraphicFramePr>
            <a:graphicFrameLocks noChangeAspect="1"/>
          </p:cNvGraphicFramePr>
          <p:nvPr>
            <p:extLst>
              <p:ext uri="{D42A27DB-BD31-4B8C-83A1-F6EECF244321}">
                <p14:modId xmlns:p14="http://schemas.microsoft.com/office/powerpoint/2010/main" val="1211855057"/>
              </p:ext>
            </p:extLst>
          </p:nvPr>
        </p:nvGraphicFramePr>
        <p:xfrm>
          <a:off x="2209800" y="2753903"/>
          <a:ext cx="292100" cy="409575"/>
        </p:xfrm>
        <a:graphic>
          <a:graphicData uri="http://schemas.openxmlformats.org/presentationml/2006/ole">
            <mc:AlternateContent xmlns:mc="http://schemas.openxmlformats.org/markup-compatibility/2006">
              <mc:Choice xmlns:v="urn:schemas-microsoft-com:vml" Requires="v">
                <p:oleObj spid="_x0000_s5309" name="Equation" r:id="rId3" imgW="177646" imgH="241091" progId="Equation.DSMT4">
                  <p:embed/>
                </p:oleObj>
              </mc:Choice>
              <mc:Fallback>
                <p:oleObj name="Equation" r:id="rId3" imgW="177646" imgH="241091" progId="Equation.DSMT4">
                  <p:embed/>
                  <p:pic>
                    <p:nvPicPr>
                      <p:cNvPr id="1015812" name="Object 4"/>
                      <p:cNvPicPr>
                        <a:picLocks noChangeAspect="1"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2209800" y="2753903"/>
                        <a:ext cx="2921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67964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7554" name="Rectangle 2"/>
          <p:cNvSpPr>
            <a:spLocks noGrp="1" noChangeArrowheads="1"/>
          </p:cNvSpPr>
          <p:nvPr>
            <p:ph type="title"/>
          </p:nvPr>
        </p:nvSpPr>
        <p:spPr/>
        <p:txBody>
          <a:bodyPr/>
          <a:lstStyle/>
          <a:p>
            <a:r>
              <a:rPr lang="zh-CN" altLang="en-US">
                <a:latin typeface="Times New Roman" panose="02020603050405020304" pitchFamily="18" charset="0"/>
              </a:rPr>
              <a:t>句型与句子</a:t>
            </a:r>
          </a:p>
        </p:txBody>
      </p:sp>
      <p:sp>
        <p:nvSpPr>
          <p:cNvPr id="2967555" name="Rectangle 3"/>
          <p:cNvSpPr>
            <a:spLocks noGrp="1" noChangeArrowheads="1"/>
          </p:cNvSpPr>
          <p:nvPr>
            <p:ph idx="1"/>
          </p:nvPr>
        </p:nvSpPr>
        <p:spPr/>
        <p:txBody>
          <a:bodyPr/>
          <a:lstStyle/>
          <a:p>
            <a:pPr>
              <a:lnSpc>
                <a:spcPct val="150000"/>
              </a:lnSpc>
            </a:pPr>
            <a:r>
              <a:rPr lang="zh-CN" altLang="en-US" b="1" dirty="0">
                <a:latin typeface="楷体_GB2312" pitchFamily="49" charset="-122"/>
                <a:ea typeface="楷体_GB2312" pitchFamily="49" charset="-122"/>
              </a:rPr>
              <a:t>句子</a:t>
            </a:r>
            <a:r>
              <a:rPr lang="en-US" altLang="zh-CN" b="1" i="1" dirty="0">
                <a:latin typeface="楷体_GB2312" pitchFamily="49" charset="-122"/>
                <a:ea typeface="楷体_GB2312" pitchFamily="49" charset="-122"/>
              </a:rPr>
              <a:t>w</a:t>
            </a:r>
            <a:r>
              <a:rPr lang="zh-CN" altLang="en-US" b="1" dirty="0">
                <a:latin typeface="楷体_GB2312" pitchFamily="49" charset="-122"/>
                <a:ea typeface="楷体_GB2312" pitchFamily="49" charset="-122"/>
              </a:rPr>
              <a:t>是从</a:t>
            </a:r>
            <a:r>
              <a:rPr lang="en-US" altLang="zh-CN" b="1" i="1" dirty="0">
                <a:latin typeface="楷体_GB2312" pitchFamily="49" charset="-122"/>
                <a:ea typeface="楷体_GB2312" pitchFamily="49" charset="-122"/>
              </a:rPr>
              <a:t>S</a:t>
            </a:r>
            <a:r>
              <a:rPr lang="zh-CN" altLang="en-US" b="1" dirty="0">
                <a:latin typeface="楷体_GB2312" pitchFamily="49" charset="-122"/>
                <a:ea typeface="楷体_GB2312" pitchFamily="49" charset="-122"/>
              </a:rPr>
              <a:t>开始，在</a:t>
            </a:r>
            <a:r>
              <a:rPr lang="en-US" altLang="zh-CN" b="1" i="1" dirty="0">
                <a:latin typeface="楷体_GB2312" pitchFamily="49" charset="-122"/>
                <a:ea typeface="楷体_GB2312" pitchFamily="49" charset="-122"/>
              </a:rPr>
              <a:t>G</a:t>
            </a:r>
            <a:r>
              <a:rPr lang="zh-CN" altLang="en-US" b="1" dirty="0">
                <a:latin typeface="楷体_GB2312" pitchFamily="49" charset="-122"/>
                <a:ea typeface="楷体_GB2312" pitchFamily="49" charset="-122"/>
              </a:rPr>
              <a:t>中可以推导出来的终结符号行，它不含语法变量；</a:t>
            </a:r>
          </a:p>
          <a:p>
            <a:pPr>
              <a:lnSpc>
                <a:spcPct val="150000"/>
              </a:lnSpc>
            </a:pPr>
            <a:r>
              <a:rPr lang="zh-CN" altLang="en-US" b="1" dirty="0">
                <a:latin typeface="楷体_GB2312" pitchFamily="49" charset="-122"/>
                <a:ea typeface="楷体_GB2312" pitchFamily="49" charset="-122"/>
              </a:rPr>
              <a:t>句型</a:t>
            </a:r>
            <a:r>
              <a:rPr lang="en-US" altLang="zh-CN" b="1" i="1" dirty="0">
                <a:latin typeface="楷体_GB2312" pitchFamily="49" charset="-122"/>
                <a:ea typeface="楷体_GB2312" pitchFamily="49" charset="-122"/>
              </a:rPr>
              <a:t>α</a:t>
            </a:r>
            <a:r>
              <a:rPr lang="zh-CN" altLang="en-US" b="1" dirty="0">
                <a:latin typeface="楷体_GB2312" pitchFamily="49" charset="-122"/>
                <a:ea typeface="楷体_GB2312" pitchFamily="49" charset="-122"/>
              </a:rPr>
              <a:t>是从</a:t>
            </a:r>
            <a:r>
              <a:rPr lang="en-US" altLang="zh-CN" b="1" i="1" dirty="0">
                <a:latin typeface="楷体_GB2312" pitchFamily="49" charset="-122"/>
                <a:ea typeface="楷体_GB2312" pitchFamily="49" charset="-122"/>
              </a:rPr>
              <a:t>S</a:t>
            </a:r>
            <a:r>
              <a:rPr lang="zh-CN" altLang="en-US" b="1" dirty="0">
                <a:latin typeface="楷体_GB2312" pitchFamily="49" charset="-122"/>
                <a:ea typeface="楷体_GB2312" pitchFamily="49" charset="-122"/>
              </a:rPr>
              <a:t>开始，在</a:t>
            </a:r>
            <a:r>
              <a:rPr lang="en-US" altLang="zh-CN" b="1" i="1" dirty="0">
                <a:latin typeface="楷体_GB2312" pitchFamily="49" charset="-122"/>
                <a:ea typeface="楷体_GB2312" pitchFamily="49" charset="-122"/>
              </a:rPr>
              <a:t>G</a:t>
            </a:r>
            <a:r>
              <a:rPr lang="zh-CN" altLang="en-US" b="1" dirty="0">
                <a:latin typeface="楷体_GB2312" pitchFamily="49" charset="-122"/>
                <a:ea typeface="楷体_GB2312" pitchFamily="49" charset="-122"/>
              </a:rPr>
              <a:t>中可以推导出来的符号行，它可能含有语法变量；</a:t>
            </a:r>
          </a:p>
          <a:p>
            <a:pPr>
              <a:lnSpc>
                <a:spcPct val="150000"/>
              </a:lnSpc>
            </a:pPr>
            <a:r>
              <a:rPr lang="zh-CN" altLang="en-US" b="1" dirty="0">
                <a:latin typeface="楷体_GB2312" pitchFamily="49" charset="-122"/>
                <a:ea typeface="楷体_GB2312" pitchFamily="49" charset="-122"/>
              </a:rPr>
              <a:t>句子一定是句型；但句型不一定是句子 </a:t>
            </a:r>
          </a:p>
        </p:txBody>
      </p:sp>
      <p:sp>
        <p:nvSpPr>
          <p:cNvPr id="5" name="日期占位符 3"/>
          <p:cNvSpPr>
            <a:spLocks noGrp="1"/>
          </p:cNvSpPr>
          <p:nvPr>
            <p:ph type="dt" sz="half" idx="10"/>
          </p:nvPr>
        </p:nvSpPr>
        <p:spPr/>
        <p:txBody>
          <a:bodyPr/>
          <a:lstStyle/>
          <a:p>
            <a:fld id="{D11AC414-4DEA-49C0-9C80-22B983D8ADF8}" type="datetime1">
              <a:rPr lang="zh-CN" altLang="en-US"/>
              <a:pPr/>
              <a:t>2018-09-10</a:t>
            </a:fld>
            <a:endParaRPr lang="en-US" altLang="zh-CN"/>
          </a:p>
        </p:txBody>
      </p:sp>
      <p:sp>
        <p:nvSpPr>
          <p:cNvPr id="7" name="灯片编号占位符 5"/>
          <p:cNvSpPr>
            <a:spLocks noGrp="1"/>
          </p:cNvSpPr>
          <p:nvPr>
            <p:ph type="sldNum" sz="quarter" idx="12"/>
          </p:nvPr>
        </p:nvSpPr>
        <p:spPr/>
        <p:txBody>
          <a:bodyPr/>
          <a:lstStyle/>
          <a:p>
            <a:fld id="{2E72846C-67B5-44D1-8BE5-93ACDCD2E8E0}" type="slidenum">
              <a:rPr lang="en-US" altLang="zh-CN"/>
              <a:pPr/>
              <a:t>43</a:t>
            </a:fld>
            <a:endParaRPr lang="en-US" altLang="zh-CN"/>
          </a:p>
        </p:txBody>
      </p:sp>
      <p:sp>
        <p:nvSpPr>
          <p:cNvPr id="2967556" name="Rectangle 4"/>
          <p:cNvSpPr>
            <a:spLocks noChangeArrowheads="1"/>
          </p:cNvSpPr>
          <p:nvPr/>
        </p:nvSpPr>
        <p:spPr bwMode="auto">
          <a:xfrm>
            <a:off x="1524001" y="31220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794837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a:noFill/>
          <a:ln/>
        </p:spPr>
        <p:txBody>
          <a:bodyPr vert="horz" lIns="92075" tIns="46038" rIns="92075" bIns="46038" rtlCol="0" anchor="ctr">
            <a:normAutofit/>
          </a:bodyPr>
          <a:lstStyle/>
          <a:p>
            <a:r>
              <a:rPr lang="zh-CN" altLang="en-US" dirty="0">
                <a:latin typeface="Times New Roman" panose="02020603050405020304" pitchFamily="18" charset="0"/>
              </a:rPr>
              <a:t>四、文法的分类</a:t>
            </a:r>
            <a:r>
              <a:rPr lang="en-US" altLang="zh-CN" dirty="0">
                <a:latin typeface="Times New Roman" panose="02020603050405020304" pitchFamily="18" charset="0"/>
              </a:rPr>
              <a:t>(Chomsky</a:t>
            </a:r>
            <a:r>
              <a:rPr lang="zh-CN" altLang="en-US" dirty="0">
                <a:latin typeface="Times New Roman" panose="02020603050405020304" pitchFamily="18" charset="0"/>
              </a:rPr>
              <a:t>体系</a:t>
            </a:r>
            <a:r>
              <a:rPr lang="en-US" altLang="zh-CN" dirty="0">
                <a:latin typeface="Times New Roman" panose="02020603050405020304" pitchFamily="18" charset="0"/>
              </a:rPr>
              <a:t>)</a:t>
            </a:r>
          </a:p>
        </p:txBody>
      </p:sp>
      <p:sp>
        <p:nvSpPr>
          <p:cNvPr id="1025027" name="Rectangle 3"/>
          <p:cNvSpPr>
            <a:spLocks noGrp="1" noChangeArrowheads="1"/>
          </p:cNvSpPr>
          <p:nvPr>
            <p:ph idx="1"/>
          </p:nvPr>
        </p:nvSpPr>
        <p:spPr>
          <a:noFill/>
          <a:ln/>
        </p:spPr>
        <p:txBody>
          <a:bodyPr vert="horz" lIns="92075" tIns="46038" rIns="92075" bIns="46038" rtlCol="0">
            <a:normAutofit/>
          </a:bodyPr>
          <a:lstStyle/>
          <a:p>
            <a:pPr algn="just">
              <a:lnSpc>
                <a:spcPct val="120000"/>
              </a:lnSpc>
            </a:pPr>
            <a:r>
              <a:rPr lang="zh-CN" altLang="en-US" b="1" dirty="0">
                <a:latin typeface="Times New Roman" panose="02020603050405020304" pitchFamily="18" charset="0"/>
                <a:ea typeface="楷体_GB2312" pitchFamily="49" charset="-122"/>
              </a:rPr>
              <a:t>根据语言结构的复杂程度（形式语言）</a:t>
            </a:r>
          </a:p>
          <a:p>
            <a:pPr lvl="1">
              <a:lnSpc>
                <a:spcPct val="120000"/>
              </a:lnSpc>
            </a:pPr>
            <a:r>
              <a:rPr lang="zh-CN" altLang="en-US" b="1" dirty="0">
                <a:latin typeface="Times New Roman" panose="02020603050405020304" pitchFamily="18" charset="0"/>
                <a:ea typeface="楷体_GB2312" pitchFamily="49" charset="-122"/>
              </a:rPr>
              <a:t>涉及文法的复杂程度、分析方法的选择</a:t>
            </a:r>
          </a:p>
          <a:p>
            <a:pPr lvl="1">
              <a:lnSpc>
                <a:spcPct val="120000"/>
              </a:lnSpc>
            </a:pPr>
            <a:r>
              <a:rPr lang="zh-CN" altLang="en-US" b="1" dirty="0">
                <a:latin typeface="Times New Roman" panose="02020603050405020304" pitchFamily="18" charset="0"/>
                <a:ea typeface="楷体_GB2312" pitchFamily="49" charset="-122"/>
              </a:rPr>
              <a:t>反映文法描述语言的能力</a:t>
            </a:r>
          </a:p>
          <a:p>
            <a:pPr>
              <a:lnSpc>
                <a:spcPct val="120000"/>
              </a:lnSpc>
            </a:pPr>
            <a:r>
              <a:rPr lang="zh-CN" altLang="en-US" b="1" dirty="0">
                <a:latin typeface="Times New Roman" panose="02020603050405020304" pitchFamily="18" charset="0"/>
                <a:ea typeface="楷体_GB2312" pitchFamily="49" charset="-122"/>
              </a:rPr>
              <a:t>如果</a:t>
            </a:r>
            <a:r>
              <a:rPr lang="en-US" altLang="zh-CN" b="1" dirty="0">
                <a:latin typeface="Times New Roman" panose="02020603050405020304" pitchFamily="18" charset="0"/>
                <a:ea typeface="楷体_GB2312" pitchFamily="49" charset="-122"/>
              </a:rPr>
              <a:t>G</a:t>
            </a:r>
            <a:r>
              <a:rPr lang="zh-CN" altLang="en-US" b="1" dirty="0">
                <a:latin typeface="Times New Roman" panose="02020603050405020304" pitchFamily="18" charset="0"/>
                <a:ea typeface="楷体_GB2312" pitchFamily="49" charset="-122"/>
              </a:rPr>
              <a:t>满足文法定义的要求，则Ｇ是</a:t>
            </a:r>
            <a:r>
              <a:rPr lang="zh-CN" altLang="en-US" b="1" dirty="0">
                <a:solidFill>
                  <a:srgbClr val="FF0000"/>
                </a:solidFill>
                <a:latin typeface="Times New Roman" panose="02020603050405020304" pitchFamily="18" charset="0"/>
                <a:ea typeface="楷体_GB2312" pitchFamily="49" charset="-122"/>
              </a:rPr>
              <a:t>０型文法</a:t>
            </a:r>
            <a:r>
              <a:rPr lang="zh-CN" altLang="en-US" b="1" dirty="0">
                <a:latin typeface="Times New Roman" panose="02020603050405020304" pitchFamily="18" charset="0"/>
                <a:ea typeface="楷体_GB2312" pitchFamily="49" charset="-122"/>
              </a:rPr>
              <a:t>（短语结构文法</a:t>
            </a:r>
            <a:r>
              <a:rPr lang="en-US" altLang="zh-CN" b="1" dirty="0">
                <a:latin typeface="Times New Roman" panose="02020603050405020304" pitchFamily="18" charset="0"/>
                <a:ea typeface="楷体_GB2312" pitchFamily="49" charset="-122"/>
              </a:rPr>
              <a:t>PSG: Phrase Structure Grammar </a:t>
            </a:r>
            <a:r>
              <a:rPr lang="zh-CN" altLang="en-US" b="1" dirty="0">
                <a:latin typeface="Times New Roman" panose="02020603050405020304" pitchFamily="18" charset="0"/>
                <a:ea typeface="楷体_GB2312" pitchFamily="49" charset="-122"/>
              </a:rPr>
              <a:t>）。</a:t>
            </a:r>
          </a:p>
          <a:p>
            <a:pPr algn="just">
              <a:lnSpc>
                <a:spcPct val="120000"/>
              </a:lnSpc>
            </a:pPr>
            <a:r>
              <a:rPr lang="en-US" altLang="zh-CN" b="1" dirty="0">
                <a:latin typeface="Times New Roman" panose="02020603050405020304" pitchFamily="18" charset="0"/>
                <a:ea typeface="楷体_GB2312" pitchFamily="49" charset="-122"/>
              </a:rPr>
              <a:t>L(G)</a:t>
            </a:r>
            <a:r>
              <a:rPr lang="zh-CN" altLang="en-US" b="1" dirty="0">
                <a:latin typeface="Times New Roman" panose="02020603050405020304" pitchFamily="18" charset="0"/>
                <a:ea typeface="楷体_GB2312" pitchFamily="49" charset="-122"/>
              </a:rPr>
              <a:t>为</a:t>
            </a:r>
            <a:r>
              <a:rPr lang="en-US" altLang="zh-CN" b="1" dirty="0">
                <a:latin typeface="Times New Roman" panose="02020603050405020304" pitchFamily="18" charset="0"/>
                <a:ea typeface="楷体_GB2312" pitchFamily="49" charset="-122"/>
              </a:rPr>
              <a:t>PSL</a:t>
            </a:r>
            <a:r>
              <a:rPr lang="zh-CN" altLang="en-US" b="1" dirty="0">
                <a:latin typeface="Times New Roman" panose="02020603050405020304" pitchFamily="18" charset="0"/>
                <a:ea typeface="楷体_GB2312" pitchFamily="49" charset="-122"/>
              </a:rPr>
              <a:t>。 </a:t>
            </a:r>
          </a:p>
        </p:txBody>
      </p:sp>
      <p:sp>
        <p:nvSpPr>
          <p:cNvPr id="4" name="日期占位符 3"/>
          <p:cNvSpPr>
            <a:spLocks noGrp="1"/>
          </p:cNvSpPr>
          <p:nvPr>
            <p:ph type="dt" sz="half" idx="10"/>
          </p:nvPr>
        </p:nvSpPr>
        <p:spPr/>
        <p:txBody>
          <a:bodyPr/>
          <a:lstStyle/>
          <a:p>
            <a:fld id="{31679176-65B5-4A5C-940C-E17375E458A2}"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9298BDF9-4122-46C6-BAF9-72472B7128B4}" type="slidenum">
              <a:rPr lang="en-US" altLang="zh-CN"/>
              <a:pPr/>
              <a:t>44</a:t>
            </a:fld>
            <a:endParaRPr lang="en-US" altLang="zh-CN"/>
          </a:p>
        </p:txBody>
      </p:sp>
    </p:spTree>
    <p:extLst>
      <p:ext uri="{BB962C8B-B14F-4D97-AF65-F5344CB8AC3E}">
        <p14:creationId xmlns:p14="http://schemas.microsoft.com/office/powerpoint/2010/main" val="9404488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a:noFill/>
          <a:ln/>
        </p:spPr>
        <p:txBody>
          <a:bodyPr vert="horz" lIns="92075" tIns="46038" rIns="92075" bIns="46038" rtlCol="0" anchor="ctr">
            <a:normAutofit/>
          </a:bodyPr>
          <a:lstStyle/>
          <a:p>
            <a:r>
              <a:rPr lang="en-US" altLang="zh-CN" sz="4000">
                <a:latin typeface="Times New Roman" panose="02020603050405020304" pitchFamily="18" charset="0"/>
              </a:rPr>
              <a:t>1. </a:t>
            </a:r>
            <a:r>
              <a:rPr lang="zh-CN" altLang="en-US" sz="4000">
                <a:latin typeface="Times New Roman" panose="02020603050405020304" pitchFamily="18" charset="0"/>
              </a:rPr>
              <a:t>上下文有关文法</a:t>
            </a:r>
            <a:r>
              <a:rPr lang="en-US" altLang="zh-CN" sz="4000">
                <a:latin typeface="Times New Roman" panose="02020603050405020304" pitchFamily="18" charset="0"/>
              </a:rPr>
              <a:t>(CSG)</a:t>
            </a:r>
          </a:p>
        </p:txBody>
      </p:sp>
      <p:sp>
        <p:nvSpPr>
          <p:cNvPr id="1026051" name="Rectangle 3"/>
          <p:cNvSpPr>
            <a:spLocks noGrp="1" noChangeArrowheads="1"/>
          </p:cNvSpPr>
          <p:nvPr>
            <p:ph idx="1"/>
          </p:nvPr>
        </p:nvSpPr>
        <p:spPr>
          <a:noFill/>
          <a:ln/>
        </p:spPr>
        <p:txBody>
          <a:bodyPr vert="horz" lIns="92075" tIns="46038" rIns="92075" bIns="46038" rtlCol="0">
            <a:normAutofit/>
          </a:bodyPr>
          <a:lstStyle/>
          <a:p>
            <a:pPr algn="just">
              <a:lnSpc>
                <a:spcPct val="150000"/>
              </a:lnSpc>
            </a:pPr>
            <a:r>
              <a:rPr lang="zh-CN" altLang="en-US" dirty="0">
                <a:latin typeface="Times New Roman" panose="02020603050405020304" pitchFamily="18" charset="0"/>
                <a:ea typeface="楷体_GB2312" pitchFamily="49" charset="-122"/>
              </a:rPr>
              <a:t>对于文法</a:t>
            </a:r>
            <a:r>
              <a:rPr lang="en-US" altLang="zh-CN" dirty="0">
                <a:latin typeface="Times New Roman" panose="02020603050405020304" pitchFamily="18" charset="0"/>
                <a:ea typeface="楷体_GB2312" pitchFamily="49" charset="-122"/>
              </a:rPr>
              <a:t>G</a:t>
            </a:r>
            <a:r>
              <a:rPr lang="zh-CN" altLang="en-US" dirty="0">
                <a:latin typeface="Times New Roman" panose="02020603050405020304" pitchFamily="18" charset="0"/>
                <a:ea typeface="楷体_GB2312" pitchFamily="49" charset="-122"/>
              </a:rPr>
              <a:t>，若</a:t>
            </a:r>
            <a:r>
              <a:rPr lang="en-US" altLang="zh-CN" dirty="0">
                <a:latin typeface="Times New Roman" panose="02020603050405020304" pitchFamily="18" charset="0"/>
                <a:ea typeface="楷体_GB2312" pitchFamily="49" charset="-122"/>
              </a:rPr>
              <a:t>P</a:t>
            </a:r>
            <a:r>
              <a:rPr lang="zh-CN" altLang="en-US" dirty="0">
                <a:latin typeface="Times New Roman" panose="02020603050405020304" pitchFamily="18" charset="0"/>
                <a:ea typeface="楷体_GB2312" pitchFamily="49" charset="-122"/>
              </a:rPr>
              <a:t>中任一产生式</a:t>
            </a:r>
            <a:r>
              <a:rPr lang="en-US" altLang="zh-CN" dirty="0">
                <a:latin typeface="Times New Roman" panose="02020603050405020304" pitchFamily="18" charset="0"/>
                <a:ea typeface="楷体_GB2312" pitchFamily="49" charset="-122"/>
              </a:rPr>
              <a:t>α→β</a:t>
            </a:r>
            <a:r>
              <a:rPr lang="zh-CN" altLang="en-US" dirty="0">
                <a:latin typeface="Times New Roman" panose="02020603050405020304" pitchFamily="18" charset="0"/>
                <a:ea typeface="楷体_GB2312" pitchFamily="49" charset="-122"/>
              </a:rPr>
              <a:t>的形式为</a:t>
            </a:r>
            <a:r>
              <a:rPr lang="en-US" altLang="zh-CN" dirty="0">
                <a:latin typeface="Times New Roman" panose="02020603050405020304" pitchFamily="18" charset="0"/>
                <a:ea typeface="楷体_GB2312" pitchFamily="49" charset="-122"/>
              </a:rPr>
              <a:t>α</a:t>
            </a:r>
            <a:r>
              <a:rPr lang="en-US" altLang="zh-CN" baseline="-25000" dirty="0">
                <a:latin typeface="Times New Roman" panose="02020603050405020304" pitchFamily="18" charset="0"/>
                <a:ea typeface="楷体_GB2312" pitchFamily="49" charset="-122"/>
              </a:rPr>
              <a:t>1</a:t>
            </a:r>
            <a:r>
              <a:rPr lang="en-US" altLang="zh-CN" dirty="0">
                <a:latin typeface="Times New Roman" panose="02020603050405020304" pitchFamily="18" charset="0"/>
                <a:ea typeface="楷体_GB2312" pitchFamily="49" charset="-122"/>
              </a:rPr>
              <a:t>A α</a:t>
            </a:r>
            <a:r>
              <a:rPr lang="en-US" altLang="zh-CN" baseline="-25000" dirty="0">
                <a:latin typeface="Times New Roman" panose="02020603050405020304" pitchFamily="18" charset="0"/>
                <a:ea typeface="楷体_GB2312" pitchFamily="49" charset="-122"/>
              </a:rPr>
              <a:t>2</a:t>
            </a:r>
            <a:r>
              <a:rPr lang="en-US" altLang="zh-CN" dirty="0">
                <a:latin typeface="Times New Roman" panose="02020603050405020304" pitchFamily="18" charset="0"/>
                <a:ea typeface="楷体_GB2312" pitchFamily="49" charset="-122"/>
              </a:rPr>
              <a:t> → α</a:t>
            </a:r>
            <a:r>
              <a:rPr lang="en-US" altLang="zh-CN" baseline="-25000" dirty="0">
                <a:latin typeface="Times New Roman" panose="02020603050405020304" pitchFamily="18" charset="0"/>
                <a:ea typeface="楷体_GB2312" pitchFamily="49" charset="-122"/>
              </a:rPr>
              <a:t>1</a:t>
            </a:r>
            <a:r>
              <a:rPr lang="en-US" altLang="zh-CN" dirty="0">
                <a:latin typeface="Times New Roman" panose="02020603050405020304" pitchFamily="18" charset="0"/>
                <a:ea typeface="楷体_GB2312" pitchFamily="49" charset="-122"/>
              </a:rPr>
              <a:t> β α</a:t>
            </a:r>
            <a:r>
              <a:rPr lang="en-US" altLang="zh-CN" baseline="-25000"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，其中</a:t>
            </a:r>
            <a:r>
              <a:rPr lang="en-US" altLang="zh-CN" dirty="0">
                <a:latin typeface="Times New Roman" panose="02020603050405020304" pitchFamily="18" charset="0"/>
                <a:ea typeface="楷体_GB2312" pitchFamily="49" charset="-122"/>
              </a:rPr>
              <a:t>α</a:t>
            </a:r>
            <a:r>
              <a:rPr lang="en-US" altLang="zh-CN" baseline="-25000" dirty="0">
                <a:latin typeface="Times New Roman" panose="02020603050405020304" pitchFamily="18" charset="0"/>
                <a:ea typeface="楷体_GB2312" pitchFamily="49" charset="-122"/>
              </a:rPr>
              <a:t>1</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β</a:t>
            </a: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α</a:t>
            </a:r>
            <a:r>
              <a:rPr lang="en-US" altLang="zh-CN" baseline="-25000" dirty="0">
                <a:latin typeface="Times New Roman" panose="02020603050405020304" pitchFamily="18" charset="0"/>
                <a:ea typeface="楷体_GB2312" pitchFamily="49" charset="-122"/>
              </a:rPr>
              <a:t>2</a:t>
            </a:r>
            <a:r>
              <a:rPr lang="en-US" altLang="zh-CN" dirty="0">
                <a:latin typeface="Times New Roman" panose="02020603050405020304" pitchFamily="18" charset="0"/>
                <a:ea typeface="楷体_GB2312" pitchFamily="49" charset="-122"/>
              </a:rPr>
              <a:t>∈(V ∪  T</a:t>
            </a: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β</a:t>
            </a:r>
            <a:r>
              <a:rPr lang="en-US" altLang="zh-CN" dirty="0">
                <a:latin typeface="Times New Roman" panose="02020603050405020304" pitchFamily="18" charset="0"/>
                <a:ea typeface="楷体_GB2312" pitchFamily="49" charset="-122"/>
                <a:cs typeface="Arial" panose="020B0604020202020204" pitchFamily="34" charset="0"/>
              </a:rPr>
              <a:t>≠</a:t>
            </a:r>
            <a:r>
              <a:rPr lang="el-GR" altLang="zh-CN" dirty="0">
                <a:latin typeface="Times New Roman" panose="02020603050405020304" pitchFamily="18" charset="0"/>
                <a:ea typeface="楷体_GB2312" pitchFamily="49" charset="-122"/>
                <a:cs typeface="Arial" panose="020B0604020202020204" pitchFamily="34" charset="0"/>
              </a:rPr>
              <a:t>ε</a:t>
            </a:r>
            <a:r>
              <a:rPr lang="zh-CN" altLang="el-GR" dirty="0">
                <a:latin typeface="Times New Roman" panose="02020603050405020304" pitchFamily="18" charset="0"/>
                <a:ea typeface="楷体_GB2312" pitchFamily="49" charset="-122"/>
                <a:cs typeface="Arial" panose="020B0604020202020204" pitchFamily="34" charset="0"/>
              </a:rPr>
              <a:t>，</a:t>
            </a:r>
            <a:r>
              <a:rPr lang="en-US" altLang="zh-CN" dirty="0">
                <a:latin typeface="Times New Roman" panose="02020603050405020304" pitchFamily="18" charset="0"/>
                <a:ea typeface="楷体_GB2312" pitchFamily="49" charset="-122"/>
              </a:rPr>
              <a:t>A ∈V </a:t>
            </a:r>
            <a:r>
              <a:rPr lang="zh-CN" altLang="en-US" dirty="0">
                <a:latin typeface="Times New Roman" panose="02020603050405020304" pitchFamily="18" charset="0"/>
                <a:ea typeface="楷体_GB2312" pitchFamily="49" charset="-122"/>
              </a:rPr>
              <a:t>，则称Ｇ为</a:t>
            </a:r>
            <a:r>
              <a:rPr lang="zh-CN" altLang="en-US" dirty="0">
                <a:solidFill>
                  <a:srgbClr val="FF0000"/>
                </a:solidFill>
                <a:latin typeface="Times New Roman" panose="02020603050405020304" pitchFamily="18" charset="0"/>
                <a:ea typeface="楷体_GB2312" pitchFamily="49" charset="-122"/>
              </a:rPr>
              <a:t>１型文法</a:t>
            </a:r>
          </a:p>
          <a:p>
            <a:pPr lvl="1" algn="just">
              <a:lnSpc>
                <a:spcPct val="150000"/>
              </a:lnSpc>
            </a:pPr>
            <a:r>
              <a:rPr lang="zh-CN" altLang="en-US" dirty="0">
                <a:latin typeface="Times New Roman" panose="02020603050405020304" pitchFamily="18" charset="0"/>
                <a:ea typeface="楷体_GB2312" pitchFamily="49" charset="-122"/>
              </a:rPr>
              <a:t>即：上下文有关文法（</a:t>
            </a:r>
            <a:r>
              <a:rPr lang="en-US" altLang="zh-CN" dirty="0">
                <a:latin typeface="Times New Roman" panose="02020603050405020304" pitchFamily="18" charset="0"/>
                <a:ea typeface="楷体_GB2312" pitchFamily="49" charset="-122"/>
              </a:rPr>
              <a:t>CSG——Context Sensitive Grammar</a:t>
            </a:r>
            <a:r>
              <a:rPr lang="zh-CN" altLang="en-US" dirty="0">
                <a:latin typeface="Times New Roman" panose="02020603050405020304" pitchFamily="18" charset="0"/>
                <a:ea typeface="楷体_GB2312" pitchFamily="49" charset="-122"/>
              </a:rPr>
              <a:t>） </a:t>
            </a:r>
          </a:p>
          <a:p>
            <a:pPr algn="just">
              <a:lnSpc>
                <a:spcPct val="150000"/>
              </a:lnSpc>
            </a:pPr>
            <a:r>
              <a:rPr lang="en-US" altLang="zh-CN" dirty="0">
                <a:latin typeface="Times New Roman" panose="02020603050405020304" pitchFamily="18" charset="0"/>
                <a:ea typeface="楷体_GB2312" pitchFamily="49" charset="-122"/>
              </a:rPr>
              <a:t>L(G)</a:t>
            </a:r>
            <a:r>
              <a:rPr lang="zh-CN" altLang="en-US" dirty="0">
                <a:latin typeface="Times New Roman" panose="02020603050405020304" pitchFamily="18" charset="0"/>
                <a:ea typeface="楷体_GB2312" pitchFamily="49" charset="-122"/>
              </a:rPr>
              <a:t>为</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型</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上下文有关</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敏感语言</a:t>
            </a:r>
            <a:r>
              <a:rPr lang="en-US" altLang="zh-CN" dirty="0">
                <a:latin typeface="Times New Roman" panose="02020603050405020304" pitchFamily="18" charset="0"/>
                <a:ea typeface="楷体_GB2312" pitchFamily="49" charset="-122"/>
              </a:rPr>
              <a:t>(CSL)</a:t>
            </a:r>
          </a:p>
        </p:txBody>
      </p:sp>
      <p:sp>
        <p:nvSpPr>
          <p:cNvPr id="4" name="日期占位符 3"/>
          <p:cNvSpPr>
            <a:spLocks noGrp="1"/>
          </p:cNvSpPr>
          <p:nvPr>
            <p:ph type="dt" sz="half" idx="10"/>
          </p:nvPr>
        </p:nvSpPr>
        <p:spPr/>
        <p:txBody>
          <a:bodyPr/>
          <a:lstStyle/>
          <a:p>
            <a:fld id="{E30DFAD5-1556-41BC-8B74-DA18D54B0F91}"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1354F1E4-BDD3-4D8C-9908-1278C82EC7BD}" type="slidenum">
              <a:rPr lang="en-US" altLang="zh-CN"/>
              <a:pPr/>
              <a:t>45</a:t>
            </a:fld>
            <a:endParaRPr lang="en-US" altLang="zh-CN"/>
          </a:p>
        </p:txBody>
      </p:sp>
    </p:spTree>
    <p:extLst>
      <p:ext uri="{BB962C8B-B14F-4D97-AF65-F5344CB8AC3E}">
        <p14:creationId xmlns:p14="http://schemas.microsoft.com/office/powerpoint/2010/main" val="92422658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42" name="Rectangle 2"/>
          <p:cNvSpPr>
            <a:spLocks noGrp="1" noChangeArrowheads="1"/>
          </p:cNvSpPr>
          <p:nvPr>
            <p:ph type="title"/>
          </p:nvPr>
        </p:nvSpPr>
        <p:spPr/>
        <p:txBody>
          <a:bodyPr>
            <a:normAutofit/>
          </a:bodyPr>
          <a:lstStyle/>
          <a:p>
            <a:r>
              <a:rPr lang="zh-CN" altLang="en-US">
                <a:latin typeface="Times New Roman" panose="02020603050405020304" pitchFamily="18" charset="0"/>
              </a:rPr>
              <a:t>文法举例</a:t>
            </a:r>
          </a:p>
        </p:txBody>
      </p:sp>
      <p:sp>
        <p:nvSpPr>
          <p:cNvPr id="2979843" name="Rectangle 3"/>
          <p:cNvSpPr>
            <a:spLocks noGrp="1" noChangeArrowheads="1"/>
          </p:cNvSpPr>
          <p:nvPr>
            <p:ph idx="1"/>
          </p:nvPr>
        </p:nvSpPr>
        <p:spPr/>
        <p:txBody>
          <a:bodyPr/>
          <a:lstStyle/>
          <a:p>
            <a:pPr algn="just">
              <a:lnSpc>
                <a:spcPct val="80000"/>
              </a:lnSpc>
              <a:buFontTx/>
              <a:buNone/>
            </a:pPr>
            <a:r>
              <a:rPr lang="zh-CN" altLang="en-US" dirty="0">
                <a:latin typeface="Times New Roman" panose="02020603050405020304" pitchFamily="18" charset="0"/>
                <a:ea typeface="楷体_GB2312" pitchFamily="49" charset="-122"/>
              </a:rPr>
              <a:t>上下文有关文法（</a:t>
            </a:r>
            <a:r>
              <a:rPr lang="en-US" altLang="zh-CN" dirty="0">
                <a:latin typeface="Times New Roman" panose="02020603050405020304" pitchFamily="18" charset="0"/>
                <a:ea typeface="楷体_GB2312" pitchFamily="49" charset="-122"/>
              </a:rPr>
              <a:t>CSG</a:t>
            </a:r>
            <a:r>
              <a:rPr lang="zh-CN" altLang="en-US" dirty="0">
                <a:latin typeface="Times New Roman" panose="02020603050405020304" pitchFamily="18" charset="0"/>
                <a:ea typeface="楷体_GB2312" pitchFamily="49" charset="-122"/>
              </a:rPr>
              <a:t>）：</a:t>
            </a:r>
          </a:p>
          <a:p>
            <a:pPr algn="just">
              <a:lnSpc>
                <a:spcPct val="80000"/>
              </a:lnSpc>
              <a:buFontTx/>
              <a:buNone/>
            </a:pPr>
            <a:r>
              <a:rPr lang="en-US" altLang="zh-CN" dirty="0">
                <a:latin typeface="Times New Roman" panose="02020603050405020304" pitchFamily="18" charset="0"/>
                <a:ea typeface="楷体_GB2312" pitchFamily="49" charset="-122"/>
              </a:rPr>
              <a:t>G</a:t>
            </a:r>
            <a:r>
              <a:rPr lang="zh-CN" altLang="en-US" dirty="0">
                <a:latin typeface="Times New Roman" panose="02020603050405020304" pitchFamily="18" charset="0"/>
                <a:ea typeface="楷体_GB2312" pitchFamily="49" charset="-122"/>
              </a:rPr>
              <a:t>：</a:t>
            </a:r>
          </a:p>
          <a:p>
            <a:pPr algn="just">
              <a:lnSpc>
                <a:spcPct val="80000"/>
              </a:lnSpc>
              <a:buFontTx/>
              <a:buNone/>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S→CD	</a:t>
            </a:r>
          </a:p>
          <a:p>
            <a:pPr algn="just">
              <a:lnSpc>
                <a:spcPct val="80000"/>
              </a:lnSpc>
              <a:buFontTx/>
              <a:buNone/>
            </a:pPr>
            <a:r>
              <a:rPr lang="en-US" altLang="zh-CN" dirty="0">
                <a:latin typeface="Times New Roman" panose="02020603050405020304" pitchFamily="18" charset="0"/>
                <a:ea typeface="楷体_GB2312" pitchFamily="49" charset="-122"/>
              </a:rPr>
              <a:t>	</a:t>
            </a:r>
            <a:r>
              <a:rPr lang="en-US" altLang="zh-CN" dirty="0" err="1">
                <a:latin typeface="Times New Roman" panose="02020603050405020304" pitchFamily="18" charset="0"/>
                <a:ea typeface="楷体_GB2312" pitchFamily="49" charset="-122"/>
              </a:rPr>
              <a:t>C→aCA</a:t>
            </a:r>
            <a:endParaRPr lang="en-US" altLang="zh-CN" dirty="0">
              <a:latin typeface="Times New Roman" panose="02020603050405020304" pitchFamily="18" charset="0"/>
              <a:ea typeface="楷体_GB2312" pitchFamily="49" charset="-122"/>
            </a:endParaRPr>
          </a:p>
          <a:p>
            <a:pPr>
              <a:lnSpc>
                <a:spcPct val="80000"/>
              </a:lnSpc>
              <a:buFontTx/>
              <a:buNone/>
            </a:pPr>
            <a:r>
              <a:rPr lang="en-US" altLang="zh-CN" dirty="0">
                <a:latin typeface="Times New Roman" panose="02020603050405020304" pitchFamily="18" charset="0"/>
                <a:ea typeface="楷体_GB2312" pitchFamily="49" charset="-122"/>
              </a:rPr>
              <a:t>	</a:t>
            </a:r>
            <a:r>
              <a:rPr lang="en-US" altLang="zh-CN" dirty="0" err="1">
                <a:latin typeface="Times New Roman" panose="02020603050405020304" pitchFamily="18" charset="0"/>
                <a:ea typeface="楷体_GB2312" pitchFamily="49" charset="-122"/>
              </a:rPr>
              <a:t>CA→Ca</a:t>
            </a:r>
            <a:endParaRPr lang="en-US" altLang="zh-CN" dirty="0">
              <a:latin typeface="Times New Roman" panose="02020603050405020304" pitchFamily="18" charset="0"/>
              <a:ea typeface="楷体_GB2312" pitchFamily="49" charset="-122"/>
            </a:endParaRPr>
          </a:p>
          <a:p>
            <a:pPr>
              <a:lnSpc>
                <a:spcPct val="80000"/>
              </a:lnSpc>
              <a:buFontTx/>
              <a:buNone/>
            </a:pPr>
            <a:r>
              <a:rPr lang="en-US" altLang="zh-CN" dirty="0">
                <a:latin typeface="Times New Roman" panose="02020603050405020304" pitchFamily="18" charset="0"/>
                <a:ea typeface="楷体_GB2312" pitchFamily="49" charset="-122"/>
              </a:rPr>
              <a:t>	</a:t>
            </a:r>
            <a:r>
              <a:rPr lang="en-US" altLang="zh-CN" dirty="0" err="1">
                <a:latin typeface="Times New Roman" panose="02020603050405020304" pitchFamily="18" charset="0"/>
                <a:ea typeface="楷体_GB2312" pitchFamily="49" charset="-122"/>
              </a:rPr>
              <a:t>CaD→daD</a:t>
            </a:r>
            <a:endParaRPr lang="en-US" altLang="zh-CN" dirty="0">
              <a:latin typeface="Times New Roman" panose="02020603050405020304" pitchFamily="18" charset="0"/>
              <a:ea typeface="楷体_GB2312" pitchFamily="49" charset="-122"/>
            </a:endParaRPr>
          </a:p>
          <a:p>
            <a:pPr>
              <a:lnSpc>
                <a:spcPct val="80000"/>
              </a:lnSpc>
              <a:buFontTx/>
              <a:buNone/>
            </a:pPr>
            <a:r>
              <a:rPr lang="en-US" altLang="zh-CN" dirty="0">
                <a:latin typeface="Times New Roman" panose="02020603050405020304" pitchFamily="18" charset="0"/>
                <a:ea typeface="楷体_GB2312" pitchFamily="49" charset="-122"/>
              </a:rPr>
              <a:t>	</a:t>
            </a:r>
            <a:r>
              <a:rPr lang="en-US" altLang="zh-CN" dirty="0" err="1">
                <a:latin typeface="Times New Roman" panose="02020603050405020304" pitchFamily="18" charset="0"/>
                <a:ea typeface="楷体_GB2312" pitchFamily="49" charset="-122"/>
              </a:rPr>
              <a:t>dAc→dec</a:t>
            </a:r>
            <a:endParaRPr lang="en-US" altLang="zh-CN" dirty="0">
              <a:latin typeface="Times New Roman" panose="02020603050405020304" pitchFamily="18" charset="0"/>
              <a:ea typeface="楷体_GB2312" pitchFamily="49" charset="-122"/>
            </a:endParaRPr>
          </a:p>
        </p:txBody>
      </p:sp>
      <p:sp>
        <p:nvSpPr>
          <p:cNvPr id="4" name="日期占位符 3"/>
          <p:cNvSpPr>
            <a:spLocks noGrp="1"/>
          </p:cNvSpPr>
          <p:nvPr>
            <p:ph type="dt" sz="half" idx="10"/>
          </p:nvPr>
        </p:nvSpPr>
        <p:spPr/>
        <p:txBody>
          <a:bodyPr/>
          <a:lstStyle/>
          <a:p>
            <a:fld id="{A1698B93-42D9-42E0-86B3-84A75F485042}"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4996BE07-2E39-43BF-8607-E1286F0A9E8A}" type="slidenum">
              <a:rPr lang="en-US" altLang="zh-CN"/>
              <a:pPr/>
              <a:t>46</a:t>
            </a:fld>
            <a:endParaRPr lang="en-US" altLang="zh-CN"/>
          </a:p>
        </p:txBody>
      </p:sp>
    </p:spTree>
    <p:extLst>
      <p:ext uri="{BB962C8B-B14F-4D97-AF65-F5344CB8AC3E}">
        <p14:creationId xmlns:p14="http://schemas.microsoft.com/office/powerpoint/2010/main" val="1207778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074" name="Rectangle 2"/>
          <p:cNvSpPr>
            <a:spLocks noGrp="1" noChangeArrowheads="1"/>
          </p:cNvSpPr>
          <p:nvPr>
            <p:ph type="title"/>
          </p:nvPr>
        </p:nvSpPr>
        <p:spPr/>
        <p:txBody>
          <a:bodyPr/>
          <a:lstStyle/>
          <a:p>
            <a:pPr algn="just"/>
            <a:r>
              <a:rPr lang="en-US" altLang="zh-CN">
                <a:latin typeface="Times New Roman" panose="02020603050405020304" pitchFamily="18" charset="0"/>
              </a:rPr>
              <a:t>2.</a:t>
            </a:r>
            <a:r>
              <a:rPr lang="zh-CN" altLang="en-US">
                <a:latin typeface="Times New Roman" panose="02020603050405020304" pitchFamily="18" charset="0"/>
              </a:rPr>
              <a:t>上下文无关文法</a:t>
            </a:r>
            <a:r>
              <a:rPr lang="en-US" altLang="zh-CN">
                <a:latin typeface="Times New Roman" panose="02020603050405020304" pitchFamily="18" charset="0"/>
              </a:rPr>
              <a:t>(CFG)</a:t>
            </a:r>
          </a:p>
        </p:txBody>
      </p:sp>
      <p:sp>
        <p:nvSpPr>
          <p:cNvPr id="1027075" name="Rectangle 3"/>
          <p:cNvSpPr>
            <a:spLocks noGrp="1" noChangeArrowheads="1"/>
          </p:cNvSpPr>
          <p:nvPr>
            <p:ph idx="1"/>
          </p:nvPr>
        </p:nvSpPr>
        <p:spPr>
          <a:xfrm>
            <a:off x="838200" y="1825625"/>
            <a:ext cx="11083834" cy="4351338"/>
          </a:xfrm>
        </p:spPr>
        <p:txBody>
          <a:bodyPr/>
          <a:lstStyle/>
          <a:p>
            <a:pPr marL="0" indent="0" algn="just">
              <a:lnSpc>
                <a:spcPct val="150000"/>
              </a:lnSpc>
              <a:buNone/>
            </a:pPr>
            <a:r>
              <a:rPr lang="zh-CN" altLang="en-US" dirty="0">
                <a:latin typeface="Times New Roman" panose="02020603050405020304" pitchFamily="18" charset="0"/>
                <a:ea typeface="楷体_GB2312" pitchFamily="49" charset="-122"/>
              </a:rPr>
              <a:t>如果对于</a:t>
            </a:r>
            <a:r>
              <a:rPr lang="zh-CN" altLang="en-US"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α</a:t>
            </a:r>
            <a:r>
              <a:rPr lang="en-US" altLang="zh-CN" dirty="0">
                <a:latin typeface="Times New Roman" panose="02020603050405020304" pitchFamily="18" charset="0"/>
                <a:ea typeface="楷体_GB2312" pitchFamily="49" charset="-122"/>
                <a:sym typeface="Symbol" panose="05050102010706020507" pitchFamily="18" charset="2"/>
              </a:rPr>
              <a:t></a:t>
            </a:r>
            <a:r>
              <a:rPr lang="en-US" altLang="zh-CN" i="1" dirty="0">
                <a:latin typeface="Times New Roman" panose="02020603050405020304" pitchFamily="18" charset="0"/>
                <a:ea typeface="楷体_GB2312" pitchFamily="49" charset="-122"/>
              </a:rPr>
              <a:t>β</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P</a:t>
            </a:r>
            <a:r>
              <a:rPr lang="zh-CN" altLang="en-US" dirty="0">
                <a:latin typeface="Times New Roman" panose="02020603050405020304" pitchFamily="18" charset="0"/>
                <a:ea typeface="楷体_GB2312" pitchFamily="49" charset="-122"/>
              </a:rPr>
              <a:t>，均有</a:t>
            </a:r>
            <a:r>
              <a:rPr lang="en-US" altLang="zh-CN" i="1" dirty="0">
                <a:latin typeface="Times New Roman" panose="02020603050405020304" pitchFamily="18" charset="0"/>
                <a:ea typeface="楷体_GB2312" pitchFamily="49" charset="-122"/>
              </a:rPr>
              <a:t>α</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V</a:t>
            </a:r>
            <a:r>
              <a:rPr lang="zh-CN" altLang="en-US" dirty="0">
                <a:latin typeface="Times New Roman" panose="02020603050405020304" pitchFamily="18" charset="0"/>
                <a:ea typeface="楷体_GB2312" pitchFamily="49" charset="-122"/>
              </a:rPr>
              <a:t>成立，则称</a:t>
            </a:r>
            <a:r>
              <a:rPr lang="en-US" altLang="zh-CN" i="1" dirty="0">
                <a:latin typeface="Times New Roman" panose="02020603050405020304" pitchFamily="18" charset="0"/>
                <a:ea typeface="楷体_GB2312" pitchFamily="49" charset="-122"/>
              </a:rPr>
              <a:t>G</a:t>
            </a:r>
            <a:r>
              <a:rPr lang="zh-CN" altLang="en-US" dirty="0">
                <a:latin typeface="Times New Roman" panose="02020603050405020304" pitchFamily="18" charset="0"/>
                <a:ea typeface="楷体_GB2312" pitchFamily="49" charset="-122"/>
              </a:rPr>
              <a:t>为</a:t>
            </a:r>
            <a:r>
              <a:rPr lang="zh-CN" altLang="en-US" dirty="0">
                <a:solidFill>
                  <a:srgbClr val="FF0000"/>
                </a:solidFill>
                <a:latin typeface="Times New Roman" panose="02020603050405020304" pitchFamily="18" charset="0"/>
                <a:ea typeface="楷体_GB2312" pitchFamily="49" charset="-122"/>
              </a:rPr>
              <a:t>２型文法</a:t>
            </a:r>
          </a:p>
          <a:p>
            <a:pPr lvl="1" algn="just">
              <a:lnSpc>
                <a:spcPct val="150000"/>
              </a:lnSpc>
            </a:pPr>
            <a:r>
              <a:rPr lang="zh-CN" altLang="en-US" dirty="0">
                <a:latin typeface="Times New Roman" panose="02020603050405020304" pitchFamily="18" charset="0"/>
                <a:ea typeface="楷体_GB2312" pitchFamily="49" charset="-122"/>
              </a:rPr>
              <a:t>即：上下文无关文法</a:t>
            </a:r>
            <a:r>
              <a:rPr lang="en-US" altLang="zh-CN" dirty="0">
                <a:latin typeface="Times New Roman" panose="02020603050405020304" pitchFamily="18" charset="0"/>
                <a:ea typeface="楷体_GB2312" pitchFamily="49" charset="-122"/>
              </a:rPr>
              <a:t>(CFG: Context Free Grammar)</a:t>
            </a:r>
          </a:p>
          <a:p>
            <a:pPr marL="0" indent="0" algn="just">
              <a:lnSpc>
                <a:spcPct val="150000"/>
              </a:lnSpc>
              <a:buNone/>
            </a:pPr>
            <a:r>
              <a:rPr lang="en-US" altLang="zh-CN" dirty="0">
                <a:latin typeface="Times New Roman" panose="02020603050405020304" pitchFamily="18" charset="0"/>
                <a:ea typeface="楷体_GB2312" pitchFamily="49" charset="-122"/>
              </a:rPr>
              <a:t>L(G)</a:t>
            </a:r>
            <a:r>
              <a:rPr lang="zh-CN" altLang="en-US" dirty="0">
                <a:latin typeface="Times New Roman" panose="02020603050405020304" pitchFamily="18" charset="0"/>
                <a:ea typeface="楷体_GB2312" pitchFamily="49" charset="-122"/>
              </a:rPr>
              <a:t>为</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型</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上下文无关语言（</a:t>
            </a:r>
            <a:r>
              <a:rPr lang="en-US" altLang="zh-CN" dirty="0">
                <a:latin typeface="Times New Roman" panose="02020603050405020304" pitchFamily="18" charset="0"/>
                <a:ea typeface="楷体_GB2312" pitchFamily="49" charset="-122"/>
              </a:rPr>
              <a:t>CFL</a:t>
            </a:r>
            <a:r>
              <a:rPr lang="zh-CN" altLang="en-US" dirty="0">
                <a:latin typeface="Times New Roman" panose="02020603050405020304" pitchFamily="18" charset="0"/>
                <a:ea typeface="楷体_GB2312" pitchFamily="49" charset="-122"/>
              </a:rPr>
              <a:t>）</a:t>
            </a:r>
          </a:p>
          <a:p>
            <a:pPr lvl="1" algn="just">
              <a:lnSpc>
                <a:spcPct val="150000"/>
              </a:lnSpc>
            </a:pPr>
            <a:r>
              <a:rPr lang="en-US" altLang="zh-CN" dirty="0">
                <a:latin typeface="Times New Roman" panose="02020603050405020304" pitchFamily="18" charset="0"/>
                <a:ea typeface="楷体_GB2312" pitchFamily="49" charset="-122"/>
              </a:rPr>
              <a:t>CFG</a:t>
            </a:r>
            <a:r>
              <a:rPr lang="zh-CN" altLang="en-US" dirty="0">
                <a:latin typeface="Times New Roman" panose="02020603050405020304" pitchFamily="18" charset="0"/>
                <a:ea typeface="楷体_GB2312" pitchFamily="49" charset="-122"/>
              </a:rPr>
              <a:t>能描述程序设计语言的</a:t>
            </a:r>
            <a:r>
              <a:rPr lang="zh-CN" altLang="en-US" b="1" dirty="0">
                <a:latin typeface="Times New Roman" panose="02020603050405020304" pitchFamily="18" charset="0"/>
                <a:ea typeface="楷体_GB2312" pitchFamily="49" charset="-122"/>
              </a:rPr>
              <a:t>多数</a:t>
            </a:r>
            <a:r>
              <a:rPr lang="zh-CN" altLang="en-US" dirty="0">
                <a:latin typeface="Times New Roman" panose="02020603050405020304" pitchFamily="18" charset="0"/>
                <a:ea typeface="楷体_GB2312" pitchFamily="49" charset="-122"/>
              </a:rPr>
              <a:t>语法成分</a:t>
            </a:r>
          </a:p>
        </p:txBody>
      </p:sp>
      <p:sp>
        <p:nvSpPr>
          <p:cNvPr id="4" name="日期占位符 3"/>
          <p:cNvSpPr>
            <a:spLocks noGrp="1"/>
          </p:cNvSpPr>
          <p:nvPr>
            <p:ph type="dt" sz="half" idx="10"/>
          </p:nvPr>
        </p:nvSpPr>
        <p:spPr/>
        <p:txBody>
          <a:bodyPr/>
          <a:lstStyle/>
          <a:p>
            <a:fld id="{2E3834B2-4DB3-481C-8C59-79CD02380FC6}"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BD23BEF4-3EEB-4CA3-B22D-5A03A80D7E3E}" type="slidenum">
              <a:rPr lang="en-US" altLang="zh-CN"/>
              <a:pPr/>
              <a:t>47</a:t>
            </a:fld>
            <a:endParaRPr lang="en-US" altLang="zh-CN"/>
          </a:p>
        </p:txBody>
      </p:sp>
    </p:spTree>
    <p:extLst>
      <p:ext uri="{BB962C8B-B14F-4D97-AF65-F5344CB8AC3E}">
        <p14:creationId xmlns:p14="http://schemas.microsoft.com/office/powerpoint/2010/main" val="3725325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7794" name="Rectangle 2"/>
          <p:cNvSpPr>
            <a:spLocks noGrp="1" noChangeArrowheads="1"/>
          </p:cNvSpPr>
          <p:nvPr>
            <p:ph type="title"/>
          </p:nvPr>
        </p:nvSpPr>
        <p:spPr/>
        <p:txBody>
          <a:bodyPr>
            <a:normAutofit/>
          </a:bodyPr>
          <a:lstStyle/>
          <a:p>
            <a:r>
              <a:rPr lang="zh-CN" altLang="en-US" dirty="0">
                <a:latin typeface="Times New Roman" panose="02020603050405020304" pitchFamily="18" charset="0"/>
              </a:rPr>
              <a:t>文法举例</a:t>
            </a:r>
            <a:r>
              <a:rPr lang="en-US" altLang="zh-CN" dirty="0">
                <a:latin typeface="Times New Roman" panose="02020603050405020304" pitchFamily="18" charset="0"/>
              </a:rPr>
              <a:t>1</a:t>
            </a:r>
            <a:endParaRPr lang="zh-CN" altLang="en-US" dirty="0">
              <a:latin typeface="Times New Roman" panose="02020603050405020304" pitchFamily="18" charset="0"/>
            </a:endParaRPr>
          </a:p>
        </p:txBody>
      </p:sp>
      <p:sp>
        <p:nvSpPr>
          <p:cNvPr id="2977795" name="Rectangle 3"/>
          <p:cNvSpPr>
            <a:spLocks noGrp="1" noChangeArrowheads="1"/>
          </p:cNvSpPr>
          <p:nvPr>
            <p:ph idx="1"/>
          </p:nvPr>
        </p:nvSpPr>
        <p:spPr/>
        <p:txBody>
          <a:bodyPr/>
          <a:lstStyle/>
          <a:p>
            <a:pPr algn="just">
              <a:buFontTx/>
              <a:buNone/>
            </a:pPr>
            <a:r>
              <a:rPr lang="zh-CN" altLang="en-US" b="1">
                <a:latin typeface="Times New Roman" panose="02020603050405020304" pitchFamily="18" charset="0"/>
                <a:ea typeface="楷体_GB2312" pitchFamily="49" charset="-122"/>
              </a:rPr>
              <a:t>上下文无关文法（</a:t>
            </a:r>
            <a:r>
              <a:rPr lang="en-US" altLang="zh-CN" b="1">
                <a:latin typeface="Times New Roman" panose="02020603050405020304" pitchFamily="18" charset="0"/>
                <a:ea typeface="楷体_GB2312" pitchFamily="49" charset="-122"/>
              </a:rPr>
              <a:t>CFG</a:t>
            </a:r>
            <a:r>
              <a:rPr lang="zh-CN" altLang="en-US" b="1">
                <a:latin typeface="Times New Roman" panose="02020603050405020304" pitchFamily="18" charset="0"/>
                <a:ea typeface="楷体_GB2312" pitchFamily="49" charset="-122"/>
              </a:rPr>
              <a:t>）：</a:t>
            </a:r>
          </a:p>
          <a:p>
            <a:pPr algn="just">
              <a:buFontTx/>
              <a:buNone/>
            </a:pPr>
            <a:r>
              <a:rPr lang="en-US" altLang="zh-CN" b="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sym typeface="Symbol" panose="05050102010706020507" pitchFamily="18" charset="2"/>
              </a:rPr>
              <a:t>A </a:t>
            </a:r>
            <a:r>
              <a:rPr lang="en-US" altLang="zh-CN" b="1">
                <a:latin typeface="Times New Roman" panose="02020603050405020304" pitchFamily="18" charset="0"/>
                <a:ea typeface="楷体_GB2312" pitchFamily="49" charset="-122"/>
              </a:rPr>
              <a:t>| B | AA | BB, A </a:t>
            </a:r>
            <a:r>
              <a:rPr lang="en-US" altLang="zh-CN" b="1">
                <a:latin typeface="Times New Roman" panose="02020603050405020304" pitchFamily="18" charset="0"/>
                <a:ea typeface="楷体_GB2312" pitchFamily="49" charset="-122"/>
                <a:sym typeface="Symbol" panose="05050102010706020507" pitchFamily="18" charset="2"/>
              </a:rPr>
              <a:t>0</a:t>
            </a:r>
            <a:r>
              <a:rPr lang="zh-CN" altLang="en-US" b="1">
                <a:latin typeface="Times New Roman" panose="02020603050405020304" pitchFamily="18" charset="0"/>
                <a:ea typeface="楷体_GB2312" pitchFamily="49" charset="-122"/>
                <a:sym typeface="Symbol" panose="05050102010706020507" pitchFamily="18" charset="2"/>
              </a:rPr>
              <a:t>，</a:t>
            </a:r>
            <a:r>
              <a:rPr lang="en-US" altLang="zh-CN" b="1">
                <a:latin typeface="Times New Roman" panose="02020603050405020304" pitchFamily="18" charset="0"/>
                <a:ea typeface="楷体_GB2312" pitchFamily="49" charset="-122"/>
                <a:sym typeface="Symbol" panose="05050102010706020507" pitchFamily="18" charset="2"/>
              </a:rPr>
              <a:t>B 1</a:t>
            </a:r>
            <a:r>
              <a:rPr lang="en-US" altLang="zh-CN" b="1">
                <a:latin typeface="Times New Roman" panose="02020603050405020304" pitchFamily="18" charset="0"/>
                <a:ea typeface="楷体_GB2312" pitchFamily="49" charset="-122"/>
              </a:rPr>
              <a:t>  </a:t>
            </a:r>
          </a:p>
          <a:p>
            <a:pPr algn="just">
              <a:buFontTx/>
              <a:buNone/>
            </a:pPr>
            <a:r>
              <a:rPr lang="en-US" altLang="zh-CN" b="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4</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sym typeface="Symbol" panose="05050102010706020507" pitchFamily="18" charset="2"/>
              </a:rPr>
              <a:t>A </a:t>
            </a:r>
            <a:r>
              <a:rPr lang="en-US" altLang="zh-CN" b="1">
                <a:latin typeface="Times New Roman" panose="02020603050405020304" pitchFamily="18" charset="0"/>
                <a:ea typeface="楷体_GB2312" pitchFamily="49" charset="-122"/>
              </a:rPr>
              <a:t>| B | BB, A </a:t>
            </a:r>
            <a:r>
              <a:rPr lang="en-US" altLang="zh-CN" b="1">
                <a:latin typeface="Times New Roman" panose="02020603050405020304" pitchFamily="18" charset="0"/>
                <a:ea typeface="楷体_GB2312" pitchFamily="49" charset="-122"/>
                <a:sym typeface="Symbol" panose="05050102010706020507" pitchFamily="18" charset="2"/>
              </a:rPr>
              <a:t>0</a:t>
            </a:r>
            <a:r>
              <a:rPr lang="zh-CN" altLang="en-US" b="1">
                <a:latin typeface="Times New Roman" panose="02020603050405020304" pitchFamily="18" charset="0"/>
                <a:ea typeface="楷体_GB2312" pitchFamily="49" charset="-122"/>
                <a:sym typeface="Symbol" panose="05050102010706020507" pitchFamily="18" charset="2"/>
              </a:rPr>
              <a:t>，</a:t>
            </a:r>
            <a:r>
              <a:rPr lang="en-US" altLang="zh-CN" b="1">
                <a:latin typeface="Times New Roman" panose="02020603050405020304" pitchFamily="18" charset="0"/>
                <a:ea typeface="楷体_GB2312" pitchFamily="49" charset="-122"/>
                <a:sym typeface="Symbol" panose="05050102010706020507" pitchFamily="18" charset="2"/>
              </a:rPr>
              <a:t>B 1</a:t>
            </a:r>
            <a:r>
              <a:rPr lang="en-US" altLang="zh-CN" b="1">
                <a:latin typeface="Times New Roman" panose="02020603050405020304" pitchFamily="18" charset="0"/>
                <a:ea typeface="楷体_GB2312" pitchFamily="49" charset="-122"/>
              </a:rPr>
              <a:t> </a:t>
            </a:r>
          </a:p>
          <a:p>
            <a:pPr algn="just">
              <a:buFontTx/>
              <a:buNone/>
            </a:pPr>
            <a:r>
              <a:rPr lang="en-US" altLang="zh-CN" b="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14</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sym typeface="Symbol" panose="05050102010706020507" pitchFamily="18" charset="2"/>
              </a:rPr>
              <a:t>0 </a:t>
            </a:r>
            <a:r>
              <a:rPr lang="en-US" altLang="zh-CN" b="1">
                <a:latin typeface="Times New Roman" panose="02020603050405020304" pitchFamily="18" charset="0"/>
                <a:ea typeface="楷体_GB2312" pitchFamily="49" charset="-122"/>
              </a:rPr>
              <a:t>| 1 | 2 | 3 | 0S0 | 1S1 | 2S2 | 3S3</a:t>
            </a:r>
            <a:endParaRPr lang="en-US" altLang="zh-CN" b="1">
              <a:latin typeface="Times New Roman" panose="02020603050405020304" pitchFamily="18" charset="0"/>
              <a:ea typeface="楷体_GB2312" pitchFamily="49" charset="-122"/>
              <a:sym typeface="Symbol" panose="05050102010706020507" pitchFamily="18" charset="2"/>
            </a:endParaRPr>
          </a:p>
        </p:txBody>
      </p:sp>
      <p:sp>
        <p:nvSpPr>
          <p:cNvPr id="4" name="日期占位符 3"/>
          <p:cNvSpPr>
            <a:spLocks noGrp="1"/>
          </p:cNvSpPr>
          <p:nvPr>
            <p:ph type="dt" sz="half" idx="10"/>
          </p:nvPr>
        </p:nvSpPr>
        <p:spPr/>
        <p:txBody>
          <a:bodyPr/>
          <a:lstStyle/>
          <a:p>
            <a:fld id="{6521C748-0AC9-4130-98F4-3F7E8D51422C}"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AED822B5-D326-455F-AC23-B9C5D24D3047}" type="slidenum">
              <a:rPr lang="en-US" altLang="zh-CN"/>
              <a:pPr/>
              <a:t>48</a:t>
            </a:fld>
            <a:endParaRPr lang="en-US" altLang="zh-CN"/>
          </a:p>
        </p:txBody>
      </p:sp>
    </p:spTree>
    <p:extLst>
      <p:ext uri="{BB962C8B-B14F-4D97-AF65-F5344CB8AC3E}">
        <p14:creationId xmlns:p14="http://schemas.microsoft.com/office/powerpoint/2010/main" val="4028216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p:txBody>
          <a:bodyPr/>
          <a:lstStyle/>
          <a:p>
            <a:r>
              <a:rPr lang="zh-CN" altLang="en-US" dirty="0">
                <a:latin typeface="Times New Roman" panose="02020603050405020304" pitchFamily="18" charset="0"/>
              </a:rPr>
              <a:t>例</a:t>
            </a:r>
            <a:r>
              <a:rPr lang="en-US" altLang="zh-CN" dirty="0">
                <a:latin typeface="Times New Roman" panose="02020603050405020304" pitchFamily="18" charset="0"/>
              </a:rPr>
              <a:t>2</a:t>
            </a:r>
            <a:r>
              <a:rPr lang="zh-CN" altLang="en-US" dirty="0">
                <a:latin typeface="Times New Roman" panose="02020603050405020304" pitchFamily="18" charset="0"/>
              </a:rPr>
              <a:t>  标识符的文法</a:t>
            </a:r>
          </a:p>
        </p:txBody>
      </p:sp>
      <p:sp>
        <p:nvSpPr>
          <p:cNvPr id="1028099" name="Rectangle 3"/>
          <p:cNvSpPr>
            <a:spLocks noGrp="1" noChangeArrowheads="1"/>
          </p:cNvSpPr>
          <p:nvPr>
            <p:ph idx="1"/>
          </p:nvPr>
        </p:nvSpPr>
        <p:spPr/>
        <p:txBody>
          <a:bodyPr/>
          <a:lstStyle/>
          <a:p>
            <a:pPr>
              <a:spcBef>
                <a:spcPct val="80000"/>
              </a:spcBef>
            </a:pPr>
            <a:r>
              <a:rPr lang="en-US" altLang="zh-CN" b="1">
                <a:solidFill>
                  <a:srgbClr val="0000FF"/>
                </a:solidFill>
                <a:latin typeface="Times New Roman" panose="02020603050405020304" pitchFamily="18" charset="0"/>
                <a:ea typeface="楷体_GB2312" pitchFamily="49" charset="-122"/>
              </a:rPr>
              <a:t>S→L|LT</a:t>
            </a:r>
          </a:p>
          <a:p>
            <a:pPr>
              <a:spcBef>
                <a:spcPct val="80000"/>
              </a:spcBef>
              <a:buFontTx/>
              <a:buNone/>
            </a:pPr>
            <a:r>
              <a:rPr lang="en-US" altLang="zh-CN" b="1">
                <a:solidFill>
                  <a:srgbClr val="0000FF"/>
                </a:solidFill>
                <a:latin typeface="Times New Roman" panose="02020603050405020304" pitchFamily="18" charset="0"/>
                <a:ea typeface="楷体_GB2312" pitchFamily="49" charset="-122"/>
              </a:rPr>
              <a:t>	T→L|N|TL|TN </a:t>
            </a:r>
          </a:p>
          <a:p>
            <a:pPr>
              <a:spcBef>
                <a:spcPct val="80000"/>
              </a:spcBef>
              <a:buFontTx/>
              <a:buNone/>
            </a:pPr>
            <a:r>
              <a:rPr lang="en-US" altLang="zh-CN" b="1">
                <a:solidFill>
                  <a:srgbClr val="0000FF"/>
                </a:solidFill>
                <a:latin typeface="Times New Roman" panose="02020603050405020304" pitchFamily="18" charset="0"/>
                <a:ea typeface="楷体_GB2312" pitchFamily="49" charset="-122"/>
              </a:rPr>
              <a:t>	L→a|b|c|d</a:t>
            </a:r>
          </a:p>
          <a:p>
            <a:pPr>
              <a:spcBef>
                <a:spcPct val="80000"/>
              </a:spcBef>
              <a:buFontTx/>
              <a:buNone/>
            </a:pPr>
            <a:r>
              <a:rPr lang="en-US" altLang="zh-CN" b="1">
                <a:solidFill>
                  <a:srgbClr val="0000FF"/>
                </a:solidFill>
                <a:latin typeface="Times New Roman" panose="02020603050405020304" pitchFamily="18" charset="0"/>
                <a:ea typeface="楷体_GB2312" pitchFamily="49" charset="-122"/>
              </a:rPr>
              <a:t>	N→0|1|2|3|4|5</a:t>
            </a:r>
          </a:p>
        </p:txBody>
      </p:sp>
      <p:sp>
        <p:nvSpPr>
          <p:cNvPr id="4" name="日期占位符 3"/>
          <p:cNvSpPr>
            <a:spLocks noGrp="1"/>
          </p:cNvSpPr>
          <p:nvPr>
            <p:ph type="dt" sz="half" idx="10"/>
          </p:nvPr>
        </p:nvSpPr>
        <p:spPr/>
        <p:txBody>
          <a:bodyPr/>
          <a:lstStyle/>
          <a:p>
            <a:fld id="{A6552061-4137-4814-82DB-76FC44B8FA13}"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5C269327-66C8-480A-AE8D-8EE30E62D40F}" type="slidenum">
              <a:rPr lang="en-US" altLang="zh-CN"/>
              <a:pPr/>
              <a:t>49</a:t>
            </a:fld>
            <a:endParaRPr lang="en-US" altLang="zh-CN"/>
          </a:p>
        </p:txBody>
      </p:sp>
    </p:spTree>
    <p:extLst>
      <p:ext uri="{BB962C8B-B14F-4D97-AF65-F5344CB8AC3E}">
        <p14:creationId xmlns:p14="http://schemas.microsoft.com/office/powerpoint/2010/main" val="287053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noFill/>
          <a:ln/>
        </p:spPr>
        <p:txBody>
          <a:bodyPr vert="horz" lIns="92075" tIns="46038" rIns="92075" bIns="46038" rtlCol="0" anchor="ctr">
            <a:normAutofit/>
          </a:bodyPr>
          <a:lstStyle/>
          <a:p>
            <a:r>
              <a:rPr lang="zh-CN" altLang="en-US" dirty="0">
                <a:latin typeface="Times New Roman" panose="02020603050405020304" pitchFamily="18" charset="0"/>
              </a:rPr>
              <a:t>语言概述</a:t>
            </a:r>
          </a:p>
        </p:txBody>
      </p:sp>
      <p:sp>
        <p:nvSpPr>
          <p:cNvPr id="977923" name="Rectangle 3"/>
          <p:cNvSpPr>
            <a:spLocks noGrp="1" noChangeArrowheads="1"/>
          </p:cNvSpPr>
          <p:nvPr>
            <p:ph idx="1"/>
          </p:nvPr>
        </p:nvSpPr>
        <p:spPr>
          <a:noFill/>
          <a:ln/>
        </p:spPr>
        <p:txBody>
          <a:bodyPr vert="horz" lIns="92075" tIns="46038" rIns="92075" bIns="46038" rtlCol="0">
            <a:normAutofit/>
          </a:bodyPr>
          <a:lstStyle/>
          <a:p>
            <a:pPr>
              <a:lnSpc>
                <a:spcPct val="150000"/>
              </a:lnSpc>
            </a:pPr>
            <a:r>
              <a:rPr lang="zh-CN" altLang="en-US" sz="3600" dirty="0">
                <a:latin typeface="+mn-ea"/>
              </a:rPr>
              <a:t>语言的描述方法</a:t>
            </a:r>
          </a:p>
          <a:p>
            <a:pPr lvl="1">
              <a:lnSpc>
                <a:spcPct val="150000"/>
              </a:lnSpc>
            </a:pPr>
            <a:r>
              <a:rPr lang="zh-CN" altLang="en-US" sz="3200" dirty="0">
                <a:latin typeface="+mn-ea"/>
              </a:rPr>
              <a:t>自然语言：自然、方便</a:t>
            </a:r>
            <a:r>
              <a:rPr lang="en-US" altLang="zh-CN" sz="3200" dirty="0">
                <a:latin typeface="+mn-ea"/>
              </a:rPr>
              <a:t>-</a:t>
            </a:r>
            <a:r>
              <a:rPr lang="zh-CN" altLang="en-US" sz="3200" dirty="0">
                <a:latin typeface="+mn-ea"/>
              </a:rPr>
              <a:t>非形式化</a:t>
            </a:r>
          </a:p>
          <a:p>
            <a:pPr lvl="1">
              <a:lnSpc>
                <a:spcPct val="150000"/>
              </a:lnSpc>
            </a:pPr>
            <a:r>
              <a:rPr lang="zh-CN" altLang="en-US" sz="3200" dirty="0">
                <a:latin typeface="+mn-ea"/>
              </a:rPr>
              <a:t>数学语言（符号）：严格、准确</a:t>
            </a:r>
            <a:r>
              <a:rPr lang="en-US" altLang="zh-CN" sz="3200" dirty="0">
                <a:latin typeface="+mn-ea"/>
              </a:rPr>
              <a:t>-</a:t>
            </a:r>
            <a:r>
              <a:rPr lang="zh-CN" altLang="en-US" sz="3200" dirty="0">
                <a:latin typeface="+mn-ea"/>
              </a:rPr>
              <a:t>形式化</a:t>
            </a:r>
          </a:p>
          <a:p>
            <a:pPr lvl="1" algn="just">
              <a:lnSpc>
                <a:spcPct val="150000"/>
              </a:lnSpc>
            </a:pPr>
            <a:r>
              <a:rPr lang="zh-CN" altLang="en-US" sz="3200" dirty="0">
                <a:latin typeface="+mn-ea"/>
              </a:rPr>
              <a:t>形式化描述</a:t>
            </a:r>
          </a:p>
          <a:p>
            <a:pPr lvl="2" algn="just">
              <a:lnSpc>
                <a:spcPct val="150000"/>
              </a:lnSpc>
            </a:pPr>
            <a:r>
              <a:rPr lang="zh-CN" altLang="en-US" sz="2800" dirty="0">
                <a:latin typeface="+mn-ea"/>
              </a:rPr>
              <a:t>高度的抽象、严格的理论基础和方便的计算机表示</a:t>
            </a:r>
          </a:p>
        </p:txBody>
      </p:sp>
      <p:sp>
        <p:nvSpPr>
          <p:cNvPr id="4" name="日期占位符 3"/>
          <p:cNvSpPr>
            <a:spLocks noGrp="1"/>
          </p:cNvSpPr>
          <p:nvPr>
            <p:ph type="dt" sz="half" idx="10"/>
          </p:nvPr>
        </p:nvSpPr>
        <p:spPr/>
        <p:txBody>
          <a:bodyPr/>
          <a:lstStyle/>
          <a:p>
            <a:fld id="{55B4CCED-1337-4A4D-8DD8-C49D9DA21FC3}"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747138BD-8AB9-4C15-A2FC-EDB501E8A715}" type="slidenum">
              <a:rPr lang="en-US" altLang="zh-CN"/>
              <a:pPr/>
              <a:t>5</a:t>
            </a:fld>
            <a:endParaRPr lang="en-US" altLang="zh-CN"/>
          </a:p>
        </p:txBody>
      </p:sp>
    </p:spTree>
    <p:extLst>
      <p:ext uri="{BB962C8B-B14F-4D97-AF65-F5344CB8AC3E}">
        <p14:creationId xmlns:p14="http://schemas.microsoft.com/office/powerpoint/2010/main" val="128935651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122" name="Rectangle 2"/>
          <p:cNvSpPr>
            <a:spLocks noGrp="1" noChangeArrowheads="1"/>
          </p:cNvSpPr>
          <p:nvPr>
            <p:ph type="title"/>
          </p:nvPr>
        </p:nvSpPr>
        <p:spPr>
          <a:noFill/>
          <a:ln/>
        </p:spPr>
        <p:txBody>
          <a:bodyPr vert="horz" lIns="92075" tIns="46038" rIns="92075" bIns="46038" rtlCol="0" anchor="ctr">
            <a:normAutofit/>
          </a:bodyPr>
          <a:lstStyle/>
          <a:p>
            <a:r>
              <a:rPr lang="en-US" altLang="zh-CN" dirty="0">
                <a:latin typeface="Times New Roman" panose="02020603050405020304" pitchFamily="18" charset="0"/>
              </a:rPr>
              <a:t>3. </a:t>
            </a:r>
            <a:r>
              <a:rPr lang="zh-CN" altLang="en-US" dirty="0">
                <a:latin typeface="Times New Roman" panose="02020603050405020304" pitchFamily="18" charset="0"/>
              </a:rPr>
              <a:t>正则文法</a:t>
            </a:r>
            <a:r>
              <a:rPr lang="en-US" altLang="zh-CN" dirty="0">
                <a:latin typeface="Times New Roman" panose="02020603050405020304" pitchFamily="18" charset="0"/>
              </a:rPr>
              <a:t>(RG)</a:t>
            </a:r>
          </a:p>
        </p:txBody>
      </p:sp>
      <p:sp>
        <p:nvSpPr>
          <p:cNvPr id="1029123" name="Rectangle 3"/>
          <p:cNvSpPr>
            <a:spLocks noGrp="1" noChangeArrowheads="1"/>
          </p:cNvSpPr>
          <p:nvPr>
            <p:ph idx="1"/>
          </p:nvPr>
        </p:nvSpPr>
        <p:spPr>
          <a:noFill/>
          <a:ln/>
        </p:spPr>
        <p:txBody>
          <a:bodyPr vert="horz" lIns="92075" tIns="46038" rIns="92075" bIns="46038" rtlCol="0">
            <a:normAutofit fontScale="77500" lnSpcReduction="20000"/>
          </a:bodyPr>
          <a:lstStyle/>
          <a:p>
            <a:pPr algn="just">
              <a:lnSpc>
                <a:spcPct val="160000"/>
              </a:lnSpc>
            </a:pPr>
            <a:r>
              <a:rPr lang="zh-CN" altLang="en-US" sz="3000" b="1" dirty="0">
                <a:latin typeface="Times New Roman" panose="02020603050405020304" pitchFamily="18" charset="0"/>
                <a:ea typeface="楷体_GB2312" pitchFamily="49" charset="-122"/>
              </a:rPr>
              <a:t>设Ａ、Ｂ∈Ｖ，</a:t>
            </a:r>
            <a:r>
              <a:rPr lang="en-US" altLang="zh-CN" sz="3000" b="1" dirty="0" err="1">
                <a:latin typeface="Times New Roman" panose="02020603050405020304" pitchFamily="18" charset="0"/>
                <a:ea typeface="楷体_GB2312" pitchFamily="49" charset="-122"/>
              </a:rPr>
              <a:t>w∈T</a:t>
            </a:r>
            <a:r>
              <a:rPr lang="en-US" altLang="zh-CN" sz="3000" b="1" baseline="30000" dirty="0">
                <a:latin typeface="Times New Roman" panose="02020603050405020304" pitchFamily="18" charset="0"/>
                <a:ea typeface="楷体_GB2312" pitchFamily="49" charset="-122"/>
              </a:rPr>
              <a:t>+</a:t>
            </a:r>
            <a:r>
              <a:rPr lang="zh-CN" altLang="en-US" sz="3000" b="1" dirty="0">
                <a:latin typeface="Times New Roman" panose="02020603050405020304" pitchFamily="18" charset="0"/>
                <a:ea typeface="楷体_GB2312" pitchFamily="49" charset="-122"/>
              </a:rPr>
              <a:t>或为</a:t>
            </a:r>
            <a:r>
              <a:rPr lang="en-US" altLang="en-US" sz="3000" b="1" dirty="0">
                <a:latin typeface="Times New Roman" panose="02020603050405020304" pitchFamily="18" charset="0"/>
                <a:ea typeface="楷体_GB2312" pitchFamily="49" charset="-122"/>
                <a:sym typeface="Symbol" panose="05050102010706020507" pitchFamily="18" charset="2"/>
              </a:rPr>
              <a:t></a:t>
            </a:r>
            <a:r>
              <a:rPr lang="zh-CN" altLang="en-US" sz="3000" b="1" dirty="0">
                <a:latin typeface="Times New Roman" panose="02020603050405020304" pitchFamily="18" charset="0"/>
                <a:ea typeface="楷体_GB2312" pitchFamily="49" charset="-122"/>
                <a:sym typeface="Symbol" panose="05050102010706020507" pitchFamily="18" charset="2"/>
              </a:rPr>
              <a:t>，如果对于</a:t>
            </a:r>
            <a:r>
              <a:rPr lang="zh-CN" altLang="en-US"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rPr>
              <a:t>α</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rPr>
              <a:t>β</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P</a:t>
            </a:r>
            <a:r>
              <a:rPr lang="zh-CN" altLang="en-US" b="1" i="1" dirty="0">
                <a:latin typeface="Times New Roman" panose="02020603050405020304" pitchFamily="18" charset="0"/>
                <a:ea typeface="楷体_GB2312" pitchFamily="49" charset="-122"/>
              </a:rPr>
              <a:t>， </a:t>
            </a:r>
            <a:r>
              <a:rPr lang="en-US" altLang="zh-CN" b="1" i="1" dirty="0">
                <a:latin typeface="Times New Roman" panose="02020603050405020304" pitchFamily="18" charset="0"/>
                <a:ea typeface="楷体_GB2312" pitchFamily="49" charset="-122"/>
              </a:rPr>
              <a:t>α</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rPr>
              <a:t>β</a:t>
            </a:r>
            <a:r>
              <a:rPr lang="zh-CN" altLang="en-US" b="1" dirty="0">
                <a:latin typeface="Times New Roman" panose="02020603050405020304" pitchFamily="18" charset="0"/>
                <a:ea typeface="楷体_GB2312" pitchFamily="49" charset="-122"/>
              </a:rPr>
              <a:t>均具有如下形式：</a:t>
            </a:r>
            <a:endParaRPr lang="zh-CN" altLang="en-US" sz="3000" b="1" dirty="0">
              <a:latin typeface="Times New Roman" panose="02020603050405020304" pitchFamily="18" charset="0"/>
              <a:ea typeface="楷体_GB2312" pitchFamily="49" charset="-122"/>
            </a:endParaRPr>
          </a:p>
          <a:p>
            <a:pPr algn="just">
              <a:lnSpc>
                <a:spcPct val="160000"/>
              </a:lnSpc>
            </a:pPr>
            <a:r>
              <a:rPr lang="zh-CN" altLang="en-US" sz="3000" b="1" dirty="0">
                <a:latin typeface="Times New Roman" panose="02020603050405020304" pitchFamily="18" charset="0"/>
                <a:ea typeface="楷体_GB2312" pitchFamily="49" charset="-122"/>
              </a:rPr>
              <a:t>右线性</a:t>
            </a:r>
            <a:r>
              <a:rPr lang="en-US" altLang="zh-CN" sz="3000" b="1" dirty="0">
                <a:latin typeface="Times New Roman" panose="02020603050405020304" pitchFamily="18" charset="0"/>
                <a:ea typeface="楷体_GB2312" pitchFamily="49" charset="-122"/>
              </a:rPr>
              <a:t>(Right Linear)</a:t>
            </a:r>
            <a:r>
              <a:rPr lang="zh-CN" altLang="en-US" sz="3000" b="1" dirty="0">
                <a:latin typeface="Times New Roman" panose="02020603050405020304" pitchFamily="18" charset="0"/>
                <a:ea typeface="楷体_GB2312" pitchFamily="49" charset="-122"/>
              </a:rPr>
              <a:t>文法：Ａ→</a:t>
            </a:r>
            <a:r>
              <a:rPr lang="en-US" altLang="zh-CN" sz="3000" b="1" dirty="0">
                <a:latin typeface="Times New Roman" panose="02020603050405020304" pitchFamily="18" charset="0"/>
                <a:ea typeface="楷体_GB2312" pitchFamily="49" charset="-122"/>
              </a:rPr>
              <a:t>w</a:t>
            </a:r>
            <a:r>
              <a:rPr lang="zh-CN" altLang="en-US" sz="3000" b="1" dirty="0">
                <a:latin typeface="Times New Roman" panose="02020603050405020304" pitchFamily="18" charset="0"/>
                <a:ea typeface="楷体_GB2312" pitchFamily="49" charset="-122"/>
              </a:rPr>
              <a:t>Ｂ或Ａ→</a:t>
            </a:r>
            <a:r>
              <a:rPr lang="en-US" altLang="zh-CN" sz="3000" b="1" dirty="0">
                <a:latin typeface="Times New Roman" panose="02020603050405020304" pitchFamily="18" charset="0"/>
                <a:ea typeface="楷体_GB2312" pitchFamily="49" charset="-122"/>
              </a:rPr>
              <a:t>w</a:t>
            </a:r>
          </a:p>
          <a:p>
            <a:pPr algn="just">
              <a:lnSpc>
                <a:spcPct val="160000"/>
              </a:lnSpc>
            </a:pPr>
            <a:r>
              <a:rPr lang="zh-CN" altLang="en-US" sz="3000" b="1" dirty="0">
                <a:latin typeface="Times New Roman" panose="02020603050405020304" pitchFamily="18" charset="0"/>
                <a:ea typeface="楷体_GB2312" pitchFamily="49" charset="-122"/>
              </a:rPr>
              <a:t>左线性</a:t>
            </a:r>
            <a:r>
              <a:rPr lang="en-US" altLang="zh-CN" sz="3000" b="1" dirty="0">
                <a:latin typeface="Times New Roman" panose="02020603050405020304" pitchFamily="18" charset="0"/>
                <a:ea typeface="楷体_GB2312" pitchFamily="49" charset="-122"/>
              </a:rPr>
              <a:t>(Left Linear)</a:t>
            </a:r>
            <a:r>
              <a:rPr lang="zh-CN" altLang="en-US" sz="3000" b="1" dirty="0">
                <a:latin typeface="Times New Roman" panose="02020603050405020304" pitchFamily="18" charset="0"/>
                <a:ea typeface="楷体_GB2312" pitchFamily="49" charset="-122"/>
              </a:rPr>
              <a:t>文法：Ａ→Ｂ</a:t>
            </a:r>
            <a:r>
              <a:rPr lang="en-US" altLang="zh-CN" sz="3000" b="1" dirty="0">
                <a:latin typeface="Times New Roman" panose="02020603050405020304" pitchFamily="18" charset="0"/>
                <a:ea typeface="楷体_GB2312" pitchFamily="49" charset="-122"/>
              </a:rPr>
              <a:t>w</a:t>
            </a:r>
            <a:r>
              <a:rPr lang="zh-CN" altLang="en-US" sz="3000" b="1" dirty="0">
                <a:latin typeface="Times New Roman" panose="02020603050405020304" pitchFamily="18" charset="0"/>
                <a:ea typeface="楷体_GB2312" pitchFamily="49" charset="-122"/>
              </a:rPr>
              <a:t>或Ａ→</a:t>
            </a:r>
            <a:r>
              <a:rPr lang="en-US" altLang="zh-CN" sz="3000" b="1" dirty="0">
                <a:latin typeface="Times New Roman" panose="02020603050405020304" pitchFamily="18" charset="0"/>
                <a:ea typeface="楷体_GB2312" pitchFamily="49" charset="-122"/>
              </a:rPr>
              <a:t>w</a:t>
            </a:r>
          </a:p>
          <a:p>
            <a:pPr>
              <a:lnSpc>
                <a:spcPct val="160000"/>
              </a:lnSpc>
              <a:buFontTx/>
              <a:buNone/>
            </a:pPr>
            <a:r>
              <a:rPr lang="en-US" altLang="zh-CN" sz="3000" b="1" dirty="0">
                <a:latin typeface="Times New Roman" panose="02020603050405020304" pitchFamily="18" charset="0"/>
                <a:ea typeface="楷体_GB2312" pitchFamily="49" charset="-122"/>
              </a:rPr>
              <a:t>  </a:t>
            </a:r>
            <a:r>
              <a:rPr lang="zh-CN" altLang="en-US" sz="3000" b="1" dirty="0">
                <a:latin typeface="Times New Roman" panose="02020603050405020304" pitchFamily="18" charset="0"/>
                <a:ea typeface="楷体_GB2312" pitchFamily="49" charset="-122"/>
              </a:rPr>
              <a:t>都是</a:t>
            </a:r>
            <a:r>
              <a:rPr lang="zh-CN" altLang="en-US" sz="3000" b="1" dirty="0">
                <a:solidFill>
                  <a:srgbClr val="FF0000"/>
                </a:solidFill>
                <a:latin typeface="Times New Roman" panose="02020603050405020304" pitchFamily="18" charset="0"/>
                <a:ea typeface="楷体_GB2312" pitchFamily="49" charset="-122"/>
              </a:rPr>
              <a:t>３型文法</a:t>
            </a:r>
            <a:r>
              <a:rPr lang="en-US" altLang="zh-CN" sz="3000" b="1" dirty="0">
                <a:latin typeface="Times New Roman" panose="02020603050405020304" pitchFamily="18" charset="0"/>
                <a:ea typeface="楷体_GB2312" pitchFamily="49" charset="-122"/>
              </a:rPr>
              <a:t>(</a:t>
            </a:r>
            <a:r>
              <a:rPr lang="zh-CN" altLang="en-US" sz="3000" b="1" dirty="0">
                <a:latin typeface="Times New Roman" panose="02020603050405020304" pitchFamily="18" charset="0"/>
                <a:ea typeface="楷体_GB2312" pitchFamily="49" charset="-122"/>
              </a:rPr>
              <a:t>正规文法 </a:t>
            </a:r>
            <a:r>
              <a:rPr lang="en-US" altLang="zh-CN" sz="3000" b="1" dirty="0">
                <a:latin typeface="Times New Roman" panose="02020603050405020304" pitchFamily="18" charset="0"/>
                <a:ea typeface="楷体_GB2312" pitchFamily="49" charset="-122"/>
              </a:rPr>
              <a:t>Regular Grammar -RG)</a:t>
            </a:r>
          </a:p>
          <a:p>
            <a:pPr algn="just">
              <a:lnSpc>
                <a:spcPct val="160000"/>
              </a:lnSpc>
            </a:pPr>
            <a:r>
              <a:rPr lang="en-US" altLang="zh-CN" sz="3000" b="1" dirty="0">
                <a:latin typeface="Times New Roman" panose="02020603050405020304" pitchFamily="18" charset="0"/>
                <a:ea typeface="楷体_GB2312" pitchFamily="49" charset="-122"/>
              </a:rPr>
              <a:t>L(G)</a:t>
            </a:r>
            <a:r>
              <a:rPr lang="zh-CN" altLang="en-US" sz="3000" b="1" dirty="0">
                <a:latin typeface="Times New Roman" panose="02020603050405020304" pitchFamily="18" charset="0"/>
                <a:ea typeface="楷体_GB2312" pitchFamily="49" charset="-122"/>
              </a:rPr>
              <a:t>为</a:t>
            </a:r>
            <a:r>
              <a:rPr lang="en-US" altLang="zh-CN" sz="3000" b="1" dirty="0">
                <a:latin typeface="Times New Roman" panose="02020603050405020304" pitchFamily="18" charset="0"/>
                <a:ea typeface="楷体_GB2312" pitchFamily="49" charset="-122"/>
              </a:rPr>
              <a:t>3</a:t>
            </a:r>
            <a:r>
              <a:rPr lang="zh-CN" altLang="en-US" sz="3000" b="1" dirty="0">
                <a:latin typeface="Times New Roman" panose="02020603050405020304" pitchFamily="18" charset="0"/>
                <a:ea typeface="楷体_GB2312" pitchFamily="49" charset="-122"/>
              </a:rPr>
              <a:t>型</a:t>
            </a:r>
            <a:r>
              <a:rPr lang="en-US" altLang="zh-CN" sz="3000" b="1" dirty="0">
                <a:latin typeface="Times New Roman" panose="02020603050405020304" pitchFamily="18" charset="0"/>
                <a:ea typeface="楷体_GB2312" pitchFamily="49" charset="-122"/>
              </a:rPr>
              <a:t>/</a:t>
            </a:r>
            <a:r>
              <a:rPr lang="zh-CN" altLang="en-US" sz="3000" b="1" dirty="0">
                <a:latin typeface="Times New Roman" panose="02020603050405020304" pitchFamily="18" charset="0"/>
                <a:ea typeface="楷体_GB2312" pitchFamily="49" charset="-122"/>
              </a:rPr>
              <a:t>正规集</a:t>
            </a:r>
            <a:r>
              <a:rPr lang="en-US" altLang="zh-CN" sz="3000" b="1" dirty="0">
                <a:latin typeface="Times New Roman" panose="02020603050405020304" pitchFamily="18" charset="0"/>
                <a:ea typeface="楷体_GB2312" pitchFamily="49" charset="-122"/>
              </a:rPr>
              <a:t>/</a:t>
            </a:r>
            <a:r>
              <a:rPr lang="zh-CN" altLang="en-US" sz="3000" b="1" dirty="0">
                <a:latin typeface="Times New Roman" panose="02020603050405020304" pitchFamily="18" charset="0"/>
                <a:ea typeface="楷体_GB2312" pitchFamily="49" charset="-122"/>
              </a:rPr>
              <a:t>正则集</a:t>
            </a:r>
            <a:r>
              <a:rPr lang="en-US" altLang="zh-CN" sz="3000" b="1" dirty="0">
                <a:latin typeface="Times New Roman" panose="02020603050405020304" pitchFamily="18" charset="0"/>
                <a:ea typeface="楷体_GB2312" pitchFamily="49" charset="-122"/>
              </a:rPr>
              <a:t>/</a:t>
            </a:r>
            <a:r>
              <a:rPr lang="zh-CN" altLang="en-US" sz="3000" b="1" dirty="0">
                <a:latin typeface="Times New Roman" panose="02020603050405020304" pitchFamily="18" charset="0"/>
                <a:ea typeface="楷体_GB2312" pitchFamily="49" charset="-122"/>
              </a:rPr>
              <a:t>正则语言（</a:t>
            </a:r>
            <a:r>
              <a:rPr lang="en-US" altLang="zh-CN" sz="3000" b="1" dirty="0">
                <a:latin typeface="Times New Roman" panose="02020603050405020304" pitchFamily="18" charset="0"/>
                <a:ea typeface="楷体_GB2312" pitchFamily="49" charset="-122"/>
              </a:rPr>
              <a:t>RL</a:t>
            </a:r>
            <a:r>
              <a:rPr lang="zh-CN" altLang="en-US" sz="3000" b="1" dirty="0">
                <a:latin typeface="Times New Roman" panose="02020603050405020304" pitchFamily="18" charset="0"/>
                <a:ea typeface="楷体_GB2312" pitchFamily="49" charset="-122"/>
              </a:rPr>
              <a:t>）</a:t>
            </a:r>
          </a:p>
          <a:p>
            <a:pPr lvl="1" algn="just">
              <a:lnSpc>
                <a:spcPct val="160000"/>
              </a:lnSpc>
            </a:pPr>
            <a:r>
              <a:rPr lang="zh-CN" altLang="en-US" sz="3000" b="1" dirty="0">
                <a:latin typeface="Times New Roman" panose="02020603050405020304" pitchFamily="18" charset="0"/>
                <a:ea typeface="楷体_GB2312" pitchFamily="49" charset="-122"/>
              </a:rPr>
              <a:t>能描述程序设计语言的多数单词</a:t>
            </a:r>
          </a:p>
          <a:p>
            <a:pPr lvl="1" algn="just">
              <a:lnSpc>
                <a:spcPct val="160000"/>
              </a:lnSpc>
            </a:pPr>
            <a:r>
              <a:rPr lang="zh-CN" altLang="en-US" sz="3000" b="1" dirty="0">
                <a:latin typeface="Times New Roman" panose="02020603050405020304" pitchFamily="18" charset="0"/>
                <a:ea typeface="楷体_GB2312" pitchFamily="49" charset="-122"/>
              </a:rPr>
              <a:t>左、右线性文法不可混用</a:t>
            </a:r>
          </a:p>
        </p:txBody>
      </p:sp>
      <p:sp>
        <p:nvSpPr>
          <p:cNvPr id="4" name="日期占位符 3"/>
          <p:cNvSpPr>
            <a:spLocks noGrp="1"/>
          </p:cNvSpPr>
          <p:nvPr>
            <p:ph type="dt" sz="half" idx="10"/>
          </p:nvPr>
        </p:nvSpPr>
        <p:spPr/>
        <p:txBody>
          <a:bodyPr/>
          <a:lstStyle/>
          <a:p>
            <a:fld id="{2CEFDA52-3D22-4FA6-AE33-EC7B43C0FC37}"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9CD36B05-FA9A-4298-87C5-6033C9A0F993}" type="slidenum">
              <a:rPr lang="en-US" altLang="zh-CN"/>
              <a:pPr/>
              <a:t>50</a:t>
            </a:fld>
            <a:endParaRPr lang="en-US" altLang="zh-CN"/>
          </a:p>
        </p:txBody>
      </p:sp>
    </p:spTree>
    <p:extLst>
      <p:ext uri="{BB962C8B-B14F-4D97-AF65-F5344CB8AC3E}">
        <p14:creationId xmlns:p14="http://schemas.microsoft.com/office/powerpoint/2010/main" val="274143530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p:txBody>
          <a:bodyPr>
            <a:normAutofit/>
          </a:bodyPr>
          <a:lstStyle/>
          <a:p>
            <a:r>
              <a:rPr lang="zh-CN" altLang="en-US">
                <a:latin typeface="Times New Roman" panose="02020603050405020304" pitchFamily="18" charset="0"/>
              </a:rPr>
              <a:t>文法举例</a:t>
            </a:r>
          </a:p>
        </p:txBody>
      </p:sp>
      <p:sp>
        <p:nvSpPr>
          <p:cNvPr id="1030147" name="Rectangle 3"/>
          <p:cNvSpPr>
            <a:spLocks noGrp="1" noChangeArrowheads="1"/>
          </p:cNvSpPr>
          <p:nvPr>
            <p:ph idx="1"/>
          </p:nvPr>
        </p:nvSpPr>
        <p:spPr/>
        <p:txBody>
          <a:bodyPr/>
          <a:lstStyle/>
          <a:p>
            <a:pPr algn="just">
              <a:buFontTx/>
              <a:buNone/>
            </a:pPr>
            <a:r>
              <a:rPr lang="zh-CN" altLang="en-US" b="1">
                <a:latin typeface="Times New Roman" panose="02020603050405020304" pitchFamily="18" charset="0"/>
                <a:ea typeface="楷体_GB2312" pitchFamily="49" charset="-122"/>
              </a:rPr>
              <a:t>正规文法（</a:t>
            </a:r>
            <a:r>
              <a:rPr lang="en-US" altLang="zh-CN" b="1">
                <a:latin typeface="Times New Roman" panose="02020603050405020304" pitchFamily="18" charset="0"/>
                <a:ea typeface="楷体_GB2312" pitchFamily="49" charset="-122"/>
              </a:rPr>
              <a:t>RG</a:t>
            </a:r>
            <a:r>
              <a:rPr lang="zh-CN" altLang="en-US" b="1">
                <a:latin typeface="Times New Roman" panose="02020603050405020304" pitchFamily="18" charset="0"/>
                <a:ea typeface="楷体_GB2312" pitchFamily="49" charset="-122"/>
              </a:rPr>
              <a:t>）：</a:t>
            </a:r>
          </a:p>
          <a:p>
            <a:pPr algn="just">
              <a:buFontTx/>
              <a:buNone/>
            </a:pPr>
            <a:r>
              <a:rPr lang="en-US" altLang="zh-CN" b="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sym typeface="Symbol" panose="05050102010706020507" pitchFamily="18" charset="2"/>
              </a:rPr>
              <a:t>0 </a:t>
            </a:r>
            <a:r>
              <a:rPr lang="en-US" altLang="zh-CN" b="1">
                <a:latin typeface="Times New Roman" panose="02020603050405020304" pitchFamily="18" charset="0"/>
                <a:ea typeface="楷体_GB2312" pitchFamily="49" charset="-122"/>
              </a:rPr>
              <a:t>| 1 | 00 | 11 </a:t>
            </a:r>
          </a:p>
          <a:p>
            <a:pPr algn="just">
              <a:buFontTx/>
              <a:buNone/>
            </a:pPr>
            <a:r>
              <a:rPr lang="en-US" altLang="zh-CN" b="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sym typeface="Symbol" panose="05050102010706020507" pitchFamily="18" charset="2"/>
              </a:rPr>
              <a:t>0 </a:t>
            </a:r>
            <a:r>
              <a:rPr lang="en-US" altLang="zh-CN" b="1">
                <a:latin typeface="Times New Roman" panose="02020603050405020304" pitchFamily="18" charset="0"/>
                <a:ea typeface="楷体_GB2312" pitchFamily="49" charset="-122"/>
              </a:rPr>
              <a:t>| 1 | 0A | 1B</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 </a:t>
            </a:r>
            <a:r>
              <a:rPr lang="en-US" altLang="zh-CN" b="1">
                <a:latin typeface="Times New Roman" panose="02020603050405020304" pitchFamily="18" charset="0"/>
                <a:ea typeface="楷体_GB2312" pitchFamily="49" charset="-122"/>
                <a:sym typeface="Symbol" panose="05050102010706020507" pitchFamily="18" charset="2"/>
              </a:rPr>
              <a:t>0</a:t>
            </a:r>
            <a:r>
              <a:rPr lang="zh-CN" altLang="en-US" b="1">
                <a:latin typeface="Times New Roman" panose="02020603050405020304" pitchFamily="18" charset="0"/>
                <a:ea typeface="楷体_GB2312" pitchFamily="49" charset="-122"/>
                <a:sym typeface="Symbol" panose="05050102010706020507" pitchFamily="18" charset="2"/>
              </a:rPr>
              <a:t>，</a:t>
            </a:r>
            <a:r>
              <a:rPr lang="en-US" altLang="zh-CN" b="1">
                <a:latin typeface="Times New Roman" panose="02020603050405020304" pitchFamily="18" charset="0"/>
                <a:ea typeface="楷体_GB2312" pitchFamily="49" charset="-122"/>
                <a:sym typeface="Symbol" panose="05050102010706020507" pitchFamily="18" charset="2"/>
              </a:rPr>
              <a:t>B 1</a:t>
            </a:r>
            <a:endParaRPr lang="en-US" altLang="zh-CN" b="1">
              <a:latin typeface="Times New Roman" panose="02020603050405020304" pitchFamily="18" charset="0"/>
              <a:ea typeface="楷体_GB2312" pitchFamily="49" charset="-122"/>
            </a:endParaRPr>
          </a:p>
          <a:p>
            <a:pPr algn="just">
              <a:buFontTx/>
              <a:buNone/>
            </a:pPr>
            <a:r>
              <a:rPr lang="en-US" altLang="zh-CN" b="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5</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sym typeface="Symbol" panose="05050102010706020507" pitchFamily="18" charset="2"/>
              </a:rPr>
              <a:t>0 </a:t>
            </a:r>
            <a:r>
              <a:rPr lang="en-US" altLang="zh-CN" b="1">
                <a:latin typeface="Times New Roman" panose="02020603050405020304" pitchFamily="18" charset="0"/>
                <a:ea typeface="楷体_GB2312" pitchFamily="49" charset="-122"/>
              </a:rPr>
              <a:t>| 0S</a:t>
            </a:r>
          </a:p>
          <a:p>
            <a:pPr algn="just">
              <a:buFontTx/>
              <a:buNone/>
            </a:pPr>
            <a:r>
              <a:rPr lang="en-US" altLang="zh-CN" b="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8</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a:t>
            </a:r>
            <a:r>
              <a:rPr lang="en-US" altLang="zh-CN" b="1">
                <a:latin typeface="Times New Roman" panose="02020603050405020304" pitchFamily="18" charset="0"/>
                <a:ea typeface="楷体_GB2312" pitchFamily="49" charset="-122"/>
                <a:sym typeface="Symbol" panose="05050102010706020507" pitchFamily="18" charset="2"/>
              </a:rPr>
              <a:t>aS </a:t>
            </a:r>
            <a:r>
              <a:rPr lang="en-US" altLang="zh-CN" b="1">
                <a:latin typeface="Times New Roman" panose="02020603050405020304" pitchFamily="18" charset="0"/>
                <a:ea typeface="楷体_GB2312" pitchFamily="49" charset="-122"/>
              </a:rPr>
              <a:t>| bS | cS | a | b | c</a:t>
            </a:r>
            <a:endParaRPr lang="en-US" altLang="zh-CN" b="1">
              <a:latin typeface="Times New Roman" panose="02020603050405020304" pitchFamily="18" charset="0"/>
              <a:ea typeface="楷体_GB2312" pitchFamily="49" charset="-122"/>
              <a:sym typeface="Symbol" panose="05050102010706020507" pitchFamily="18" charset="2"/>
            </a:endParaRPr>
          </a:p>
        </p:txBody>
      </p:sp>
      <p:sp>
        <p:nvSpPr>
          <p:cNvPr id="4" name="日期占位符 3"/>
          <p:cNvSpPr>
            <a:spLocks noGrp="1"/>
          </p:cNvSpPr>
          <p:nvPr>
            <p:ph type="dt" sz="half" idx="10"/>
          </p:nvPr>
        </p:nvSpPr>
        <p:spPr/>
        <p:txBody>
          <a:bodyPr/>
          <a:lstStyle/>
          <a:p>
            <a:fld id="{FB7A3D3C-7CE1-4473-BC14-9FBE6BD969DD}"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9270B85C-A6F5-40A6-911B-6C933C564BA6}" type="slidenum">
              <a:rPr lang="en-US" altLang="zh-CN"/>
              <a:pPr/>
              <a:t>51</a:t>
            </a:fld>
            <a:endParaRPr lang="en-US" altLang="zh-CN"/>
          </a:p>
        </p:txBody>
      </p:sp>
    </p:spTree>
    <p:extLst>
      <p:ext uri="{BB962C8B-B14F-4D97-AF65-F5344CB8AC3E}">
        <p14:creationId xmlns:p14="http://schemas.microsoft.com/office/powerpoint/2010/main" val="2515809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p:txBody>
          <a:bodyPr/>
          <a:lstStyle/>
          <a:p>
            <a:r>
              <a:rPr lang="en-US" altLang="zh-CN">
                <a:latin typeface="Times New Roman" panose="02020603050405020304" pitchFamily="18" charset="0"/>
              </a:rPr>
              <a:t>Chomsky</a:t>
            </a:r>
            <a:r>
              <a:rPr lang="zh-CN" altLang="en-US">
                <a:latin typeface="Times New Roman" panose="02020603050405020304" pitchFamily="18" charset="0"/>
              </a:rPr>
              <a:t>体系</a:t>
            </a:r>
            <a:r>
              <a:rPr lang="en-US" altLang="zh-CN">
                <a:latin typeface="Times New Roman" panose="02020603050405020304" pitchFamily="18" charset="0"/>
              </a:rPr>
              <a:t>——</a:t>
            </a:r>
            <a:r>
              <a:rPr lang="zh-CN" altLang="en-US">
                <a:latin typeface="Times New Roman" panose="02020603050405020304" pitchFamily="18" charset="0"/>
              </a:rPr>
              <a:t>总结</a:t>
            </a:r>
          </a:p>
        </p:txBody>
      </p:sp>
      <p:sp>
        <p:nvSpPr>
          <p:cNvPr id="1032195" name="Rectangle 3"/>
          <p:cNvSpPr>
            <a:spLocks noGrp="1" noChangeArrowheads="1"/>
          </p:cNvSpPr>
          <p:nvPr>
            <p:ph idx="1"/>
          </p:nvPr>
        </p:nvSpPr>
        <p:spPr/>
        <p:txBody>
          <a:bodyPr>
            <a:normAutofit lnSpcReduction="10000"/>
          </a:bodyPr>
          <a:lstStyle/>
          <a:p>
            <a:pPr>
              <a:buFontTx/>
              <a:buNone/>
            </a:pPr>
            <a:r>
              <a:rPr lang="zh-CN" altLang="en-US" sz="2400" b="1" dirty="0">
                <a:latin typeface="Times New Roman" panose="02020603050405020304" pitchFamily="18" charset="0"/>
                <a:ea typeface="楷体_GB2312" pitchFamily="49" charset="-122"/>
              </a:rPr>
              <a:t>Ｇ </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Ｖ，</a:t>
            </a:r>
            <a:r>
              <a:rPr lang="en-US" altLang="zh-CN" sz="2400" b="1" dirty="0">
                <a:latin typeface="Times New Roman" panose="02020603050405020304" pitchFamily="18" charset="0"/>
                <a:ea typeface="楷体_GB2312" pitchFamily="49" charset="-122"/>
              </a:rPr>
              <a:t>T</a:t>
            </a:r>
            <a:r>
              <a:rPr lang="zh-CN" altLang="en-US" sz="2400" b="1" dirty="0">
                <a:latin typeface="Times New Roman" panose="02020603050405020304" pitchFamily="18" charset="0"/>
                <a:ea typeface="楷体_GB2312" pitchFamily="49" charset="-122"/>
              </a:rPr>
              <a:t>，Ｐ，Ｓ</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是一个文法</a:t>
            </a:r>
            <a:r>
              <a:rPr lang="en-US" altLang="zh-CN" sz="2400" b="1" dirty="0">
                <a:latin typeface="Times New Roman" panose="02020603050405020304" pitchFamily="18" charset="0"/>
                <a:ea typeface="楷体_GB2312" pitchFamily="49" charset="-122"/>
              </a:rPr>
              <a:t>,α→β ∈ P</a:t>
            </a:r>
          </a:p>
          <a:p>
            <a:pPr>
              <a:buFontTx/>
              <a:buNone/>
            </a:pPr>
            <a:r>
              <a:rPr lang="en-US" altLang="zh-CN" sz="2400" b="1" dirty="0">
                <a:latin typeface="Times New Roman" panose="02020603050405020304" pitchFamily="18" charset="0"/>
                <a:ea typeface="楷体_GB2312" pitchFamily="49" charset="-122"/>
              </a:rPr>
              <a:t>*	G</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型文法，</a:t>
            </a:r>
            <a:r>
              <a:rPr lang="en-US" altLang="zh-CN" sz="2400" b="1" dirty="0">
                <a:latin typeface="Times New Roman" panose="02020603050405020304" pitchFamily="18" charset="0"/>
                <a:ea typeface="楷体_GB2312" pitchFamily="49" charset="-122"/>
              </a:rPr>
              <a:t>L(G)</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型语言；</a:t>
            </a:r>
          </a:p>
          <a:p>
            <a:pPr>
              <a:buFontTx/>
              <a:buNone/>
            </a:pPr>
            <a:r>
              <a:rPr lang="zh-CN" altLang="en-US"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a:t>
            </a:r>
            <a:r>
              <a:rPr lang="zh-CN" altLang="en-US" sz="2400" b="1" dirty="0">
                <a:solidFill>
                  <a:srgbClr val="FF0000"/>
                </a:solidFill>
                <a:latin typeface="Times New Roman" panose="02020603050405020304" pitchFamily="18" charset="0"/>
                <a:ea typeface="楷体_GB2312" pitchFamily="49" charset="-122"/>
              </a:rPr>
              <a:t>其能力相当于图灵机</a:t>
            </a:r>
          </a:p>
          <a:p>
            <a:pPr>
              <a:buFontTx/>
              <a:buNone/>
            </a:pPr>
            <a:r>
              <a:rPr lang="zh-CN" altLang="en-US" sz="2400" b="1" dirty="0">
                <a:latin typeface="Times New Roman" panose="02020603050405020304" pitchFamily="18" charset="0"/>
                <a:ea typeface="楷体_GB2312" pitchFamily="49" charset="-122"/>
              </a:rPr>
              <a:t>*	</a:t>
            </a:r>
            <a:r>
              <a:rPr lang="el-GR" altLang="zh-CN" sz="2400" b="1" dirty="0">
                <a:latin typeface="Times New Roman" panose="02020603050405020304" pitchFamily="18" charset="0"/>
                <a:ea typeface="楷体_GB2312" pitchFamily="49" charset="-122"/>
              </a:rPr>
              <a:t>α→β</a:t>
            </a:r>
            <a:r>
              <a:rPr lang="zh-CN" altLang="en-US" sz="2400" b="1" dirty="0">
                <a:latin typeface="Times New Roman" panose="02020603050405020304" pitchFamily="18" charset="0"/>
                <a:ea typeface="楷体_GB2312" pitchFamily="49" charset="-122"/>
              </a:rPr>
              <a:t>的形式为</a:t>
            </a:r>
            <a:r>
              <a:rPr lang="el-GR" altLang="zh-CN" sz="2400" b="1" dirty="0">
                <a:latin typeface="Times New Roman" panose="02020603050405020304" pitchFamily="18" charset="0"/>
                <a:ea typeface="楷体_GB2312" pitchFamily="49" charset="-122"/>
              </a:rPr>
              <a:t>α1</a:t>
            </a:r>
            <a:r>
              <a:rPr lang="en-US" altLang="zh-CN" sz="2400" b="1" dirty="0">
                <a:latin typeface="Times New Roman" panose="02020603050405020304" pitchFamily="18" charset="0"/>
                <a:ea typeface="楷体_GB2312" pitchFamily="49" charset="-122"/>
              </a:rPr>
              <a:t>A </a:t>
            </a:r>
            <a:r>
              <a:rPr lang="el-GR" altLang="zh-CN" sz="2400" b="1" dirty="0">
                <a:latin typeface="Times New Roman" panose="02020603050405020304" pitchFamily="18" charset="0"/>
                <a:ea typeface="楷体_GB2312" pitchFamily="49" charset="-122"/>
              </a:rPr>
              <a:t>α2 → α1 β α2</a:t>
            </a:r>
            <a:r>
              <a:rPr lang="en-US" altLang="zh-CN" sz="2400" b="1" dirty="0">
                <a:latin typeface="Times New Roman" panose="02020603050405020304" pitchFamily="18" charset="0"/>
                <a:ea typeface="楷体_GB2312" pitchFamily="49" charset="-122"/>
              </a:rPr>
              <a:t>: G</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型文法，</a:t>
            </a:r>
            <a:r>
              <a:rPr lang="en-US" altLang="zh-CN" sz="2400" b="1" dirty="0">
                <a:latin typeface="Times New Roman" panose="02020603050405020304" pitchFamily="18" charset="0"/>
                <a:ea typeface="楷体_GB2312" pitchFamily="49" charset="-122"/>
              </a:rPr>
              <a:t>L(G)</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型语言</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除Ｓ→</a:t>
            </a:r>
            <a:r>
              <a:rPr lang="en-US" altLang="zh-CN" sz="2400" b="1" dirty="0">
                <a:latin typeface="Times New Roman" panose="02020603050405020304" pitchFamily="18" charset="0"/>
                <a:ea typeface="楷体_GB2312" pitchFamily="49" charset="-122"/>
              </a:rPr>
              <a:t>ε);</a:t>
            </a:r>
          </a:p>
          <a:p>
            <a:pPr>
              <a:buFontTx/>
              <a:buNone/>
            </a:pP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a:t>
            </a:r>
            <a:r>
              <a:rPr lang="zh-CN" altLang="en-US" sz="2400" b="1" dirty="0">
                <a:solidFill>
                  <a:srgbClr val="FF0000"/>
                </a:solidFill>
                <a:latin typeface="Times New Roman" panose="02020603050405020304" pitchFamily="18" charset="0"/>
                <a:ea typeface="楷体_GB2312" pitchFamily="49" charset="-122"/>
              </a:rPr>
              <a:t>其识别系统是线性界限自动机</a:t>
            </a:r>
          </a:p>
          <a:p>
            <a:pPr>
              <a:buFont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α∈</a:t>
            </a:r>
            <a:r>
              <a:rPr lang="zh-CN" altLang="en-US" sz="2400" b="1" dirty="0">
                <a:latin typeface="Times New Roman" panose="02020603050405020304" pitchFamily="18" charset="0"/>
                <a:ea typeface="楷体_GB2312" pitchFamily="49" charset="-122"/>
              </a:rPr>
              <a:t>Ｖ</a:t>
            </a:r>
            <a:r>
              <a:rPr lang="en-US" altLang="zh-CN" sz="2400" b="1" dirty="0">
                <a:latin typeface="Times New Roman" panose="02020603050405020304" pitchFamily="18" charset="0"/>
                <a:ea typeface="楷体_GB2312" pitchFamily="49" charset="-122"/>
              </a:rPr>
              <a:t> : G</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型文法，</a:t>
            </a:r>
            <a:r>
              <a:rPr lang="en-US" altLang="zh-CN" sz="2400" b="1" dirty="0">
                <a:latin typeface="Times New Roman" panose="02020603050405020304" pitchFamily="18" charset="0"/>
                <a:ea typeface="楷体_GB2312" pitchFamily="49" charset="-122"/>
              </a:rPr>
              <a:t>L(G)</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型语言</a:t>
            </a:r>
            <a:r>
              <a:rPr lang="en-US" altLang="zh-CN" sz="2400" b="1" dirty="0">
                <a:latin typeface="Times New Roman" panose="02020603050405020304" pitchFamily="18" charset="0"/>
                <a:ea typeface="楷体_GB2312" pitchFamily="49" charset="-122"/>
              </a:rPr>
              <a:t>;</a:t>
            </a:r>
          </a:p>
          <a:p>
            <a:pPr>
              <a:buFontTx/>
              <a:buNone/>
            </a:pP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a:t>
            </a:r>
            <a:r>
              <a:rPr lang="zh-CN" altLang="en-US" sz="2400" b="1" dirty="0">
                <a:solidFill>
                  <a:srgbClr val="FF0000"/>
                </a:solidFill>
                <a:latin typeface="Times New Roman" panose="02020603050405020304" pitchFamily="18" charset="0"/>
                <a:ea typeface="楷体_GB2312" pitchFamily="49" charset="-122"/>
              </a:rPr>
              <a:t>其识别系统是不确定的下推自动机</a:t>
            </a:r>
          </a:p>
          <a:p>
            <a:pPr>
              <a:buFontTx/>
              <a:buNone/>
            </a:pPr>
            <a:r>
              <a:rPr lang="zh-CN" altLang="en-US" sz="3000" b="1" dirty="0">
                <a:latin typeface="Times New Roman" panose="02020603050405020304" pitchFamily="18" charset="0"/>
                <a:ea typeface="楷体_GB2312" pitchFamily="49" charset="-122"/>
              </a:rPr>
              <a:t>*	</a:t>
            </a:r>
            <a:r>
              <a:rPr lang="en-US" altLang="zh-CN" sz="3000" b="1" dirty="0" err="1">
                <a:latin typeface="Times New Roman" panose="02020603050405020304" pitchFamily="18" charset="0"/>
                <a:ea typeface="楷体_GB2312" pitchFamily="49" charset="-122"/>
              </a:rPr>
              <a:t>A→aB</a:t>
            </a:r>
            <a:r>
              <a:rPr lang="zh-CN" altLang="en-US" sz="3000" b="1" dirty="0">
                <a:latin typeface="Times New Roman" panose="02020603050405020304" pitchFamily="18" charset="0"/>
                <a:ea typeface="楷体_GB2312" pitchFamily="49" charset="-122"/>
              </a:rPr>
              <a:t>或</a:t>
            </a:r>
            <a:r>
              <a:rPr lang="en-US" altLang="zh-CN" sz="3000" b="1" dirty="0" err="1">
                <a:latin typeface="Times New Roman" panose="02020603050405020304" pitchFamily="18" charset="0"/>
                <a:ea typeface="楷体_GB2312" pitchFamily="49" charset="-122"/>
              </a:rPr>
              <a:t>A→a</a:t>
            </a:r>
            <a:r>
              <a:rPr lang="en-US" altLang="zh-CN" sz="30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是右线性文法，</a:t>
            </a:r>
            <a:r>
              <a:rPr lang="en-US" altLang="zh-CN" sz="2400" b="1" dirty="0">
                <a:latin typeface="Times New Roman" panose="02020603050405020304" pitchFamily="18" charset="0"/>
                <a:ea typeface="楷体_GB2312" pitchFamily="49" charset="-122"/>
              </a:rPr>
              <a:t>L(G)</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型语言</a:t>
            </a:r>
          </a:p>
          <a:p>
            <a:pPr>
              <a:buFontTx/>
              <a:buNone/>
            </a:pPr>
            <a:r>
              <a:rPr lang="zh-CN" altLang="en-US" sz="3000" b="1" dirty="0">
                <a:latin typeface="Times New Roman" panose="02020603050405020304" pitchFamily="18" charset="0"/>
                <a:ea typeface="楷体_GB2312" pitchFamily="49" charset="-122"/>
              </a:rPr>
              <a:t>	</a:t>
            </a:r>
            <a:r>
              <a:rPr lang="en-US" altLang="zh-CN" sz="3000" b="1" dirty="0" err="1">
                <a:latin typeface="Times New Roman" panose="02020603050405020304" pitchFamily="18" charset="0"/>
                <a:ea typeface="楷体_GB2312" pitchFamily="49" charset="-122"/>
              </a:rPr>
              <a:t>A→Ba</a:t>
            </a:r>
            <a:r>
              <a:rPr lang="zh-CN" altLang="en-US" sz="3000" b="1" dirty="0">
                <a:latin typeface="Times New Roman" panose="02020603050405020304" pitchFamily="18" charset="0"/>
                <a:ea typeface="楷体_GB2312" pitchFamily="49" charset="-122"/>
              </a:rPr>
              <a:t>或</a:t>
            </a:r>
            <a:r>
              <a:rPr lang="en-US" altLang="zh-CN" sz="3000" b="1" dirty="0">
                <a:latin typeface="Times New Roman" panose="02020603050405020304" pitchFamily="18" charset="0"/>
                <a:ea typeface="楷体_GB2312" pitchFamily="49" charset="-122"/>
              </a:rPr>
              <a:t>A→</a:t>
            </a:r>
            <a:r>
              <a:rPr lang="zh-CN" altLang="en-US" sz="3000" b="1" dirty="0">
                <a:latin typeface="Times New Roman" panose="02020603050405020304" pitchFamily="18" charset="0"/>
                <a:ea typeface="楷体_GB2312" pitchFamily="49" charset="-122"/>
              </a:rPr>
              <a:t>ａ</a:t>
            </a:r>
            <a:r>
              <a:rPr lang="en-US" altLang="zh-CN" sz="30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是左线性文法，</a:t>
            </a:r>
            <a:r>
              <a:rPr lang="en-US" altLang="zh-CN" sz="2400" b="1" dirty="0">
                <a:latin typeface="Times New Roman" panose="02020603050405020304" pitchFamily="18" charset="0"/>
                <a:ea typeface="楷体_GB2312" pitchFamily="49" charset="-122"/>
              </a:rPr>
              <a:t>L(G)</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型语言</a:t>
            </a:r>
          </a:p>
          <a:p>
            <a:pPr>
              <a:buFontTx/>
              <a:buNone/>
            </a:pPr>
            <a:r>
              <a:rPr lang="zh-CN" altLang="en-US"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a:t>
            </a:r>
            <a:r>
              <a:rPr lang="zh-CN" altLang="en-US" sz="2400" b="1" dirty="0">
                <a:solidFill>
                  <a:srgbClr val="FF0000"/>
                </a:solidFill>
                <a:latin typeface="Times New Roman" panose="02020603050405020304" pitchFamily="18" charset="0"/>
                <a:ea typeface="楷体_GB2312" pitchFamily="49" charset="-122"/>
              </a:rPr>
              <a:t>其识别系统是有穷自动机</a:t>
            </a:r>
          </a:p>
        </p:txBody>
      </p:sp>
      <p:sp>
        <p:nvSpPr>
          <p:cNvPr id="4" name="日期占位符 3"/>
          <p:cNvSpPr>
            <a:spLocks noGrp="1"/>
          </p:cNvSpPr>
          <p:nvPr>
            <p:ph type="dt" sz="half" idx="10"/>
          </p:nvPr>
        </p:nvSpPr>
        <p:spPr/>
        <p:txBody>
          <a:bodyPr/>
          <a:lstStyle/>
          <a:p>
            <a:fld id="{DC8C5A82-BCF2-4F7C-A888-C517AE745365}"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E7FDE720-1ABF-4B43-81DD-A711C67A7EBF}" type="slidenum">
              <a:rPr lang="en-US" altLang="zh-CN"/>
              <a:pPr/>
              <a:t>52</a:t>
            </a:fld>
            <a:endParaRPr lang="en-US" altLang="zh-CN"/>
          </a:p>
        </p:txBody>
      </p:sp>
    </p:spTree>
    <p:extLst>
      <p:ext uri="{BB962C8B-B14F-4D97-AF65-F5344CB8AC3E}">
        <p14:creationId xmlns:p14="http://schemas.microsoft.com/office/powerpoint/2010/main" val="843315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p:txBody>
          <a:bodyPr/>
          <a:lstStyle/>
          <a:p>
            <a:r>
              <a:rPr lang="zh-CN" altLang="en-US">
                <a:latin typeface="Times New Roman" panose="02020603050405020304" pitchFamily="18" charset="0"/>
              </a:rPr>
              <a:t>文法的类型</a:t>
            </a:r>
          </a:p>
        </p:txBody>
      </p:sp>
      <p:sp>
        <p:nvSpPr>
          <p:cNvPr id="1033219" name="Text Box 3"/>
          <p:cNvSpPr txBox="1">
            <a:spLocks noGrp="1" noChangeArrowheads="1"/>
          </p:cNvSpPr>
          <p:nvPr>
            <p:ph idx="1"/>
          </p:nvPr>
        </p:nvSpPr>
        <p:spPr>
          <a:noFill/>
          <a:ln/>
          <a:extLst>
            <a:ext uri="{91240B29-F687-4F45-9708-019B960494DF}">
              <a14:hiddenLine xmlns:a14="http://schemas.microsoft.com/office/drawing/2010/main" w="28575">
                <a:solidFill>
                  <a:schemeClr val="tx1"/>
                </a:solidFill>
                <a:miter lim="800000"/>
                <a:headEnd/>
                <a:tailEnd/>
              </a14:hiddenLine>
            </a:ext>
          </a:extLst>
        </p:spPr>
        <p:txBody>
          <a:bodyPr/>
          <a:lstStyle/>
          <a:p>
            <a:pPr>
              <a:spcBef>
                <a:spcPct val="50000"/>
              </a:spcBef>
              <a:buFontTx/>
              <a:buNone/>
            </a:pPr>
            <a:r>
              <a:rPr lang="zh-CN" altLang="en-US" sz="2400" b="1">
                <a:latin typeface="Times New Roman" panose="02020603050405020304" pitchFamily="18" charset="0"/>
                <a:ea typeface="楷体_GB2312" pitchFamily="49" charset="-122"/>
              </a:rPr>
              <a:t>四种文法之间的关系是将产生式作进一步限制而定义的。</a:t>
            </a:r>
          </a:p>
          <a:p>
            <a:pPr>
              <a:spcBef>
                <a:spcPct val="50000"/>
              </a:spcBef>
              <a:buFontTx/>
              <a:buNone/>
            </a:pPr>
            <a:r>
              <a:rPr lang="zh-CN" altLang="en-US" b="1">
                <a:latin typeface="Times New Roman" panose="02020603050405020304" pitchFamily="18" charset="0"/>
                <a:ea typeface="楷体_GB2312" pitchFamily="49" charset="-122"/>
              </a:rPr>
              <a:t>四种文法之间的逐级“包含”关系如下：</a:t>
            </a:r>
          </a:p>
        </p:txBody>
      </p:sp>
      <p:sp>
        <p:nvSpPr>
          <p:cNvPr id="13" name="日期占位符 3"/>
          <p:cNvSpPr>
            <a:spLocks noGrp="1"/>
          </p:cNvSpPr>
          <p:nvPr>
            <p:ph type="dt" sz="half" idx="10"/>
          </p:nvPr>
        </p:nvSpPr>
        <p:spPr/>
        <p:txBody>
          <a:bodyPr/>
          <a:lstStyle/>
          <a:p>
            <a:fld id="{1EDF4272-881A-40A7-80FC-04EEB0978275}" type="datetime1">
              <a:rPr lang="zh-CN" altLang="en-US"/>
              <a:pPr/>
              <a:t>2018-09-10</a:t>
            </a:fld>
            <a:endParaRPr lang="en-US" altLang="zh-CN"/>
          </a:p>
        </p:txBody>
      </p:sp>
      <p:sp>
        <p:nvSpPr>
          <p:cNvPr id="15" name="灯片编号占位符 5"/>
          <p:cNvSpPr>
            <a:spLocks noGrp="1"/>
          </p:cNvSpPr>
          <p:nvPr>
            <p:ph type="sldNum" sz="quarter" idx="12"/>
          </p:nvPr>
        </p:nvSpPr>
        <p:spPr/>
        <p:txBody>
          <a:bodyPr/>
          <a:lstStyle/>
          <a:p>
            <a:fld id="{211A658C-02A1-407F-B953-1D6265BBD64E}" type="slidenum">
              <a:rPr lang="en-US" altLang="zh-CN"/>
              <a:pPr/>
              <a:t>53</a:t>
            </a:fld>
            <a:endParaRPr lang="en-US" altLang="zh-CN"/>
          </a:p>
        </p:txBody>
      </p:sp>
      <p:grpSp>
        <p:nvGrpSpPr>
          <p:cNvPr id="1033220" name="Group 4"/>
          <p:cNvGrpSpPr>
            <a:grpSpLocks/>
          </p:cNvGrpSpPr>
          <p:nvPr/>
        </p:nvGrpSpPr>
        <p:grpSpPr bwMode="auto">
          <a:xfrm>
            <a:off x="3200400" y="2997200"/>
            <a:ext cx="5410200" cy="3124200"/>
            <a:chOff x="1248" y="1632"/>
            <a:chExt cx="3408" cy="1968"/>
          </a:xfrm>
        </p:grpSpPr>
        <p:sp>
          <p:nvSpPr>
            <p:cNvPr id="1033221" name="Oval 5"/>
            <p:cNvSpPr>
              <a:spLocks noChangeArrowheads="1"/>
            </p:cNvSpPr>
            <p:nvPr/>
          </p:nvSpPr>
          <p:spPr bwMode="auto">
            <a:xfrm>
              <a:off x="1248" y="1632"/>
              <a:ext cx="3408" cy="1968"/>
            </a:xfrm>
            <a:prstGeom prst="ellipse">
              <a:avLst/>
            </a:prstGeom>
            <a:solidFill>
              <a:srgbClr val="33CC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222" name="Oval 6"/>
            <p:cNvSpPr>
              <a:spLocks noChangeArrowheads="1"/>
            </p:cNvSpPr>
            <p:nvPr/>
          </p:nvSpPr>
          <p:spPr bwMode="auto">
            <a:xfrm>
              <a:off x="1488" y="1920"/>
              <a:ext cx="3024" cy="1632"/>
            </a:xfrm>
            <a:prstGeom prst="ellipse">
              <a:avLst/>
            </a:prstGeom>
            <a:solidFill>
              <a:srgbClr val="00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223" name="Oval 7"/>
            <p:cNvSpPr>
              <a:spLocks noChangeArrowheads="1"/>
            </p:cNvSpPr>
            <p:nvPr/>
          </p:nvSpPr>
          <p:spPr bwMode="auto">
            <a:xfrm>
              <a:off x="1824" y="2400"/>
              <a:ext cx="2430" cy="105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224" name="Oval 8"/>
            <p:cNvSpPr>
              <a:spLocks noChangeArrowheads="1"/>
            </p:cNvSpPr>
            <p:nvPr/>
          </p:nvSpPr>
          <p:spPr bwMode="auto">
            <a:xfrm>
              <a:off x="2256" y="2832"/>
              <a:ext cx="1512" cy="52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225" name="Text Box 9"/>
            <p:cNvSpPr txBox="1">
              <a:spLocks noChangeArrowheads="1"/>
            </p:cNvSpPr>
            <p:nvPr/>
          </p:nvSpPr>
          <p:spPr bwMode="auto">
            <a:xfrm>
              <a:off x="2460" y="2496"/>
              <a:ext cx="10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chemeClr val="hlink"/>
                  </a:solidFill>
                </a:rPr>
                <a:t>2</a:t>
              </a:r>
              <a:r>
                <a:rPr kumimoji="1" lang="zh-CN" altLang="en-US" b="1">
                  <a:solidFill>
                    <a:schemeClr val="hlink"/>
                  </a:solidFill>
                </a:rPr>
                <a:t>型文法</a:t>
              </a:r>
            </a:p>
          </p:txBody>
        </p:sp>
        <p:sp>
          <p:nvSpPr>
            <p:cNvPr id="1033226" name="Text Box 10"/>
            <p:cNvSpPr txBox="1">
              <a:spLocks noChangeArrowheads="1"/>
            </p:cNvSpPr>
            <p:nvPr/>
          </p:nvSpPr>
          <p:spPr bwMode="auto">
            <a:xfrm>
              <a:off x="2514" y="1968"/>
              <a:ext cx="9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rPr>
                <a:t>1</a:t>
              </a:r>
              <a:r>
                <a:rPr kumimoji="1" lang="zh-CN" altLang="en-US" b="1">
                  <a:solidFill>
                    <a:srgbClr val="FF0000"/>
                  </a:solidFill>
                </a:rPr>
                <a:t>型文法</a:t>
              </a:r>
              <a:endParaRPr kumimoji="1" lang="zh-CN" altLang="en-US" sz="2000" b="1">
                <a:solidFill>
                  <a:srgbClr val="FF0000"/>
                </a:solidFill>
              </a:endParaRPr>
            </a:p>
          </p:txBody>
        </p:sp>
        <p:sp>
          <p:nvSpPr>
            <p:cNvPr id="1033227" name="Text Box 11"/>
            <p:cNvSpPr txBox="1">
              <a:spLocks noChangeArrowheads="1"/>
            </p:cNvSpPr>
            <p:nvPr/>
          </p:nvSpPr>
          <p:spPr bwMode="auto">
            <a:xfrm>
              <a:off x="2496" y="1632"/>
              <a:ext cx="9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t>0</a:t>
              </a:r>
              <a:r>
                <a:rPr kumimoji="1" lang="zh-CN" altLang="en-US" b="1"/>
                <a:t>型文法</a:t>
              </a:r>
            </a:p>
          </p:txBody>
        </p:sp>
        <p:sp>
          <p:nvSpPr>
            <p:cNvPr id="1033228" name="Text Box 12"/>
            <p:cNvSpPr txBox="1">
              <a:spLocks noChangeArrowheads="1"/>
            </p:cNvSpPr>
            <p:nvPr/>
          </p:nvSpPr>
          <p:spPr bwMode="auto">
            <a:xfrm>
              <a:off x="2544" y="2928"/>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t>3</a:t>
              </a:r>
              <a:r>
                <a:rPr kumimoji="1" lang="zh-CN" altLang="en-US" b="1"/>
                <a:t>型文法</a:t>
              </a:r>
            </a:p>
          </p:txBody>
        </p:sp>
      </p:grpSp>
    </p:spTree>
    <p:extLst>
      <p:ext uri="{BB962C8B-B14F-4D97-AF65-F5344CB8AC3E}">
        <p14:creationId xmlns:p14="http://schemas.microsoft.com/office/powerpoint/2010/main" val="2839761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zh-CN" altLang="en-US">
                <a:latin typeface="Times New Roman" panose="02020603050405020304" pitchFamily="18" charset="0"/>
              </a:rPr>
              <a:t>ＢＮＦ范式</a:t>
            </a:r>
            <a:r>
              <a:rPr lang="en-US" altLang="zh-CN" sz="3200">
                <a:solidFill>
                  <a:srgbClr val="FF0000"/>
                </a:solidFill>
                <a:latin typeface="Times New Roman" panose="02020603050405020304" pitchFamily="18" charset="0"/>
                <a:ea typeface="楷体_GB2312" pitchFamily="49" charset="-122"/>
              </a:rPr>
              <a:t>——Backus-Naur Form</a:t>
            </a:r>
            <a:br>
              <a:rPr lang="en-US" altLang="zh-CN" sz="3200">
                <a:solidFill>
                  <a:srgbClr val="FF0000"/>
                </a:solidFill>
                <a:latin typeface="Times New Roman" panose="02020603050405020304" pitchFamily="18" charset="0"/>
                <a:ea typeface="楷体_GB2312" pitchFamily="49" charset="-122"/>
              </a:rPr>
            </a:br>
            <a:r>
              <a:rPr lang="en-US" altLang="zh-CN" sz="3200">
                <a:solidFill>
                  <a:srgbClr val="FF0000"/>
                </a:solidFill>
                <a:latin typeface="Times New Roman" panose="02020603050405020304" pitchFamily="18" charset="0"/>
                <a:ea typeface="楷体_GB2312" pitchFamily="49" charset="-122"/>
              </a:rPr>
              <a:t>				Backus-Normal Form</a:t>
            </a:r>
          </a:p>
        </p:txBody>
      </p:sp>
      <p:sp>
        <p:nvSpPr>
          <p:cNvPr id="1034243" name="Rectangle 3"/>
          <p:cNvSpPr>
            <a:spLocks noGrp="1" noChangeArrowheads="1"/>
          </p:cNvSpPr>
          <p:nvPr>
            <p:ph idx="1"/>
          </p:nvPr>
        </p:nvSpPr>
        <p:spPr/>
        <p:txBody>
          <a:bodyPr/>
          <a:lstStyle/>
          <a:p>
            <a:pPr>
              <a:lnSpc>
                <a:spcPct val="130000"/>
              </a:lnSpc>
            </a:pPr>
            <a:r>
              <a:rPr lang="en-US" altLang="zh-CN" b="1">
                <a:latin typeface="Times New Roman" panose="02020603050405020304" pitchFamily="18" charset="0"/>
                <a:ea typeface="楷体_GB2312" pitchFamily="49" charset="-122"/>
              </a:rPr>
              <a:t>α→β</a:t>
            </a:r>
            <a:r>
              <a:rPr lang="zh-CN" altLang="en-US" b="1">
                <a:latin typeface="Times New Roman" panose="02020603050405020304" pitchFamily="18" charset="0"/>
                <a:ea typeface="楷体_GB2312" pitchFamily="49" charset="-122"/>
              </a:rPr>
              <a:t>表示为</a:t>
            </a:r>
            <a:r>
              <a:rPr lang="en-US" altLang="zh-CN" b="1">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β</a:t>
            </a:r>
          </a:p>
          <a:p>
            <a:pPr>
              <a:lnSpc>
                <a:spcPct val="130000"/>
              </a:lnSpc>
            </a:pPr>
            <a:r>
              <a:rPr lang="zh-CN" altLang="en-US" b="1">
                <a:latin typeface="Times New Roman" panose="02020603050405020304" pitchFamily="18" charset="0"/>
                <a:ea typeface="楷体_GB2312" pitchFamily="49" charset="-122"/>
              </a:rPr>
              <a:t>非终结符用“</a:t>
            </a:r>
            <a:r>
              <a:rPr lang="en-US" altLang="zh-CN" b="1">
                <a:latin typeface="Times New Roman" panose="02020603050405020304" pitchFamily="18" charset="0"/>
                <a:ea typeface="楷体_GB2312" pitchFamily="49" charset="-122"/>
              </a:rPr>
              <a:t>&lt;”</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&gt;”</a:t>
            </a:r>
            <a:r>
              <a:rPr lang="zh-CN" altLang="en-US" b="1">
                <a:latin typeface="Times New Roman" panose="02020603050405020304" pitchFamily="18" charset="0"/>
                <a:ea typeface="楷体_GB2312" pitchFamily="49" charset="-122"/>
              </a:rPr>
              <a:t>括起来</a:t>
            </a:r>
          </a:p>
          <a:p>
            <a:pPr>
              <a:lnSpc>
                <a:spcPct val="130000"/>
              </a:lnSpc>
            </a:pPr>
            <a:r>
              <a:rPr lang="zh-CN" altLang="en-US" b="1">
                <a:latin typeface="Times New Roman" panose="02020603050405020304" pitchFamily="18" charset="0"/>
                <a:ea typeface="楷体_GB2312" pitchFamily="49" charset="-122"/>
              </a:rPr>
              <a:t>终结符：基本符号集</a:t>
            </a:r>
          </a:p>
          <a:p>
            <a:pPr>
              <a:lnSpc>
                <a:spcPct val="130000"/>
              </a:lnSpc>
            </a:pPr>
            <a:r>
              <a:rPr lang="zh-CN" altLang="en-US" b="1">
                <a:latin typeface="Times New Roman" panose="02020603050405020304" pitchFamily="18" charset="0"/>
                <a:ea typeface="楷体_GB2312" pitchFamily="49" charset="-122"/>
              </a:rPr>
              <a:t>其他</a:t>
            </a:r>
          </a:p>
          <a:p>
            <a:pPr lvl="1" algn="just">
              <a:lnSpc>
                <a:spcPct val="130000"/>
              </a:lnSpc>
            </a:pPr>
            <a:r>
              <a:rPr lang="en-US" altLang="zh-CN" b="1">
                <a:latin typeface="Times New Roman" panose="02020603050405020304" pitchFamily="18" charset="0"/>
                <a:ea typeface="楷体_GB2312" pitchFamily="49" charset="-122"/>
              </a:rPr>
              <a:t>β(α</a:t>
            </a:r>
            <a:r>
              <a:rPr lang="en-US" altLang="zh-CN" b="1" baseline="-30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|α</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…|α</a:t>
            </a:r>
            <a:r>
              <a:rPr lang="en-US" altLang="zh-CN" b="1" baseline="-30000">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)≡βα</a:t>
            </a:r>
            <a:r>
              <a:rPr lang="en-US" altLang="zh-CN" b="1" baseline="-30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|βα</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…|βα</a:t>
            </a:r>
            <a:r>
              <a:rPr lang="en-US" altLang="zh-CN" b="1" baseline="-30000">
                <a:latin typeface="Times New Roman" panose="02020603050405020304" pitchFamily="18" charset="0"/>
                <a:ea typeface="楷体_GB2312" pitchFamily="49" charset="-122"/>
              </a:rPr>
              <a:t>n</a:t>
            </a:r>
            <a:endParaRPr lang="en-US" altLang="zh-CN" b="1">
              <a:latin typeface="Times New Roman" panose="02020603050405020304" pitchFamily="18" charset="0"/>
              <a:ea typeface="楷体_GB2312" pitchFamily="49" charset="-122"/>
            </a:endParaRPr>
          </a:p>
          <a:p>
            <a:pPr lvl="1" algn="just">
              <a:lnSpc>
                <a:spcPct val="130000"/>
              </a:lnSpc>
            </a:pPr>
            <a:r>
              <a:rPr lang="en-US" altLang="zh-CN" b="1">
                <a:latin typeface="Times New Roman" panose="02020603050405020304" pitchFamily="18" charset="0"/>
                <a:ea typeface="楷体_GB2312" pitchFamily="49" charset="-122"/>
              </a:rPr>
              <a:t>[α] ≡ α| ε</a:t>
            </a:r>
          </a:p>
          <a:p>
            <a:pPr lvl="1" algn="just">
              <a:lnSpc>
                <a:spcPct val="130000"/>
              </a:lnSpc>
            </a:pPr>
            <a:r>
              <a:rPr lang="en-US" altLang="zh-CN" b="1">
                <a:latin typeface="Times New Roman" panose="02020603050405020304" pitchFamily="18" charset="0"/>
                <a:ea typeface="楷体_GB2312" pitchFamily="49" charset="-122"/>
              </a:rPr>
              <a:t>……</a:t>
            </a:r>
          </a:p>
        </p:txBody>
      </p:sp>
      <p:sp>
        <p:nvSpPr>
          <p:cNvPr id="4" name="日期占位符 3"/>
          <p:cNvSpPr>
            <a:spLocks noGrp="1"/>
          </p:cNvSpPr>
          <p:nvPr>
            <p:ph type="dt" sz="half" idx="10"/>
          </p:nvPr>
        </p:nvSpPr>
        <p:spPr/>
        <p:txBody>
          <a:bodyPr/>
          <a:lstStyle/>
          <a:p>
            <a:fld id="{903D2177-A3EB-4992-9731-C130B6DE8E4A}"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A8706CC5-A40F-4960-9099-130025323342}" type="slidenum">
              <a:rPr lang="en-US" altLang="zh-CN"/>
              <a:pPr/>
              <a:t>54</a:t>
            </a:fld>
            <a:endParaRPr lang="en-US" altLang="zh-CN"/>
          </a:p>
        </p:txBody>
      </p:sp>
    </p:spTree>
    <p:extLst>
      <p:ext uri="{BB962C8B-B14F-4D97-AF65-F5344CB8AC3E}">
        <p14:creationId xmlns:p14="http://schemas.microsoft.com/office/powerpoint/2010/main" val="29129662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title"/>
          </p:nvPr>
        </p:nvSpPr>
        <p:spPr/>
        <p:txBody>
          <a:bodyPr>
            <a:normAutofit/>
          </a:bodyPr>
          <a:lstStyle/>
          <a:p>
            <a:r>
              <a:rPr lang="zh-CN" altLang="en-US">
                <a:latin typeface="Times New Roman" panose="02020603050405020304" pitchFamily="18" charset="0"/>
              </a:rPr>
              <a:t>ＢＮＦ范式</a:t>
            </a:r>
            <a:r>
              <a:rPr lang="en-US" altLang="zh-CN" sz="3200">
                <a:solidFill>
                  <a:srgbClr val="FF0000"/>
                </a:solidFill>
                <a:latin typeface="Times New Roman" panose="02020603050405020304" pitchFamily="18" charset="0"/>
                <a:ea typeface="楷体_GB2312" pitchFamily="49" charset="-122"/>
              </a:rPr>
              <a:t>——Backus-Naur Form</a:t>
            </a:r>
            <a:br>
              <a:rPr lang="en-US" altLang="zh-CN" sz="3200">
                <a:solidFill>
                  <a:srgbClr val="FF0000"/>
                </a:solidFill>
                <a:latin typeface="Times New Roman" panose="02020603050405020304" pitchFamily="18" charset="0"/>
                <a:ea typeface="楷体_GB2312" pitchFamily="49" charset="-122"/>
              </a:rPr>
            </a:br>
            <a:r>
              <a:rPr lang="en-US" altLang="zh-CN" sz="3200">
                <a:solidFill>
                  <a:srgbClr val="FF0000"/>
                </a:solidFill>
                <a:latin typeface="Times New Roman" panose="02020603050405020304" pitchFamily="18" charset="0"/>
                <a:ea typeface="楷体_GB2312" pitchFamily="49" charset="-122"/>
              </a:rPr>
              <a:t>				Backus-Normal Form</a:t>
            </a:r>
          </a:p>
        </p:txBody>
      </p:sp>
      <p:sp>
        <p:nvSpPr>
          <p:cNvPr id="1035267" name="Rectangle 3"/>
          <p:cNvSpPr>
            <a:spLocks noGrp="1" noChangeArrowheads="1"/>
          </p:cNvSpPr>
          <p:nvPr>
            <p:ph idx="1"/>
          </p:nvPr>
        </p:nvSpPr>
        <p:spPr>
          <a:xfrm>
            <a:off x="838200" y="1825624"/>
            <a:ext cx="10515600" cy="4631819"/>
          </a:xfrm>
        </p:spPr>
        <p:txBody>
          <a:bodyPr>
            <a:normAutofit fontScale="70000" lnSpcReduction="20000"/>
          </a:bodyPr>
          <a:lstStyle/>
          <a:p>
            <a:pPr>
              <a:lnSpc>
                <a:spcPct val="160000"/>
              </a:lnSpc>
            </a:pPr>
            <a:r>
              <a:rPr lang="zh-CN" altLang="en-US" b="1" dirty="0">
                <a:latin typeface="楷体_GB2312" pitchFamily="49" charset="-122"/>
                <a:ea typeface="楷体_GB2312" pitchFamily="49" charset="-122"/>
              </a:rPr>
              <a:t>例 简单算术表达式</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只写产生式</a:t>
            </a:r>
            <a:r>
              <a:rPr lang="en-US" altLang="zh-CN" b="1" dirty="0">
                <a:latin typeface="楷体_GB2312" pitchFamily="49" charset="-122"/>
                <a:ea typeface="楷体_GB2312" pitchFamily="49" charset="-122"/>
              </a:rPr>
              <a:t>)</a:t>
            </a:r>
          </a:p>
          <a:p>
            <a:pPr lvl="1">
              <a:lnSpc>
                <a:spcPct val="160000"/>
              </a:lnSpc>
            </a:pPr>
            <a:r>
              <a:rPr lang="en-US" altLang="zh-CN" b="1" dirty="0">
                <a:latin typeface="楷体_GB2312" pitchFamily="49" charset="-122"/>
                <a:ea typeface="楷体_GB2312" pitchFamily="49" charset="-122"/>
              </a:rPr>
              <a:t>&lt;</a:t>
            </a:r>
            <a:r>
              <a:rPr lang="zh-CN" altLang="en-US" b="1" dirty="0">
                <a:latin typeface="楷体_GB2312" pitchFamily="49" charset="-122"/>
                <a:ea typeface="楷体_GB2312" pitchFamily="49" charset="-122"/>
              </a:rPr>
              <a:t>算术表达式</a:t>
            </a:r>
            <a:r>
              <a:rPr lang="en-US" altLang="zh-CN" b="1" dirty="0">
                <a:latin typeface="楷体_GB2312" pitchFamily="49" charset="-122"/>
                <a:ea typeface="楷体_GB2312" pitchFamily="49" charset="-122"/>
              </a:rPr>
              <a:t>&gt;∷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 </a:t>
            </a:r>
          </a:p>
          <a:p>
            <a:pPr lvl="1">
              <a:lnSpc>
                <a:spcPct val="160000"/>
              </a:lnSpc>
            </a:pPr>
            <a:r>
              <a:rPr lang="en-US" altLang="zh-CN" b="1" dirty="0">
                <a:latin typeface="楷体_GB2312" pitchFamily="49" charset="-122"/>
                <a:ea typeface="楷体_GB2312" pitchFamily="49" charset="-122"/>
              </a:rPr>
              <a: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 </a:t>
            </a:r>
          </a:p>
          <a:p>
            <a:pPr lvl="1">
              <a:lnSpc>
                <a:spcPct val="160000"/>
              </a:lnSpc>
            </a:pPr>
            <a:r>
              <a:rPr lang="en-US" altLang="zh-CN" b="1" dirty="0">
                <a:latin typeface="楷体_GB2312" pitchFamily="49" charset="-122"/>
                <a:ea typeface="楷体_GB2312" pitchFamily="49" charset="-122"/>
              </a:rPr>
              <a: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a:t>
            </a:r>
          </a:p>
          <a:p>
            <a:pPr lvl="1">
              <a:lnSpc>
                <a:spcPct val="160000"/>
              </a:lnSpc>
            </a:pPr>
            <a:r>
              <a:rPr lang="en-US" altLang="zh-CN" b="1" dirty="0">
                <a:latin typeface="楷体_GB2312" pitchFamily="49" charset="-122"/>
                <a:ea typeface="楷体_GB2312" pitchFamily="49" charset="-122"/>
              </a:rPr>
              <a: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id</a:t>
            </a:r>
          </a:p>
          <a:p>
            <a:pPr>
              <a:lnSpc>
                <a:spcPct val="160000"/>
              </a:lnSpc>
            </a:pPr>
            <a:r>
              <a:rPr lang="zh-CN" altLang="en-US" b="1" dirty="0">
                <a:latin typeface="楷体_GB2312" pitchFamily="49" charset="-122"/>
                <a:ea typeface="楷体_GB2312" pitchFamily="49" charset="-122"/>
              </a:rPr>
              <a:t>即：</a:t>
            </a:r>
            <a:r>
              <a:rPr lang="en-US" altLang="zh-CN" b="1" dirty="0">
                <a:latin typeface="楷体_GB2312" pitchFamily="49" charset="-122"/>
                <a:ea typeface="楷体_GB2312" pitchFamily="49" charset="-122"/>
              </a:rPr>
              <a:t>&lt;</a:t>
            </a:r>
            <a:r>
              <a:rPr lang="zh-CN" altLang="en-US" b="1" dirty="0">
                <a:latin typeface="楷体_GB2312" pitchFamily="49" charset="-122"/>
                <a:ea typeface="楷体_GB2312" pitchFamily="49" charset="-122"/>
              </a:rPr>
              <a:t>算术表达式</a:t>
            </a:r>
            <a:r>
              <a:rPr lang="en-US" altLang="zh-CN" b="1" dirty="0">
                <a:latin typeface="楷体_GB2312" pitchFamily="49" charset="-122"/>
                <a:ea typeface="楷体_GB2312" pitchFamily="49" charset="-122"/>
              </a:rPr>
              <a:t>&gt;∷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
            </a:r>
            <a:br>
              <a:rPr lang="en-US" altLang="zh-CN" b="1" dirty="0">
                <a:latin typeface="楷体_GB2312" pitchFamily="49" charset="-122"/>
                <a:ea typeface="楷体_GB2312" pitchFamily="49" charset="-122"/>
              </a:rPr>
            </a:br>
            <a:r>
              <a:rPr lang="en-US" altLang="zh-CN" b="1" dirty="0">
                <a:latin typeface="楷体_GB2312" pitchFamily="49" charset="-122"/>
                <a:ea typeface="楷体_GB2312" pitchFamily="49" charset="-122"/>
              </a:rPr>
              <a:t> &lt;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a:t>
            </a:r>
            <a:br>
              <a:rPr lang="en-US" altLang="zh-CN" b="1" dirty="0">
                <a:latin typeface="楷体_GB2312" pitchFamily="49" charset="-122"/>
                <a:ea typeface="楷体_GB2312" pitchFamily="49" charset="-122"/>
              </a:rPr>
            </a:br>
            <a:r>
              <a:rPr lang="en-US" altLang="zh-CN" b="1" dirty="0">
                <a:latin typeface="楷体_GB2312" pitchFamily="49" charset="-122"/>
                <a:ea typeface="楷体_GB2312" pitchFamily="49" charset="-122"/>
              </a:rPr>
              <a:t> &lt;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a:t>
            </a:r>
            <a:br>
              <a:rPr lang="en-US" altLang="zh-CN" b="1" dirty="0">
                <a:latin typeface="楷体_GB2312" pitchFamily="49" charset="-122"/>
                <a:ea typeface="楷体_GB2312" pitchFamily="49" charset="-122"/>
              </a:rPr>
            </a:br>
            <a:r>
              <a:rPr lang="en-US" altLang="zh-CN" b="1" dirty="0">
                <a:latin typeface="楷体_GB2312" pitchFamily="49" charset="-122"/>
                <a:ea typeface="楷体_GB2312" pitchFamily="49" charset="-122"/>
              </a:rPr>
              <a:t> (&lt;</a:t>
            </a:r>
            <a:r>
              <a:rPr lang="zh-CN" altLang="en-US" b="1" dirty="0">
                <a:latin typeface="楷体_GB2312" pitchFamily="49" charset="-122"/>
                <a:ea typeface="楷体_GB2312" pitchFamily="49" charset="-122"/>
              </a:rPr>
              <a:t>简单表达式</a:t>
            </a:r>
            <a:r>
              <a:rPr lang="en-US" altLang="zh-CN" b="1" dirty="0">
                <a:latin typeface="楷体_GB2312" pitchFamily="49" charset="-122"/>
                <a:ea typeface="楷体_GB2312" pitchFamily="49" charset="-122"/>
              </a:rPr>
              <a:t>&gt;)| id</a:t>
            </a:r>
          </a:p>
          <a:p>
            <a:pPr>
              <a:lnSpc>
                <a:spcPct val="160000"/>
              </a:lnSpc>
            </a:pPr>
            <a:r>
              <a:rPr lang="zh-CN" altLang="en-US" b="1" dirty="0">
                <a:latin typeface="楷体_GB2312" pitchFamily="49" charset="-122"/>
                <a:ea typeface="楷体_GB2312" pitchFamily="49" charset="-122"/>
              </a:rPr>
              <a:t>哪些是终结符？哪些是变量？</a:t>
            </a:r>
          </a:p>
        </p:txBody>
      </p:sp>
      <p:sp>
        <p:nvSpPr>
          <p:cNvPr id="4" name="日期占位符 3"/>
          <p:cNvSpPr>
            <a:spLocks noGrp="1"/>
          </p:cNvSpPr>
          <p:nvPr>
            <p:ph type="dt" sz="half" idx="10"/>
          </p:nvPr>
        </p:nvSpPr>
        <p:spPr/>
        <p:txBody>
          <a:bodyPr/>
          <a:lstStyle/>
          <a:p>
            <a:fld id="{C5FBAAF7-4883-4B26-9190-CD0C4C0F60E4}"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F405D427-D436-4C9B-826D-B82F742554A8}" type="slidenum">
              <a:rPr lang="en-US" altLang="zh-CN"/>
              <a:pPr/>
              <a:t>55</a:t>
            </a:fld>
            <a:endParaRPr lang="en-US" altLang="zh-CN"/>
          </a:p>
        </p:txBody>
      </p:sp>
    </p:spTree>
    <p:extLst>
      <p:ext uri="{BB962C8B-B14F-4D97-AF65-F5344CB8AC3E}">
        <p14:creationId xmlns:p14="http://schemas.microsoft.com/office/powerpoint/2010/main" val="2648995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80866" name="Rectangle 2"/>
          <p:cNvSpPr>
            <a:spLocks noGrp="1" noChangeArrowheads="1"/>
          </p:cNvSpPr>
          <p:nvPr>
            <p:ph type="title"/>
          </p:nvPr>
        </p:nvSpPr>
        <p:spPr>
          <a:noFill/>
          <a:ln/>
        </p:spPr>
        <p:txBody>
          <a:bodyPr vert="horz" lIns="92075" tIns="46038" rIns="92075" bIns="46038" rtlCol="0" anchor="ctr">
            <a:normAutofit/>
          </a:bodyPr>
          <a:lstStyle/>
          <a:p>
            <a:r>
              <a:rPr lang="zh-CN" altLang="en-US" dirty="0">
                <a:latin typeface="Times New Roman" panose="02020603050405020304" pitchFamily="18" charset="0"/>
              </a:rPr>
              <a:t>五、</a:t>
            </a:r>
            <a:r>
              <a:rPr lang="en-US" altLang="zh-CN" dirty="0">
                <a:latin typeface="Times New Roman" panose="02020603050405020304" pitchFamily="18" charset="0"/>
              </a:rPr>
              <a:t>CFG</a:t>
            </a:r>
            <a:r>
              <a:rPr lang="zh-CN" altLang="en-US" dirty="0">
                <a:latin typeface="Times New Roman" panose="02020603050405020304" pitchFamily="18" charset="0"/>
              </a:rPr>
              <a:t>的语法树</a:t>
            </a:r>
          </a:p>
        </p:txBody>
      </p:sp>
      <p:graphicFrame>
        <p:nvGraphicFramePr>
          <p:cNvPr id="2980870" name="Object 6"/>
          <p:cNvGraphicFramePr>
            <a:graphicFrameLocks noGrp="1" noChangeAspect="1"/>
          </p:cNvGraphicFramePr>
          <p:nvPr>
            <p:ph idx="1"/>
            <p:extLst>
              <p:ext uri="{D42A27DB-BD31-4B8C-83A1-F6EECF244321}">
                <p14:modId xmlns:p14="http://schemas.microsoft.com/office/powerpoint/2010/main" val="2745856360"/>
              </p:ext>
            </p:extLst>
          </p:nvPr>
        </p:nvGraphicFramePr>
        <p:xfrm>
          <a:off x="2140367" y="3299779"/>
          <a:ext cx="304327" cy="413015"/>
        </p:xfrm>
        <a:graphic>
          <a:graphicData uri="http://schemas.openxmlformats.org/presentationml/2006/ole">
            <mc:AlternateContent xmlns:mc="http://schemas.openxmlformats.org/markup-compatibility/2006">
              <mc:Choice xmlns:v="urn:schemas-microsoft-com:vml" Requires="v">
                <p:oleObj spid="_x0000_s6333" name="Equation" r:id="rId3" imgW="177646" imgH="241091" progId="Equation.DSMT4">
                  <p:embed/>
                </p:oleObj>
              </mc:Choice>
              <mc:Fallback>
                <p:oleObj name="Equation" r:id="rId3" imgW="177646" imgH="241091" progId="Equation.DSMT4">
                  <p:embed/>
                  <p:pic>
                    <p:nvPicPr>
                      <p:cNvPr id="2980870" name="Object 6"/>
                      <p:cNvPicPr>
                        <a:picLocks noChangeAspect="1"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2140367" y="3299779"/>
                        <a:ext cx="304327" cy="413015"/>
                      </a:xfrm>
                      <a:prstGeom prst="rect">
                        <a:avLst/>
                      </a:prstGeom>
                      <a:noFill/>
                      <a:ln>
                        <a:noFill/>
                      </a:ln>
                      <a:effectLst/>
                      <a:extLst/>
                    </p:spPr>
                  </p:pic>
                </p:oleObj>
              </mc:Fallback>
            </mc:AlternateContent>
          </a:graphicData>
        </a:graphic>
      </p:graphicFrame>
      <p:sp>
        <p:nvSpPr>
          <p:cNvPr id="14" name="日期占位符 4"/>
          <p:cNvSpPr>
            <a:spLocks noGrp="1"/>
          </p:cNvSpPr>
          <p:nvPr>
            <p:ph type="dt" sz="half" idx="10"/>
          </p:nvPr>
        </p:nvSpPr>
        <p:spPr/>
        <p:txBody>
          <a:bodyPr/>
          <a:lstStyle/>
          <a:p>
            <a:fld id="{E1A5C2B3-8AF1-423D-AD0C-4A5BDAEB8CC5}" type="datetime1">
              <a:rPr lang="zh-CN" altLang="en-US"/>
              <a:pPr/>
              <a:t>2018-09-10</a:t>
            </a:fld>
            <a:endParaRPr lang="en-US" altLang="zh-CN"/>
          </a:p>
        </p:txBody>
      </p:sp>
      <p:sp>
        <p:nvSpPr>
          <p:cNvPr id="16" name="灯片编号占位符 6"/>
          <p:cNvSpPr>
            <a:spLocks noGrp="1"/>
          </p:cNvSpPr>
          <p:nvPr>
            <p:ph type="sldNum" sz="quarter" idx="12"/>
          </p:nvPr>
        </p:nvSpPr>
        <p:spPr/>
        <p:txBody>
          <a:bodyPr/>
          <a:lstStyle/>
          <a:p>
            <a:fld id="{090AF79E-78FC-4C0C-AE0D-3A15DD195B2B}" type="slidenum">
              <a:rPr lang="en-US" altLang="zh-CN"/>
              <a:pPr/>
              <a:t>56</a:t>
            </a:fld>
            <a:endParaRPr lang="en-US" altLang="zh-CN"/>
          </a:p>
        </p:txBody>
      </p:sp>
      <p:sp>
        <p:nvSpPr>
          <p:cNvPr id="2980867" name="Rectangle 3"/>
          <p:cNvSpPr>
            <a:spLocks noGrp="1" noChangeArrowheads="1"/>
          </p:cNvSpPr>
          <p:nvPr>
            <p:ph type="body" sz="half" idx="4294967295"/>
          </p:nvPr>
        </p:nvSpPr>
        <p:spPr>
          <a:xfrm>
            <a:off x="1203158" y="1760537"/>
            <a:ext cx="9535886" cy="4525963"/>
          </a:xfrm>
          <a:noFill/>
          <a:ln/>
        </p:spPr>
        <p:txBody>
          <a:bodyPr vert="horz" lIns="92075" tIns="46038" rIns="92075" bIns="46038" rtlCol="0">
            <a:normAutofit/>
          </a:bodyPr>
          <a:lstStyle/>
          <a:p>
            <a:pPr algn="just">
              <a:lnSpc>
                <a:spcPct val="150000"/>
              </a:lnSpc>
              <a:buFontTx/>
              <a:buNone/>
            </a:pPr>
            <a:r>
              <a:rPr lang="zh-CN" altLang="en-US" dirty="0">
                <a:latin typeface="Times New Roman" panose="02020603050405020304" pitchFamily="18" charset="0"/>
                <a:ea typeface="楷体_GB2312" pitchFamily="49" charset="-122"/>
              </a:rPr>
              <a:t>为了形象的表示推导过程，如果在某一步中的推导中根据产生式</a:t>
            </a:r>
            <a:r>
              <a:rPr lang="en-US" altLang="zh-CN" dirty="0">
                <a:latin typeface="Times New Roman" panose="02020603050405020304" pitchFamily="18" charset="0"/>
                <a:ea typeface="楷体_GB2312" pitchFamily="49" charset="-122"/>
              </a:rPr>
              <a:t>A →X</a:t>
            </a:r>
            <a:r>
              <a:rPr lang="en-US" altLang="zh-CN" baseline="-25000" dirty="0">
                <a:latin typeface="Times New Roman" panose="02020603050405020304" pitchFamily="18" charset="0"/>
                <a:ea typeface="楷体_GB2312" pitchFamily="49" charset="-122"/>
              </a:rPr>
              <a:t>1</a:t>
            </a:r>
            <a:r>
              <a:rPr lang="en-US" altLang="zh-CN" dirty="0">
                <a:latin typeface="Times New Roman" panose="02020603050405020304" pitchFamily="18" charset="0"/>
                <a:ea typeface="楷体_GB2312" pitchFamily="49" charset="-122"/>
              </a:rPr>
              <a:t>X</a:t>
            </a:r>
            <a:r>
              <a:rPr lang="en-US" altLang="zh-CN" baseline="-25000" dirty="0">
                <a:latin typeface="Times New Roman" panose="02020603050405020304" pitchFamily="18" charset="0"/>
                <a:ea typeface="楷体_GB2312" pitchFamily="49" charset="-122"/>
              </a:rPr>
              <a:t>2</a:t>
            </a:r>
            <a:r>
              <a:rPr lang="en-US" altLang="zh-CN" dirty="0">
                <a:latin typeface="Times New Roman" panose="02020603050405020304" pitchFamily="18" charset="0"/>
                <a:ea typeface="楷体_GB2312" pitchFamily="49" charset="-122"/>
              </a:rPr>
              <a:t>…</a:t>
            </a:r>
            <a:r>
              <a:rPr lang="en-US" altLang="zh-CN" dirty="0" err="1">
                <a:latin typeface="Times New Roman" panose="02020603050405020304" pitchFamily="18" charset="0"/>
                <a:ea typeface="楷体_GB2312" pitchFamily="49" charset="-122"/>
              </a:rPr>
              <a:t>X</a:t>
            </a:r>
            <a:r>
              <a:rPr lang="en-US" altLang="zh-CN" baseline="-25000" dirty="0" err="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，做出推导：</a:t>
            </a:r>
          </a:p>
          <a:p>
            <a:pPr algn="just">
              <a:lnSpc>
                <a:spcPct val="150000"/>
              </a:lnSpc>
              <a:buFontTx/>
              <a:buNone/>
            </a:pPr>
            <a:r>
              <a:rPr kumimoji="1" lang="zh-CN" altLang="en-US" sz="2400" dirty="0">
                <a:effectLst>
                  <a:outerShdw blurRad="38100" dist="38100" dir="2700000" algn="tl">
                    <a:srgbClr val="C0C0C0"/>
                  </a:outerShdw>
                </a:effectLst>
                <a:ea typeface="宋体" panose="02010600030101010101" pitchFamily="2" charset="-122"/>
              </a:rPr>
              <a:t>    </a:t>
            </a:r>
            <a:r>
              <a:rPr kumimoji="1" lang="en-US" altLang="zh-CN" sz="2400" dirty="0">
                <a:effectLst>
                  <a:outerShdw blurRad="38100" dist="38100" dir="2700000" algn="tl">
                    <a:srgbClr val="C0C0C0"/>
                  </a:outerShdw>
                </a:effectLst>
                <a:ea typeface="宋体" panose="02010600030101010101" pitchFamily="2" charset="-122"/>
              </a:rPr>
              <a:t>A          </a:t>
            </a:r>
            <a:r>
              <a:rPr lang="en-US" altLang="zh-CN" dirty="0">
                <a:latin typeface="Times New Roman" panose="02020603050405020304" pitchFamily="18" charset="0"/>
                <a:ea typeface="楷体_GB2312" pitchFamily="49" charset="-122"/>
              </a:rPr>
              <a:t>X</a:t>
            </a:r>
            <a:r>
              <a:rPr lang="en-US" altLang="zh-CN" baseline="-25000" dirty="0">
                <a:latin typeface="Times New Roman" panose="02020603050405020304" pitchFamily="18" charset="0"/>
                <a:ea typeface="楷体_GB2312" pitchFamily="49" charset="-122"/>
              </a:rPr>
              <a:t>1</a:t>
            </a:r>
            <a:r>
              <a:rPr lang="en-US" altLang="zh-CN" dirty="0">
                <a:latin typeface="Times New Roman" panose="02020603050405020304" pitchFamily="18" charset="0"/>
                <a:ea typeface="楷体_GB2312" pitchFamily="49" charset="-122"/>
              </a:rPr>
              <a:t>X</a:t>
            </a:r>
            <a:r>
              <a:rPr lang="en-US" altLang="zh-CN" baseline="-25000" dirty="0">
                <a:latin typeface="Times New Roman" panose="02020603050405020304" pitchFamily="18" charset="0"/>
                <a:ea typeface="楷体_GB2312" pitchFamily="49" charset="-122"/>
              </a:rPr>
              <a:t>2</a:t>
            </a:r>
            <a:r>
              <a:rPr lang="en-US" altLang="zh-CN" dirty="0">
                <a:latin typeface="Times New Roman" panose="02020603050405020304" pitchFamily="18" charset="0"/>
                <a:ea typeface="楷体_GB2312" pitchFamily="49" charset="-122"/>
              </a:rPr>
              <a:t>…</a:t>
            </a:r>
            <a:r>
              <a:rPr lang="en-US" altLang="zh-CN" dirty="0" err="1">
                <a:latin typeface="Times New Roman" panose="02020603050405020304" pitchFamily="18" charset="0"/>
                <a:ea typeface="楷体_GB2312" pitchFamily="49" charset="-122"/>
              </a:rPr>
              <a:t>X</a:t>
            </a:r>
            <a:r>
              <a:rPr lang="en-US" altLang="zh-CN" baseline="-25000" dirty="0" err="1">
                <a:latin typeface="Times New Roman" panose="02020603050405020304" pitchFamily="18" charset="0"/>
                <a:ea typeface="楷体_GB2312" pitchFamily="49" charset="-122"/>
              </a:rPr>
              <a:t>n</a:t>
            </a:r>
            <a:endParaRPr lang="en-US" altLang="zh-CN" baseline="-25000" dirty="0">
              <a:latin typeface="Times New Roman" panose="02020603050405020304" pitchFamily="18" charset="0"/>
              <a:ea typeface="楷体_GB2312" pitchFamily="49" charset="-122"/>
            </a:endParaRPr>
          </a:p>
          <a:p>
            <a:pPr algn="just">
              <a:lnSpc>
                <a:spcPct val="150000"/>
              </a:lnSpc>
              <a:buFontTx/>
              <a:buNone/>
            </a:pPr>
            <a:r>
              <a:rPr lang="zh-CN" altLang="en-US" dirty="0">
                <a:latin typeface="Times New Roman" panose="02020603050405020304" pitchFamily="18" charset="0"/>
                <a:ea typeface="楷体_GB2312" pitchFamily="49" charset="-122"/>
              </a:rPr>
              <a:t>则表示为：</a:t>
            </a:r>
          </a:p>
          <a:p>
            <a:pPr algn="just">
              <a:lnSpc>
                <a:spcPct val="150000"/>
              </a:lnSpc>
              <a:buFontTx/>
              <a:buNone/>
            </a:pPr>
            <a:endParaRPr lang="en-US" altLang="zh-CN" dirty="0">
              <a:latin typeface="Times New Roman" panose="02020603050405020304" pitchFamily="18" charset="0"/>
              <a:ea typeface="楷体_GB2312" pitchFamily="49" charset="-122"/>
            </a:endParaRPr>
          </a:p>
        </p:txBody>
      </p:sp>
      <p:grpSp>
        <p:nvGrpSpPr>
          <p:cNvPr id="2980881" name="Group 17"/>
          <p:cNvGrpSpPr>
            <a:grpSpLocks/>
          </p:cNvGrpSpPr>
          <p:nvPr/>
        </p:nvGrpSpPr>
        <p:grpSpPr bwMode="auto">
          <a:xfrm>
            <a:off x="4120926" y="3604018"/>
            <a:ext cx="4954587" cy="2001838"/>
            <a:chOff x="1389" y="2296"/>
            <a:chExt cx="3121" cy="1261"/>
          </a:xfrm>
        </p:grpSpPr>
        <p:sp>
          <p:nvSpPr>
            <p:cNvPr id="2980873" name="Text Box 9"/>
            <p:cNvSpPr txBox="1">
              <a:spLocks noChangeArrowheads="1"/>
            </p:cNvSpPr>
            <p:nvPr/>
          </p:nvSpPr>
          <p:spPr bwMode="auto">
            <a:xfrm>
              <a:off x="2562" y="2296"/>
              <a:ext cx="767"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3600" b="1">
                  <a:effectLst>
                    <a:outerShdw blurRad="38100" dist="38100" dir="2700000" algn="tl">
                      <a:srgbClr val="C0C0C0"/>
                    </a:outerShdw>
                  </a:effectLst>
                </a:rPr>
                <a:t>A</a:t>
              </a:r>
            </a:p>
          </p:txBody>
        </p:sp>
        <p:sp>
          <p:nvSpPr>
            <p:cNvPr id="2980874" name="Text Box 10"/>
            <p:cNvSpPr txBox="1">
              <a:spLocks noChangeArrowheads="1"/>
            </p:cNvSpPr>
            <p:nvPr/>
          </p:nvSpPr>
          <p:spPr bwMode="auto">
            <a:xfrm>
              <a:off x="1389" y="3150"/>
              <a:ext cx="768"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X</a:t>
              </a:r>
              <a:r>
                <a:rPr kumimoji="1" lang="en-US" altLang="zh-CN" sz="2800" b="1" baseline="-25000">
                  <a:effectLst>
                    <a:outerShdw blurRad="38100" dist="38100" dir="2700000" algn="tl">
                      <a:srgbClr val="C0C0C0"/>
                    </a:outerShdw>
                  </a:effectLst>
                </a:rPr>
                <a:t>1</a:t>
              </a:r>
            </a:p>
          </p:txBody>
        </p:sp>
        <p:sp>
          <p:nvSpPr>
            <p:cNvPr id="2980875" name="Text Box 11"/>
            <p:cNvSpPr txBox="1">
              <a:spLocks noChangeArrowheads="1"/>
            </p:cNvSpPr>
            <p:nvPr/>
          </p:nvSpPr>
          <p:spPr bwMode="auto">
            <a:xfrm>
              <a:off x="2200" y="3203"/>
              <a:ext cx="767"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X</a:t>
              </a:r>
              <a:r>
                <a:rPr kumimoji="1" lang="en-US" altLang="zh-CN" sz="2800" b="1" baseline="-25000">
                  <a:effectLst>
                    <a:outerShdw blurRad="38100" dist="38100" dir="2700000" algn="tl">
                      <a:srgbClr val="C0C0C0"/>
                    </a:outerShdw>
                  </a:effectLst>
                </a:rPr>
                <a:t>2</a:t>
              </a:r>
            </a:p>
          </p:txBody>
        </p:sp>
        <p:sp>
          <p:nvSpPr>
            <p:cNvPr id="2980876" name="Text Box 12"/>
            <p:cNvSpPr txBox="1">
              <a:spLocks noChangeArrowheads="1"/>
            </p:cNvSpPr>
            <p:nvPr/>
          </p:nvSpPr>
          <p:spPr bwMode="auto">
            <a:xfrm>
              <a:off x="3743" y="3099"/>
              <a:ext cx="767"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X</a:t>
              </a:r>
              <a:r>
                <a:rPr kumimoji="1" lang="en-US" altLang="zh-CN" sz="2800" b="1" baseline="-25000">
                  <a:effectLst>
                    <a:outerShdw blurRad="38100" dist="38100" dir="2700000" algn="tl">
                      <a:srgbClr val="C0C0C0"/>
                    </a:outerShdw>
                  </a:effectLst>
                </a:rPr>
                <a:t>3</a:t>
              </a:r>
            </a:p>
          </p:txBody>
        </p:sp>
        <p:sp>
          <p:nvSpPr>
            <p:cNvPr id="2980877" name="Line 13"/>
            <p:cNvSpPr>
              <a:spLocks noChangeShapeType="1"/>
            </p:cNvSpPr>
            <p:nvPr/>
          </p:nvSpPr>
          <p:spPr bwMode="auto">
            <a:xfrm flipV="1">
              <a:off x="1543" y="2644"/>
              <a:ext cx="1125" cy="6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2980878" name="Line 14"/>
            <p:cNvSpPr>
              <a:spLocks noChangeShapeType="1"/>
            </p:cNvSpPr>
            <p:nvPr/>
          </p:nvSpPr>
          <p:spPr bwMode="auto">
            <a:xfrm flipH="1" flipV="1">
              <a:off x="2771" y="2644"/>
              <a:ext cx="1023" cy="6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2980879" name="Line 15"/>
            <p:cNvSpPr>
              <a:spLocks noChangeShapeType="1"/>
            </p:cNvSpPr>
            <p:nvPr/>
          </p:nvSpPr>
          <p:spPr bwMode="auto">
            <a:xfrm flipV="1">
              <a:off x="2381" y="2644"/>
              <a:ext cx="338" cy="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2980880" name="Text Box 16"/>
            <p:cNvSpPr txBox="1">
              <a:spLocks noChangeArrowheads="1"/>
            </p:cNvSpPr>
            <p:nvPr/>
          </p:nvSpPr>
          <p:spPr bwMode="auto">
            <a:xfrm>
              <a:off x="3061" y="3158"/>
              <a:ext cx="317"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sym typeface="Symbol" panose="05050102010706020507" pitchFamily="18" charset="2"/>
                </a:rPr>
                <a:t>…</a:t>
              </a:r>
            </a:p>
          </p:txBody>
        </p:sp>
      </p:grpSp>
    </p:spTree>
    <p:extLst>
      <p:ext uri="{BB962C8B-B14F-4D97-AF65-F5344CB8AC3E}">
        <p14:creationId xmlns:p14="http://schemas.microsoft.com/office/powerpoint/2010/main" val="50847002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a:noFill/>
          <a:ln/>
        </p:spPr>
        <p:txBody>
          <a:bodyPr vert="horz" lIns="92075" tIns="46038" rIns="92075" bIns="46038" rtlCol="0" anchor="ctr">
            <a:normAutofit/>
          </a:bodyPr>
          <a:lstStyle/>
          <a:p>
            <a:r>
              <a:rPr lang="zh-CN" altLang="en-US">
                <a:latin typeface="Times New Roman" panose="02020603050405020304" pitchFamily="18" charset="0"/>
              </a:rPr>
              <a:t>语法树</a:t>
            </a:r>
          </a:p>
        </p:txBody>
      </p:sp>
      <p:sp>
        <p:nvSpPr>
          <p:cNvPr id="1037315" name="Rectangle 3"/>
          <p:cNvSpPr>
            <a:spLocks noGrp="1" noChangeArrowheads="1"/>
          </p:cNvSpPr>
          <p:nvPr>
            <p:ph idx="1"/>
          </p:nvPr>
        </p:nvSpPr>
        <p:spPr>
          <a:noFill/>
          <a:ln/>
        </p:spPr>
        <p:txBody>
          <a:bodyPr vert="horz" lIns="92075" tIns="46038" rIns="92075" bIns="46038" rtlCol="0">
            <a:normAutofit/>
          </a:bodyPr>
          <a:lstStyle/>
          <a:p>
            <a:pPr algn="just">
              <a:buFontTx/>
              <a:buNone/>
            </a:pPr>
            <a:r>
              <a:rPr lang="en-US" altLang="zh-CN" b="1">
                <a:latin typeface="Times New Roman" panose="02020603050405020304" pitchFamily="18" charset="0"/>
                <a:ea typeface="楷体_GB2312" pitchFamily="49" charset="-122"/>
              </a:rPr>
              <a:t>Parse Tree</a:t>
            </a:r>
          </a:p>
          <a:p>
            <a:pPr algn="just"/>
            <a:r>
              <a:rPr lang="zh-CN" altLang="en-US" b="1">
                <a:latin typeface="Times New Roman" panose="02020603050405020304" pitchFamily="18" charset="0"/>
                <a:ea typeface="楷体_GB2312" pitchFamily="49" charset="-122"/>
              </a:rPr>
              <a:t>用树的形式表示句型的生成</a:t>
            </a:r>
          </a:p>
          <a:p>
            <a:pPr lvl="1"/>
            <a:r>
              <a:rPr lang="zh-CN" altLang="en-US" b="1">
                <a:latin typeface="Times New Roman" panose="02020603050405020304" pitchFamily="18" charset="0"/>
                <a:ea typeface="楷体_GB2312" pitchFamily="49" charset="-122"/>
              </a:rPr>
              <a:t>树根：      开始符号</a:t>
            </a:r>
          </a:p>
          <a:p>
            <a:pPr lvl="1"/>
            <a:r>
              <a:rPr lang="zh-CN" altLang="en-US" b="1">
                <a:latin typeface="Times New Roman" panose="02020603050405020304" pitchFamily="18" charset="0"/>
                <a:ea typeface="楷体_GB2312" pitchFamily="49" charset="-122"/>
              </a:rPr>
              <a:t>中间结点：  非终结符</a:t>
            </a:r>
          </a:p>
          <a:p>
            <a:pPr lvl="1"/>
            <a:r>
              <a:rPr lang="zh-CN" altLang="en-US" b="1">
                <a:latin typeface="Times New Roman" panose="02020603050405020304" pitchFamily="18" charset="0"/>
                <a:ea typeface="楷体_GB2312" pitchFamily="49" charset="-122"/>
              </a:rPr>
              <a:t>叶结点：    终结符或者非终结符</a:t>
            </a:r>
          </a:p>
          <a:p>
            <a:r>
              <a:rPr lang="zh-CN" altLang="en-US" b="1">
                <a:latin typeface="Times New Roman" panose="02020603050405020304" pitchFamily="18" charset="0"/>
                <a:ea typeface="楷体_GB2312" pitchFamily="49" charset="-122"/>
              </a:rPr>
              <a:t>每个推导对应一个中间结点及其儿子</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一个二级子树</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直接短语</a:t>
            </a:r>
          </a:p>
          <a:p>
            <a:r>
              <a:rPr lang="zh-CN" altLang="en-US" b="1">
                <a:latin typeface="Times New Roman" panose="02020603050405020304" pitchFamily="18" charset="0"/>
                <a:ea typeface="楷体_GB2312" pitchFamily="49" charset="-122"/>
              </a:rPr>
              <a:t>又称为</a:t>
            </a:r>
            <a:r>
              <a:rPr lang="zh-CN" altLang="en-US" b="1">
                <a:solidFill>
                  <a:srgbClr val="FF0000"/>
                </a:solidFill>
                <a:latin typeface="Times New Roman" panose="02020603050405020304" pitchFamily="18" charset="0"/>
                <a:ea typeface="楷体_GB2312" pitchFamily="49" charset="-122"/>
              </a:rPr>
              <a:t>分析树</a:t>
            </a:r>
            <a:r>
              <a:rPr lang="en-US" altLang="zh-CN" b="1">
                <a:latin typeface="Times New Roman" panose="02020603050405020304" pitchFamily="18" charset="0"/>
                <a:ea typeface="楷体_GB2312" pitchFamily="49" charset="-122"/>
              </a:rPr>
              <a:t>(parse tree)</a:t>
            </a:r>
            <a:r>
              <a:rPr lang="zh-CN" altLang="en-US" b="1">
                <a:latin typeface="Times New Roman" panose="02020603050405020304" pitchFamily="18" charset="0"/>
                <a:ea typeface="楷体_GB2312" pitchFamily="49" charset="-122"/>
              </a:rPr>
              <a:t>、</a:t>
            </a:r>
            <a:r>
              <a:rPr lang="zh-CN" altLang="en-US" b="1">
                <a:solidFill>
                  <a:srgbClr val="FF0000"/>
                </a:solidFill>
                <a:latin typeface="Times New Roman" panose="02020603050405020304" pitchFamily="18" charset="0"/>
                <a:ea typeface="楷体_GB2312" pitchFamily="49" charset="-122"/>
              </a:rPr>
              <a:t>推导树</a:t>
            </a:r>
            <a:r>
              <a:rPr lang="en-US" altLang="zh-CN" b="1">
                <a:latin typeface="Times New Roman" panose="02020603050405020304" pitchFamily="18" charset="0"/>
                <a:ea typeface="楷体_GB2312" pitchFamily="49" charset="-122"/>
              </a:rPr>
              <a:t>(derivation tree)</a:t>
            </a:r>
            <a:r>
              <a:rPr lang="zh-CN" altLang="en-US" b="1">
                <a:latin typeface="Times New Roman" panose="02020603050405020304" pitchFamily="18" charset="0"/>
                <a:ea typeface="楷体_GB2312" pitchFamily="49" charset="-122"/>
              </a:rPr>
              <a:t>、</a:t>
            </a:r>
            <a:r>
              <a:rPr lang="zh-CN" altLang="en-US" b="1">
                <a:solidFill>
                  <a:srgbClr val="FF0000"/>
                </a:solidFill>
                <a:latin typeface="Times New Roman" panose="02020603050405020304" pitchFamily="18" charset="0"/>
                <a:ea typeface="楷体_GB2312" pitchFamily="49" charset="-122"/>
              </a:rPr>
              <a:t>派生树</a:t>
            </a:r>
            <a:r>
              <a:rPr lang="en-US" altLang="zh-CN" b="1">
                <a:latin typeface="Times New Roman" panose="02020603050405020304" pitchFamily="18" charset="0"/>
                <a:ea typeface="楷体_GB2312" pitchFamily="49" charset="-122"/>
              </a:rPr>
              <a:t>(derivation tree)</a:t>
            </a:r>
            <a:r>
              <a:rPr lang="en-US" altLang="zh-CN" b="1">
                <a:latin typeface="Times New Roman" panose="02020603050405020304" pitchFamily="18" charset="0"/>
                <a:ea typeface="宋体" panose="02010600030101010101" pitchFamily="2" charset="-122"/>
              </a:rPr>
              <a:t> </a:t>
            </a:r>
          </a:p>
        </p:txBody>
      </p:sp>
      <p:sp>
        <p:nvSpPr>
          <p:cNvPr id="4" name="日期占位符 3"/>
          <p:cNvSpPr>
            <a:spLocks noGrp="1"/>
          </p:cNvSpPr>
          <p:nvPr>
            <p:ph type="dt" sz="half" idx="10"/>
          </p:nvPr>
        </p:nvSpPr>
        <p:spPr/>
        <p:txBody>
          <a:bodyPr/>
          <a:lstStyle/>
          <a:p>
            <a:fld id="{6082941E-9BBE-423A-B2C4-04D825A2266E}"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680F9228-BCA5-4F59-9ACB-0339FA39F953}" type="slidenum">
              <a:rPr lang="en-US" altLang="zh-CN"/>
              <a:pPr/>
              <a:t>57</a:t>
            </a:fld>
            <a:endParaRPr lang="en-US" altLang="zh-CN"/>
          </a:p>
        </p:txBody>
      </p:sp>
    </p:spTree>
    <p:extLst>
      <p:ext uri="{BB962C8B-B14F-4D97-AF65-F5344CB8AC3E}">
        <p14:creationId xmlns:p14="http://schemas.microsoft.com/office/powerpoint/2010/main" val="26365276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3938" name="Rectangle 2"/>
          <p:cNvSpPr>
            <a:spLocks noGrp="1" noChangeArrowheads="1"/>
          </p:cNvSpPr>
          <p:nvPr>
            <p:ph type="title"/>
          </p:nvPr>
        </p:nvSpPr>
        <p:spPr/>
        <p:txBody>
          <a:bodyPr/>
          <a:lstStyle/>
          <a:p>
            <a:r>
              <a:rPr lang="zh-CN" altLang="en-US"/>
              <a:t>语法树定义</a:t>
            </a:r>
          </a:p>
        </p:txBody>
      </p:sp>
      <p:sp>
        <p:nvSpPr>
          <p:cNvPr id="2983940" name="Rectangle 4"/>
          <p:cNvSpPr>
            <a:spLocks noGrp="1" noChangeArrowheads="1"/>
          </p:cNvSpPr>
          <p:nvPr>
            <p:ph idx="1"/>
          </p:nvPr>
        </p:nvSpPr>
        <p:spPr>
          <a:noFill/>
          <a:ln/>
        </p:spPr>
        <p:txBody>
          <a:bodyPr>
            <a:normAutofit fontScale="85000" lnSpcReduction="10000"/>
          </a:bodyPr>
          <a:lstStyle/>
          <a:p>
            <a:pPr>
              <a:lnSpc>
                <a:spcPct val="150000"/>
              </a:lnSpc>
            </a:pPr>
            <a:r>
              <a:rPr lang="zh-CN" altLang="en-US" sz="2400" dirty="0">
                <a:latin typeface="Times New Roman" panose="02020603050405020304" pitchFamily="18" charset="0"/>
                <a:ea typeface="楷体_GB2312" pitchFamily="49" charset="-122"/>
              </a:rPr>
              <a:t>设</a:t>
            </a:r>
            <a:r>
              <a:rPr lang="en-US" altLang="zh-CN" sz="2400" i="1" dirty="0">
                <a:latin typeface="Times New Roman" panose="02020603050405020304" pitchFamily="18" charset="0"/>
                <a:ea typeface="楷体_GB2312" pitchFamily="49" charset="-122"/>
              </a:rPr>
              <a:t>G</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V</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T</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P</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为一上下文无关文法，对于</a:t>
            </a:r>
            <a:r>
              <a:rPr lang="en-US" altLang="zh-CN" sz="2400" i="1" dirty="0">
                <a:latin typeface="Times New Roman" panose="02020603050405020304" pitchFamily="18" charset="0"/>
                <a:ea typeface="楷体_GB2312" pitchFamily="49" charset="-122"/>
              </a:rPr>
              <a:t>G</a:t>
            </a:r>
            <a:r>
              <a:rPr lang="zh-CN" altLang="en-US" sz="2400" dirty="0">
                <a:latin typeface="Times New Roman" panose="02020603050405020304" pitchFamily="18" charset="0"/>
                <a:ea typeface="楷体_GB2312" pitchFamily="49" charset="-122"/>
              </a:rPr>
              <a:t>的任何句型都能构造与之关联的语法树</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推导树</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。这棵树满足下面四个条件：</a:t>
            </a:r>
          </a:p>
          <a:p>
            <a:pPr lvl="1">
              <a:lnSpc>
                <a:spcPct val="150000"/>
              </a:lnSpc>
            </a:pPr>
            <a:r>
              <a:rPr lang="zh-CN" altLang="en-US" dirty="0">
                <a:latin typeface="Times New Roman" panose="02020603050405020304" pitchFamily="18" charset="0"/>
                <a:ea typeface="楷体_GB2312" pitchFamily="49" charset="-122"/>
              </a:rPr>
              <a:t>每个结点都有一个标记</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a:t>
            </a:r>
            <a:r>
              <a:rPr lang="en-US" altLang="en-US" dirty="0"/>
              <a:t>∈</a:t>
            </a:r>
            <a:r>
              <a:rPr lang="en-US" altLang="zh-CN" i="1" dirty="0">
                <a:latin typeface="Times New Roman" panose="02020603050405020304" pitchFamily="18" charset="0"/>
                <a:ea typeface="楷体_GB2312" pitchFamily="49" charset="-122"/>
              </a:rPr>
              <a:t>V</a:t>
            </a:r>
            <a:r>
              <a:rPr lang="en-US" altLang="zh-CN" dirty="0">
                <a:latin typeface="Times New Roman" panose="02020603050405020304" pitchFamily="18" charset="0"/>
                <a:ea typeface="楷体_GB2312" pitchFamily="49" charset="-122"/>
              </a:rPr>
              <a:t> </a:t>
            </a:r>
            <a:r>
              <a:rPr lang="en-US" altLang="zh-CN" dirty="0">
                <a:latin typeface="楷体_GB2312" pitchFamily="49" charset="-122"/>
                <a:ea typeface="楷体_GB2312" pitchFamily="49" charset="-122"/>
              </a:rPr>
              <a:t>∪</a:t>
            </a:r>
            <a:r>
              <a:rPr lang="en-US" altLang="zh-CN" i="1" dirty="0">
                <a:latin typeface="Times New Roman" panose="02020603050405020304" pitchFamily="18" charset="0"/>
                <a:ea typeface="楷体_GB2312" pitchFamily="49" charset="-122"/>
              </a:rPr>
              <a:t>T </a:t>
            </a:r>
            <a:r>
              <a:rPr lang="en-US" altLang="zh-CN" dirty="0">
                <a:latin typeface="楷体_GB2312" pitchFamily="49" charset="-122"/>
                <a:ea typeface="楷体_GB2312" pitchFamily="49" charset="-122"/>
              </a:rPr>
              <a:t>∪{</a:t>
            </a:r>
            <a:r>
              <a:rPr lang="el-GR" altLang="zh-CN" dirty="0">
                <a:latin typeface="楷体_GB2312" pitchFamily="49" charset="-122"/>
                <a:ea typeface="楷体_GB2312" pitchFamily="49" charset="-122"/>
              </a:rPr>
              <a:t>ε</a:t>
            </a:r>
            <a:r>
              <a:rPr lang="en-US" altLang="zh-CN" dirty="0">
                <a:latin typeface="楷体_GB2312" pitchFamily="49" charset="-122"/>
                <a:ea typeface="楷体_GB2312" pitchFamily="49" charset="-122"/>
              </a:rPr>
              <a:t>}</a:t>
            </a:r>
            <a:endParaRPr lang="en-US" altLang="zh-CN" dirty="0">
              <a:latin typeface="Times New Roman" panose="02020603050405020304" pitchFamily="18" charset="0"/>
              <a:ea typeface="楷体_GB2312" pitchFamily="49" charset="-122"/>
            </a:endParaRPr>
          </a:p>
          <a:p>
            <a:pPr lvl="1">
              <a:lnSpc>
                <a:spcPct val="150000"/>
              </a:lnSpc>
            </a:pPr>
            <a:r>
              <a:rPr lang="zh-CN" altLang="en-US" dirty="0">
                <a:latin typeface="Times New Roman" panose="02020603050405020304" pitchFamily="18" charset="0"/>
                <a:ea typeface="楷体_GB2312" pitchFamily="49" charset="-122"/>
              </a:rPr>
              <a:t>根的标记是</a:t>
            </a:r>
            <a:r>
              <a:rPr lang="en-US" altLang="zh-CN" i="1" dirty="0">
                <a:latin typeface="Times New Roman" panose="02020603050405020304" pitchFamily="18" charset="0"/>
                <a:ea typeface="楷体_GB2312" pitchFamily="49" charset="-122"/>
              </a:rPr>
              <a:t>S</a:t>
            </a:r>
          </a:p>
          <a:p>
            <a:pPr lvl="1">
              <a:lnSpc>
                <a:spcPct val="150000"/>
              </a:lnSpc>
            </a:pPr>
            <a:r>
              <a:rPr lang="zh-CN" altLang="en-US" dirty="0">
                <a:latin typeface="Times New Roman" panose="02020603050405020304" pitchFamily="18" charset="0"/>
                <a:ea typeface="楷体_GB2312" pitchFamily="49" charset="-122"/>
              </a:rPr>
              <a:t>如果一个非叶子结点</a:t>
            </a:r>
            <a:r>
              <a:rPr lang="en-US" altLang="zh-CN" i="1" dirty="0">
                <a:latin typeface="Times New Roman" panose="02020603050405020304" pitchFamily="18" charset="0"/>
                <a:ea typeface="楷体_GB2312" pitchFamily="49" charset="-122"/>
              </a:rPr>
              <a:t>v</a:t>
            </a:r>
            <a:r>
              <a:rPr lang="zh-CN" altLang="en-US" dirty="0">
                <a:latin typeface="Times New Roman" panose="02020603050405020304" pitchFamily="18" charset="0"/>
                <a:ea typeface="楷体_GB2312" pitchFamily="49" charset="-122"/>
              </a:rPr>
              <a:t>有标记</a:t>
            </a:r>
            <a:r>
              <a:rPr lang="en-US" altLang="zh-CN" i="1" dirty="0">
                <a:latin typeface="Times New Roman" panose="02020603050405020304" pitchFamily="18" charset="0"/>
                <a:ea typeface="楷体_GB2312" pitchFamily="49" charset="-122"/>
              </a:rPr>
              <a:t>A</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其直接子孙结点从左到右的次序是</a:t>
            </a:r>
            <a:r>
              <a:rPr lang="en-US" altLang="zh-CN" i="1" dirty="0">
                <a:latin typeface="Times New Roman" panose="02020603050405020304" pitchFamily="18" charset="0"/>
                <a:ea typeface="楷体_GB2312" pitchFamily="49" charset="-122"/>
              </a:rPr>
              <a:t>v</a:t>
            </a:r>
            <a:r>
              <a:rPr lang="en-US" altLang="zh-CN" baseline="-25000"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v</a:t>
            </a:r>
            <a:r>
              <a:rPr lang="en-US" altLang="zh-CN" baseline="-25000"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v</a:t>
            </a:r>
            <a:r>
              <a:rPr lang="en-US" altLang="zh-CN" i="1" baseline="-25000" dirty="0" err="1">
                <a:latin typeface="Times New Roman" panose="02020603050405020304" pitchFamily="18" charset="0"/>
                <a:ea typeface="楷体_GB2312" pitchFamily="49" charset="-122"/>
              </a:rPr>
              <a:t>k</a:t>
            </a:r>
            <a:r>
              <a:rPr lang="zh-CN" altLang="en-US" dirty="0">
                <a:latin typeface="Times New Roman" panose="02020603050405020304" pitchFamily="18" charset="0"/>
                <a:ea typeface="楷体_GB2312" pitchFamily="49" charset="-122"/>
              </a:rPr>
              <a:t>，其标记分别为</a:t>
            </a:r>
            <a:r>
              <a:rPr lang="en-US" altLang="zh-CN" i="1"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a:t>
            </a:r>
            <a:r>
              <a:rPr lang="en-US" altLang="zh-CN" i="1" baseline="-25000" dirty="0" err="1">
                <a:latin typeface="Times New Roman" panose="02020603050405020304" pitchFamily="18" charset="0"/>
                <a:ea typeface="楷体_GB2312" pitchFamily="49" charset="-122"/>
              </a:rPr>
              <a:t>k</a:t>
            </a:r>
            <a:r>
              <a:rPr lang="zh-CN" altLang="en-US" dirty="0">
                <a:latin typeface="Times New Roman" panose="02020603050405020304" pitchFamily="18" charset="0"/>
                <a:ea typeface="楷体_GB2312" pitchFamily="49" charset="-122"/>
              </a:rPr>
              <a:t>，那么</a:t>
            </a:r>
            <a:r>
              <a:rPr lang="en-US" altLang="zh-CN" i="1" dirty="0">
                <a:latin typeface="Times New Roman" panose="02020603050405020304" pitchFamily="18" charset="0"/>
                <a:ea typeface="楷体_GB2312" pitchFamily="49" charset="-122"/>
              </a:rPr>
              <a:t>A</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1</a:t>
            </a:r>
            <a:r>
              <a:rPr lang="en-US" altLang="zh-CN" i="1"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i="1" dirty="0" err="1">
                <a:latin typeface="Times New Roman" panose="02020603050405020304" pitchFamily="18" charset="0"/>
                <a:ea typeface="楷体_GB2312" pitchFamily="49" charset="-122"/>
              </a:rPr>
              <a:t>A</a:t>
            </a:r>
            <a:r>
              <a:rPr lang="en-US" altLang="zh-CN" i="1" baseline="-25000" dirty="0" err="1">
                <a:latin typeface="Times New Roman" panose="02020603050405020304" pitchFamily="18" charset="0"/>
                <a:ea typeface="楷体_GB2312" pitchFamily="49" charset="-122"/>
              </a:rPr>
              <a:t>k</a:t>
            </a:r>
            <a:r>
              <a:rPr lang="zh-CN" altLang="en-US" dirty="0">
                <a:latin typeface="Times New Roman" panose="02020603050405020304" pitchFamily="18" charset="0"/>
                <a:ea typeface="楷体_GB2312" pitchFamily="49" charset="-122"/>
              </a:rPr>
              <a:t>一定是</a:t>
            </a:r>
            <a:r>
              <a:rPr lang="en-US" altLang="zh-CN" dirty="0">
                <a:latin typeface="Times New Roman" panose="02020603050405020304" pitchFamily="18" charset="0"/>
                <a:ea typeface="楷体_GB2312" pitchFamily="49" charset="-122"/>
              </a:rPr>
              <a:t>P</a:t>
            </a:r>
            <a:r>
              <a:rPr lang="zh-CN" altLang="en-US" dirty="0">
                <a:latin typeface="Times New Roman" panose="02020603050405020304" pitchFamily="18" charset="0"/>
                <a:ea typeface="楷体_GB2312" pitchFamily="49" charset="-122"/>
              </a:rPr>
              <a:t>中的一个产生式</a:t>
            </a:r>
          </a:p>
          <a:p>
            <a:pPr lvl="1">
              <a:lnSpc>
                <a:spcPct val="150000"/>
              </a:lnSpc>
            </a:pPr>
            <a:r>
              <a:rPr lang="zh-CN" altLang="en-US" dirty="0">
                <a:latin typeface="Times New Roman" panose="02020603050405020304" pitchFamily="18" charset="0"/>
                <a:ea typeface="楷体_GB2312" pitchFamily="49" charset="-122"/>
              </a:rPr>
              <a:t>若一结点</a:t>
            </a:r>
            <a:r>
              <a:rPr lang="en-US" altLang="zh-CN" dirty="0">
                <a:latin typeface="Times New Roman" panose="02020603050405020304" pitchFamily="18" charset="0"/>
                <a:ea typeface="楷体_GB2312" pitchFamily="49" charset="-122"/>
              </a:rPr>
              <a:t>v</a:t>
            </a:r>
            <a:r>
              <a:rPr lang="zh-CN" altLang="en-US" dirty="0">
                <a:latin typeface="Times New Roman" panose="02020603050405020304" pitchFamily="18" charset="0"/>
                <a:ea typeface="楷体_GB2312" pitchFamily="49" charset="-122"/>
              </a:rPr>
              <a:t>至少有一个它自己除外的子孙，并且有标记</a:t>
            </a:r>
            <a:r>
              <a:rPr lang="en-US" altLang="zh-CN" i="1"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，则肯定</a:t>
            </a:r>
            <a:r>
              <a:rPr lang="en-US" altLang="zh-CN" i="1" dirty="0">
                <a:latin typeface="Times New Roman" panose="02020603050405020304" pitchFamily="18" charset="0"/>
                <a:ea typeface="楷体_GB2312" pitchFamily="49" charset="-122"/>
              </a:rPr>
              <a:t>A</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V</a:t>
            </a:r>
          </a:p>
          <a:p>
            <a:pPr>
              <a:lnSpc>
                <a:spcPct val="150000"/>
              </a:lnSpc>
            </a:pPr>
            <a:r>
              <a:rPr lang="zh-CN" altLang="en-US" sz="2400" dirty="0">
                <a:latin typeface="Times New Roman" panose="02020603050405020304" pitchFamily="18" charset="0"/>
                <a:ea typeface="楷体_GB2312" pitchFamily="49" charset="-122"/>
              </a:rPr>
              <a:t>语法树的结果：从左至右读出推导树的叶子标记</a:t>
            </a:r>
          </a:p>
        </p:txBody>
      </p:sp>
      <p:sp>
        <p:nvSpPr>
          <p:cNvPr id="4" name="日期占位符 3"/>
          <p:cNvSpPr>
            <a:spLocks noGrp="1"/>
          </p:cNvSpPr>
          <p:nvPr>
            <p:ph type="dt" sz="half" idx="10"/>
          </p:nvPr>
        </p:nvSpPr>
        <p:spPr/>
        <p:txBody>
          <a:bodyPr/>
          <a:lstStyle/>
          <a:p>
            <a:fld id="{6DF8C594-FE7F-4A6C-8634-9014A1B42968}"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7BE01DAE-7552-4027-8B01-7566F0A64205}" type="slidenum">
              <a:rPr lang="en-US" altLang="zh-CN"/>
              <a:pPr/>
              <a:t>58</a:t>
            </a:fld>
            <a:endParaRPr lang="en-US" altLang="zh-CN"/>
          </a:p>
        </p:txBody>
      </p:sp>
    </p:spTree>
    <p:extLst>
      <p:ext uri="{BB962C8B-B14F-4D97-AF65-F5344CB8AC3E}">
        <p14:creationId xmlns:p14="http://schemas.microsoft.com/office/powerpoint/2010/main" val="2676115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a:noFill/>
          <a:ln/>
        </p:spPr>
        <p:txBody>
          <a:bodyPr vert="horz" lIns="92075" tIns="46038" rIns="92075" bIns="46038" rtlCol="0" anchor="ctr">
            <a:normAutofit/>
          </a:bodyPr>
          <a:lstStyle/>
          <a:p>
            <a:r>
              <a:rPr lang="zh-CN" altLang="en-US">
                <a:latin typeface="Times New Roman" panose="02020603050405020304" pitchFamily="18" charset="0"/>
              </a:rPr>
              <a:t>例 句子结构的表示</a:t>
            </a:r>
            <a:r>
              <a:rPr lang="zh-CN" altLang="en-US">
                <a:solidFill>
                  <a:schemeClr val="folHlink"/>
                </a:solidFill>
                <a:latin typeface="Times New Roman" panose="02020603050405020304" pitchFamily="18" charset="0"/>
                <a:ea typeface="楷体_GB2312" pitchFamily="49" charset="-122"/>
              </a:rPr>
              <a:t>  </a:t>
            </a:r>
            <a:br>
              <a:rPr lang="zh-CN" altLang="en-US">
                <a:solidFill>
                  <a:schemeClr val="folHlink"/>
                </a:solidFill>
                <a:latin typeface="Times New Roman" panose="02020603050405020304" pitchFamily="18" charset="0"/>
                <a:ea typeface="楷体_GB2312" pitchFamily="49" charset="-122"/>
              </a:rPr>
            </a:br>
            <a:r>
              <a:rPr lang="en-US" altLang="zh-CN" sz="3200">
                <a:solidFill>
                  <a:srgbClr val="FF0000"/>
                </a:solidFill>
                <a:latin typeface="Times New Roman" panose="02020603050405020304" pitchFamily="18" charset="0"/>
                <a:ea typeface="楷体_GB2312" pitchFamily="49" charset="-122"/>
              </a:rPr>
              <a:t>(</a:t>
            </a:r>
            <a:r>
              <a:rPr lang="zh-CN" altLang="en-US" sz="3200">
                <a:solidFill>
                  <a:srgbClr val="FF0000"/>
                </a:solidFill>
                <a:latin typeface="Times New Roman" panose="02020603050405020304" pitchFamily="18" charset="0"/>
                <a:ea typeface="楷体_GB2312" pitchFamily="49" charset="-122"/>
              </a:rPr>
              <a:t>文法</a:t>
            </a:r>
            <a:r>
              <a:rPr lang="en-US" altLang="zh-CN" sz="2800">
                <a:solidFill>
                  <a:srgbClr val="FF0000"/>
                </a:solidFill>
                <a:latin typeface="Times New Roman" panose="02020603050405020304" pitchFamily="18" charset="0"/>
                <a:ea typeface="楷体_GB2312" pitchFamily="49" charset="-122"/>
              </a:rPr>
              <a:t>E→E+E|E*E|(E)|id</a:t>
            </a:r>
            <a:r>
              <a:rPr lang="en-US" altLang="zh-CN" sz="3200">
                <a:solidFill>
                  <a:srgbClr val="FF0000"/>
                </a:solidFill>
                <a:latin typeface="Times New Roman" panose="02020603050405020304" pitchFamily="18" charset="0"/>
                <a:ea typeface="楷体_GB2312" pitchFamily="49" charset="-122"/>
              </a:rPr>
              <a:t> </a:t>
            </a:r>
            <a:r>
              <a:rPr lang="zh-CN" altLang="en-US" sz="3200">
                <a:solidFill>
                  <a:srgbClr val="FF0000"/>
                </a:solidFill>
                <a:latin typeface="Times New Roman" panose="02020603050405020304" pitchFamily="18" charset="0"/>
                <a:ea typeface="楷体_GB2312" pitchFamily="49" charset="-122"/>
              </a:rPr>
              <a:t>）</a:t>
            </a:r>
          </a:p>
        </p:txBody>
      </p:sp>
      <p:sp>
        <p:nvSpPr>
          <p:cNvPr id="34" name="日期占位符 3"/>
          <p:cNvSpPr>
            <a:spLocks noGrp="1"/>
          </p:cNvSpPr>
          <p:nvPr>
            <p:ph type="dt" sz="half" idx="10"/>
          </p:nvPr>
        </p:nvSpPr>
        <p:spPr/>
        <p:txBody>
          <a:bodyPr/>
          <a:lstStyle/>
          <a:p>
            <a:fld id="{43DEB861-0D1A-453D-94E4-49BEC27BFCC0}" type="datetime1">
              <a:rPr lang="zh-CN" altLang="en-US"/>
              <a:pPr/>
              <a:t>2018-09-10</a:t>
            </a:fld>
            <a:endParaRPr lang="en-US" altLang="zh-CN"/>
          </a:p>
        </p:txBody>
      </p:sp>
      <p:sp>
        <p:nvSpPr>
          <p:cNvPr id="36" name="灯片编号占位符 5"/>
          <p:cNvSpPr>
            <a:spLocks noGrp="1"/>
          </p:cNvSpPr>
          <p:nvPr>
            <p:ph type="sldNum" sz="quarter" idx="12"/>
          </p:nvPr>
        </p:nvSpPr>
        <p:spPr/>
        <p:txBody>
          <a:bodyPr/>
          <a:lstStyle/>
          <a:p>
            <a:fld id="{119AA130-18C1-4A03-8045-8C4252678EE4}" type="slidenum">
              <a:rPr lang="en-US" altLang="zh-CN"/>
              <a:pPr/>
              <a:t>59</a:t>
            </a:fld>
            <a:endParaRPr lang="en-US" altLang="zh-CN"/>
          </a:p>
        </p:txBody>
      </p:sp>
      <p:grpSp>
        <p:nvGrpSpPr>
          <p:cNvPr id="1036291" name="Group 3"/>
          <p:cNvGrpSpPr>
            <a:grpSpLocks/>
          </p:cNvGrpSpPr>
          <p:nvPr/>
        </p:nvGrpSpPr>
        <p:grpSpPr bwMode="auto">
          <a:xfrm>
            <a:off x="3581400" y="2228662"/>
            <a:ext cx="5035550" cy="1992502"/>
            <a:chOff x="1296" y="1256"/>
            <a:chExt cx="2976" cy="1192"/>
          </a:xfrm>
        </p:grpSpPr>
        <p:sp>
          <p:nvSpPr>
            <p:cNvPr id="1036292" name="Text Box 4"/>
            <p:cNvSpPr txBox="1">
              <a:spLocks noChangeArrowheads="1"/>
            </p:cNvSpPr>
            <p:nvPr/>
          </p:nvSpPr>
          <p:spPr bwMode="auto">
            <a:xfrm>
              <a:off x="2466" y="1256"/>
              <a:ext cx="720"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3600" b="1" dirty="0">
                  <a:solidFill>
                    <a:srgbClr val="FF0000"/>
                  </a:solidFill>
                  <a:effectLst>
                    <a:outerShdw blurRad="38100" dist="38100" dir="2700000" algn="tl">
                      <a:srgbClr val="C0C0C0"/>
                    </a:outerShdw>
                  </a:effectLst>
                </a:rPr>
                <a:t>E</a:t>
              </a:r>
            </a:p>
          </p:txBody>
        </p:sp>
        <p:sp>
          <p:nvSpPr>
            <p:cNvPr id="1036293" name="Text Box 5"/>
            <p:cNvSpPr txBox="1">
              <a:spLocks noChangeArrowheads="1"/>
            </p:cNvSpPr>
            <p:nvPr/>
          </p:nvSpPr>
          <p:spPr bwMode="auto">
            <a:xfrm>
              <a:off x="1344" y="2064"/>
              <a:ext cx="72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E</a:t>
              </a:r>
            </a:p>
          </p:txBody>
        </p:sp>
        <p:sp>
          <p:nvSpPr>
            <p:cNvPr id="1036294" name="Text Box 6"/>
            <p:cNvSpPr txBox="1">
              <a:spLocks noChangeArrowheads="1"/>
            </p:cNvSpPr>
            <p:nvPr/>
          </p:nvSpPr>
          <p:spPr bwMode="auto">
            <a:xfrm>
              <a:off x="2496" y="2112"/>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a:t>
              </a:r>
            </a:p>
          </p:txBody>
        </p:sp>
        <p:sp>
          <p:nvSpPr>
            <p:cNvPr id="1036295" name="Text Box 7"/>
            <p:cNvSpPr txBox="1">
              <a:spLocks noChangeArrowheads="1"/>
            </p:cNvSpPr>
            <p:nvPr/>
          </p:nvSpPr>
          <p:spPr bwMode="auto">
            <a:xfrm>
              <a:off x="3552" y="2016"/>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E</a:t>
              </a:r>
            </a:p>
          </p:txBody>
        </p:sp>
        <p:sp>
          <p:nvSpPr>
            <p:cNvPr id="1036296" name="Line 8"/>
            <p:cNvSpPr>
              <a:spLocks noChangeShapeType="1"/>
            </p:cNvSpPr>
            <p:nvPr/>
          </p:nvSpPr>
          <p:spPr bwMode="auto">
            <a:xfrm flipV="1">
              <a:off x="1488" y="1584"/>
              <a:ext cx="1056"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36297" name="Line 9"/>
            <p:cNvSpPr>
              <a:spLocks noChangeShapeType="1"/>
            </p:cNvSpPr>
            <p:nvPr/>
          </p:nvSpPr>
          <p:spPr bwMode="auto">
            <a:xfrm flipH="1" flipV="1">
              <a:off x="2640" y="1584"/>
              <a:ext cx="96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36298" name="Line 10"/>
            <p:cNvSpPr>
              <a:spLocks noChangeShapeType="1"/>
            </p:cNvSpPr>
            <p:nvPr/>
          </p:nvSpPr>
          <p:spPr bwMode="auto">
            <a:xfrm flipV="1">
              <a:off x="2592" y="1584"/>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36299" name="Text Box 11"/>
            <p:cNvSpPr txBox="1">
              <a:spLocks noChangeArrowheads="1"/>
            </p:cNvSpPr>
            <p:nvPr/>
          </p:nvSpPr>
          <p:spPr bwMode="auto">
            <a:xfrm>
              <a:off x="1296" y="1536"/>
              <a:ext cx="91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E→</a:t>
              </a:r>
              <a:r>
                <a:rPr kumimoji="1" lang="en-US" altLang="zh-CN" sz="2800" b="1">
                  <a:effectLst>
                    <a:outerShdw blurRad="38100" dist="38100" dir="2700000" algn="tl">
                      <a:srgbClr val="C0C0C0"/>
                    </a:outerShdw>
                  </a:effectLst>
                  <a:sym typeface="Symbol" panose="05050102010706020507" pitchFamily="18" charset="2"/>
                </a:rPr>
                <a:t>E+E</a:t>
              </a:r>
            </a:p>
          </p:txBody>
        </p:sp>
      </p:grpSp>
      <p:grpSp>
        <p:nvGrpSpPr>
          <p:cNvPr id="1036300" name="Group 12"/>
          <p:cNvGrpSpPr>
            <a:grpSpLocks/>
          </p:cNvGrpSpPr>
          <p:nvPr/>
        </p:nvGrpSpPr>
        <p:grpSpPr bwMode="auto">
          <a:xfrm>
            <a:off x="2590800" y="4086226"/>
            <a:ext cx="2281238" cy="1033463"/>
            <a:chOff x="672" y="2352"/>
            <a:chExt cx="1344" cy="631"/>
          </a:xfrm>
        </p:grpSpPr>
        <p:sp>
          <p:nvSpPr>
            <p:cNvPr id="1036301" name="Text Box 13"/>
            <p:cNvSpPr txBox="1">
              <a:spLocks noChangeArrowheads="1"/>
            </p:cNvSpPr>
            <p:nvPr/>
          </p:nvSpPr>
          <p:spPr bwMode="auto">
            <a:xfrm>
              <a:off x="1296" y="2640"/>
              <a:ext cx="720"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id</a:t>
              </a:r>
            </a:p>
          </p:txBody>
        </p:sp>
        <p:sp>
          <p:nvSpPr>
            <p:cNvPr id="1036302" name="Line 14"/>
            <p:cNvSpPr>
              <a:spLocks noChangeShapeType="1"/>
            </p:cNvSpPr>
            <p:nvPr/>
          </p:nvSpPr>
          <p:spPr bwMode="auto">
            <a:xfrm flipV="1">
              <a:off x="1440" y="2352"/>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36303" name="Text Box 15"/>
            <p:cNvSpPr txBox="1">
              <a:spLocks noChangeArrowheads="1"/>
            </p:cNvSpPr>
            <p:nvPr/>
          </p:nvSpPr>
          <p:spPr bwMode="auto">
            <a:xfrm>
              <a:off x="672" y="2400"/>
              <a:ext cx="672"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E→</a:t>
              </a:r>
              <a:r>
                <a:rPr kumimoji="1" lang="en-US" altLang="zh-CN" sz="2800" b="1">
                  <a:effectLst>
                    <a:outerShdw blurRad="38100" dist="38100" dir="2700000" algn="tl">
                      <a:srgbClr val="C0C0C0"/>
                    </a:outerShdw>
                  </a:effectLst>
                  <a:sym typeface="Symbol" panose="05050102010706020507" pitchFamily="18" charset="2"/>
                </a:rPr>
                <a:t>id</a:t>
              </a:r>
            </a:p>
          </p:txBody>
        </p:sp>
      </p:grpSp>
      <p:grpSp>
        <p:nvGrpSpPr>
          <p:cNvPr id="1036304" name="Group 16"/>
          <p:cNvGrpSpPr>
            <a:grpSpLocks/>
          </p:cNvGrpSpPr>
          <p:nvPr/>
        </p:nvGrpSpPr>
        <p:grpSpPr bwMode="auto">
          <a:xfrm>
            <a:off x="6002338" y="3781425"/>
            <a:ext cx="4125912" cy="1512888"/>
            <a:chOff x="2640" y="2160"/>
            <a:chExt cx="2496" cy="916"/>
          </a:xfrm>
        </p:grpSpPr>
        <p:sp>
          <p:nvSpPr>
            <p:cNvPr id="1036305" name="Text Box 17"/>
            <p:cNvSpPr txBox="1">
              <a:spLocks noChangeArrowheads="1"/>
            </p:cNvSpPr>
            <p:nvPr/>
          </p:nvSpPr>
          <p:spPr bwMode="auto">
            <a:xfrm>
              <a:off x="2640" y="2670"/>
              <a:ext cx="720"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E</a:t>
              </a:r>
            </a:p>
          </p:txBody>
        </p:sp>
        <p:sp>
          <p:nvSpPr>
            <p:cNvPr id="1036306" name="Text Box 18"/>
            <p:cNvSpPr txBox="1">
              <a:spLocks noChangeArrowheads="1"/>
            </p:cNvSpPr>
            <p:nvPr/>
          </p:nvSpPr>
          <p:spPr bwMode="auto">
            <a:xfrm>
              <a:off x="4416" y="2688"/>
              <a:ext cx="72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E</a:t>
              </a:r>
            </a:p>
          </p:txBody>
        </p:sp>
        <p:sp>
          <p:nvSpPr>
            <p:cNvPr id="1036307" name="Text Box 19"/>
            <p:cNvSpPr txBox="1">
              <a:spLocks noChangeArrowheads="1"/>
            </p:cNvSpPr>
            <p:nvPr/>
          </p:nvSpPr>
          <p:spPr bwMode="auto">
            <a:xfrm>
              <a:off x="3552" y="2736"/>
              <a:ext cx="72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a:t>
              </a:r>
            </a:p>
          </p:txBody>
        </p:sp>
        <p:sp>
          <p:nvSpPr>
            <p:cNvPr id="1036308" name="Line 20"/>
            <p:cNvSpPr>
              <a:spLocks noChangeShapeType="1"/>
            </p:cNvSpPr>
            <p:nvPr/>
          </p:nvSpPr>
          <p:spPr bwMode="auto">
            <a:xfrm flipV="1">
              <a:off x="2736" y="2352"/>
              <a:ext cx="91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36309" name="Line 21"/>
            <p:cNvSpPr>
              <a:spLocks noChangeShapeType="1"/>
            </p:cNvSpPr>
            <p:nvPr/>
          </p:nvSpPr>
          <p:spPr bwMode="auto">
            <a:xfrm>
              <a:off x="3648" y="2352"/>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36310" name="Line 22"/>
            <p:cNvSpPr>
              <a:spLocks noChangeShapeType="1"/>
            </p:cNvSpPr>
            <p:nvPr/>
          </p:nvSpPr>
          <p:spPr bwMode="auto">
            <a:xfrm>
              <a:off x="3696" y="2352"/>
              <a:ext cx="76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36311" name="Text Box 23"/>
            <p:cNvSpPr txBox="1">
              <a:spLocks noChangeArrowheads="1"/>
            </p:cNvSpPr>
            <p:nvPr/>
          </p:nvSpPr>
          <p:spPr bwMode="auto">
            <a:xfrm>
              <a:off x="3984" y="2160"/>
              <a:ext cx="91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E→</a:t>
              </a:r>
              <a:r>
                <a:rPr kumimoji="1" lang="en-US" altLang="zh-CN" sz="2800" b="1">
                  <a:effectLst>
                    <a:outerShdw blurRad="38100" dist="38100" dir="2700000" algn="tl">
                      <a:srgbClr val="C0C0C0"/>
                    </a:outerShdw>
                  </a:effectLst>
                  <a:sym typeface="Symbol" panose="05050102010706020507" pitchFamily="18" charset="2"/>
                </a:rPr>
                <a:t>E*E</a:t>
              </a:r>
            </a:p>
          </p:txBody>
        </p:sp>
      </p:grpSp>
      <p:grpSp>
        <p:nvGrpSpPr>
          <p:cNvPr id="1036312" name="Group 24"/>
          <p:cNvGrpSpPr>
            <a:grpSpLocks/>
          </p:cNvGrpSpPr>
          <p:nvPr/>
        </p:nvGrpSpPr>
        <p:grpSpPr bwMode="auto">
          <a:xfrm>
            <a:off x="5699125" y="5153026"/>
            <a:ext cx="1765300" cy="1196975"/>
            <a:chOff x="2448" y="3024"/>
            <a:chExt cx="1008" cy="724"/>
          </a:xfrm>
        </p:grpSpPr>
        <p:sp>
          <p:nvSpPr>
            <p:cNvPr id="1036313" name="Text Box 25"/>
            <p:cNvSpPr txBox="1">
              <a:spLocks noChangeArrowheads="1"/>
            </p:cNvSpPr>
            <p:nvPr/>
          </p:nvSpPr>
          <p:spPr bwMode="auto">
            <a:xfrm>
              <a:off x="2448" y="3408"/>
              <a:ext cx="72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id</a:t>
              </a:r>
            </a:p>
          </p:txBody>
        </p:sp>
        <p:sp>
          <p:nvSpPr>
            <p:cNvPr id="1036314" name="Line 26"/>
            <p:cNvSpPr>
              <a:spLocks noChangeShapeType="1"/>
            </p:cNvSpPr>
            <p:nvPr/>
          </p:nvSpPr>
          <p:spPr bwMode="auto">
            <a:xfrm flipH="1">
              <a:off x="2736" y="3024"/>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36315" name="Text Box 27"/>
            <p:cNvSpPr txBox="1">
              <a:spLocks noChangeArrowheads="1"/>
            </p:cNvSpPr>
            <p:nvPr/>
          </p:nvSpPr>
          <p:spPr bwMode="auto">
            <a:xfrm>
              <a:off x="2784" y="3120"/>
              <a:ext cx="67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E→</a:t>
              </a:r>
              <a:r>
                <a:rPr kumimoji="1" lang="en-US" altLang="zh-CN" sz="2800" b="1">
                  <a:effectLst>
                    <a:outerShdw blurRad="38100" dist="38100" dir="2700000" algn="tl">
                      <a:srgbClr val="C0C0C0"/>
                    </a:outerShdw>
                  </a:effectLst>
                  <a:sym typeface="Symbol" panose="05050102010706020507" pitchFamily="18" charset="2"/>
                </a:rPr>
                <a:t>id</a:t>
              </a:r>
            </a:p>
          </p:txBody>
        </p:sp>
      </p:grpSp>
      <p:grpSp>
        <p:nvGrpSpPr>
          <p:cNvPr id="1036316" name="Group 28"/>
          <p:cNvGrpSpPr>
            <a:grpSpLocks/>
          </p:cNvGrpSpPr>
          <p:nvPr/>
        </p:nvGrpSpPr>
        <p:grpSpPr bwMode="auto">
          <a:xfrm>
            <a:off x="8894763" y="5076826"/>
            <a:ext cx="1738312" cy="1236663"/>
            <a:chOff x="4416" y="2976"/>
            <a:chExt cx="816" cy="794"/>
          </a:xfrm>
        </p:grpSpPr>
        <p:sp>
          <p:nvSpPr>
            <p:cNvPr id="1036317" name="Text Box 29"/>
            <p:cNvSpPr txBox="1">
              <a:spLocks noChangeArrowheads="1"/>
            </p:cNvSpPr>
            <p:nvPr/>
          </p:nvSpPr>
          <p:spPr bwMode="auto">
            <a:xfrm>
              <a:off x="4416" y="3409"/>
              <a:ext cx="720"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id</a:t>
              </a:r>
            </a:p>
          </p:txBody>
        </p:sp>
        <p:sp>
          <p:nvSpPr>
            <p:cNvPr id="1036318" name="Line 30"/>
            <p:cNvSpPr>
              <a:spLocks noChangeShapeType="1"/>
            </p:cNvSpPr>
            <p:nvPr/>
          </p:nvSpPr>
          <p:spPr bwMode="auto">
            <a:xfrm>
              <a:off x="4512" y="2976"/>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36319" name="Text Box 31"/>
            <p:cNvSpPr txBox="1">
              <a:spLocks noChangeArrowheads="1"/>
            </p:cNvSpPr>
            <p:nvPr/>
          </p:nvSpPr>
          <p:spPr bwMode="auto">
            <a:xfrm>
              <a:off x="4512" y="3072"/>
              <a:ext cx="720"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effectLst>
                    <a:outerShdw blurRad="38100" dist="38100" dir="2700000" algn="tl">
                      <a:srgbClr val="C0C0C0"/>
                    </a:outerShdw>
                  </a:effectLst>
                </a:rPr>
                <a:t>E→</a:t>
              </a:r>
              <a:r>
                <a:rPr kumimoji="1" lang="en-US" altLang="zh-CN" sz="2800" b="1">
                  <a:effectLst>
                    <a:outerShdw blurRad="38100" dist="38100" dir="2700000" algn="tl">
                      <a:srgbClr val="C0C0C0"/>
                    </a:outerShdw>
                  </a:effectLst>
                  <a:sym typeface="Symbol" panose="05050102010706020507" pitchFamily="18" charset="2"/>
                </a:rPr>
                <a:t>id</a:t>
              </a:r>
            </a:p>
          </p:txBody>
        </p:sp>
      </p:grpSp>
      <p:sp>
        <p:nvSpPr>
          <p:cNvPr id="1036320" name="Text Box 32"/>
          <p:cNvSpPr txBox="1">
            <a:spLocks noChangeArrowheads="1"/>
          </p:cNvSpPr>
          <p:nvPr/>
        </p:nvSpPr>
        <p:spPr bwMode="auto">
          <a:xfrm>
            <a:off x="2438400" y="1782694"/>
            <a:ext cx="75438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sym typeface="Symbol" panose="05050102010706020507" pitchFamily="18" charset="2"/>
              </a:rPr>
              <a:t>E+Eid+Eid+E</a:t>
            </a:r>
            <a:r>
              <a:rPr kumimoji="1" lang="en-US" altLang="zh-CN" sz="2800" b="1" dirty="0">
                <a:effectLst>
                  <a:outerShdw blurRad="38100" dist="38100" dir="2700000" algn="tl">
                    <a:srgbClr val="C0C0C0"/>
                  </a:outerShdw>
                </a:effectLst>
                <a:sym typeface="Symbol" panose="05050102010706020507" pitchFamily="18" charset="2"/>
              </a:rPr>
              <a:t>*</a:t>
            </a:r>
            <a:r>
              <a:rPr kumimoji="1" lang="en-US" altLang="zh-CN" sz="2800" b="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sym typeface="Symbol" panose="05050102010706020507" pitchFamily="18" charset="2"/>
              </a:rPr>
              <a:t>id+id</a:t>
            </a:r>
            <a:r>
              <a:rPr kumimoji="1" lang="en-US" altLang="zh-CN" sz="2800" b="1" dirty="0">
                <a:effectLst>
                  <a:outerShdw blurRad="38100" dist="38100" dir="2700000" algn="tl">
                    <a:srgbClr val="C0C0C0"/>
                  </a:outerShdw>
                </a:effectLst>
                <a:sym typeface="Symbol" panose="05050102010706020507" pitchFamily="18" charset="2"/>
              </a:rPr>
              <a:t>*</a:t>
            </a:r>
            <a:r>
              <a:rPr kumimoji="1" lang="en-US" altLang="zh-CN" sz="2800" b="1" dirty="0" err="1">
                <a:effectLst>
                  <a:outerShdw blurRad="38100" dist="38100" dir="2700000" algn="tl">
                    <a:srgbClr val="C0C0C0"/>
                  </a:outerShdw>
                </a:effectLst>
              </a:rPr>
              <a:t>E</a:t>
            </a:r>
            <a:r>
              <a:rPr kumimoji="1" lang="en-US" altLang="zh-CN" sz="2800" b="1" dirty="0" err="1">
                <a:effectLst>
                  <a:outerShdw blurRad="38100" dist="38100" dir="2700000" algn="tl">
                    <a:srgbClr val="C0C0C0"/>
                  </a:outerShdw>
                </a:effectLst>
                <a:sym typeface="Symbol" panose="05050102010706020507" pitchFamily="18" charset="2"/>
              </a:rPr>
              <a:t>id+id</a:t>
            </a:r>
            <a:r>
              <a:rPr kumimoji="1" lang="en-US" altLang="zh-CN" sz="2800" b="1" dirty="0">
                <a:effectLst>
                  <a:outerShdw blurRad="38100" dist="38100" dir="2700000" algn="tl">
                    <a:srgbClr val="C0C0C0"/>
                  </a:outerShdw>
                </a:effectLst>
                <a:sym typeface="Symbol" panose="05050102010706020507" pitchFamily="18" charset="2"/>
              </a:rPr>
              <a:t>*id</a:t>
            </a:r>
          </a:p>
        </p:txBody>
      </p:sp>
    </p:spTree>
    <p:extLst>
      <p:ext uri="{BB962C8B-B14F-4D97-AF65-F5344CB8AC3E}">
        <p14:creationId xmlns:p14="http://schemas.microsoft.com/office/powerpoint/2010/main" val="3950168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1036291"/>
                                        </p:tgtEl>
                                        <p:attrNameLst>
                                          <p:attrName>style.visibility</p:attrName>
                                        </p:attrNameLst>
                                      </p:cBhvr>
                                      <p:to>
                                        <p:strVal val="visible"/>
                                      </p:to>
                                    </p:set>
                                    <p:anim calcmode="lin" valueType="num">
                                      <p:cBhvr>
                                        <p:cTn id="7" dur="500" fill="hold"/>
                                        <p:tgtEl>
                                          <p:spTgt spid="1036291"/>
                                        </p:tgtEl>
                                        <p:attrNameLst>
                                          <p:attrName>ppt_x</p:attrName>
                                        </p:attrNameLst>
                                      </p:cBhvr>
                                      <p:tavLst>
                                        <p:tav tm="0">
                                          <p:val>
                                            <p:strVal val="#ppt_x"/>
                                          </p:val>
                                        </p:tav>
                                        <p:tav tm="100000">
                                          <p:val>
                                            <p:strVal val="#ppt_x"/>
                                          </p:val>
                                        </p:tav>
                                      </p:tavLst>
                                    </p:anim>
                                    <p:anim calcmode="lin" valueType="num">
                                      <p:cBhvr>
                                        <p:cTn id="8" dur="500" fill="hold"/>
                                        <p:tgtEl>
                                          <p:spTgt spid="1036291"/>
                                        </p:tgtEl>
                                        <p:attrNameLst>
                                          <p:attrName>ppt_y</p:attrName>
                                        </p:attrNameLst>
                                      </p:cBhvr>
                                      <p:tavLst>
                                        <p:tav tm="0">
                                          <p:val>
                                            <p:strVal val="#ppt_y-#ppt_h/2"/>
                                          </p:val>
                                        </p:tav>
                                        <p:tav tm="100000">
                                          <p:val>
                                            <p:strVal val="#ppt_y"/>
                                          </p:val>
                                        </p:tav>
                                      </p:tavLst>
                                    </p:anim>
                                    <p:anim calcmode="lin" valueType="num">
                                      <p:cBhvr>
                                        <p:cTn id="9" dur="500" fill="hold"/>
                                        <p:tgtEl>
                                          <p:spTgt spid="1036291"/>
                                        </p:tgtEl>
                                        <p:attrNameLst>
                                          <p:attrName>ppt_w</p:attrName>
                                        </p:attrNameLst>
                                      </p:cBhvr>
                                      <p:tavLst>
                                        <p:tav tm="0">
                                          <p:val>
                                            <p:strVal val="#ppt_w"/>
                                          </p:val>
                                        </p:tav>
                                        <p:tav tm="100000">
                                          <p:val>
                                            <p:strVal val="#ppt_w"/>
                                          </p:val>
                                        </p:tav>
                                      </p:tavLst>
                                    </p:anim>
                                    <p:anim calcmode="lin" valueType="num">
                                      <p:cBhvr>
                                        <p:cTn id="10" dur="500" fill="hold"/>
                                        <p:tgtEl>
                                          <p:spTgt spid="1036291"/>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1036300"/>
                                        </p:tgtEl>
                                        <p:attrNameLst>
                                          <p:attrName>style.visibility</p:attrName>
                                        </p:attrNameLst>
                                      </p:cBhvr>
                                      <p:to>
                                        <p:strVal val="visible"/>
                                      </p:to>
                                    </p:set>
                                    <p:anim calcmode="lin" valueType="num">
                                      <p:cBhvr>
                                        <p:cTn id="15" dur="500" fill="hold"/>
                                        <p:tgtEl>
                                          <p:spTgt spid="1036300"/>
                                        </p:tgtEl>
                                        <p:attrNameLst>
                                          <p:attrName>ppt_x</p:attrName>
                                        </p:attrNameLst>
                                      </p:cBhvr>
                                      <p:tavLst>
                                        <p:tav tm="0">
                                          <p:val>
                                            <p:strVal val="#ppt_x"/>
                                          </p:val>
                                        </p:tav>
                                        <p:tav tm="100000">
                                          <p:val>
                                            <p:strVal val="#ppt_x"/>
                                          </p:val>
                                        </p:tav>
                                      </p:tavLst>
                                    </p:anim>
                                    <p:anim calcmode="lin" valueType="num">
                                      <p:cBhvr>
                                        <p:cTn id="16" dur="500" fill="hold"/>
                                        <p:tgtEl>
                                          <p:spTgt spid="1036300"/>
                                        </p:tgtEl>
                                        <p:attrNameLst>
                                          <p:attrName>ppt_y</p:attrName>
                                        </p:attrNameLst>
                                      </p:cBhvr>
                                      <p:tavLst>
                                        <p:tav tm="0">
                                          <p:val>
                                            <p:strVal val="#ppt_y-#ppt_h/2"/>
                                          </p:val>
                                        </p:tav>
                                        <p:tav tm="100000">
                                          <p:val>
                                            <p:strVal val="#ppt_y"/>
                                          </p:val>
                                        </p:tav>
                                      </p:tavLst>
                                    </p:anim>
                                    <p:anim calcmode="lin" valueType="num">
                                      <p:cBhvr>
                                        <p:cTn id="17" dur="500" fill="hold"/>
                                        <p:tgtEl>
                                          <p:spTgt spid="1036300"/>
                                        </p:tgtEl>
                                        <p:attrNameLst>
                                          <p:attrName>ppt_w</p:attrName>
                                        </p:attrNameLst>
                                      </p:cBhvr>
                                      <p:tavLst>
                                        <p:tav tm="0">
                                          <p:val>
                                            <p:strVal val="#ppt_w"/>
                                          </p:val>
                                        </p:tav>
                                        <p:tav tm="100000">
                                          <p:val>
                                            <p:strVal val="#ppt_w"/>
                                          </p:val>
                                        </p:tav>
                                      </p:tavLst>
                                    </p:anim>
                                    <p:anim calcmode="lin" valueType="num">
                                      <p:cBhvr>
                                        <p:cTn id="18" dur="500" fill="hold"/>
                                        <p:tgtEl>
                                          <p:spTgt spid="103630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1036304"/>
                                        </p:tgtEl>
                                        <p:attrNameLst>
                                          <p:attrName>style.visibility</p:attrName>
                                        </p:attrNameLst>
                                      </p:cBhvr>
                                      <p:to>
                                        <p:strVal val="visible"/>
                                      </p:to>
                                    </p:set>
                                    <p:anim calcmode="lin" valueType="num">
                                      <p:cBhvr>
                                        <p:cTn id="23" dur="500" fill="hold"/>
                                        <p:tgtEl>
                                          <p:spTgt spid="1036304"/>
                                        </p:tgtEl>
                                        <p:attrNameLst>
                                          <p:attrName>ppt_x</p:attrName>
                                        </p:attrNameLst>
                                      </p:cBhvr>
                                      <p:tavLst>
                                        <p:tav tm="0">
                                          <p:val>
                                            <p:strVal val="#ppt_x"/>
                                          </p:val>
                                        </p:tav>
                                        <p:tav tm="100000">
                                          <p:val>
                                            <p:strVal val="#ppt_x"/>
                                          </p:val>
                                        </p:tav>
                                      </p:tavLst>
                                    </p:anim>
                                    <p:anim calcmode="lin" valueType="num">
                                      <p:cBhvr>
                                        <p:cTn id="24" dur="500" fill="hold"/>
                                        <p:tgtEl>
                                          <p:spTgt spid="1036304"/>
                                        </p:tgtEl>
                                        <p:attrNameLst>
                                          <p:attrName>ppt_y</p:attrName>
                                        </p:attrNameLst>
                                      </p:cBhvr>
                                      <p:tavLst>
                                        <p:tav tm="0">
                                          <p:val>
                                            <p:strVal val="#ppt_y-#ppt_h/2"/>
                                          </p:val>
                                        </p:tav>
                                        <p:tav tm="100000">
                                          <p:val>
                                            <p:strVal val="#ppt_y"/>
                                          </p:val>
                                        </p:tav>
                                      </p:tavLst>
                                    </p:anim>
                                    <p:anim calcmode="lin" valueType="num">
                                      <p:cBhvr>
                                        <p:cTn id="25" dur="500" fill="hold"/>
                                        <p:tgtEl>
                                          <p:spTgt spid="1036304"/>
                                        </p:tgtEl>
                                        <p:attrNameLst>
                                          <p:attrName>ppt_w</p:attrName>
                                        </p:attrNameLst>
                                      </p:cBhvr>
                                      <p:tavLst>
                                        <p:tav tm="0">
                                          <p:val>
                                            <p:strVal val="#ppt_w"/>
                                          </p:val>
                                        </p:tav>
                                        <p:tav tm="100000">
                                          <p:val>
                                            <p:strVal val="#ppt_w"/>
                                          </p:val>
                                        </p:tav>
                                      </p:tavLst>
                                    </p:anim>
                                    <p:anim calcmode="lin" valueType="num">
                                      <p:cBhvr>
                                        <p:cTn id="26" dur="500" fill="hold"/>
                                        <p:tgtEl>
                                          <p:spTgt spid="1036304"/>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1036312"/>
                                        </p:tgtEl>
                                        <p:attrNameLst>
                                          <p:attrName>style.visibility</p:attrName>
                                        </p:attrNameLst>
                                      </p:cBhvr>
                                      <p:to>
                                        <p:strVal val="visible"/>
                                      </p:to>
                                    </p:set>
                                    <p:anim calcmode="lin" valueType="num">
                                      <p:cBhvr>
                                        <p:cTn id="31" dur="500" fill="hold"/>
                                        <p:tgtEl>
                                          <p:spTgt spid="1036312"/>
                                        </p:tgtEl>
                                        <p:attrNameLst>
                                          <p:attrName>ppt_x</p:attrName>
                                        </p:attrNameLst>
                                      </p:cBhvr>
                                      <p:tavLst>
                                        <p:tav tm="0">
                                          <p:val>
                                            <p:strVal val="#ppt_x"/>
                                          </p:val>
                                        </p:tav>
                                        <p:tav tm="100000">
                                          <p:val>
                                            <p:strVal val="#ppt_x"/>
                                          </p:val>
                                        </p:tav>
                                      </p:tavLst>
                                    </p:anim>
                                    <p:anim calcmode="lin" valueType="num">
                                      <p:cBhvr>
                                        <p:cTn id="32" dur="500" fill="hold"/>
                                        <p:tgtEl>
                                          <p:spTgt spid="1036312"/>
                                        </p:tgtEl>
                                        <p:attrNameLst>
                                          <p:attrName>ppt_y</p:attrName>
                                        </p:attrNameLst>
                                      </p:cBhvr>
                                      <p:tavLst>
                                        <p:tav tm="0">
                                          <p:val>
                                            <p:strVal val="#ppt_y-#ppt_h/2"/>
                                          </p:val>
                                        </p:tav>
                                        <p:tav tm="100000">
                                          <p:val>
                                            <p:strVal val="#ppt_y"/>
                                          </p:val>
                                        </p:tav>
                                      </p:tavLst>
                                    </p:anim>
                                    <p:anim calcmode="lin" valueType="num">
                                      <p:cBhvr>
                                        <p:cTn id="33" dur="500" fill="hold"/>
                                        <p:tgtEl>
                                          <p:spTgt spid="1036312"/>
                                        </p:tgtEl>
                                        <p:attrNameLst>
                                          <p:attrName>ppt_w</p:attrName>
                                        </p:attrNameLst>
                                      </p:cBhvr>
                                      <p:tavLst>
                                        <p:tav tm="0">
                                          <p:val>
                                            <p:strVal val="#ppt_w"/>
                                          </p:val>
                                        </p:tav>
                                        <p:tav tm="100000">
                                          <p:val>
                                            <p:strVal val="#ppt_w"/>
                                          </p:val>
                                        </p:tav>
                                      </p:tavLst>
                                    </p:anim>
                                    <p:anim calcmode="lin" valueType="num">
                                      <p:cBhvr>
                                        <p:cTn id="34" dur="500" fill="hold"/>
                                        <p:tgtEl>
                                          <p:spTgt spid="1036312"/>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nodeType="clickEffect">
                                  <p:stCondLst>
                                    <p:cond delay="0"/>
                                  </p:stCondLst>
                                  <p:childTnLst>
                                    <p:set>
                                      <p:cBhvr>
                                        <p:cTn id="38" dur="1" fill="hold">
                                          <p:stCondLst>
                                            <p:cond delay="0"/>
                                          </p:stCondLst>
                                        </p:cTn>
                                        <p:tgtEl>
                                          <p:spTgt spid="1036316"/>
                                        </p:tgtEl>
                                        <p:attrNameLst>
                                          <p:attrName>style.visibility</p:attrName>
                                        </p:attrNameLst>
                                      </p:cBhvr>
                                      <p:to>
                                        <p:strVal val="visible"/>
                                      </p:to>
                                    </p:set>
                                    <p:anim calcmode="lin" valueType="num">
                                      <p:cBhvr>
                                        <p:cTn id="39" dur="500" fill="hold"/>
                                        <p:tgtEl>
                                          <p:spTgt spid="1036316"/>
                                        </p:tgtEl>
                                        <p:attrNameLst>
                                          <p:attrName>ppt_x</p:attrName>
                                        </p:attrNameLst>
                                      </p:cBhvr>
                                      <p:tavLst>
                                        <p:tav tm="0">
                                          <p:val>
                                            <p:strVal val="#ppt_x"/>
                                          </p:val>
                                        </p:tav>
                                        <p:tav tm="100000">
                                          <p:val>
                                            <p:strVal val="#ppt_x"/>
                                          </p:val>
                                        </p:tav>
                                      </p:tavLst>
                                    </p:anim>
                                    <p:anim calcmode="lin" valueType="num">
                                      <p:cBhvr>
                                        <p:cTn id="40" dur="500" fill="hold"/>
                                        <p:tgtEl>
                                          <p:spTgt spid="1036316"/>
                                        </p:tgtEl>
                                        <p:attrNameLst>
                                          <p:attrName>ppt_y</p:attrName>
                                        </p:attrNameLst>
                                      </p:cBhvr>
                                      <p:tavLst>
                                        <p:tav tm="0">
                                          <p:val>
                                            <p:strVal val="#ppt_y-#ppt_h/2"/>
                                          </p:val>
                                        </p:tav>
                                        <p:tav tm="100000">
                                          <p:val>
                                            <p:strVal val="#ppt_y"/>
                                          </p:val>
                                        </p:tav>
                                      </p:tavLst>
                                    </p:anim>
                                    <p:anim calcmode="lin" valueType="num">
                                      <p:cBhvr>
                                        <p:cTn id="41" dur="500" fill="hold"/>
                                        <p:tgtEl>
                                          <p:spTgt spid="1036316"/>
                                        </p:tgtEl>
                                        <p:attrNameLst>
                                          <p:attrName>ppt_w</p:attrName>
                                        </p:attrNameLst>
                                      </p:cBhvr>
                                      <p:tavLst>
                                        <p:tav tm="0">
                                          <p:val>
                                            <p:strVal val="#ppt_w"/>
                                          </p:val>
                                        </p:tav>
                                        <p:tav tm="100000">
                                          <p:val>
                                            <p:strVal val="#ppt_w"/>
                                          </p:val>
                                        </p:tav>
                                      </p:tavLst>
                                    </p:anim>
                                    <p:anim calcmode="lin" valueType="num">
                                      <p:cBhvr>
                                        <p:cTn id="42" dur="500" fill="hold"/>
                                        <p:tgtEl>
                                          <p:spTgt spid="10363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pPr>
              <a:lnSpc>
                <a:spcPct val="120000"/>
              </a:lnSpc>
            </a:pPr>
            <a:r>
              <a:rPr lang="zh-CN" altLang="en-US" dirty="0">
                <a:latin typeface="Times New Roman" panose="02020603050405020304" pitchFamily="18" charset="0"/>
              </a:rPr>
              <a:t>语言概述</a:t>
            </a:r>
          </a:p>
        </p:txBody>
      </p:sp>
      <p:sp>
        <p:nvSpPr>
          <p:cNvPr id="978947" name="Rectangle 3"/>
          <p:cNvSpPr>
            <a:spLocks noGrp="1" noChangeArrowheads="1"/>
          </p:cNvSpPr>
          <p:nvPr>
            <p:ph idx="1"/>
          </p:nvPr>
        </p:nvSpPr>
        <p:spPr>
          <a:xfrm>
            <a:off x="838200" y="1825625"/>
            <a:ext cx="5468596" cy="4351338"/>
          </a:xfrm>
        </p:spPr>
        <p:txBody>
          <a:bodyPr>
            <a:normAutofit/>
          </a:bodyPr>
          <a:lstStyle/>
          <a:p>
            <a:pPr algn="just">
              <a:lnSpc>
                <a:spcPct val="150000"/>
              </a:lnSpc>
            </a:pPr>
            <a:r>
              <a:rPr lang="zh-CN" altLang="en-US" sz="2000" dirty="0">
                <a:latin typeface="+mn-ea"/>
              </a:rPr>
              <a:t>语言</a:t>
            </a:r>
            <a:r>
              <a:rPr lang="en-US" altLang="zh-CN" sz="2000" dirty="0">
                <a:latin typeface="+mn-ea"/>
              </a:rPr>
              <a:t>——</a:t>
            </a:r>
            <a:r>
              <a:rPr lang="zh-CN" altLang="en-US" sz="2000" dirty="0">
                <a:latin typeface="+mn-ea"/>
              </a:rPr>
              <a:t>形式化的内容提取</a:t>
            </a:r>
          </a:p>
          <a:p>
            <a:pPr lvl="1">
              <a:lnSpc>
                <a:spcPct val="150000"/>
              </a:lnSpc>
            </a:pPr>
            <a:r>
              <a:rPr lang="zh-CN" altLang="en-US" sz="1800" dirty="0">
                <a:latin typeface="+mn-ea"/>
              </a:rPr>
              <a:t>语言</a:t>
            </a:r>
            <a:r>
              <a:rPr lang="en-US" altLang="zh-CN" sz="1800" dirty="0">
                <a:latin typeface="+mn-ea"/>
              </a:rPr>
              <a:t>(Language)</a:t>
            </a:r>
            <a:r>
              <a:rPr lang="zh-CN" altLang="en-US" sz="1800" dirty="0">
                <a:latin typeface="+mn-ea"/>
              </a:rPr>
              <a:t>：满足一定条件的句子集合</a:t>
            </a:r>
          </a:p>
          <a:p>
            <a:pPr lvl="1">
              <a:lnSpc>
                <a:spcPct val="150000"/>
              </a:lnSpc>
            </a:pPr>
            <a:r>
              <a:rPr lang="zh-CN" altLang="en-US" sz="1800" dirty="0">
                <a:latin typeface="+mn-ea"/>
              </a:rPr>
              <a:t>句子</a:t>
            </a:r>
            <a:r>
              <a:rPr lang="en-US" altLang="zh-CN" sz="1800" dirty="0">
                <a:latin typeface="+mn-ea"/>
              </a:rPr>
              <a:t>(Sentence)</a:t>
            </a:r>
            <a:r>
              <a:rPr lang="zh-CN" altLang="en-US" sz="1800" dirty="0">
                <a:latin typeface="+mn-ea"/>
              </a:rPr>
              <a:t>：满足一定规则的单词序列</a:t>
            </a:r>
          </a:p>
          <a:p>
            <a:pPr lvl="1">
              <a:lnSpc>
                <a:spcPct val="150000"/>
              </a:lnSpc>
            </a:pPr>
            <a:r>
              <a:rPr lang="zh-CN" altLang="en-US" sz="1800" dirty="0">
                <a:latin typeface="+mn-ea"/>
              </a:rPr>
              <a:t>单词</a:t>
            </a:r>
            <a:r>
              <a:rPr lang="en-US" altLang="zh-CN" sz="1800" dirty="0">
                <a:latin typeface="+mn-ea"/>
              </a:rPr>
              <a:t>(Token)</a:t>
            </a:r>
            <a:r>
              <a:rPr lang="zh-CN" altLang="en-US" sz="1800" dirty="0">
                <a:latin typeface="+mn-ea"/>
              </a:rPr>
              <a:t>：满足一定规则的字符</a:t>
            </a:r>
            <a:r>
              <a:rPr lang="en-US" altLang="zh-CN" sz="1800" dirty="0">
                <a:latin typeface="+mn-ea"/>
              </a:rPr>
              <a:t>(Character)</a:t>
            </a:r>
            <a:r>
              <a:rPr lang="zh-CN" altLang="en-US" sz="1800" dirty="0">
                <a:latin typeface="+mn-ea"/>
              </a:rPr>
              <a:t>串</a:t>
            </a:r>
          </a:p>
          <a:p>
            <a:pPr algn="just">
              <a:lnSpc>
                <a:spcPct val="150000"/>
              </a:lnSpc>
            </a:pPr>
            <a:r>
              <a:rPr lang="zh-CN" altLang="en-US" sz="2400" dirty="0">
                <a:latin typeface="+mn-ea"/>
              </a:rPr>
              <a:t>语言是字和组合字的规则</a:t>
            </a:r>
          </a:p>
          <a:p>
            <a:pPr lvl="1" algn="just">
              <a:lnSpc>
                <a:spcPct val="150000"/>
              </a:lnSpc>
            </a:pPr>
            <a:r>
              <a:rPr lang="zh-CN" altLang="en-US" sz="1400" dirty="0">
                <a:latin typeface="+mn-ea"/>
              </a:rPr>
              <a:t>例（自然语言：第译始二天课今开编上节）</a:t>
            </a:r>
          </a:p>
          <a:p>
            <a:pPr lvl="1" algn="just">
              <a:lnSpc>
                <a:spcPct val="150000"/>
              </a:lnSpc>
            </a:pPr>
            <a:r>
              <a:rPr lang="zh-CN" altLang="en-US" sz="1400" dirty="0">
                <a:latin typeface="+mn-ea"/>
              </a:rPr>
              <a:t>今天开始上第二节编译课</a:t>
            </a:r>
          </a:p>
        </p:txBody>
      </p:sp>
      <p:sp>
        <p:nvSpPr>
          <p:cNvPr id="4" name="日期占位符 3"/>
          <p:cNvSpPr>
            <a:spLocks noGrp="1"/>
          </p:cNvSpPr>
          <p:nvPr>
            <p:ph type="dt" sz="half" idx="10"/>
          </p:nvPr>
        </p:nvSpPr>
        <p:spPr/>
        <p:txBody>
          <a:bodyPr/>
          <a:lstStyle/>
          <a:p>
            <a:fld id="{F6987BA6-0042-488C-9114-39B98F05BCF9}"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7FB10385-2581-4157-A612-0719F28652B3}" type="slidenum">
              <a:rPr lang="en-US" altLang="zh-CN"/>
              <a:pPr/>
              <a:t>6</a:t>
            </a:fld>
            <a:endParaRPr lang="en-US" altLang="zh-CN"/>
          </a:p>
        </p:txBody>
      </p:sp>
      <p:pic>
        <p:nvPicPr>
          <p:cNvPr id="2" name="图片 1"/>
          <p:cNvPicPr>
            <a:picLocks noChangeAspect="1"/>
          </p:cNvPicPr>
          <p:nvPr/>
        </p:nvPicPr>
        <p:blipFill>
          <a:blip r:embed="rId2"/>
          <a:stretch>
            <a:fillRect/>
          </a:stretch>
        </p:blipFill>
        <p:spPr>
          <a:xfrm>
            <a:off x="7536873" y="191477"/>
            <a:ext cx="4008581" cy="6529998"/>
          </a:xfrm>
          <a:prstGeom prst="rect">
            <a:avLst/>
          </a:prstGeom>
        </p:spPr>
      </p:pic>
    </p:spTree>
    <p:extLst>
      <p:ext uri="{BB962C8B-B14F-4D97-AF65-F5344CB8AC3E}">
        <p14:creationId xmlns:p14="http://schemas.microsoft.com/office/powerpoint/2010/main" val="303364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226" name="Rectangle 2"/>
          <p:cNvSpPr>
            <a:spLocks noGrp="1" noChangeArrowheads="1"/>
          </p:cNvSpPr>
          <p:nvPr>
            <p:ph type="title"/>
          </p:nvPr>
        </p:nvSpPr>
        <p:spPr/>
        <p:txBody>
          <a:bodyPr>
            <a:normAutofit/>
          </a:bodyPr>
          <a:lstStyle/>
          <a:p>
            <a:r>
              <a:rPr lang="en-US" altLang="zh-CN">
                <a:latin typeface="Times New Roman" panose="02020603050405020304" pitchFamily="18" charset="0"/>
              </a:rPr>
              <a:t>id+id*id</a:t>
            </a:r>
            <a:r>
              <a:rPr lang="zh-CN" altLang="en-US">
                <a:latin typeface="Times New Roman" panose="02020603050405020304" pitchFamily="18" charset="0"/>
              </a:rPr>
              <a:t>的不同推导</a:t>
            </a:r>
            <a:r>
              <a:rPr lang="en-US" altLang="zh-CN" sz="2800">
                <a:solidFill>
                  <a:srgbClr val="FF0000"/>
                </a:solidFill>
                <a:latin typeface="楷体_GB2312" pitchFamily="49" charset="-122"/>
                <a:ea typeface="楷体_GB2312" pitchFamily="49" charset="-122"/>
              </a:rPr>
              <a:t>E→E+E|E*E|(E)|id</a:t>
            </a:r>
          </a:p>
        </p:txBody>
      </p:sp>
      <p:sp>
        <p:nvSpPr>
          <p:cNvPr id="12" name="日期占位符 3"/>
          <p:cNvSpPr>
            <a:spLocks noGrp="1"/>
          </p:cNvSpPr>
          <p:nvPr>
            <p:ph type="dt" sz="half" idx="10"/>
          </p:nvPr>
        </p:nvSpPr>
        <p:spPr/>
        <p:txBody>
          <a:bodyPr/>
          <a:lstStyle/>
          <a:p>
            <a:fld id="{097DFDAA-7162-477E-A1DD-3FDDA88D2BE3}" type="datetime1">
              <a:rPr lang="zh-CN" altLang="en-US"/>
              <a:pPr/>
              <a:t>2018-09-10</a:t>
            </a:fld>
            <a:endParaRPr lang="en-US" altLang="zh-CN"/>
          </a:p>
        </p:txBody>
      </p:sp>
      <p:sp>
        <p:nvSpPr>
          <p:cNvPr id="14" name="灯片编号占位符 5"/>
          <p:cNvSpPr>
            <a:spLocks noGrp="1"/>
          </p:cNvSpPr>
          <p:nvPr>
            <p:ph type="sldNum" sz="quarter" idx="12"/>
          </p:nvPr>
        </p:nvSpPr>
        <p:spPr/>
        <p:txBody>
          <a:bodyPr/>
          <a:lstStyle/>
          <a:p>
            <a:fld id="{8B8CBECB-3BDE-4463-8D36-50E237844BC2}" type="slidenum">
              <a:rPr lang="en-US" altLang="zh-CN"/>
              <a:pPr/>
              <a:t>60</a:t>
            </a:fld>
            <a:endParaRPr lang="en-US" altLang="zh-CN"/>
          </a:p>
        </p:txBody>
      </p:sp>
      <p:sp>
        <p:nvSpPr>
          <p:cNvPr id="2100227" name="Rectangle 3"/>
          <p:cNvSpPr>
            <a:spLocks noChangeArrowheads="1"/>
          </p:cNvSpPr>
          <p:nvPr/>
        </p:nvSpPr>
        <p:spPr bwMode="auto">
          <a:xfrm>
            <a:off x="4495800" y="1447801"/>
            <a:ext cx="2667000"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0" hangingPunct="0">
              <a:spcBef>
                <a:spcPct val="20000"/>
              </a:spcBef>
              <a:buClr>
                <a:schemeClr val="folHlink"/>
              </a:buClr>
              <a:buSzPct val="75000"/>
              <a:buFont typeface="Monotype Sorts" panose="05010101010101010101" pitchFamily="2" charset="2"/>
              <a:buNone/>
            </a:pP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0000"/>
                </a:solidFill>
                <a:effectLst>
                  <a:outerShdw blurRad="38100" dist="38100" dir="2700000" algn="tl">
                    <a:srgbClr val="C0C0C0"/>
                  </a:outerShdw>
                </a:effectLst>
                <a:latin typeface="宋体" panose="02010600030101010101" pitchFamily="2" charset="-122"/>
              </a:rPr>
              <a:t>+E</a:t>
            </a:r>
            <a:r>
              <a:rPr lang="en-US" altLang="zh-CN" sz="2800" b="1">
                <a:solidFill>
                  <a:srgbClr val="FFFF00"/>
                </a:solidFill>
                <a:effectLst>
                  <a:outerShdw blurRad="38100" dist="38100" dir="2700000" algn="tl">
                    <a:srgbClr val="C0C0C0"/>
                  </a:outerShdw>
                </a:effectLst>
                <a:latin typeface="宋体" panose="02010600030101010101" pitchFamily="2" charset="-122"/>
              </a:rPr>
              <a:t> </a:t>
            </a:r>
          </a:p>
          <a:p>
            <a:pPr lvl="1" eaLnBrk="0" hangingPunct="0">
              <a:spcBef>
                <a:spcPct val="20000"/>
              </a:spcBef>
              <a:buClr>
                <a:schemeClr val="folHlink"/>
              </a:buClr>
              <a:buSzPct val="75000"/>
              <a:buFont typeface="Monotype Sorts" panose="05010101010101010101" pitchFamily="2" charset="2"/>
              <a:buNone/>
            </a:pPr>
            <a:r>
              <a:rPr lang="en-US" altLang="zh-CN" sz="2800" b="1">
                <a:effectLst>
                  <a:outerShdw blurRad="38100" dist="38100" dir="2700000" algn="tl">
                    <a:srgbClr val="C0C0C0"/>
                  </a:outerShdw>
                </a:effectLst>
                <a:sym typeface="Symbol" panose="05050102010706020507" pitchFamily="18" charset="2"/>
              </a:rPr>
              <a:t>   </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id+</a:t>
            </a: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FF00"/>
                </a:solidFill>
                <a:effectLst>
                  <a:outerShdw blurRad="38100" dist="38100" dir="2700000" algn="tl">
                    <a:srgbClr val="C0C0C0"/>
                  </a:outerShdw>
                </a:effectLst>
                <a:latin typeface="宋体" panose="02010600030101010101" pitchFamily="2" charset="-122"/>
              </a:rPr>
              <a:t> </a:t>
            </a:r>
          </a:p>
          <a:p>
            <a:pPr lvl="1" eaLnBrk="0" hangingPunct="0">
              <a:spcBef>
                <a:spcPct val="20000"/>
              </a:spcBef>
              <a:buClr>
                <a:schemeClr val="folHlink"/>
              </a:buClr>
              <a:buSzPct val="75000"/>
              <a:buFont typeface="Monotype Sorts" panose="05010101010101010101" pitchFamily="2" charset="2"/>
              <a:buNone/>
            </a:pP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id+</a:t>
            </a: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0000"/>
                </a:solidFill>
                <a:effectLst>
                  <a:outerShdw blurRad="38100" dist="38100" dir="2700000" algn="tl">
                    <a:srgbClr val="C0C0C0"/>
                  </a:outerShdw>
                </a:effectLst>
                <a:latin typeface="宋体" panose="02010600030101010101" pitchFamily="2" charset="-122"/>
              </a:rPr>
              <a:t>*E</a:t>
            </a:r>
            <a:r>
              <a:rPr lang="en-US" altLang="zh-CN" sz="2800" b="1">
                <a:solidFill>
                  <a:srgbClr val="FFFF00"/>
                </a:solidFill>
                <a:effectLst>
                  <a:outerShdw blurRad="38100" dist="38100" dir="2700000" algn="tl">
                    <a:srgbClr val="C0C0C0"/>
                  </a:outerShdw>
                </a:effectLst>
                <a:latin typeface="宋体" panose="02010600030101010101" pitchFamily="2" charset="-122"/>
              </a:rPr>
              <a:t> </a:t>
            </a:r>
          </a:p>
          <a:p>
            <a:pPr lvl="1" eaLnBrk="0" hangingPunct="0">
              <a:spcBef>
                <a:spcPct val="20000"/>
              </a:spcBef>
              <a:buClr>
                <a:schemeClr val="folHlink"/>
              </a:buClr>
              <a:buSzPct val="75000"/>
              <a:buFont typeface="Symbol" panose="05050102010706020507" pitchFamily="18" charset="2"/>
              <a:buNone/>
            </a:pPr>
            <a:r>
              <a:rPr lang="en-US" altLang="zh-CN" sz="2800" b="1">
                <a:effectLst>
                  <a:outerShdw blurRad="38100" dist="38100" dir="2700000" algn="tl">
                    <a:srgbClr val="C0C0C0"/>
                  </a:outerShdw>
                </a:effectLst>
                <a:sym typeface="Symbol" panose="05050102010706020507" pitchFamily="18" charset="2"/>
              </a:rPr>
              <a:t>  </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id+id*</a:t>
            </a:r>
            <a:r>
              <a:rPr lang="en-US" altLang="zh-CN" sz="2800" b="1">
                <a:effectLst>
                  <a:outerShdw blurRad="38100" dist="38100" dir="2700000" algn="tl">
                    <a:srgbClr val="C0C0C0"/>
                  </a:outerShdw>
                </a:effectLst>
                <a:latin typeface="宋体" panose="02010600030101010101" pitchFamily="2" charset="-122"/>
              </a:rPr>
              <a:t>E</a:t>
            </a:r>
          </a:p>
          <a:p>
            <a:pPr lvl="1" eaLnBrk="0" hangingPunct="0">
              <a:spcBef>
                <a:spcPct val="20000"/>
              </a:spcBef>
              <a:buClr>
                <a:schemeClr val="folHlink"/>
              </a:buClr>
              <a:buSzPct val="75000"/>
              <a:buFont typeface="Symbol" panose="05050102010706020507" pitchFamily="18" charset="2"/>
              <a:buNone/>
            </a:pP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id+id*id</a:t>
            </a:r>
          </a:p>
        </p:txBody>
      </p:sp>
      <p:sp>
        <p:nvSpPr>
          <p:cNvPr id="2100228" name="Rectangle 4"/>
          <p:cNvSpPr>
            <a:spLocks noChangeArrowheads="1"/>
          </p:cNvSpPr>
          <p:nvPr/>
        </p:nvSpPr>
        <p:spPr bwMode="auto">
          <a:xfrm>
            <a:off x="7391400" y="1447801"/>
            <a:ext cx="2895600"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0" hangingPunct="0">
              <a:spcBef>
                <a:spcPct val="20000"/>
              </a:spcBef>
              <a:buClr>
                <a:schemeClr val="folHlink"/>
              </a:buClr>
              <a:buSzPct val="75000"/>
              <a:buFont typeface="Monotype Sorts" panose="05010101010101010101" pitchFamily="2" charset="2"/>
              <a:buNone/>
            </a:pP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E+</a:t>
            </a:r>
            <a:r>
              <a:rPr lang="en-US" altLang="zh-CN" sz="2800" b="1">
                <a:effectLst>
                  <a:outerShdw blurRad="38100" dist="38100" dir="2700000" algn="tl">
                    <a:srgbClr val="C0C0C0"/>
                  </a:outerShdw>
                </a:effectLst>
                <a:latin typeface="宋体" panose="02010600030101010101" pitchFamily="2" charset="-122"/>
              </a:rPr>
              <a:t>E</a:t>
            </a:r>
          </a:p>
          <a:p>
            <a:pPr lvl="1" eaLnBrk="0" hangingPunct="0">
              <a:spcBef>
                <a:spcPct val="20000"/>
              </a:spcBef>
              <a:buClr>
                <a:schemeClr val="folHlink"/>
              </a:buClr>
              <a:buSzPct val="75000"/>
              <a:buFont typeface="Monotype Sorts" panose="05010101010101010101" pitchFamily="2" charset="2"/>
              <a:buNone/>
            </a:pP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E+E*</a:t>
            </a:r>
            <a:r>
              <a:rPr lang="en-US" altLang="zh-CN" sz="2800" b="1">
                <a:effectLst>
                  <a:outerShdw blurRad="38100" dist="38100" dir="2700000" algn="tl">
                    <a:srgbClr val="C0C0C0"/>
                  </a:outerShdw>
                </a:effectLst>
                <a:latin typeface="宋体" panose="02010600030101010101" pitchFamily="2" charset="-122"/>
              </a:rPr>
              <a:t>E</a:t>
            </a:r>
          </a:p>
          <a:p>
            <a:pPr lvl="1" eaLnBrk="0" hangingPunct="0">
              <a:spcBef>
                <a:spcPct val="20000"/>
              </a:spcBef>
              <a:buClr>
                <a:schemeClr val="folHlink"/>
              </a:buClr>
              <a:buSzPct val="75000"/>
              <a:buFont typeface="Monotype Sorts" panose="05010101010101010101" pitchFamily="2" charset="2"/>
              <a:buNone/>
            </a:pP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E+</a:t>
            </a: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0000"/>
                </a:solidFill>
                <a:effectLst>
                  <a:outerShdw blurRad="38100" dist="38100" dir="2700000" algn="tl">
                    <a:srgbClr val="C0C0C0"/>
                  </a:outerShdw>
                </a:effectLst>
                <a:latin typeface="宋体" panose="02010600030101010101" pitchFamily="2" charset="-122"/>
              </a:rPr>
              <a:t>*id</a:t>
            </a:r>
          </a:p>
          <a:p>
            <a:pPr lvl="1" eaLnBrk="0" hangingPunct="0">
              <a:spcBef>
                <a:spcPct val="20000"/>
              </a:spcBef>
              <a:buClr>
                <a:schemeClr val="folHlink"/>
              </a:buClr>
              <a:buSzPct val="75000"/>
              <a:buFont typeface="Monotype Sorts" panose="05010101010101010101" pitchFamily="2" charset="2"/>
              <a:buNone/>
            </a:pPr>
            <a:r>
              <a:rPr lang="en-US" altLang="zh-CN" sz="2800" b="1">
                <a:effectLst>
                  <a:outerShdw blurRad="38100" dist="38100" dir="2700000" algn="tl">
                    <a:srgbClr val="C0C0C0"/>
                  </a:outerShdw>
                </a:effectLst>
                <a:sym typeface="Symbol" panose="05050102010706020507" pitchFamily="18" charset="2"/>
              </a:rPr>
              <a:t>   </a:t>
            </a: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0000"/>
                </a:solidFill>
                <a:effectLst>
                  <a:outerShdw blurRad="38100" dist="38100" dir="2700000" algn="tl">
                    <a:srgbClr val="C0C0C0"/>
                  </a:outerShdw>
                </a:effectLst>
                <a:latin typeface="宋体" panose="02010600030101010101" pitchFamily="2" charset="-122"/>
              </a:rPr>
              <a:t>+id*id</a:t>
            </a:r>
          </a:p>
          <a:p>
            <a:pPr lvl="1" eaLnBrk="0" hangingPunct="0">
              <a:spcBef>
                <a:spcPct val="20000"/>
              </a:spcBef>
              <a:buClr>
                <a:schemeClr val="folHlink"/>
              </a:buClr>
              <a:buSzPct val="75000"/>
              <a:buFont typeface="Monotype Sorts" panose="05010101010101010101" pitchFamily="2" charset="2"/>
              <a:buNone/>
            </a:pP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id+id*id</a:t>
            </a:r>
          </a:p>
        </p:txBody>
      </p:sp>
      <p:sp>
        <p:nvSpPr>
          <p:cNvPr id="2100229" name="Rectangle 5"/>
          <p:cNvSpPr>
            <a:spLocks noChangeArrowheads="1"/>
          </p:cNvSpPr>
          <p:nvPr/>
        </p:nvSpPr>
        <p:spPr bwMode="auto">
          <a:xfrm>
            <a:off x="1828800" y="1447801"/>
            <a:ext cx="2971800"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0" hangingPunct="0">
              <a:spcBef>
                <a:spcPct val="20000"/>
              </a:spcBef>
              <a:buClr>
                <a:schemeClr val="folHlink"/>
              </a:buClr>
              <a:buSzPct val="75000"/>
              <a:buFont typeface="Monotype Sorts" panose="05010101010101010101" pitchFamily="2" charset="2"/>
              <a:buNone/>
            </a:pP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0000"/>
                </a:solidFill>
                <a:effectLst>
                  <a:outerShdw blurRad="38100" dist="38100" dir="2700000" algn="tl">
                    <a:srgbClr val="C0C0C0"/>
                  </a:outerShdw>
                </a:effectLst>
                <a:latin typeface="宋体" panose="02010600030101010101" pitchFamily="2" charset="-122"/>
              </a:rPr>
              <a:t>*E</a:t>
            </a:r>
            <a:r>
              <a:rPr lang="en-US" altLang="zh-CN" sz="2800" b="1">
                <a:solidFill>
                  <a:srgbClr val="FFFF00"/>
                </a:solidFill>
                <a:effectLst>
                  <a:outerShdw blurRad="38100" dist="38100" dir="2700000" algn="tl">
                    <a:srgbClr val="C0C0C0"/>
                  </a:outerShdw>
                </a:effectLst>
                <a:latin typeface="宋体" panose="02010600030101010101" pitchFamily="2" charset="-122"/>
              </a:rPr>
              <a:t> </a:t>
            </a:r>
            <a:endParaRPr lang="en-US" altLang="zh-CN" sz="2800" b="1">
              <a:effectLst>
                <a:outerShdw blurRad="38100" dist="38100" dir="2700000" algn="tl">
                  <a:srgbClr val="C0C0C0"/>
                </a:outerShdw>
              </a:effectLst>
              <a:latin typeface="宋体" panose="02010600030101010101" pitchFamily="2" charset="-122"/>
            </a:endParaRPr>
          </a:p>
          <a:p>
            <a:pPr lvl="1" eaLnBrk="0" hangingPunct="0">
              <a:spcBef>
                <a:spcPct val="20000"/>
              </a:spcBef>
              <a:buClr>
                <a:schemeClr val="folHlink"/>
              </a:buClr>
              <a:buSzPct val="75000"/>
              <a:buFont typeface="Monotype Sorts" panose="05010101010101010101" pitchFamily="2" charset="2"/>
              <a:buNone/>
            </a:pP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E+</a:t>
            </a: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0000"/>
                </a:solidFill>
                <a:effectLst>
                  <a:outerShdw blurRad="38100" dist="38100" dir="2700000" algn="tl">
                    <a:srgbClr val="C0C0C0"/>
                  </a:outerShdw>
                </a:effectLst>
                <a:latin typeface="宋体" panose="02010600030101010101" pitchFamily="2" charset="-122"/>
              </a:rPr>
              <a:t>*E</a:t>
            </a:r>
          </a:p>
          <a:p>
            <a:pPr lvl="1" eaLnBrk="0" hangingPunct="0">
              <a:spcBef>
                <a:spcPct val="20000"/>
              </a:spcBef>
              <a:buClr>
                <a:schemeClr val="folHlink"/>
              </a:buClr>
              <a:buSzPct val="75000"/>
              <a:buFont typeface="Monotype Sorts" panose="05010101010101010101" pitchFamily="2" charset="2"/>
              <a:buNone/>
            </a:pP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effectLst>
                  <a:outerShdw blurRad="38100" dist="38100" dir="2700000" algn="tl">
                    <a:srgbClr val="C0C0C0"/>
                  </a:outerShdw>
                </a:effectLst>
                <a:latin typeface="宋体" panose="02010600030101010101" pitchFamily="2" charset="-122"/>
              </a:rPr>
              <a:t>E</a:t>
            </a:r>
            <a:r>
              <a:rPr lang="en-US" altLang="zh-CN" sz="2800" b="1">
                <a:solidFill>
                  <a:srgbClr val="FF0000"/>
                </a:solidFill>
                <a:effectLst>
                  <a:outerShdw blurRad="38100" dist="38100" dir="2700000" algn="tl">
                    <a:srgbClr val="C0C0C0"/>
                  </a:outerShdw>
                </a:effectLst>
                <a:latin typeface="宋体" panose="02010600030101010101" pitchFamily="2" charset="-122"/>
              </a:rPr>
              <a:t>+id*E</a:t>
            </a:r>
          </a:p>
          <a:p>
            <a:pPr lvl="1" eaLnBrk="0" hangingPunct="0">
              <a:spcBef>
                <a:spcPct val="20000"/>
              </a:spcBef>
              <a:buClr>
                <a:schemeClr val="folHlink"/>
              </a:buClr>
              <a:buSzPct val="75000"/>
              <a:buFont typeface="Monotype Sorts" panose="05010101010101010101" pitchFamily="2" charset="2"/>
              <a:buNone/>
            </a:pP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id+id*</a:t>
            </a:r>
            <a:r>
              <a:rPr lang="en-US" altLang="zh-CN" sz="2800" b="1">
                <a:effectLst>
                  <a:outerShdw blurRad="38100" dist="38100" dir="2700000" algn="tl">
                    <a:srgbClr val="C0C0C0"/>
                  </a:outerShdw>
                </a:effectLst>
                <a:latin typeface="宋体" panose="02010600030101010101" pitchFamily="2" charset="-122"/>
              </a:rPr>
              <a:t>E</a:t>
            </a:r>
          </a:p>
          <a:p>
            <a:pPr lvl="1" eaLnBrk="0" hangingPunct="0">
              <a:spcBef>
                <a:spcPct val="20000"/>
              </a:spcBef>
              <a:buClr>
                <a:schemeClr val="folHlink"/>
              </a:buClr>
              <a:buSzPct val="75000"/>
              <a:buFont typeface="Monotype Sorts" panose="05010101010101010101" pitchFamily="2" charset="2"/>
              <a:buNone/>
            </a:pPr>
            <a:r>
              <a:rPr lang="en-US" altLang="zh-CN" sz="2800" b="1">
                <a:effectLst>
                  <a:outerShdw blurRad="38100" dist="38100" dir="2700000" algn="tl">
                    <a:srgbClr val="C0C0C0"/>
                  </a:outerShdw>
                </a:effectLst>
                <a:sym typeface="Symbol" panose="05050102010706020507" pitchFamily="18" charset="2"/>
              </a:rPr>
              <a:t></a:t>
            </a:r>
            <a:r>
              <a:rPr lang="en-US" altLang="zh-CN" sz="2800" b="1">
                <a:solidFill>
                  <a:srgbClr val="FFFF00"/>
                </a:solidFill>
                <a:effectLst>
                  <a:outerShdw blurRad="38100" dist="38100" dir="2700000" algn="tl">
                    <a:srgbClr val="C0C0C0"/>
                  </a:outerShdw>
                </a:effectLst>
                <a:latin typeface="宋体" panose="02010600030101010101" pitchFamily="2" charset="-122"/>
              </a:rPr>
              <a:t> </a:t>
            </a:r>
            <a:r>
              <a:rPr lang="en-US" altLang="zh-CN" sz="2800" b="1">
                <a:solidFill>
                  <a:srgbClr val="FF0000"/>
                </a:solidFill>
                <a:effectLst>
                  <a:outerShdw blurRad="38100" dist="38100" dir="2700000" algn="tl">
                    <a:srgbClr val="C0C0C0"/>
                  </a:outerShdw>
                </a:effectLst>
                <a:latin typeface="宋体" panose="02010600030101010101" pitchFamily="2" charset="-122"/>
              </a:rPr>
              <a:t>id+id*id</a:t>
            </a:r>
          </a:p>
        </p:txBody>
      </p:sp>
      <p:sp>
        <p:nvSpPr>
          <p:cNvPr id="2100230" name="Rectangle 6"/>
          <p:cNvSpPr>
            <a:spLocks noChangeArrowheads="1"/>
          </p:cNvSpPr>
          <p:nvPr/>
        </p:nvSpPr>
        <p:spPr bwMode="auto">
          <a:xfrm>
            <a:off x="1828801" y="4206876"/>
            <a:ext cx="2898775" cy="15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0" hangingPunct="0">
              <a:spcBef>
                <a:spcPct val="50000"/>
              </a:spcBef>
              <a:buClr>
                <a:schemeClr val="folHlink"/>
              </a:buClr>
              <a:buSzPct val="75000"/>
              <a:buFont typeface="Monotype Sorts" panose="05010101010101010101" pitchFamily="2" charset="2"/>
              <a:buNone/>
            </a:pPr>
            <a:r>
              <a:rPr lang="zh-CN" altLang="en-US" b="1" dirty="0">
                <a:effectLst>
                  <a:outerShdw blurRad="38100" dist="38100" dir="2700000" algn="tl">
                    <a:srgbClr val="C0C0C0"/>
                  </a:outerShdw>
                </a:effectLst>
                <a:latin typeface="楷体_GB2312" pitchFamily="49" charset="-122"/>
                <a:ea typeface="楷体_GB2312" pitchFamily="49" charset="-122"/>
              </a:rPr>
              <a:t>不做限制</a:t>
            </a:r>
          </a:p>
          <a:p>
            <a:pPr lvl="1" eaLnBrk="0" hangingPunct="0">
              <a:spcBef>
                <a:spcPct val="50000"/>
              </a:spcBef>
              <a:buClr>
                <a:schemeClr val="folHlink"/>
              </a:buClr>
              <a:buSzPct val="75000"/>
              <a:buFont typeface="Monotype Sorts" panose="05010101010101010101" pitchFamily="2" charset="2"/>
              <a:buNone/>
            </a:pP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句型</a:t>
            </a:r>
            <a:r>
              <a:rPr lang="zh-CN" altLang="en-US" sz="1400" b="1" dirty="0">
                <a:solidFill>
                  <a:srgbClr val="0000FF"/>
                </a:solidFill>
                <a:effectLst>
                  <a:outerShdw blurRad="38100" dist="38100" dir="2700000" algn="tl">
                    <a:srgbClr val="C0C0C0"/>
                  </a:outerShdw>
                </a:effectLst>
                <a:latin typeface="楷体_GB2312" pitchFamily="49" charset="-122"/>
                <a:ea typeface="楷体_GB2312" pitchFamily="49" charset="-122"/>
              </a:rPr>
              <a:t> </a:t>
            </a:r>
            <a:r>
              <a:rPr lang="en-US" altLang="zh-CN" sz="1400" b="1" dirty="0">
                <a:solidFill>
                  <a:srgbClr val="0000FF"/>
                </a:solidFill>
                <a:effectLst>
                  <a:outerShdw blurRad="38100" dist="38100" dir="2700000" algn="tl">
                    <a:srgbClr val="C0C0C0"/>
                  </a:outerShdw>
                </a:effectLst>
                <a:latin typeface="楷体_GB2312" pitchFamily="49" charset="-122"/>
                <a:ea typeface="楷体_GB2312" pitchFamily="49" charset="-122"/>
              </a:rPr>
              <a:t>(sentential Form)</a:t>
            </a:r>
          </a:p>
          <a:p>
            <a:pPr lvl="1" eaLnBrk="0" hangingPunct="0">
              <a:spcBef>
                <a:spcPct val="50000"/>
              </a:spcBef>
              <a:buClr>
                <a:schemeClr val="folHlink"/>
              </a:buClr>
              <a:buSzPct val="75000"/>
              <a:buFont typeface="Monotype Sorts" panose="05010101010101010101" pitchFamily="2" charset="2"/>
              <a:buNone/>
            </a:pP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（归约）</a:t>
            </a:r>
          </a:p>
        </p:txBody>
      </p:sp>
      <p:sp>
        <p:nvSpPr>
          <p:cNvPr id="2100231" name="Rectangle 7"/>
          <p:cNvSpPr>
            <a:spLocks noChangeArrowheads="1"/>
          </p:cNvSpPr>
          <p:nvPr/>
        </p:nvSpPr>
        <p:spPr bwMode="auto">
          <a:xfrm>
            <a:off x="7175500" y="4191001"/>
            <a:ext cx="3492500" cy="178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0" hangingPunct="0">
              <a:spcBef>
                <a:spcPct val="50000"/>
              </a:spcBef>
              <a:buClr>
                <a:schemeClr val="folHlink"/>
              </a:buClr>
              <a:buSzPct val="75000"/>
              <a:buFont typeface="Monotype Sorts" panose="05010101010101010101" pitchFamily="2" charset="2"/>
              <a:buNone/>
            </a:pP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施于最</a:t>
            </a:r>
            <a:r>
              <a:rPr lang="zh-CN" altLang="en-US" b="1" dirty="0">
                <a:effectLst>
                  <a:outerShdw blurRad="38100" dist="38100" dir="2700000" algn="tl">
                    <a:srgbClr val="C0C0C0"/>
                  </a:outerShdw>
                </a:effectLst>
                <a:latin typeface="楷体_GB2312" pitchFamily="49" charset="-122"/>
                <a:ea typeface="楷体_GB2312" pitchFamily="49" charset="-122"/>
              </a:rPr>
              <a:t>右</a:t>
            </a: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变量</a:t>
            </a:r>
          </a:p>
          <a:p>
            <a:pPr lvl="1" eaLnBrk="0" hangingPunct="0">
              <a:spcBef>
                <a:spcPct val="50000"/>
              </a:spcBef>
              <a:buClr>
                <a:schemeClr val="folHlink"/>
              </a:buClr>
              <a:buSzPct val="75000"/>
              <a:buFont typeface="Monotype Sorts" panose="05010101010101010101" pitchFamily="2" charset="2"/>
              <a:buNone/>
            </a:pP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右句型</a:t>
            </a:r>
            <a:r>
              <a:rPr lang="en-US" altLang="zh-CN" b="1" dirty="0">
                <a:solidFill>
                  <a:srgbClr val="0000FF"/>
                </a:solidFill>
                <a:effectLst>
                  <a:outerShdw blurRad="38100" dist="38100" dir="2700000" algn="tl">
                    <a:srgbClr val="C0C0C0"/>
                  </a:outerShdw>
                </a:effectLst>
                <a:latin typeface="楷体_GB2312" pitchFamily="49" charset="-122"/>
                <a:ea typeface="楷体_GB2312" pitchFamily="49" charset="-122"/>
              </a:rPr>
              <a:t>/</a:t>
            </a: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规范句型	 </a:t>
            </a:r>
            <a:r>
              <a:rPr lang="en-US" altLang="zh-CN" sz="1400" b="1" dirty="0">
                <a:solidFill>
                  <a:srgbClr val="0000FF"/>
                </a:solidFill>
                <a:effectLst>
                  <a:outerShdw blurRad="38100" dist="38100" dir="2700000" algn="tl">
                    <a:srgbClr val="C0C0C0"/>
                  </a:outerShdw>
                </a:effectLst>
                <a:latin typeface="楷体_GB2312" pitchFamily="49" charset="-122"/>
                <a:ea typeface="楷体_GB2312" pitchFamily="49" charset="-122"/>
              </a:rPr>
              <a:t>(canonical ~) </a:t>
            </a:r>
          </a:p>
          <a:p>
            <a:pPr lvl="1" eaLnBrk="0" hangingPunct="0">
              <a:spcBef>
                <a:spcPct val="50000"/>
              </a:spcBef>
              <a:buClr>
                <a:schemeClr val="folHlink"/>
              </a:buClr>
              <a:buSzPct val="75000"/>
              <a:buFont typeface="Monotype Sorts" panose="05010101010101010101" pitchFamily="2" charset="2"/>
              <a:buNone/>
            </a:pPr>
            <a:r>
              <a:rPr lang="en-US" altLang="zh-CN" b="1" dirty="0">
                <a:solidFill>
                  <a:srgbClr val="0000FF"/>
                </a:solidFill>
                <a:effectLst>
                  <a:outerShdw blurRad="38100" dist="38100" dir="2700000" algn="tl">
                    <a:srgbClr val="C0C0C0"/>
                  </a:outerShdw>
                </a:effectLst>
                <a:latin typeface="楷体_GB2312" pitchFamily="49" charset="-122"/>
                <a:ea typeface="楷体_GB2312" pitchFamily="49" charset="-122"/>
              </a:rPr>
              <a:t>(</a:t>
            </a: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最左</a:t>
            </a:r>
            <a:r>
              <a:rPr lang="en-US" altLang="zh-CN" b="1" dirty="0">
                <a:solidFill>
                  <a:srgbClr val="0000FF"/>
                </a:solidFill>
                <a:effectLst>
                  <a:outerShdw blurRad="38100" dist="38100" dir="2700000" algn="tl">
                    <a:srgbClr val="C0C0C0"/>
                  </a:outerShdw>
                </a:effectLst>
                <a:latin typeface="楷体_GB2312" pitchFamily="49" charset="-122"/>
                <a:ea typeface="楷体_GB2312" pitchFamily="49" charset="-122"/>
              </a:rPr>
              <a:t>/</a:t>
            </a: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规范归约</a:t>
            </a:r>
            <a:r>
              <a:rPr lang="en-US" altLang="zh-CN" b="1" dirty="0">
                <a:solidFill>
                  <a:srgbClr val="0000FF"/>
                </a:solidFill>
                <a:effectLst>
                  <a:outerShdw blurRad="38100" dist="38100" dir="2700000" algn="tl">
                    <a:srgbClr val="C0C0C0"/>
                  </a:outerShdw>
                </a:effectLst>
                <a:latin typeface="楷体_GB2312" pitchFamily="49" charset="-122"/>
                <a:ea typeface="楷体_GB2312" pitchFamily="49" charset="-122"/>
              </a:rPr>
              <a:t>)</a:t>
            </a:r>
          </a:p>
        </p:txBody>
      </p:sp>
      <p:sp>
        <p:nvSpPr>
          <p:cNvPr id="2100232" name="Rectangle 8"/>
          <p:cNvSpPr>
            <a:spLocks noChangeArrowheads="1"/>
          </p:cNvSpPr>
          <p:nvPr/>
        </p:nvSpPr>
        <p:spPr bwMode="auto">
          <a:xfrm>
            <a:off x="4572001" y="4191001"/>
            <a:ext cx="2892425" cy="15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0" hangingPunct="0">
              <a:spcBef>
                <a:spcPct val="50000"/>
              </a:spcBef>
              <a:buClr>
                <a:schemeClr val="folHlink"/>
              </a:buClr>
              <a:buSzPct val="75000"/>
              <a:buFont typeface="Symbol" panose="05050102010706020507" pitchFamily="18" charset="2"/>
              <a:buNone/>
            </a:pP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施于最</a:t>
            </a:r>
            <a:r>
              <a:rPr lang="zh-CN" altLang="en-US" b="1" dirty="0">
                <a:effectLst>
                  <a:outerShdw blurRad="38100" dist="38100" dir="2700000" algn="tl">
                    <a:srgbClr val="C0C0C0"/>
                  </a:outerShdw>
                </a:effectLst>
                <a:latin typeface="楷体_GB2312" pitchFamily="49" charset="-122"/>
                <a:ea typeface="楷体_GB2312" pitchFamily="49" charset="-122"/>
              </a:rPr>
              <a:t>左</a:t>
            </a: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变量</a:t>
            </a:r>
          </a:p>
          <a:p>
            <a:pPr lvl="1" eaLnBrk="0" hangingPunct="0">
              <a:spcBef>
                <a:spcPct val="50000"/>
              </a:spcBef>
              <a:buClr>
                <a:schemeClr val="folHlink"/>
              </a:buClr>
              <a:buSzPct val="75000"/>
              <a:buFont typeface="Monotype Sorts" panose="05010101010101010101" pitchFamily="2" charset="2"/>
              <a:buNone/>
            </a:pP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左句型</a:t>
            </a:r>
            <a:r>
              <a:rPr lang="en-US" altLang="zh-CN" sz="1400" b="1" dirty="0">
                <a:solidFill>
                  <a:srgbClr val="0000FF"/>
                </a:solidFill>
                <a:effectLst>
                  <a:outerShdw blurRad="38100" dist="38100" dir="2700000" algn="tl">
                    <a:srgbClr val="C0C0C0"/>
                  </a:outerShdw>
                </a:effectLst>
                <a:latin typeface="楷体_GB2312" pitchFamily="49" charset="-122"/>
                <a:ea typeface="楷体_GB2312" pitchFamily="49" charset="-122"/>
              </a:rPr>
              <a:t>(left-~) </a:t>
            </a:r>
          </a:p>
          <a:p>
            <a:pPr lvl="1" eaLnBrk="0" hangingPunct="0">
              <a:spcBef>
                <a:spcPct val="50000"/>
              </a:spcBef>
              <a:buClr>
                <a:schemeClr val="folHlink"/>
              </a:buClr>
              <a:buSzPct val="75000"/>
              <a:buFont typeface="Monotype Sorts" panose="05010101010101010101" pitchFamily="2" charset="2"/>
              <a:buNone/>
            </a:pPr>
            <a:r>
              <a:rPr lang="zh-CN" altLang="en-US" b="1" dirty="0">
                <a:solidFill>
                  <a:srgbClr val="0000FF"/>
                </a:solidFill>
                <a:effectLst>
                  <a:outerShdw blurRad="38100" dist="38100" dir="2700000" algn="tl">
                    <a:srgbClr val="C0C0C0"/>
                  </a:outerShdw>
                </a:effectLst>
                <a:latin typeface="楷体_GB2312" pitchFamily="49" charset="-122"/>
                <a:ea typeface="楷体_GB2312" pitchFamily="49" charset="-122"/>
              </a:rPr>
              <a:t>（最右归约）</a:t>
            </a:r>
            <a:r>
              <a:rPr lang="zh-CN" altLang="en-US" b="1" dirty="0">
                <a:solidFill>
                  <a:schemeClr val="tx2"/>
                </a:solidFill>
                <a:effectLst>
                  <a:outerShdw blurRad="38100" dist="38100" dir="2700000" algn="tl">
                    <a:srgbClr val="C0C0C0"/>
                  </a:outerShdw>
                </a:effectLst>
                <a:latin typeface="楷体_GB2312" pitchFamily="49" charset="-122"/>
                <a:ea typeface="楷体_GB2312" pitchFamily="49" charset="-122"/>
              </a:rPr>
              <a:t>   </a:t>
            </a:r>
          </a:p>
        </p:txBody>
      </p:sp>
      <p:sp>
        <p:nvSpPr>
          <p:cNvPr id="2100233" name="Freeform 9"/>
          <p:cNvSpPr>
            <a:spLocks/>
          </p:cNvSpPr>
          <p:nvPr/>
        </p:nvSpPr>
        <p:spPr bwMode="auto">
          <a:xfrm>
            <a:off x="2133600" y="1498600"/>
            <a:ext cx="1600200" cy="1701800"/>
          </a:xfrm>
          <a:custGeom>
            <a:avLst/>
            <a:gdLst>
              <a:gd name="T0" fmla="*/ 0 w 1008"/>
              <a:gd name="T1" fmla="*/ 64 h 1072"/>
              <a:gd name="T2" fmla="*/ 576 w 1008"/>
              <a:gd name="T3" fmla="*/ 64 h 1072"/>
              <a:gd name="T4" fmla="*/ 576 w 1008"/>
              <a:gd name="T5" fmla="*/ 448 h 1072"/>
              <a:gd name="T6" fmla="*/ 384 w 1008"/>
              <a:gd name="T7" fmla="*/ 736 h 1072"/>
              <a:gd name="T8" fmla="*/ 1008 w 1008"/>
              <a:gd name="T9" fmla="*/ 1072 h 1072"/>
            </a:gdLst>
            <a:ahLst/>
            <a:cxnLst>
              <a:cxn ang="0">
                <a:pos x="T0" y="T1"/>
              </a:cxn>
              <a:cxn ang="0">
                <a:pos x="T2" y="T3"/>
              </a:cxn>
              <a:cxn ang="0">
                <a:pos x="T4" y="T5"/>
              </a:cxn>
              <a:cxn ang="0">
                <a:pos x="T6" y="T7"/>
              </a:cxn>
              <a:cxn ang="0">
                <a:pos x="T8" y="T9"/>
              </a:cxn>
            </a:cxnLst>
            <a:rect l="0" t="0" r="r" b="b"/>
            <a:pathLst>
              <a:path w="1008" h="1072">
                <a:moveTo>
                  <a:pt x="0" y="64"/>
                </a:moveTo>
                <a:cubicBezTo>
                  <a:pt x="240" y="32"/>
                  <a:pt x="480" y="0"/>
                  <a:pt x="576" y="64"/>
                </a:cubicBezTo>
                <a:cubicBezTo>
                  <a:pt x="672" y="128"/>
                  <a:pt x="608" y="336"/>
                  <a:pt x="576" y="448"/>
                </a:cubicBezTo>
                <a:cubicBezTo>
                  <a:pt x="544" y="560"/>
                  <a:pt x="312" y="632"/>
                  <a:pt x="384" y="736"/>
                </a:cubicBezTo>
                <a:cubicBezTo>
                  <a:pt x="456" y="840"/>
                  <a:pt x="732" y="956"/>
                  <a:pt x="1008" y="1072"/>
                </a:cubicBezTo>
              </a:path>
            </a:pathLst>
          </a:custGeom>
          <a:noFill/>
          <a:ln w="28575" cap="flat" cmpd="sng">
            <a:solidFill>
              <a:srgbClr val="0000FF"/>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2100234" name="Freeform 10"/>
          <p:cNvSpPr>
            <a:spLocks/>
          </p:cNvSpPr>
          <p:nvPr/>
        </p:nvSpPr>
        <p:spPr bwMode="auto">
          <a:xfrm>
            <a:off x="4800600" y="1574800"/>
            <a:ext cx="2209800" cy="2159000"/>
          </a:xfrm>
          <a:custGeom>
            <a:avLst/>
            <a:gdLst>
              <a:gd name="T0" fmla="*/ 0 w 1392"/>
              <a:gd name="T1" fmla="*/ 160 h 1360"/>
              <a:gd name="T2" fmla="*/ 336 w 1392"/>
              <a:gd name="T3" fmla="*/ 16 h 1360"/>
              <a:gd name="T4" fmla="*/ 624 w 1392"/>
              <a:gd name="T5" fmla="*/ 64 h 1360"/>
              <a:gd name="T6" fmla="*/ 912 w 1392"/>
              <a:gd name="T7" fmla="*/ 352 h 1360"/>
              <a:gd name="T8" fmla="*/ 864 w 1392"/>
              <a:gd name="T9" fmla="*/ 736 h 1360"/>
              <a:gd name="T10" fmla="*/ 1152 w 1392"/>
              <a:gd name="T11" fmla="*/ 1024 h 1360"/>
              <a:gd name="T12" fmla="*/ 1392 w 1392"/>
              <a:gd name="T13" fmla="*/ 1360 h 1360"/>
            </a:gdLst>
            <a:ahLst/>
            <a:cxnLst>
              <a:cxn ang="0">
                <a:pos x="T0" y="T1"/>
              </a:cxn>
              <a:cxn ang="0">
                <a:pos x="T2" y="T3"/>
              </a:cxn>
              <a:cxn ang="0">
                <a:pos x="T4" y="T5"/>
              </a:cxn>
              <a:cxn ang="0">
                <a:pos x="T6" y="T7"/>
              </a:cxn>
              <a:cxn ang="0">
                <a:pos x="T8" y="T9"/>
              </a:cxn>
              <a:cxn ang="0">
                <a:pos x="T10" y="T11"/>
              </a:cxn>
              <a:cxn ang="0">
                <a:pos x="T12" y="T13"/>
              </a:cxn>
            </a:cxnLst>
            <a:rect l="0" t="0" r="r" b="b"/>
            <a:pathLst>
              <a:path w="1392" h="1360">
                <a:moveTo>
                  <a:pt x="0" y="160"/>
                </a:moveTo>
                <a:cubicBezTo>
                  <a:pt x="116" y="96"/>
                  <a:pt x="232" y="32"/>
                  <a:pt x="336" y="16"/>
                </a:cubicBezTo>
                <a:cubicBezTo>
                  <a:pt x="440" y="0"/>
                  <a:pt x="528" y="8"/>
                  <a:pt x="624" y="64"/>
                </a:cubicBezTo>
                <a:cubicBezTo>
                  <a:pt x="720" y="120"/>
                  <a:pt x="872" y="240"/>
                  <a:pt x="912" y="352"/>
                </a:cubicBezTo>
                <a:cubicBezTo>
                  <a:pt x="952" y="464"/>
                  <a:pt x="824" y="624"/>
                  <a:pt x="864" y="736"/>
                </a:cubicBezTo>
                <a:cubicBezTo>
                  <a:pt x="904" y="848"/>
                  <a:pt x="1064" y="920"/>
                  <a:pt x="1152" y="1024"/>
                </a:cubicBezTo>
                <a:cubicBezTo>
                  <a:pt x="1240" y="1128"/>
                  <a:pt x="1368" y="1304"/>
                  <a:pt x="1392" y="1360"/>
                </a:cubicBezTo>
              </a:path>
            </a:pathLst>
          </a:custGeom>
          <a:noFill/>
          <a:ln w="28575" cap="flat" cmpd="sng">
            <a:solidFill>
              <a:srgbClr val="0000FF"/>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2100235" name="Freeform 11"/>
          <p:cNvSpPr>
            <a:spLocks/>
          </p:cNvSpPr>
          <p:nvPr/>
        </p:nvSpPr>
        <p:spPr bwMode="auto">
          <a:xfrm>
            <a:off x="7772400" y="1346200"/>
            <a:ext cx="1460500" cy="2463800"/>
          </a:xfrm>
          <a:custGeom>
            <a:avLst/>
            <a:gdLst>
              <a:gd name="T0" fmla="*/ 0 w 920"/>
              <a:gd name="T1" fmla="*/ 256 h 1552"/>
              <a:gd name="T2" fmla="*/ 528 w 920"/>
              <a:gd name="T3" fmla="*/ 16 h 1552"/>
              <a:gd name="T4" fmla="*/ 768 w 920"/>
              <a:gd name="T5" fmla="*/ 160 h 1552"/>
              <a:gd name="T6" fmla="*/ 912 w 920"/>
              <a:gd name="T7" fmla="*/ 544 h 1552"/>
              <a:gd name="T8" fmla="*/ 720 w 920"/>
              <a:gd name="T9" fmla="*/ 832 h 1552"/>
              <a:gd name="T10" fmla="*/ 336 w 920"/>
              <a:gd name="T11" fmla="*/ 1216 h 1552"/>
              <a:gd name="T12" fmla="*/ 288 w 920"/>
              <a:gd name="T13" fmla="*/ 1552 h 1552"/>
            </a:gdLst>
            <a:ahLst/>
            <a:cxnLst>
              <a:cxn ang="0">
                <a:pos x="T0" y="T1"/>
              </a:cxn>
              <a:cxn ang="0">
                <a:pos x="T2" y="T3"/>
              </a:cxn>
              <a:cxn ang="0">
                <a:pos x="T4" y="T5"/>
              </a:cxn>
              <a:cxn ang="0">
                <a:pos x="T6" y="T7"/>
              </a:cxn>
              <a:cxn ang="0">
                <a:pos x="T8" y="T9"/>
              </a:cxn>
              <a:cxn ang="0">
                <a:pos x="T10" y="T11"/>
              </a:cxn>
              <a:cxn ang="0">
                <a:pos x="T12" y="T13"/>
              </a:cxn>
            </a:cxnLst>
            <a:rect l="0" t="0" r="r" b="b"/>
            <a:pathLst>
              <a:path w="920" h="1552">
                <a:moveTo>
                  <a:pt x="0" y="256"/>
                </a:moveTo>
                <a:cubicBezTo>
                  <a:pt x="200" y="144"/>
                  <a:pt x="400" y="32"/>
                  <a:pt x="528" y="16"/>
                </a:cubicBezTo>
                <a:cubicBezTo>
                  <a:pt x="656" y="0"/>
                  <a:pt x="704" y="72"/>
                  <a:pt x="768" y="160"/>
                </a:cubicBezTo>
                <a:cubicBezTo>
                  <a:pt x="832" y="248"/>
                  <a:pt x="920" y="432"/>
                  <a:pt x="912" y="544"/>
                </a:cubicBezTo>
                <a:cubicBezTo>
                  <a:pt x="904" y="656"/>
                  <a:pt x="816" y="720"/>
                  <a:pt x="720" y="832"/>
                </a:cubicBezTo>
                <a:cubicBezTo>
                  <a:pt x="624" y="944"/>
                  <a:pt x="408" y="1096"/>
                  <a:pt x="336" y="1216"/>
                </a:cubicBezTo>
                <a:cubicBezTo>
                  <a:pt x="264" y="1336"/>
                  <a:pt x="276" y="1444"/>
                  <a:pt x="288" y="1552"/>
                </a:cubicBezTo>
              </a:path>
            </a:pathLst>
          </a:custGeom>
          <a:noFill/>
          <a:ln w="28575" cap="flat" cmpd="sng">
            <a:solidFill>
              <a:srgbClr val="0000FF"/>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Tree>
    <p:extLst>
      <p:ext uri="{BB962C8B-B14F-4D97-AF65-F5344CB8AC3E}">
        <p14:creationId xmlns:p14="http://schemas.microsoft.com/office/powerpoint/2010/main" val="1656700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0229"/>
                                        </p:tgtEl>
                                        <p:attrNameLst>
                                          <p:attrName>style.visibility</p:attrName>
                                        </p:attrNameLst>
                                      </p:cBhvr>
                                      <p:to>
                                        <p:strVal val="visible"/>
                                      </p:to>
                                    </p:set>
                                    <p:animEffect transition="in" filter="blinds(horizontal)">
                                      <p:cBhvr>
                                        <p:cTn id="7" dur="500"/>
                                        <p:tgtEl>
                                          <p:spTgt spid="210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0227"/>
                                        </p:tgtEl>
                                        <p:attrNameLst>
                                          <p:attrName>style.visibility</p:attrName>
                                        </p:attrNameLst>
                                      </p:cBhvr>
                                      <p:to>
                                        <p:strVal val="visible"/>
                                      </p:to>
                                    </p:set>
                                    <p:animEffect transition="in" filter="blinds(horizontal)">
                                      <p:cBhvr>
                                        <p:cTn id="12" dur="500"/>
                                        <p:tgtEl>
                                          <p:spTgt spid="2100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00228"/>
                                        </p:tgtEl>
                                        <p:attrNameLst>
                                          <p:attrName>style.visibility</p:attrName>
                                        </p:attrNameLst>
                                      </p:cBhvr>
                                      <p:to>
                                        <p:strVal val="visible"/>
                                      </p:to>
                                    </p:set>
                                    <p:animEffect transition="in" filter="blinds(horizontal)">
                                      <p:cBhvr>
                                        <p:cTn id="17" dur="500"/>
                                        <p:tgtEl>
                                          <p:spTgt spid="2100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2100233"/>
                                        </p:tgtEl>
                                        <p:attrNameLst>
                                          <p:attrName>style.visibility</p:attrName>
                                        </p:attrNameLst>
                                      </p:cBhvr>
                                      <p:to>
                                        <p:strVal val="visible"/>
                                      </p:to>
                                    </p:set>
                                    <p:anim calcmode="lin" valueType="num">
                                      <p:cBhvr>
                                        <p:cTn id="22" dur="500" fill="hold"/>
                                        <p:tgtEl>
                                          <p:spTgt spid="2100233"/>
                                        </p:tgtEl>
                                        <p:attrNameLst>
                                          <p:attrName>ppt_x</p:attrName>
                                        </p:attrNameLst>
                                      </p:cBhvr>
                                      <p:tavLst>
                                        <p:tav tm="0">
                                          <p:val>
                                            <p:strVal val="#ppt_x"/>
                                          </p:val>
                                        </p:tav>
                                        <p:tav tm="100000">
                                          <p:val>
                                            <p:strVal val="#ppt_x"/>
                                          </p:val>
                                        </p:tav>
                                      </p:tavLst>
                                    </p:anim>
                                    <p:anim calcmode="lin" valueType="num">
                                      <p:cBhvr>
                                        <p:cTn id="23" dur="500" fill="hold"/>
                                        <p:tgtEl>
                                          <p:spTgt spid="2100233"/>
                                        </p:tgtEl>
                                        <p:attrNameLst>
                                          <p:attrName>ppt_y</p:attrName>
                                        </p:attrNameLst>
                                      </p:cBhvr>
                                      <p:tavLst>
                                        <p:tav tm="0">
                                          <p:val>
                                            <p:strVal val="#ppt_y-#ppt_h/2"/>
                                          </p:val>
                                        </p:tav>
                                        <p:tav tm="100000">
                                          <p:val>
                                            <p:strVal val="#ppt_y"/>
                                          </p:val>
                                        </p:tav>
                                      </p:tavLst>
                                    </p:anim>
                                    <p:anim calcmode="lin" valueType="num">
                                      <p:cBhvr>
                                        <p:cTn id="24" dur="500" fill="hold"/>
                                        <p:tgtEl>
                                          <p:spTgt spid="2100233"/>
                                        </p:tgtEl>
                                        <p:attrNameLst>
                                          <p:attrName>ppt_w</p:attrName>
                                        </p:attrNameLst>
                                      </p:cBhvr>
                                      <p:tavLst>
                                        <p:tav tm="0">
                                          <p:val>
                                            <p:strVal val="#ppt_w"/>
                                          </p:val>
                                        </p:tav>
                                        <p:tav tm="100000">
                                          <p:val>
                                            <p:strVal val="#ppt_w"/>
                                          </p:val>
                                        </p:tav>
                                      </p:tavLst>
                                    </p:anim>
                                    <p:anim calcmode="lin" valueType="num">
                                      <p:cBhvr>
                                        <p:cTn id="25" dur="500" fill="hold"/>
                                        <p:tgtEl>
                                          <p:spTgt spid="2100233"/>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00230"/>
                                        </p:tgtEl>
                                        <p:attrNameLst>
                                          <p:attrName>style.visibility</p:attrName>
                                        </p:attrNameLst>
                                      </p:cBhvr>
                                      <p:to>
                                        <p:strVal val="visible"/>
                                      </p:to>
                                    </p:set>
                                    <p:animEffect transition="in" filter="blinds(horizontal)">
                                      <p:cBhvr>
                                        <p:cTn id="30" dur="500"/>
                                        <p:tgtEl>
                                          <p:spTgt spid="210023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2100234"/>
                                        </p:tgtEl>
                                        <p:attrNameLst>
                                          <p:attrName>style.visibility</p:attrName>
                                        </p:attrNameLst>
                                      </p:cBhvr>
                                      <p:to>
                                        <p:strVal val="visible"/>
                                      </p:to>
                                    </p:set>
                                    <p:anim calcmode="lin" valueType="num">
                                      <p:cBhvr>
                                        <p:cTn id="35" dur="500" fill="hold"/>
                                        <p:tgtEl>
                                          <p:spTgt spid="2100234"/>
                                        </p:tgtEl>
                                        <p:attrNameLst>
                                          <p:attrName>ppt_x</p:attrName>
                                        </p:attrNameLst>
                                      </p:cBhvr>
                                      <p:tavLst>
                                        <p:tav tm="0">
                                          <p:val>
                                            <p:strVal val="#ppt_x"/>
                                          </p:val>
                                        </p:tav>
                                        <p:tav tm="100000">
                                          <p:val>
                                            <p:strVal val="#ppt_x"/>
                                          </p:val>
                                        </p:tav>
                                      </p:tavLst>
                                    </p:anim>
                                    <p:anim calcmode="lin" valueType="num">
                                      <p:cBhvr>
                                        <p:cTn id="36" dur="500" fill="hold"/>
                                        <p:tgtEl>
                                          <p:spTgt spid="2100234"/>
                                        </p:tgtEl>
                                        <p:attrNameLst>
                                          <p:attrName>ppt_y</p:attrName>
                                        </p:attrNameLst>
                                      </p:cBhvr>
                                      <p:tavLst>
                                        <p:tav tm="0">
                                          <p:val>
                                            <p:strVal val="#ppt_y-#ppt_h/2"/>
                                          </p:val>
                                        </p:tav>
                                        <p:tav tm="100000">
                                          <p:val>
                                            <p:strVal val="#ppt_y"/>
                                          </p:val>
                                        </p:tav>
                                      </p:tavLst>
                                    </p:anim>
                                    <p:anim calcmode="lin" valueType="num">
                                      <p:cBhvr>
                                        <p:cTn id="37" dur="500" fill="hold"/>
                                        <p:tgtEl>
                                          <p:spTgt spid="2100234"/>
                                        </p:tgtEl>
                                        <p:attrNameLst>
                                          <p:attrName>ppt_w</p:attrName>
                                        </p:attrNameLst>
                                      </p:cBhvr>
                                      <p:tavLst>
                                        <p:tav tm="0">
                                          <p:val>
                                            <p:strVal val="#ppt_w"/>
                                          </p:val>
                                        </p:tav>
                                        <p:tav tm="100000">
                                          <p:val>
                                            <p:strVal val="#ppt_w"/>
                                          </p:val>
                                        </p:tav>
                                      </p:tavLst>
                                    </p:anim>
                                    <p:anim calcmode="lin" valueType="num">
                                      <p:cBhvr>
                                        <p:cTn id="38" dur="500" fill="hold"/>
                                        <p:tgtEl>
                                          <p:spTgt spid="2100234"/>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00232"/>
                                        </p:tgtEl>
                                        <p:attrNameLst>
                                          <p:attrName>style.visibility</p:attrName>
                                        </p:attrNameLst>
                                      </p:cBhvr>
                                      <p:to>
                                        <p:strVal val="visible"/>
                                      </p:to>
                                    </p:set>
                                    <p:animEffect transition="in" filter="blinds(horizontal)">
                                      <p:cBhvr>
                                        <p:cTn id="43" dur="500"/>
                                        <p:tgtEl>
                                          <p:spTgt spid="21002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2100235"/>
                                        </p:tgtEl>
                                        <p:attrNameLst>
                                          <p:attrName>style.visibility</p:attrName>
                                        </p:attrNameLst>
                                      </p:cBhvr>
                                      <p:to>
                                        <p:strVal val="visible"/>
                                      </p:to>
                                    </p:set>
                                    <p:anim calcmode="lin" valueType="num">
                                      <p:cBhvr>
                                        <p:cTn id="48" dur="500" fill="hold"/>
                                        <p:tgtEl>
                                          <p:spTgt spid="2100235"/>
                                        </p:tgtEl>
                                        <p:attrNameLst>
                                          <p:attrName>ppt_x</p:attrName>
                                        </p:attrNameLst>
                                      </p:cBhvr>
                                      <p:tavLst>
                                        <p:tav tm="0">
                                          <p:val>
                                            <p:strVal val="#ppt_x"/>
                                          </p:val>
                                        </p:tav>
                                        <p:tav tm="100000">
                                          <p:val>
                                            <p:strVal val="#ppt_x"/>
                                          </p:val>
                                        </p:tav>
                                      </p:tavLst>
                                    </p:anim>
                                    <p:anim calcmode="lin" valueType="num">
                                      <p:cBhvr>
                                        <p:cTn id="49" dur="500" fill="hold"/>
                                        <p:tgtEl>
                                          <p:spTgt spid="2100235"/>
                                        </p:tgtEl>
                                        <p:attrNameLst>
                                          <p:attrName>ppt_y</p:attrName>
                                        </p:attrNameLst>
                                      </p:cBhvr>
                                      <p:tavLst>
                                        <p:tav tm="0">
                                          <p:val>
                                            <p:strVal val="#ppt_y-#ppt_h/2"/>
                                          </p:val>
                                        </p:tav>
                                        <p:tav tm="100000">
                                          <p:val>
                                            <p:strVal val="#ppt_y"/>
                                          </p:val>
                                        </p:tav>
                                      </p:tavLst>
                                    </p:anim>
                                    <p:anim calcmode="lin" valueType="num">
                                      <p:cBhvr>
                                        <p:cTn id="50" dur="500" fill="hold"/>
                                        <p:tgtEl>
                                          <p:spTgt spid="2100235"/>
                                        </p:tgtEl>
                                        <p:attrNameLst>
                                          <p:attrName>ppt_w</p:attrName>
                                        </p:attrNameLst>
                                      </p:cBhvr>
                                      <p:tavLst>
                                        <p:tav tm="0">
                                          <p:val>
                                            <p:strVal val="#ppt_w"/>
                                          </p:val>
                                        </p:tav>
                                        <p:tav tm="100000">
                                          <p:val>
                                            <p:strVal val="#ppt_w"/>
                                          </p:val>
                                        </p:tav>
                                      </p:tavLst>
                                    </p:anim>
                                    <p:anim calcmode="lin" valueType="num">
                                      <p:cBhvr>
                                        <p:cTn id="51" dur="500" fill="hold"/>
                                        <p:tgtEl>
                                          <p:spTgt spid="2100235"/>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00231"/>
                                        </p:tgtEl>
                                        <p:attrNameLst>
                                          <p:attrName>style.visibility</p:attrName>
                                        </p:attrNameLst>
                                      </p:cBhvr>
                                      <p:to>
                                        <p:strVal val="visible"/>
                                      </p:to>
                                    </p:set>
                                    <p:animEffect transition="in" filter="blinds(horizontal)">
                                      <p:cBhvr>
                                        <p:cTn id="56" dur="500"/>
                                        <p:tgtEl>
                                          <p:spTgt spid="210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autoUpdateAnimBg="0"/>
      <p:bldP spid="2100228" grpId="0" autoUpdateAnimBg="0"/>
      <p:bldP spid="2100229" grpId="0" autoUpdateAnimBg="0"/>
      <p:bldP spid="2100230" grpId="0" autoUpdateAnimBg="0"/>
      <p:bldP spid="2100231" grpId="0" autoUpdateAnimBg="0"/>
      <p:bldP spid="210023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1250" name="Rectangle 2"/>
          <p:cNvSpPr>
            <a:spLocks noGrp="1" noChangeArrowheads="1"/>
          </p:cNvSpPr>
          <p:nvPr>
            <p:ph type="title"/>
          </p:nvPr>
        </p:nvSpPr>
        <p:spPr/>
        <p:txBody>
          <a:bodyPr/>
          <a:lstStyle/>
          <a:p>
            <a:r>
              <a:rPr lang="zh-CN" altLang="en-US">
                <a:latin typeface="Times New Roman" panose="02020603050405020304" pitchFamily="18" charset="0"/>
              </a:rPr>
              <a:t>最左推导与最右推导</a:t>
            </a:r>
          </a:p>
        </p:txBody>
      </p:sp>
      <p:sp>
        <p:nvSpPr>
          <p:cNvPr id="2101251" name="Rectangle 3"/>
          <p:cNvSpPr>
            <a:spLocks noGrp="1" noChangeArrowheads="1"/>
          </p:cNvSpPr>
          <p:nvPr>
            <p:ph idx="1"/>
          </p:nvPr>
        </p:nvSpPr>
        <p:spPr/>
        <p:txBody>
          <a:bodyPr>
            <a:normAutofit fontScale="92500" lnSpcReduction="10000"/>
          </a:bodyPr>
          <a:lstStyle/>
          <a:p>
            <a:pPr marL="0" indent="0">
              <a:lnSpc>
                <a:spcPct val="150000"/>
              </a:lnSpc>
            </a:pPr>
            <a:r>
              <a:rPr lang="zh-CN" altLang="en-US" sz="3500" dirty="0">
                <a:latin typeface="楷体_GB2312" pitchFamily="49" charset="-122"/>
                <a:ea typeface="楷体_GB2312" pitchFamily="49" charset="-122"/>
              </a:rPr>
              <a:t>最左推导</a:t>
            </a:r>
            <a:r>
              <a:rPr lang="en-US" altLang="zh-CN" sz="3500" dirty="0">
                <a:latin typeface="楷体_GB2312" pitchFamily="49" charset="-122"/>
                <a:ea typeface="楷体_GB2312" pitchFamily="49" charset="-122"/>
              </a:rPr>
              <a:t>(Left-most Derivation)</a:t>
            </a:r>
          </a:p>
          <a:p>
            <a:pPr marL="198438" lvl="1" indent="0">
              <a:lnSpc>
                <a:spcPct val="150000"/>
              </a:lnSpc>
            </a:pPr>
            <a:r>
              <a:rPr lang="zh-CN" altLang="en-US" sz="3200" dirty="0">
                <a:latin typeface="楷体_GB2312" pitchFamily="49" charset="-122"/>
                <a:ea typeface="楷体_GB2312" pitchFamily="49" charset="-122"/>
              </a:rPr>
              <a:t>每次推导都施加在句型的最左边的语法变量上。</a:t>
            </a:r>
            <a:r>
              <a:rPr lang="en-US" altLang="zh-CN" sz="3200" dirty="0">
                <a:ea typeface="楷体_GB2312" pitchFamily="49" charset="-122"/>
              </a:rPr>
              <a:t>——</a:t>
            </a:r>
            <a:r>
              <a:rPr lang="zh-CN" altLang="en-US" sz="3200" dirty="0">
                <a:latin typeface="楷体_GB2312" pitchFamily="49" charset="-122"/>
                <a:ea typeface="楷体_GB2312" pitchFamily="49" charset="-122"/>
              </a:rPr>
              <a:t>与最右归约对应</a:t>
            </a:r>
          </a:p>
          <a:p>
            <a:pPr marL="0" indent="0">
              <a:lnSpc>
                <a:spcPct val="150000"/>
              </a:lnSpc>
            </a:pPr>
            <a:r>
              <a:rPr lang="zh-CN" altLang="en-US" sz="3500" dirty="0">
                <a:latin typeface="楷体_GB2312" pitchFamily="49" charset="-122"/>
                <a:ea typeface="楷体_GB2312" pitchFamily="49" charset="-122"/>
              </a:rPr>
              <a:t>最右推导</a:t>
            </a:r>
            <a:r>
              <a:rPr lang="en-US" altLang="zh-CN" sz="3500" dirty="0">
                <a:latin typeface="楷体_GB2312" pitchFamily="49" charset="-122"/>
                <a:ea typeface="楷体_GB2312" pitchFamily="49" charset="-122"/>
              </a:rPr>
              <a:t>(Right-most Derivation)</a:t>
            </a:r>
          </a:p>
          <a:p>
            <a:pPr marL="198438" lvl="1" indent="0">
              <a:lnSpc>
                <a:spcPct val="150000"/>
              </a:lnSpc>
            </a:pPr>
            <a:r>
              <a:rPr lang="zh-CN" altLang="en-US" sz="3200" dirty="0">
                <a:latin typeface="楷体_GB2312" pitchFamily="49" charset="-122"/>
                <a:ea typeface="楷体_GB2312" pitchFamily="49" charset="-122"/>
              </a:rPr>
              <a:t>每次推导都施加在句型的最右边的语法变量上。</a:t>
            </a:r>
            <a:r>
              <a:rPr lang="en-US" altLang="zh-CN" sz="3200" dirty="0">
                <a:ea typeface="楷体_GB2312" pitchFamily="49" charset="-122"/>
              </a:rPr>
              <a:t>——</a:t>
            </a:r>
            <a:r>
              <a:rPr lang="zh-CN" altLang="en-US" sz="3200" dirty="0">
                <a:latin typeface="楷体_GB2312" pitchFamily="49" charset="-122"/>
                <a:ea typeface="楷体_GB2312" pitchFamily="49" charset="-122"/>
              </a:rPr>
              <a:t>与最左归约（规范规约）对应的规范</a:t>
            </a:r>
            <a:r>
              <a:rPr lang="en-US" altLang="zh-CN" sz="3200" dirty="0">
                <a:latin typeface="楷体_GB2312" pitchFamily="49" charset="-122"/>
                <a:ea typeface="楷体_GB2312" pitchFamily="49" charset="-122"/>
              </a:rPr>
              <a:t>(Canonical)</a:t>
            </a:r>
            <a:r>
              <a:rPr lang="zh-CN" altLang="en-US" sz="3200" dirty="0">
                <a:latin typeface="楷体_GB2312" pitchFamily="49" charset="-122"/>
                <a:ea typeface="楷体_GB2312" pitchFamily="49" charset="-122"/>
              </a:rPr>
              <a:t>句型</a:t>
            </a:r>
          </a:p>
        </p:txBody>
      </p:sp>
      <p:sp>
        <p:nvSpPr>
          <p:cNvPr id="4" name="日期占位符 3"/>
          <p:cNvSpPr>
            <a:spLocks noGrp="1"/>
          </p:cNvSpPr>
          <p:nvPr>
            <p:ph type="dt" sz="half" idx="10"/>
          </p:nvPr>
        </p:nvSpPr>
        <p:spPr/>
        <p:txBody>
          <a:bodyPr/>
          <a:lstStyle/>
          <a:p>
            <a:fld id="{79D908B9-7291-4599-AD66-772A327DE4E3}"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3F6CF1C0-809E-4E48-9AC0-D74819FDA41F}" type="slidenum">
              <a:rPr lang="en-US" altLang="zh-CN"/>
              <a:pPr/>
              <a:t>61</a:t>
            </a:fld>
            <a:endParaRPr lang="en-US" altLang="zh-CN"/>
          </a:p>
        </p:txBody>
      </p:sp>
    </p:spTree>
    <p:extLst>
      <p:ext uri="{BB962C8B-B14F-4D97-AF65-F5344CB8AC3E}">
        <p14:creationId xmlns:p14="http://schemas.microsoft.com/office/powerpoint/2010/main" val="1188704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a:noFill/>
          <a:ln/>
        </p:spPr>
        <p:txBody>
          <a:bodyPr vert="horz" lIns="92075" tIns="46038" rIns="92075" bIns="46038" rtlCol="0" anchor="ctr">
            <a:normAutofit/>
          </a:bodyPr>
          <a:lstStyle/>
          <a:p>
            <a:r>
              <a:rPr lang="zh-CN" altLang="en-US" dirty="0">
                <a:latin typeface="Times New Roman" panose="02020603050405020304" pitchFamily="18" charset="0"/>
              </a:rPr>
              <a:t>六、文法的二义性</a:t>
            </a:r>
          </a:p>
        </p:txBody>
      </p:sp>
      <p:sp>
        <p:nvSpPr>
          <p:cNvPr id="1041411" name="Rectangle 3"/>
          <p:cNvSpPr>
            <a:spLocks noGrp="1" noChangeArrowheads="1"/>
          </p:cNvSpPr>
          <p:nvPr>
            <p:ph idx="1"/>
          </p:nvPr>
        </p:nvSpPr>
        <p:spPr>
          <a:xfrm>
            <a:off x="838200" y="1323703"/>
            <a:ext cx="10515600" cy="4853260"/>
          </a:xfrm>
          <a:noFill/>
          <a:ln/>
        </p:spPr>
        <p:txBody>
          <a:bodyPr vert="horz" lIns="92075" tIns="46038" rIns="92075" bIns="46038" rtlCol="0">
            <a:normAutofit/>
          </a:bodyPr>
          <a:lstStyle/>
          <a:p>
            <a:pPr algn="just">
              <a:lnSpc>
                <a:spcPct val="150000"/>
              </a:lnSpc>
            </a:pPr>
            <a:r>
              <a:rPr lang="zh-CN" altLang="en-US" dirty="0">
                <a:latin typeface="+mn-ea"/>
              </a:rPr>
              <a:t>对同一句子存在两棵语法分析树。例如：</a:t>
            </a:r>
            <a:r>
              <a:rPr lang="en-US" altLang="zh-CN" dirty="0" err="1">
                <a:latin typeface="+mn-ea"/>
              </a:rPr>
              <a:t>x+y</a:t>
            </a:r>
            <a:r>
              <a:rPr lang="en-US" altLang="zh-CN" dirty="0">
                <a:latin typeface="+mn-ea"/>
              </a:rPr>
              <a:t>*z</a:t>
            </a:r>
            <a:endParaRPr lang="zh-CN" altLang="en-US" dirty="0">
              <a:latin typeface="+mn-ea"/>
            </a:endParaRPr>
          </a:p>
          <a:p>
            <a:pPr lvl="1" algn="just">
              <a:lnSpc>
                <a:spcPct val="150000"/>
              </a:lnSpc>
            </a:pPr>
            <a:r>
              <a:rPr lang="zh-CN" altLang="en-US" dirty="0">
                <a:latin typeface="+mn-ea"/>
              </a:rPr>
              <a:t>在理论上不可判定</a:t>
            </a:r>
          </a:p>
        </p:txBody>
      </p:sp>
      <p:sp>
        <p:nvSpPr>
          <p:cNvPr id="48" name="日期占位符 3"/>
          <p:cNvSpPr>
            <a:spLocks noGrp="1"/>
          </p:cNvSpPr>
          <p:nvPr>
            <p:ph type="dt" sz="half" idx="10"/>
          </p:nvPr>
        </p:nvSpPr>
        <p:spPr/>
        <p:txBody>
          <a:bodyPr/>
          <a:lstStyle/>
          <a:p>
            <a:fld id="{C01A79D0-87EE-4A04-8A86-36CBAA792D07}" type="datetime1">
              <a:rPr lang="zh-CN" altLang="en-US"/>
              <a:pPr/>
              <a:t>2018-09-10</a:t>
            </a:fld>
            <a:endParaRPr lang="en-US" altLang="zh-CN"/>
          </a:p>
        </p:txBody>
      </p:sp>
      <p:sp>
        <p:nvSpPr>
          <p:cNvPr id="50" name="灯片编号占位符 5"/>
          <p:cNvSpPr>
            <a:spLocks noGrp="1"/>
          </p:cNvSpPr>
          <p:nvPr>
            <p:ph type="sldNum" sz="quarter" idx="12"/>
          </p:nvPr>
        </p:nvSpPr>
        <p:spPr/>
        <p:txBody>
          <a:bodyPr/>
          <a:lstStyle/>
          <a:p>
            <a:fld id="{4F18DD61-8E14-4D76-BF3D-14496CAB8A79}" type="slidenum">
              <a:rPr lang="en-US" altLang="zh-CN"/>
              <a:pPr/>
              <a:t>62</a:t>
            </a:fld>
            <a:endParaRPr lang="en-US" altLang="zh-CN"/>
          </a:p>
        </p:txBody>
      </p:sp>
      <p:grpSp>
        <p:nvGrpSpPr>
          <p:cNvPr id="1041412" name="Group 4"/>
          <p:cNvGrpSpPr>
            <a:grpSpLocks/>
          </p:cNvGrpSpPr>
          <p:nvPr/>
        </p:nvGrpSpPr>
        <p:grpSpPr bwMode="auto">
          <a:xfrm>
            <a:off x="6437811" y="2730500"/>
            <a:ext cx="3810000" cy="3990975"/>
            <a:chOff x="1008" y="1371"/>
            <a:chExt cx="4032" cy="2514"/>
          </a:xfrm>
        </p:grpSpPr>
        <p:grpSp>
          <p:nvGrpSpPr>
            <p:cNvPr id="1041413" name="Group 5"/>
            <p:cNvGrpSpPr>
              <a:grpSpLocks/>
            </p:cNvGrpSpPr>
            <p:nvPr/>
          </p:nvGrpSpPr>
          <p:grpSpPr bwMode="auto">
            <a:xfrm>
              <a:off x="1008" y="1371"/>
              <a:ext cx="4032" cy="2514"/>
              <a:chOff x="720" y="1344"/>
              <a:chExt cx="4032" cy="2514"/>
            </a:xfrm>
          </p:grpSpPr>
          <p:sp>
            <p:nvSpPr>
              <p:cNvPr id="1041414" name="Text Box 6"/>
              <p:cNvSpPr txBox="1">
                <a:spLocks noChangeArrowheads="1"/>
              </p:cNvSpPr>
              <p:nvPr/>
            </p:nvSpPr>
            <p:spPr bwMode="auto">
              <a:xfrm>
                <a:off x="2976" y="1344"/>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15" name="Text Box 7"/>
              <p:cNvSpPr txBox="1">
                <a:spLocks noChangeArrowheads="1"/>
              </p:cNvSpPr>
              <p:nvPr/>
            </p:nvSpPr>
            <p:spPr bwMode="auto">
              <a:xfrm>
                <a:off x="1824" y="2112"/>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16" name="Text Box 8"/>
              <p:cNvSpPr txBox="1">
                <a:spLocks noChangeArrowheads="1"/>
              </p:cNvSpPr>
              <p:nvPr/>
            </p:nvSpPr>
            <p:spPr bwMode="auto">
              <a:xfrm>
                <a:off x="2976" y="2160"/>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a:t>
                </a:r>
              </a:p>
            </p:txBody>
          </p:sp>
          <p:sp>
            <p:nvSpPr>
              <p:cNvPr id="1041417" name="Text Box 9"/>
              <p:cNvSpPr txBox="1">
                <a:spLocks noChangeArrowheads="1"/>
              </p:cNvSpPr>
              <p:nvPr/>
            </p:nvSpPr>
            <p:spPr bwMode="auto">
              <a:xfrm>
                <a:off x="4032" y="2064"/>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18" name="Text Box 10"/>
              <p:cNvSpPr txBox="1">
                <a:spLocks noChangeArrowheads="1"/>
              </p:cNvSpPr>
              <p:nvPr/>
            </p:nvSpPr>
            <p:spPr bwMode="auto">
              <a:xfrm>
                <a:off x="4032" y="2640"/>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id</a:t>
                </a:r>
              </a:p>
            </p:txBody>
          </p:sp>
          <p:sp>
            <p:nvSpPr>
              <p:cNvPr id="1041419" name="Text Box 11"/>
              <p:cNvSpPr txBox="1">
                <a:spLocks noChangeArrowheads="1"/>
              </p:cNvSpPr>
              <p:nvPr/>
            </p:nvSpPr>
            <p:spPr bwMode="auto">
              <a:xfrm>
                <a:off x="912" y="2766"/>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20" name="Text Box 12"/>
              <p:cNvSpPr txBox="1">
                <a:spLocks noChangeArrowheads="1"/>
              </p:cNvSpPr>
              <p:nvPr/>
            </p:nvSpPr>
            <p:spPr bwMode="auto">
              <a:xfrm>
                <a:off x="2688" y="2784"/>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21" name="Text Box 13"/>
              <p:cNvSpPr txBox="1">
                <a:spLocks noChangeArrowheads="1"/>
              </p:cNvSpPr>
              <p:nvPr/>
            </p:nvSpPr>
            <p:spPr bwMode="auto">
              <a:xfrm>
                <a:off x="1728" y="2832"/>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a:t>
                </a:r>
              </a:p>
            </p:txBody>
          </p:sp>
          <p:sp>
            <p:nvSpPr>
              <p:cNvPr id="1041422" name="Text Box 14"/>
              <p:cNvSpPr txBox="1">
                <a:spLocks noChangeArrowheads="1"/>
              </p:cNvSpPr>
              <p:nvPr/>
            </p:nvSpPr>
            <p:spPr bwMode="auto">
              <a:xfrm>
                <a:off x="2688" y="3504"/>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id</a:t>
                </a:r>
              </a:p>
            </p:txBody>
          </p:sp>
          <p:sp>
            <p:nvSpPr>
              <p:cNvPr id="1041423" name="Text Box 15"/>
              <p:cNvSpPr txBox="1">
                <a:spLocks noChangeArrowheads="1"/>
              </p:cNvSpPr>
              <p:nvPr/>
            </p:nvSpPr>
            <p:spPr bwMode="auto">
              <a:xfrm>
                <a:off x="720" y="3504"/>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id</a:t>
                </a:r>
              </a:p>
            </p:txBody>
          </p:sp>
        </p:grpSp>
        <p:grpSp>
          <p:nvGrpSpPr>
            <p:cNvPr id="1041424" name="Group 16"/>
            <p:cNvGrpSpPr>
              <a:grpSpLocks/>
            </p:cNvGrpSpPr>
            <p:nvPr/>
          </p:nvGrpSpPr>
          <p:grpSpPr bwMode="auto">
            <a:xfrm>
              <a:off x="1296" y="1632"/>
              <a:ext cx="3168" cy="2016"/>
              <a:chOff x="1296" y="1632"/>
              <a:chExt cx="3168" cy="2016"/>
            </a:xfrm>
          </p:grpSpPr>
          <p:sp>
            <p:nvSpPr>
              <p:cNvPr id="1041425" name="Line 17"/>
              <p:cNvSpPr>
                <a:spLocks noChangeShapeType="1"/>
              </p:cNvSpPr>
              <p:nvPr/>
            </p:nvSpPr>
            <p:spPr bwMode="auto">
              <a:xfrm flipH="1">
                <a:off x="1296" y="3120"/>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26" name="Line 18"/>
              <p:cNvSpPr>
                <a:spLocks noChangeShapeType="1"/>
              </p:cNvSpPr>
              <p:nvPr/>
            </p:nvSpPr>
            <p:spPr bwMode="auto">
              <a:xfrm>
                <a:off x="3072" y="3072"/>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27" name="Line 19"/>
              <p:cNvSpPr>
                <a:spLocks noChangeShapeType="1"/>
              </p:cNvSpPr>
              <p:nvPr/>
            </p:nvSpPr>
            <p:spPr bwMode="auto">
              <a:xfrm flipV="1">
                <a:off x="1296" y="2448"/>
                <a:ext cx="91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28" name="Line 20"/>
              <p:cNvSpPr>
                <a:spLocks noChangeShapeType="1"/>
              </p:cNvSpPr>
              <p:nvPr/>
            </p:nvSpPr>
            <p:spPr bwMode="auto">
              <a:xfrm>
                <a:off x="2208" y="2448"/>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29" name="Line 21"/>
              <p:cNvSpPr>
                <a:spLocks noChangeShapeType="1"/>
              </p:cNvSpPr>
              <p:nvPr/>
            </p:nvSpPr>
            <p:spPr bwMode="auto">
              <a:xfrm>
                <a:off x="2256" y="2448"/>
                <a:ext cx="76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30" name="Line 22"/>
              <p:cNvSpPr>
                <a:spLocks noChangeShapeType="1"/>
              </p:cNvSpPr>
              <p:nvPr/>
            </p:nvSpPr>
            <p:spPr bwMode="auto">
              <a:xfrm flipV="1">
                <a:off x="4464" y="2352"/>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31" name="Line 23"/>
              <p:cNvSpPr>
                <a:spLocks noChangeShapeType="1"/>
              </p:cNvSpPr>
              <p:nvPr/>
            </p:nvSpPr>
            <p:spPr bwMode="auto">
              <a:xfrm flipV="1">
                <a:off x="2256" y="1632"/>
                <a:ext cx="1056"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32" name="Line 24"/>
              <p:cNvSpPr>
                <a:spLocks noChangeShapeType="1"/>
              </p:cNvSpPr>
              <p:nvPr/>
            </p:nvSpPr>
            <p:spPr bwMode="auto">
              <a:xfrm flipH="1" flipV="1">
                <a:off x="3408" y="1632"/>
                <a:ext cx="96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33" name="Line 25"/>
              <p:cNvSpPr>
                <a:spLocks noChangeShapeType="1"/>
              </p:cNvSpPr>
              <p:nvPr/>
            </p:nvSpPr>
            <p:spPr bwMode="auto">
              <a:xfrm flipV="1">
                <a:off x="3360" y="1632"/>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grpSp>
      </p:grpSp>
      <p:grpSp>
        <p:nvGrpSpPr>
          <p:cNvPr id="1041434" name="Group 26"/>
          <p:cNvGrpSpPr>
            <a:grpSpLocks/>
          </p:cNvGrpSpPr>
          <p:nvPr/>
        </p:nvGrpSpPr>
        <p:grpSpPr bwMode="auto">
          <a:xfrm>
            <a:off x="2094411" y="2806700"/>
            <a:ext cx="3733800" cy="3914775"/>
            <a:chOff x="1296" y="1296"/>
            <a:chExt cx="3840" cy="2466"/>
          </a:xfrm>
        </p:grpSpPr>
        <p:grpSp>
          <p:nvGrpSpPr>
            <p:cNvPr id="1041435" name="Group 27"/>
            <p:cNvGrpSpPr>
              <a:grpSpLocks/>
            </p:cNvGrpSpPr>
            <p:nvPr/>
          </p:nvGrpSpPr>
          <p:grpSpPr bwMode="auto">
            <a:xfrm>
              <a:off x="1440" y="1584"/>
              <a:ext cx="3072" cy="1968"/>
              <a:chOff x="1440" y="1584"/>
              <a:chExt cx="3072" cy="1968"/>
            </a:xfrm>
          </p:grpSpPr>
          <p:sp>
            <p:nvSpPr>
              <p:cNvPr id="1041436" name="Line 28"/>
              <p:cNvSpPr>
                <a:spLocks noChangeShapeType="1"/>
              </p:cNvSpPr>
              <p:nvPr/>
            </p:nvSpPr>
            <p:spPr bwMode="auto">
              <a:xfrm flipH="1">
                <a:off x="2736" y="3024"/>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37" name="Line 29"/>
              <p:cNvSpPr>
                <a:spLocks noChangeShapeType="1"/>
              </p:cNvSpPr>
              <p:nvPr/>
            </p:nvSpPr>
            <p:spPr bwMode="auto">
              <a:xfrm>
                <a:off x="4512" y="2976"/>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38" name="Line 30"/>
              <p:cNvSpPr>
                <a:spLocks noChangeShapeType="1"/>
              </p:cNvSpPr>
              <p:nvPr/>
            </p:nvSpPr>
            <p:spPr bwMode="auto">
              <a:xfrm flipV="1">
                <a:off x="2736" y="2352"/>
                <a:ext cx="91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39" name="Line 31"/>
              <p:cNvSpPr>
                <a:spLocks noChangeShapeType="1"/>
              </p:cNvSpPr>
              <p:nvPr/>
            </p:nvSpPr>
            <p:spPr bwMode="auto">
              <a:xfrm>
                <a:off x="3648" y="2352"/>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40" name="Line 32"/>
              <p:cNvSpPr>
                <a:spLocks noChangeShapeType="1"/>
              </p:cNvSpPr>
              <p:nvPr/>
            </p:nvSpPr>
            <p:spPr bwMode="auto">
              <a:xfrm>
                <a:off x="3696" y="2352"/>
                <a:ext cx="76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41" name="Line 33"/>
              <p:cNvSpPr>
                <a:spLocks noChangeShapeType="1"/>
              </p:cNvSpPr>
              <p:nvPr/>
            </p:nvSpPr>
            <p:spPr bwMode="auto">
              <a:xfrm flipV="1">
                <a:off x="1440" y="2352"/>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42" name="Line 34"/>
              <p:cNvSpPr>
                <a:spLocks noChangeShapeType="1"/>
              </p:cNvSpPr>
              <p:nvPr/>
            </p:nvSpPr>
            <p:spPr bwMode="auto">
              <a:xfrm flipV="1">
                <a:off x="1488" y="1584"/>
                <a:ext cx="1056"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43" name="Line 35"/>
              <p:cNvSpPr>
                <a:spLocks noChangeShapeType="1"/>
              </p:cNvSpPr>
              <p:nvPr/>
            </p:nvSpPr>
            <p:spPr bwMode="auto">
              <a:xfrm flipH="1" flipV="1">
                <a:off x="2640" y="1584"/>
                <a:ext cx="96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sp>
            <p:nvSpPr>
              <p:cNvPr id="1041444" name="Line 36"/>
              <p:cNvSpPr>
                <a:spLocks noChangeShapeType="1"/>
              </p:cNvSpPr>
              <p:nvPr/>
            </p:nvSpPr>
            <p:spPr bwMode="auto">
              <a:xfrm flipV="1">
                <a:off x="2592" y="1584"/>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a:p>
            </p:txBody>
          </p:sp>
        </p:grpSp>
        <p:grpSp>
          <p:nvGrpSpPr>
            <p:cNvPr id="1041445" name="Group 37"/>
            <p:cNvGrpSpPr>
              <a:grpSpLocks/>
            </p:cNvGrpSpPr>
            <p:nvPr/>
          </p:nvGrpSpPr>
          <p:grpSpPr bwMode="auto">
            <a:xfrm>
              <a:off x="1296" y="1296"/>
              <a:ext cx="3840" cy="2466"/>
              <a:chOff x="1008" y="1296"/>
              <a:chExt cx="3840" cy="2466"/>
            </a:xfrm>
          </p:grpSpPr>
          <p:sp>
            <p:nvSpPr>
              <p:cNvPr id="1041446" name="Text Box 38"/>
              <p:cNvSpPr txBox="1">
                <a:spLocks noChangeArrowheads="1"/>
              </p:cNvSpPr>
              <p:nvPr/>
            </p:nvSpPr>
            <p:spPr bwMode="auto">
              <a:xfrm>
                <a:off x="2208" y="1296"/>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47" name="Text Box 39"/>
              <p:cNvSpPr txBox="1">
                <a:spLocks noChangeArrowheads="1"/>
              </p:cNvSpPr>
              <p:nvPr/>
            </p:nvSpPr>
            <p:spPr bwMode="auto">
              <a:xfrm>
                <a:off x="1056" y="2064"/>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48" name="Text Box 40"/>
              <p:cNvSpPr txBox="1">
                <a:spLocks noChangeArrowheads="1"/>
              </p:cNvSpPr>
              <p:nvPr/>
            </p:nvSpPr>
            <p:spPr bwMode="auto">
              <a:xfrm>
                <a:off x="2208" y="2112"/>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a:t>
                </a:r>
              </a:p>
            </p:txBody>
          </p:sp>
          <p:sp>
            <p:nvSpPr>
              <p:cNvPr id="1041449" name="Text Box 41"/>
              <p:cNvSpPr txBox="1">
                <a:spLocks noChangeArrowheads="1"/>
              </p:cNvSpPr>
              <p:nvPr/>
            </p:nvSpPr>
            <p:spPr bwMode="auto">
              <a:xfrm>
                <a:off x="3264" y="2016"/>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50" name="Text Box 42"/>
              <p:cNvSpPr txBox="1">
                <a:spLocks noChangeArrowheads="1"/>
              </p:cNvSpPr>
              <p:nvPr/>
            </p:nvSpPr>
            <p:spPr bwMode="auto">
              <a:xfrm>
                <a:off x="2352" y="2670"/>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51" name="Text Box 43"/>
              <p:cNvSpPr txBox="1">
                <a:spLocks noChangeArrowheads="1"/>
              </p:cNvSpPr>
              <p:nvPr/>
            </p:nvSpPr>
            <p:spPr bwMode="auto">
              <a:xfrm>
                <a:off x="4128" y="2688"/>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E</a:t>
                </a:r>
              </a:p>
            </p:txBody>
          </p:sp>
          <p:sp>
            <p:nvSpPr>
              <p:cNvPr id="1041452" name="Text Box 44"/>
              <p:cNvSpPr txBox="1">
                <a:spLocks noChangeArrowheads="1"/>
              </p:cNvSpPr>
              <p:nvPr/>
            </p:nvSpPr>
            <p:spPr bwMode="auto">
              <a:xfrm>
                <a:off x="1008" y="2640"/>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id</a:t>
                </a:r>
              </a:p>
            </p:txBody>
          </p:sp>
          <p:sp>
            <p:nvSpPr>
              <p:cNvPr id="1041453" name="Text Box 45"/>
              <p:cNvSpPr txBox="1">
                <a:spLocks noChangeArrowheads="1"/>
              </p:cNvSpPr>
              <p:nvPr/>
            </p:nvSpPr>
            <p:spPr bwMode="auto">
              <a:xfrm>
                <a:off x="3264" y="2736"/>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a:t>
                </a:r>
              </a:p>
            </p:txBody>
          </p:sp>
          <p:sp>
            <p:nvSpPr>
              <p:cNvPr id="1041454" name="Text Box 46"/>
              <p:cNvSpPr txBox="1">
                <a:spLocks noChangeArrowheads="1"/>
              </p:cNvSpPr>
              <p:nvPr/>
            </p:nvSpPr>
            <p:spPr bwMode="auto">
              <a:xfrm>
                <a:off x="4128" y="3408"/>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id</a:t>
                </a:r>
              </a:p>
            </p:txBody>
          </p:sp>
          <p:sp>
            <p:nvSpPr>
              <p:cNvPr id="1041455" name="Text Box 47"/>
              <p:cNvSpPr txBox="1">
                <a:spLocks noChangeArrowheads="1"/>
              </p:cNvSpPr>
              <p:nvPr/>
            </p:nvSpPr>
            <p:spPr bwMode="auto">
              <a:xfrm>
                <a:off x="2160" y="3408"/>
                <a:ext cx="7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buClr>
                    <a:schemeClr val="folHlink"/>
                  </a:buClr>
                  <a:buSzPct val="75000"/>
                  <a:buFont typeface="Monotype Sorts" panose="05010101010101010101" pitchFamily="2" charset="2"/>
                  <a:buNone/>
                </a:pPr>
                <a:r>
                  <a:rPr kumimoji="1" lang="en-US" altLang="zh-CN" sz="2800" b="1">
                    <a:solidFill>
                      <a:srgbClr val="FF0000"/>
                    </a:solidFill>
                    <a:effectLst>
                      <a:outerShdw blurRad="38100" dist="38100" dir="2700000" algn="tl">
                        <a:srgbClr val="C0C0C0"/>
                      </a:outerShdw>
                    </a:effectLst>
                    <a:latin typeface="宋体" panose="02010600030101010101" pitchFamily="2" charset="-122"/>
                  </a:rPr>
                  <a:t>id</a:t>
                </a:r>
              </a:p>
            </p:txBody>
          </p:sp>
        </p:grpSp>
      </p:gr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3914" r="8907" b="18242"/>
          <a:stretch/>
        </p:blipFill>
        <p:spPr>
          <a:xfrm>
            <a:off x="9249954" y="165894"/>
            <a:ext cx="2504385" cy="2586613"/>
          </a:xfrm>
          <a:prstGeom prst="rect">
            <a:avLst/>
          </a:prstGeom>
        </p:spPr>
      </p:pic>
    </p:spTree>
    <p:extLst>
      <p:ext uri="{BB962C8B-B14F-4D97-AF65-F5344CB8AC3E}">
        <p14:creationId xmlns:p14="http://schemas.microsoft.com/office/powerpoint/2010/main" val="336533954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02" name="Rectangle 2"/>
          <p:cNvSpPr>
            <a:spLocks noGrp="1" noChangeArrowheads="1"/>
          </p:cNvSpPr>
          <p:nvPr>
            <p:ph type="title"/>
          </p:nvPr>
        </p:nvSpPr>
        <p:spPr/>
        <p:txBody>
          <a:bodyPr/>
          <a:lstStyle/>
          <a:p>
            <a:r>
              <a:rPr lang="zh-CN" altLang="en-US">
                <a:latin typeface="Times New Roman" panose="02020603050405020304" pitchFamily="18" charset="0"/>
              </a:rPr>
              <a:t>文法的二义性</a:t>
            </a:r>
          </a:p>
        </p:txBody>
      </p:sp>
      <p:sp>
        <p:nvSpPr>
          <p:cNvPr id="2969603" name="Rectangle 3"/>
          <p:cNvSpPr>
            <a:spLocks noGrp="1" noChangeArrowheads="1"/>
          </p:cNvSpPr>
          <p:nvPr>
            <p:ph idx="1"/>
          </p:nvPr>
        </p:nvSpPr>
        <p:spPr/>
        <p:txBody>
          <a:bodyPr>
            <a:normAutofit/>
          </a:bodyPr>
          <a:lstStyle/>
          <a:p>
            <a:pPr>
              <a:lnSpc>
                <a:spcPct val="150000"/>
              </a:lnSpc>
              <a:buFontTx/>
              <a:buNone/>
            </a:pPr>
            <a:r>
              <a:rPr kumimoji="1" lang="zh-CN" altLang="en-US" dirty="0">
                <a:latin typeface="+mn-ea"/>
              </a:rPr>
              <a:t>考虑表达式下面的文法 </a:t>
            </a:r>
            <a:r>
              <a:rPr kumimoji="1" lang="en-US" altLang="zh-CN" dirty="0">
                <a:latin typeface="+mn-ea"/>
              </a:rPr>
              <a:t>G[E],</a:t>
            </a:r>
            <a:r>
              <a:rPr kumimoji="1" lang="zh-CN" altLang="zh-CN" dirty="0">
                <a:latin typeface="+mn-ea"/>
              </a:rPr>
              <a:t>其产生式如下：</a:t>
            </a:r>
            <a:endParaRPr kumimoji="1" lang="zh-CN" altLang="en-US" dirty="0">
              <a:latin typeface="+mn-ea"/>
            </a:endParaRPr>
          </a:p>
          <a:p>
            <a:pPr>
              <a:lnSpc>
                <a:spcPct val="150000"/>
              </a:lnSpc>
              <a:buFontTx/>
              <a:buNone/>
            </a:pPr>
            <a:r>
              <a:rPr kumimoji="1" lang="zh-CN" altLang="zh-CN" dirty="0">
                <a:latin typeface="+mn-ea"/>
              </a:rPr>
              <a:t>      </a:t>
            </a:r>
            <a:r>
              <a:rPr kumimoji="1" lang="en-US" altLang="zh-CN" dirty="0">
                <a:latin typeface="+mn-ea"/>
              </a:rPr>
              <a:t>E</a:t>
            </a:r>
            <a:r>
              <a:rPr kumimoji="1" lang="en-US" altLang="zh-CN" dirty="0">
                <a:latin typeface="+mn-ea"/>
                <a:sym typeface="Symbol" panose="05050102010706020507" pitchFamily="18" charset="2"/>
              </a:rPr>
              <a:t></a:t>
            </a:r>
            <a:r>
              <a:rPr kumimoji="1" lang="en-US" altLang="zh-CN" dirty="0">
                <a:latin typeface="+mn-ea"/>
              </a:rPr>
              <a:t>E+E</a:t>
            </a:r>
            <a:r>
              <a:rPr kumimoji="1" lang="en-US" altLang="zh-CN" dirty="0">
                <a:latin typeface="+mn-ea"/>
                <a:sym typeface="Symbol" panose="05050102010706020507" pitchFamily="18" charset="2"/>
              </a:rPr>
              <a:t></a:t>
            </a:r>
            <a:r>
              <a:rPr kumimoji="1" lang="en-US" altLang="zh-CN" dirty="0">
                <a:latin typeface="+mn-ea"/>
              </a:rPr>
              <a:t>E*E</a:t>
            </a:r>
            <a:r>
              <a:rPr kumimoji="1" lang="en-US" altLang="zh-CN" dirty="0">
                <a:latin typeface="+mn-ea"/>
                <a:sym typeface="Symbol" panose="05050102010706020507" pitchFamily="18" charset="2"/>
              </a:rPr>
              <a:t></a:t>
            </a:r>
            <a:r>
              <a:rPr kumimoji="1" lang="en-US" altLang="zh-CN" dirty="0">
                <a:latin typeface="+mn-ea"/>
              </a:rPr>
              <a:t> (E) </a:t>
            </a:r>
            <a:r>
              <a:rPr kumimoji="1" lang="en-US" altLang="zh-CN" dirty="0">
                <a:latin typeface="+mn-ea"/>
                <a:sym typeface="Symbol" panose="05050102010706020507" pitchFamily="18" charset="2"/>
              </a:rPr>
              <a:t></a:t>
            </a:r>
            <a:r>
              <a:rPr kumimoji="1" lang="en-US" altLang="zh-CN" dirty="0">
                <a:latin typeface="+mn-ea"/>
              </a:rPr>
              <a:t> a</a:t>
            </a:r>
          </a:p>
          <a:p>
            <a:pPr>
              <a:lnSpc>
                <a:spcPct val="150000"/>
              </a:lnSpc>
              <a:buFontTx/>
              <a:buNone/>
            </a:pPr>
            <a:r>
              <a:rPr kumimoji="1" lang="en-US" altLang="zh-CN" dirty="0">
                <a:latin typeface="+mn-ea"/>
              </a:rPr>
              <a:t>       </a:t>
            </a:r>
            <a:r>
              <a:rPr kumimoji="1" lang="zh-CN" altLang="en-US" dirty="0">
                <a:latin typeface="+mn-ea"/>
              </a:rPr>
              <a:t>对于句子</a:t>
            </a:r>
            <a:r>
              <a:rPr kumimoji="1" lang="en-US" altLang="zh-CN" dirty="0" err="1">
                <a:latin typeface="+mn-ea"/>
              </a:rPr>
              <a:t>a+a</a:t>
            </a:r>
            <a:r>
              <a:rPr kumimoji="1" lang="en-US" altLang="zh-CN" dirty="0">
                <a:latin typeface="+mn-ea"/>
              </a:rPr>
              <a:t>*a, </a:t>
            </a:r>
            <a:r>
              <a:rPr kumimoji="1" lang="zh-CN" altLang="en-US" dirty="0">
                <a:latin typeface="+mn-ea"/>
              </a:rPr>
              <a:t>有如下</a:t>
            </a:r>
            <a:r>
              <a:rPr kumimoji="1" lang="zh-CN" altLang="en-US" b="1" dirty="0">
                <a:latin typeface="+mn-ea"/>
              </a:rPr>
              <a:t>两个最左推导</a:t>
            </a:r>
            <a:r>
              <a:rPr kumimoji="1" lang="zh-CN" altLang="en-US" dirty="0">
                <a:latin typeface="+mn-ea"/>
              </a:rPr>
              <a:t>：</a:t>
            </a:r>
          </a:p>
          <a:p>
            <a:pPr>
              <a:lnSpc>
                <a:spcPct val="150000"/>
              </a:lnSpc>
              <a:buFontTx/>
              <a:buNone/>
            </a:pPr>
            <a:r>
              <a:rPr kumimoji="1" lang="zh-CN" altLang="en-US" dirty="0">
                <a:latin typeface="+mn-ea"/>
              </a:rPr>
              <a:t> </a:t>
            </a:r>
            <a:r>
              <a:rPr kumimoji="1" lang="en-US" altLang="zh-CN" dirty="0">
                <a:latin typeface="+mn-ea"/>
              </a:rPr>
              <a:t>E</a:t>
            </a:r>
            <a:r>
              <a:rPr kumimoji="1" lang="en-US" altLang="zh-CN" dirty="0">
                <a:latin typeface="+mn-ea"/>
                <a:sym typeface="Symbol" panose="05050102010706020507" pitchFamily="18" charset="2"/>
              </a:rPr>
              <a:t>E+E </a:t>
            </a:r>
            <a:r>
              <a:rPr kumimoji="1" lang="en-US" altLang="zh-CN" dirty="0" err="1">
                <a:latin typeface="+mn-ea"/>
                <a:sym typeface="Symbol" panose="05050102010706020507" pitchFamily="18" charset="2"/>
              </a:rPr>
              <a:t>a+E</a:t>
            </a:r>
            <a:r>
              <a:rPr kumimoji="1" lang="en-US" altLang="zh-CN" dirty="0">
                <a:latin typeface="+mn-ea"/>
                <a:sym typeface="Symbol" panose="05050102010706020507" pitchFamily="18" charset="2"/>
              </a:rPr>
              <a:t> </a:t>
            </a:r>
            <a:r>
              <a:rPr kumimoji="1" lang="en-US" altLang="zh-CN" dirty="0" err="1">
                <a:latin typeface="+mn-ea"/>
                <a:sym typeface="Symbol" panose="05050102010706020507" pitchFamily="18" charset="2"/>
              </a:rPr>
              <a:t>a+E</a:t>
            </a:r>
            <a:r>
              <a:rPr kumimoji="1" lang="en-US" altLang="zh-CN" dirty="0">
                <a:latin typeface="+mn-ea"/>
                <a:sym typeface="Symbol" panose="05050102010706020507" pitchFamily="18" charset="2"/>
              </a:rPr>
              <a:t>*E </a:t>
            </a:r>
            <a:r>
              <a:rPr kumimoji="1" lang="en-US" altLang="zh-CN" dirty="0" err="1">
                <a:latin typeface="+mn-ea"/>
                <a:sym typeface="Symbol" panose="05050102010706020507" pitchFamily="18" charset="2"/>
              </a:rPr>
              <a:t>a+a</a:t>
            </a:r>
            <a:r>
              <a:rPr kumimoji="1" lang="en-US" altLang="zh-CN" dirty="0">
                <a:latin typeface="+mn-ea"/>
                <a:sym typeface="Symbol" panose="05050102010706020507" pitchFamily="18" charset="2"/>
              </a:rPr>
              <a:t>*E </a:t>
            </a:r>
            <a:r>
              <a:rPr kumimoji="1" lang="en-US" altLang="zh-CN" dirty="0" err="1">
                <a:latin typeface="+mn-ea"/>
                <a:sym typeface="Symbol" panose="05050102010706020507" pitchFamily="18" charset="2"/>
              </a:rPr>
              <a:t>a+a</a:t>
            </a:r>
            <a:r>
              <a:rPr kumimoji="1" lang="en-US" altLang="zh-CN" dirty="0">
                <a:latin typeface="+mn-ea"/>
                <a:sym typeface="Symbol" panose="05050102010706020507" pitchFamily="18" charset="2"/>
              </a:rPr>
              <a:t>*a</a:t>
            </a:r>
          </a:p>
          <a:p>
            <a:pPr>
              <a:lnSpc>
                <a:spcPct val="150000"/>
              </a:lnSpc>
              <a:buFontTx/>
              <a:buNone/>
            </a:pPr>
            <a:r>
              <a:rPr kumimoji="1" lang="en-US" altLang="zh-CN" dirty="0">
                <a:latin typeface="+mn-ea"/>
              </a:rPr>
              <a:t> E </a:t>
            </a:r>
            <a:r>
              <a:rPr kumimoji="1" lang="en-US" altLang="zh-CN" dirty="0">
                <a:latin typeface="+mn-ea"/>
                <a:sym typeface="Symbol" panose="05050102010706020507" pitchFamily="18" charset="2"/>
              </a:rPr>
              <a:t>E*E E+E*E </a:t>
            </a:r>
            <a:r>
              <a:rPr kumimoji="1" lang="en-US" altLang="zh-CN" dirty="0" err="1">
                <a:latin typeface="+mn-ea"/>
                <a:sym typeface="Symbol" panose="05050102010706020507" pitchFamily="18" charset="2"/>
              </a:rPr>
              <a:t>a+E</a:t>
            </a:r>
            <a:r>
              <a:rPr kumimoji="1" lang="en-US" altLang="zh-CN" dirty="0">
                <a:latin typeface="+mn-ea"/>
                <a:sym typeface="Symbol" panose="05050102010706020507" pitchFamily="18" charset="2"/>
              </a:rPr>
              <a:t>*E </a:t>
            </a:r>
            <a:r>
              <a:rPr kumimoji="1" lang="en-US" altLang="zh-CN" dirty="0" err="1">
                <a:latin typeface="+mn-ea"/>
                <a:sym typeface="Symbol" panose="05050102010706020507" pitchFamily="18" charset="2"/>
              </a:rPr>
              <a:t>a+a</a:t>
            </a:r>
            <a:r>
              <a:rPr kumimoji="1" lang="en-US" altLang="zh-CN" dirty="0">
                <a:latin typeface="+mn-ea"/>
                <a:sym typeface="Symbol" panose="05050102010706020507" pitchFamily="18" charset="2"/>
              </a:rPr>
              <a:t>*E </a:t>
            </a:r>
            <a:r>
              <a:rPr kumimoji="1" lang="en-US" altLang="zh-CN" dirty="0" err="1">
                <a:latin typeface="+mn-ea"/>
                <a:sym typeface="Symbol" panose="05050102010706020507" pitchFamily="18" charset="2"/>
              </a:rPr>
              <a:t>a+a</a:t>
            </a:r>
            <a:r>
              <a:rPr kumimoji="1" lang="en-US" altLang="zh-CN" dirty="0">
                <a:latin typeface="+mn-ea"/>
                <a:sym typeface="Symbol" panose="05050102010706020507" pitchFamily="18" charset="2"/>
              </a:rPr>
              <a:t>*a</a:t>
            </a:r>
            <a:endParaRPr lang="en-US" altLang="zh-CN" dirty="0">
              <a:latin typeface="+mn-ea"/>
            </a:endParaRPr>
          </a:p>
        </p:txBody>
      </p:sp>
      <p:sp>
        <p:nvSpPr>
          <p:cNvPr id="4" name="日期占位符 3"/>
          <p:cNvSpPr>
            <a:spLocks noGrp="1"/>
          </p:cNvSpPr>
          <p:nvPr>
            <p:ph type="dt" sz="half" idx="10"/>
          </p:nvPr>
        </p:nvSpPr>
        <p:spPr/>
        <p:txBody>
          <a:bodyPr/>
          <a:lstStyle/>
          <a:p>
            <a:fld id="{D7208D02-B12F-4228-B798-EB502C0B143F}"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9830DA02-F3BC-4C38-912C-3D814A0D18FA}" type="slidenum">
              <a:rPr lang="en-US" altLang="zh-CN"/>
              <a:pPr/>
              <a:t>63</a:t>
            </a:fld>
            <a:endParaRPr lang="en-US" altLang="zh-CN"/>
          </a:p>
        </p:txBody>
      </p:sp>
    </p:spTree>
    <p:extLst>
      <p:ext uri="{BB962C8B-B14F-4D97-AF65-F5344CB8AC3E}">
        <p14:creationId xmlns:p14="http://schemas.microsoft.com/office/powerpoint/2010/main" val="16352179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1"/>
          <p:cNvSpPr>
            <a:spLocks noGrp="1"/>
          </p:cNvSpPr>
          <p:nvPr>
            <p:ph type="dt" sz="half" idx="10"/>
          </p:nvPr>
        </p:nvSpPr>
        <p:spPr/>
        <p:txBody>
          <a:bodyPr/>
          <a:lstStyle/>
          <a:p>
            <a:fld id="{102AE90E-F151-435B-8F02-E8843BF4A297}" type="datetime1">
              <a:rPr lang="zh-CN" altLang="en-US"/>
              <a:pPr/>
              <a:t>2018-09-10</a:t>
            </a:fld>
            <a:endParaRPr lang="en-US" altLang="zh-CN"/>
          </a:p>
        </p:txBody>
      </p:sp>
      <p:sp>
        <p:nvSpPr>
          <p:cNvPr id="45" name="灯片编号占位符 3"/>
          <p:cNvSpPr>
            <a:spLocks noGrp="1"/>
          </p:cNvSpPr>
          <p:nvPr>
            <p:ph type="sldNum" sz="quarter" idx="12"/>
          </p:nvPr>
        </p:nvSpPr>
        <p:spPr/>
        <p:txBody>
          <a:bodyPr/>
          <a:lstStyle/>
          <a:p>
            <a:fld id="{AAFCA7EF-229F-42C1-950D-E334DE95AA55}" type="slidenum">
              <a:rPr lang="en-US" altLang="zh-CN"/>
              <a:pPr/>
              <a:t>64</a:t>
            </a:fld>
            <a:endParaRPr lang="en-US" altLang="zh-CN"/>
          </a:p>
        </p:txBody>
      </p:sp>
      <p:sp>
        <p:nvSpPr>
          <p:cNvPr id="1043458" name="Text Box 2"/>
          <p:cNvSpPr txBox="1">
            <a:spLocks noChangeArrowheads="1"/>
          </p:cNvSpPr>
          <p:nvPr/>
        </p:nvSpPr>
        <p:spPr bwMode="auto">
          <a:xfrm>
            <a:off x="2209800" y="246064"/>
            <a:ext cx="3581400" cy="156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ctr">
              <a:spcBef>
                <a:spcPct val="50000"/>
              </a:spcBef>
            </a:pPr>
            <a:r>
              <a:rPr kumimoji="1" lang="en-US" altLang="zh-CN" sz="3200"/>
              <a:t> </a:t>
            </a:r>
            <a:r>
              <a:rPr kumimoji="1" lang="en-US" altLang="zh-CN" sz="3200" b="1"/>
              <a:t>E</a:t>
            </a:r>
            <a:r>
              <a:rPr kumimoji="1" lang="en-US" altLang="zh-CN" sz="3200" b="1">
                <a:sym typeface="Symbol" panose="05050102010706020507" pitchFamily="18" charset="2"/>
              </a:rPr>
              <a:t>E+E a+E</a:t>
            </a:r>
          </a:p>
          <a:p>
            <a:pPr fontAlgn="ctr"/>
            <a:r>
              <a:rPr kumimoji="1" lang="en-US" altLang="zh-CN" sz="3200" b="1">
                <a:sym typeface="Symbol" panose="05050102010706020507" pitchFamily="18" charset="2"/>
              </a:rPr>
              <a:t> a+E*E a+a*E    a+a*a</a:t>
            </a:r>
          </a:p>
        </p:txBody>
      </p:sp>
      <p:sp>
        <p:nvSpPr>
          <p:cNvPr id="1043459" name="Text Box 3"/>
          <p:cNvSpPr txBox="1">
            <a:spLocks noChangeArrowheads="1"/>
          </p:cNvSpPr>
          <p:nvPr/>
        </p:nvSpPr>
        <p:spPr bwMode="auto">
          <a:xfrm>
            <a:off x="6477000" y="304800"/>
            <a:ext cx="3581400" cy="156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ctr"/>
            <a:r>
              <a:rPr kumimoji="1" lang="zh-CN" altLang="zh-CN" sz="3200"/>
              <a:t> </a:t>
            </a:r>
            <a:r>
              <a:rPr kumimoji="1" lang="en-US" altLang="zh-CN" sz="3200" b="1"/>
              <a:t>E </a:t>
            </a:r>
            <a:r>
              <a:rPr kumimoji="1" lang="en-US" altLang="zh-CN" sz="3200" b="1">
                <a:sym typeface="Symbol" panose="05050102010706020507" pitchFamily="18" charset="2"/>
              </a:rPr>
              <a:t>E*EE+E*E            a+E*Ea+a*E</a:t>
            </a:r>
          </a:p>
          <a:p>
            <a:pPr fontAlgn="ctr"/>
            <a:r>
              <a:rPr kumimoji="1" lang="en-US" altLang="zh-CN" sz="3200" b="1">
                <a:sym typeface="Symbol" panose="05050102010706020507" pitchFamily="18" charset="2"/>
              </a:rPr>
              <a:t>   a+a*a</a:t>
            </a:r>
          </a:p>
        </p:txBody>
      </p:sp>
      <p:sp>
        <p:nvSpPr>
          <p:cNvPr id="1043460" name="Oval 4"/>
          <p:cNvSpPr>
            <a:spLocks noChangeArrowheads="1"/>
          </p:cNvSpPr>
          <p:nvPr/>
        </p:nvSpPr>
        <p:spPr bwMode="auto">
          <a:xfrm>
            <a:off x="3048000" y="2133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61" name="Oval 5"/>
          <p:cNvSpPr>
            <a:spLocks noChangeArrowheads="1"/>
          </p:cNvSpPr>
          <p:nvPr/>
        </p:nvSpPr>
        <p:spPr bwMode="auto">
          <a:xfrm>
            <a:off x="22098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62" name="Oval 6"/>
          <p:cNvSpPr>
            <a:spLocks noChangeArrowheads="1"/>
          </p:cNvSpPr>
          <p:nvPr/>
        </p:nvSpPr>
        <p:spPr bwMode="auto">
          <a:xfrm>
            <a:off x="30480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zh-CN" sz="3200" b="1"/>
              <a:t>+</a:t>
            </a:r>
          </a:p>
        </p:txBody>
      </p:sp>
      <p:sp>
        <p:nvSpPr>
          <p:cNvPr id="1043463" name="Oval 7"/>
          <p:cNvSpPr>
            <a:spLocks noChangeArrowheads="1"/>
          </p:cNvSpPr>
          <p:nvPr/>
        </p:nvSpPr>
        <p:spPr bwMode="auto">
          <a:xfrm>
            <a:off x="41910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64" name="Oval 8"/>
          <p:cNvSpPr>
            <a:spLocks noChangeArrowheads="1"/>
          </p:cNvSpPr>
          <p:nvPr/>
        </p:nvSpPr>
        <p:spPr bwMode="auto">
          <a:xfrm>
            <a:off x="3352800" y="4038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65" name="Oval 9"/>
          <p:cNvSpPr>
            <a:spLocks noChangeArrowheads="1"/>
          </p:cNvSpPr>
          <p:nvPr/>
        </p:nvSpPr>
        <p:spPr bwMode="auto">
          <a:xfrm>
            <a:off x="4191000" y="4038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zh-CN" sz="3200" b="1"/>
              <a:t>*</a:t>
            </a:r>
          </a:p>
        </p:txBody>
      </p:sp>
      <p:sp>
        <p:nvSpPr>
          <p:cNvPr id="1043466" name="Oval 10"/>
          <p:cNvSpPr>
            <a:spLocks noChangeArrowheads="1"/>
          </p:cNvSpPr>
          <p:nvPr/>
        </p:nvSpPr>
        <p:spPr bwMode="auto">
          <a:xfrm>
            <a:off x="5105400" y="4038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67" name="Oval 11"/>
          <p:cNvSpPr>
            <a:spLocks noChangeArrowheads="1"/>
          </p:cNvSpPr>
          <p:nvPr/>
        </p:nvSpPr>
        <p:spPr bwMode="auto">
          <a:xfrm>
            <a:off x="2209800" y="50292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3468" name="Oval 12"/>
          <p:cNvSpPr>
            <a:spLocks noChangeArrowheads="1"/>
          </p:cNvSpPr>
          <p:nvPr/>
        </p:nvSpPr>
        <p:spPr bwMode="auto">
          <a:xfrm>
            <a:off x="3352800" y="50292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3469" name="Oval 13"/>
          <p:cNvSpPr>
            <a:spLocks noChangeArrowheads="1"/>
          </p:cNvSpPr>
          <p:nvPr/>
        </p:nvSpPr>
        <p:spPr bwMode="auto">
          <a:xfrm>
            <a:off x="5105400" y="5105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3470" name="Line 14"/>
          <p:cNvSpPr>
            <a:spLocks noChangeShapeType="1"/>
          </p:cNvSpPr>
          <p:nvPr/>
        </p:nvSpPr>
        <p:spPr bwMode="auto">
          <a:xfrm>
            <a:off x="3352800" y="2743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1" name="Line 15"/>
          <p:cNvSpPr>
            <a:spLocks noChangeShapeType="1"/>
          </p:cNvSpPr>
          <p:nvPr/>
        </p:nvSpPr>
        <p:spPr bwMode="auto">
          <a:xfrm flipH="1">
            <a:off x="2667000" y="2743201"/>
            <a:ext cx="53340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2" name="Line 16"/>
          <p:cNvSpPr>
            <a:spLocks noChangeShapeType="1"/>
          </p:cNvSpPr>
          <p:nvPr/>
        </p:nvSpPr>
        <p:spPr bwMode="auto">
          <a:xfrm>
            <a:off x="3505200" y="2667000"/>
            <a:ext cx="838200" cy="48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3" name="Line 17"/>
          <p:cNvSpPr>
            <a:spLocks noChangeShapeType="1"/>
          </p:cNvSpPr>
          <p:nvPr/>
        </p:nvSpPr>
        <p:spPr bwMode="auto">
          <a:xfrm>
            <a:off x="2514600" y="36576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4" name="Line 18"/>
          <p:cNvSpPr>
            <a:spLocks noChangeShapeType="1"/>
          </p:cNvSpPr>
          <p:nvPr/>
        </p:nvSpPr>
        <p:spPr bwMode="auto">
          <a:xfrm>
            <a:off x="4495800" y="3657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5" name="Line 19"/>
          <p:cNvSpPr>
            <a:spLocks noChangeShapeType="1"/>
          </p:cNvSpPr>
          <p:nvPr/>
        </p:nvSpPr>
        <p:spPr bwMode="auto">
          <a:xfrm flipH="1">
            <a:off x="3810000" y="35814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6" name="Line 20"/>
          <p:cNvSpPr>
            <a:spLocks noChangeShapeType="1"/>
          </p:cNvSpPr>
          <p:nvPr/>
        </p:nvSpPr>
        <p:spPr bwMode="auto">
          <a:xfrm>
            <a:off x="4648200" y="3581400"/>
            <a:ext cx="762000" cy="439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7" name="Line 21"/>
          <p:cNvSpPr>
            <a:spLocks noChangeShapeType="1"/>
          </p:cNvSpPr>
          <p:nvPr/>
        </p:nvSpPr>
        <p:spPr bwMode="auto">
          <a:xfrm>
            <a:off x="3657600" y="4648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8" name="Line 22"/>
          <p:cNvSpPr>
            <a:spLocks noChangeShapeType="1"/>
          </p:cNvSpPr>
          <p:nvPr/>
        </p:nvSpPr>
        <p:spPr bwMode="auto">
          <a:xfrm>
            <a:off x="5410200" y="4648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9" name="Oval 23"/>
          <p:cNvSpPr>
            <a:spLocks noChangeArrowheads="1"/>
          </p:cNvSpPr>
          <p:nvPr/>
        </p:nvSpPr>
        <p:spPr bwMode="auto">
          <a:xfrm>
            <a:off x="8610600" y="2133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80" name="Oval 24"/>
          <p:cNvSpPr>
            <a:spLocks noChangeArrowheads="1"/>
          </p:cNvSpPr>
          <p:nvPr/>
        </p:nvSpPr>
        <p:spPr bwMode="auto">
          <a:xfrm>
            <a:off x="76962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81" name="Oval 25"/>
          <p:cNvSpPr>
            <a:spLocks noChangeArrowheads="1"/>
          </p:cNvSpPr>
          <p:nvPr/>
        </p:nvSpPr>
        <p:spPr bwMode="auto">
          <a:xfrm>
            <a:off x="86106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zh-CN" sz="3200" b="1"/>
              <a:t>*</a:t>
            </a:r>
          </a:p>
        </p:txBody>
      </p:sp>
      <p:sp>
        <p:nvSpPr>
          <p:cNvPr id="1043482" name="Oval 26"/>
          <p:cNvSpPr>
            <a:spLocks noChangeArrowheads="1"/>
          </p:cNvSpPr>
          <p:nvPr/>
        </p:nvSpPr>
        <p:spPr bwMode="auto">
          <a:xfrm>
            <a:off x="97536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83" name="Oval 27"/>
          <p:cNvSpPr>
            <a:spLocks noChangeArrowheads="1"/>
          </p:cNvSpPr>
          <p:nvPr/>
        </p:nvSpPr>
        <p:spPr bwMode="auto">
          <a:xfrm>
            <a:off x="7772400" y="3962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zh-CN" sz="3200" b="1"/>
              <a:t>+</a:t>
            </a:r>
          </a:p>
        </p:txBody>
      </p:sp>
      <p:sp>
        <p:nvSpPr>
          <p:cNvPr id="1043484" name="Oval 28"/>
          <p:cNvSpPr>
            <a:spLocks noChangeArrowheads="1"/>
          </p:cNvSpPr>
          <p:nvPr/>
        </p:nvSpPr>
        <p:spPr bwMode="auto">
          <a:xfrm>
            <a:off x="6705600" y="3962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85" name="Oval 29"/>
          <p:cNvSpPr>
            <a:spLocks noChangeArrowheads="1"/>
          </p:cNvSpPr>
          <p:nvPr/>
        </p:nvSpPr>
        <p:spPr bwMode="auto">
          <a:xfrm>
            <a:off x="8763000" y="3962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3486" name="Oval 30"/>
          <p:cNvSpPr>
            <a:spLocks noChangeArrowheads="1"/>
          </p:cNvSpPr>
          <p:nvPr/>
        </p:nvSpPr>
        <p:spPr bwMode="auto">
          <a:xfrm>
            <a:off x="8763000" y="5105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3487" name="Oval 31"/>
          <p:cNvSpPr>
            <a:spLocks noChangeArrowheads="1"/>
          </p:cNvSpPr>
          <p:nvPr/>
        </p:nvSpPr>
        <p:spPr bwMode="auto">
          <a:xfrm>
            <a:off x="6781800" y="5105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3488" name="Oval 32"/>
          <p:cNvSpPr>
            <a:spLocks noChangeArrowheads="1"/>
          </p:cNvSpPr>
          <p:nvPr/>
        </p:nvSpPr>
        <p:spPr bwMode="auto">
          <a:xfrm>
            <a:off x="9753600" y="50292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3489" name="Line 33"/>
          <p:cNvSpPr>
            <a:spLocks noChangeShapeType="1"/>
          </p:cNvSpPr>
          <p:nvPr/>
        </p:nvSpPr>
        <p:spPr bwMode="auto">
          <a:xfrm>
            <a:off x="8915400" y="2743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90" name="Line 34"/>
          <p:cNvSpPr>
            <a:spLocks noChangeShapeType="1"/>
          </p:cNvSpPr>
          <p:nvPr/>
        </p:nvSpPr>
        <p:spPr bwMode="auto">
          <a:xfrm flipH="1">
            <a:off x="8229600" y="2743201"/>
            <a:ext cx="53340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91" name="Line 35"/>
          <p:cNvSpPr>
            <a:spLocks noChangeShapeType="1"/>
          </p:cNvSpPr>
          <p:nvPr/>
        </p:nvSpPr>
        <p:spPr bwMode="auto">
          <a:xfrm>
            <a:off x="9067800" y="2667000"/>
            <a:ext cx="762000" cy="439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92" name="Line 36"/>
          <p:cNvSpPr>
            <a:spLocks noChangeShapeType="1"/>
          </p:cNvSpPr>
          <p:nvPr/>
        </p:nvSpPr>
        <p:spPr bwMode="auto">
          <a:xfrm>
            <a:off x="8001000" y="3657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93" name="Line 37"/>
          <p:cNvSpPr>
            <a:spLocks noChangeShapeType="1"/>
          </p:cNvSpPr>
          <p:nvPr/>
        </p:nvSpPr>
        <p:spPr bwMode="auto">
          <a:xfrm flipH="1">
            <a:off x="7239000" y="3657601"/>
            <a:ext cx="609600" cy="352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94" name="Line 38"/>
          <p:cNvSpPr>
            <a:spLocks noChangeShapeType="1"/>
          </p:cNvSpPr>
          <p:nvPr/>
        </p:nvSpPr>
        <p:spPr bwMode="auto">
          <a:xfrm>
            <a:off x="8153400" y="3657601"/>
            <a:ext cx="685800" cy="396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95" name="Line 39"/>
          <p:cNvSpPr>
            <a:spLocks noChangeShapeType="1"/>
          </p:cNvSpPr>
          <p:nvPr/>
        </p:nvSpPr>
        <p:spPr bwMode="auto">
          <a:xfrm>
            <a:off x="7010400" y="4572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96" name="Line 40"/>
          <p:cNvSpPr>
            <a:spLocks noChangeShapeType="1"/>
          </p:cNvSpPr>
          <p:nvPr/>
        </p:nvSpPr>
        <p:spPr bwMode="auto">
          <a:xfrm>
            <a:off x="9067800" y="4572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97" name="Line 41"/>
          <p:cNvSpPr>
            <a:spLocks noChangeShapeType="1"/>
          </p:cNvSpPr>
          <p:nvPr/>
        </p:nvSpPr>
        <p:spPr bwMode="auto">
          <a:xfrm>
            <a:off x="10058400" y="36576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98" name="Text Box 42"/>
          <p:cNvSpPr txBox="1">
            <a:spLocks noChangeArrowheads="1"/>
          </p:cNvSpPr>
          <p:nvPr/>
        </p:nvSpPr>
        <p:spPr bwMode="auto">
          <a:xfrm>
            <a:off x="5410200" y="2438401"/>
            <a:ext cx="1905000" cy="588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ctr">
              <a:spcBef>
                <a:spcPct val="50000"/>
              </a:spcBef>
            </a:pPr>
            <a:r>
              <a:rPr kumimoji="1" lang="zh-CN" altLang="en-US" sz="3200" b="1">
                <a:ea typeface="楷体_GB2312" pitchFamily="49" charset="-122"/>
              </a:rPr>
              <a:t>最左推导</a:t>
            </a:r>
          </a:p>
        </p:txBody>
      </p:sp>
    </p:spTree>
    <p:extLst>
      <p:ext uri="{BB962C8B-B14F-4D97-AF65-F5344CB8AC3E}">
        <p14:creationId xmlns:p14="http://schemas.microsoft.com/office/powerpoint/2010/main" val="41438325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1"/>
          <p:cNvSpPr>
            <a:spLocks noGrp="1"/>
          </p:cNvSpPr>
          <p:nvPr>
            <p:ph type="dt" sz="half" idx="10"/>
          </p:nvPr>
        </p:nvSpPr>
        <p:spPr/>
        <p:txBody>
          <a:bodyPr/>
          <a:lstStyle/>
          <a:p>
            <a:fld id="{B89934F3-A920-450B-9A69-B22D7513E708}" type="datetime1">
              <a:rPr lang="zh-CN" altLang="en-US"/>
              <a:pPr/>
              <a:t>2018-09-10</a:t>
            </a:fld>
            <a:endParaRPr lang="en-US" altLang="zh-CN"/>
          </a:p>
        </p:txBody>
      </p:sp>
      <p:sp>
        <p:nvSpPr>
          <p:cNvPr id="45" name="灯片编号占位符 3"/>
          <p:cNvSpPr>
            <a:spLocks noGrp="1"/>
          </p:cNvSpPr>
          <p:nvPr>
            <p:ph type="sldNum" sz="quarter" idx="12"/>
          </p:nvPr>
        </p:nvSpPr>
        <p:spPr/>
        <p:txBody>
          <a:bodyPr/>
          <a:lstStyle/>
          <a:p>
            <a:fld id="{BA23C25A-DB28-4ED0-AA3A-86E0A2C8CBEE}" type="slidenum">
              <a:rPr lang="en-US" altLang="zh-CN"/>
              <a:pPr/>
              <a:t>65</a:t>
            </a:fld>
            <a:endParaRPr lang="en-US" altLang="zh-CN"/>
          </a:p>
        </p:txBody>
      </p:sp>
      <p:sp>
        <p:nvSpPr>
          <p:cNvPr id="1044482" name="Text Box 2"/>
          <p:cNvSpPr txBox="1">
            <a:spLocks noChangeArrowheads="1"/>
          </p:cNvSpPr>
          <p:nvPr/>
        </p:nvSpPr>
        <p:spPr bwMode="auto">
          <a:xfrm>
            <a:off x="2209800" y="246064"/>
            <a:ext cx="3581400" cy="156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ctr">
              <a:spcBef>
                <a:spcPct val="50000"/>
              </a:spcBef>
            </a:pPr>
            <a:r>
              <a:rPr kumimoji="1" lang="en-US" altLang="zh-CN" sz="3200" b="1"/>
              <a:t> E</a:t>
            </a:r>
            <a:r>
              <a:rPr kumimoji="1" lang="en-US" altLang="zh-CN" sz="3200" b="1">
                <a:sym typeface="Symbol" panose="05050102010706020507" pitchFamily="18" charset="2"/>
              </a:rPr>
              <a:t>E+E E+E*E</a:t>
            </a:r>
          </a:p>
          <a:p>
            <a:pPr fontAlgn="ctr"/>
            <a:r>
              <a:rPr kumimoji="1" lang="en-US" altLang="zh-CN" sz="3200" b="1">
                <a:sym typeface="Symbol" panose="05050102010706020507" pitchFamily="18" charset="2"/>
              </a:rPr>
              <a:t> E+E*a E+a*a    a+a*a</a:t>
            </a:r>
          </a:p>
        </p:txBody>
      </p:sp>
      <p:sp>
        <p:nvSpPr>
          <p:cNvPr id="1044483" name="Text Box 3"/>
          <p:cNvSpPr txBox="1">
            <a:spLocks noChangeArrowheads="1"/>
          </p:cNvSpPr>
          <p:nvPr/>
        </p:nvSpPr>
        <p:spPr bwMode="auto">
          <a:xfrm>
            <a:off x="6477000" y="304800"/>
            <a:ext cx="3581400" cy="156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ctr"/>
            <a:r>
              <a:rPr kumimoji="1" lang="zh-CN" altLang="zh-CN" sz="3200" b="1"/>
              <a:t> </a:t>
            </a:r>
            <a:r>
              <a:rPr kumimoji="1" lang="en-US" altLang="zh-CN" sz="3200" b="1"/>
              <a:t>E </a:t>
            </a:r>
            <a:r>
              <a:rPr kumimoji="1" lang="en-US" altLang="zh-CN" sz="3200" b="1">
                <a:sym typeface="Symbol" panose="05050102010706020507" pitchFamily="18" charset="2"/>
              </a:rPr>
              <a:t>E*EE*a            E+E*aE+a*a</a:t>
            </a:r>
          </a:p>
          <a:p>
            <a:pPr fontAlgn="ctr"/>
            <a:r>
              <a:rPr kumimoji="1" lang="en-US" altLang="zh-CN" sz="3200" b="1">
                <a:sym typeface="Symbol" panose="05050102010706020507" pitchFamily="18" charset="2"/>
              </a:rPr>
              <a:t>   a+a*a</a:t>
            </a:r>
          </a:p>
        </p:txBody>
      </p:sp>
      <p:sp>
        <p:nvSpPr>
          <p:cNvPr id="1044484" name="Oval 4"/>
          <p:cNvSpPr>
            <a:spLocks noChangeArrowheads="1"/>
          </p:cNvSpPr>
          <p:nvPr/>
        </p:nvSpPr>
        <p:spPr bwMode="auto">
          <a:xfrm>
            <a:off x="3048000" y="2133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485" name="Oval 5"/>
          <p:cNvSpPr>
            <a:spLocks noChangeArrowheads="1"/>
          </p:cNvSpPr>
          <p:nvPr/>
        </p:nvSpPr>
        <p:spPr bwMode="auto">
          <a:xfrm>
            <a:off x="22098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486" name="Oval 6"/>
          <p:cNvSpPr>
            <a:spLocks noChangeArrowheads="1"/>
          </p:cNvSpPr>
          <p:nvPr/>
        </p:nvSpPr>
        <p:spPr bwMode="auto">
          <a:xfrm>
            <a:off x="30480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zh-CN" sz="3200" b="1"/>
              <a:t>+</a:t>
            </a:r>
          </a:p>
        </p:txBody>
      </p:sp>
      <p:sp>
        <p:nvSpPr>
          <p:cNvPr id="1044487" name="Oval 7"/>
          <p:cNvSpPr>
            <a:spLocks noChangeArrowheads="1"/>
          </p:cNvSpPr>
          <p:nvPr/>
        </p:nvSpPr>
        <p:spPr bwMode="auto">
          <a:xfrm>
            <a:off x="41910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488" name="Oval 8"/>
          <p:cNvSpPr>
            <a:spLocks noChangeArrowheads="1"/>
          </p:cNvSpPr>
          <p:nvPr/>
        </p:nvSpPr>
        <p:spPr bwMode="auto">
          <a:xfrm>
            <a:off x="3352800" y="4038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489" name="Oval 9"/>
          <p:cNvSpPr>
            <a:spLocks noChangeArrowheads="1"/>
          </p:cNvSpPr>
          <p:nvPr/>
        </p:nvSpPr>
        <p:spPr bwMode="auto">
          <a:xfrm>
            <a:off x="4191000" y="4038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zh-CN" sz="3200" b="1"/>
              <a:t>*</a:t>
            </a:r>
          </a:p>
        </p:txBody>
      </p:sp>
      <p:sp>
        <p:nvSpPr>
          <p:cNvPr id="1044490" name="Oval 10"/>
          <p:cNvSpPr>
            <a:spLocks noChangeArrowheads="1"/>
          </p:cNvSpPr>
          <p:nvPr/>
        </p:nvSpPr>
        <p:spPr bwMode="auto">
          <a:xfrm>
            <a:off x="5105400" y="4038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491" name="Oval 11"/>
          <p:cNvSpPr>
            <a:spLocks noChangeArrowheads="1"/>
          </p:cNvSpPr>
          <p:nvPr/>
        </p:nvSpPr>
        <p:spPr bwMode="auto">
          <a:xfrm>
            <a:off x="2209800" y="50292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4492" name="Oval 12"/>
          <p:cNvSpPr>
            <a:spLocks noChangeArrowheads="1"/>
          </p:cNvSpPr>
          <p:nvPr/>
        </p:nvSpPr>
        <p:spPr bwMode="auto">
          <a:xfrm>
            <a:off x="3352800" y="50292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4493" name="Oval 13"/>
          <p:cNvSpPr>
            <a:spLocks noChangeArrowheads="1"/>
          </p:cNvSpPr>
          <p:nvPr/>
        </p:nvSpPr>
        <p:spPr bwMode="auto">
          <a:xfrm>
            <a:off x="5105400" y="5105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4494" name="Line 14"/>
          <p:cNvSpPr>
            <a:spLocks noChangeShapeType="1"/>
          </p:cNvSpPr>
          <p:nvPr/>
        </p:nvSpPr>
        <p:spPr bwMode="auto">
          <a:xfrm>
            <a:off x="3352800" y="2743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495" name="Line 15"/>
          <p:cNvSpPr>
            <a:spLocks noChangeShapeType="1"/>
          </p:cNvSpPr>
          <p:nvPr/>
        </p:nvSpPr>
        <p:spPr bwMode="auto">
          <a:xfrm flipH="1">
            <a:off x="2667000" y="2743201"/>
            <a:ext cx="53340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496" name="Line 16"/>
          <p:cNvSpPr>
            <a:spLocks noChangeShapeType="1"/>
          </p:cNvSpPr>
          <p:nvPr/>
        </p:nvSpPr>
        <p:spPr bwMode="auto">
          <a:xfrm>
            <a:off x="3505200" y="2667000"/>
            <a:ext cx="838200" cy="48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497" name="Line 17"/>
          <p:cNvSpPr>
            <a:spLocks noChangeShapeType="1"/>
          </p:cNvSpPr>
          <p:nvPr/>
        </p:nvSpPr>
        <p:spPr bwMode="auto">
          <a:xfrm>
            <a:off x="2514600" y="36576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498" name="Line 18"/>
          <p:cNvSpPr>
            <a:spLocks noChangeShapeType="1"/>
          </p:cNvSpPr>
          <p:nvPr/>
        </p:nvSpPr>
        <p:spPr bwMode="auto">
          <a:xfrm>
            <a:off x="4495800" y="3657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499" name="Line 19"/>
          <p:cNvSpPr>
            <a:spLocks noChangeShapeType="1"/>
          </p:cNvSpPr>
          <p:nvPr/>
        </p:nvSpPr>
        <p:spPr bwMode="auto">
          <a:xfrm flipH="1">
            <a:off x="3810000" y="35814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00" name="Line 20"/>
          <p:cNvSpPr>
            <a:spLocks noChangeShapeType="1"/>
          </p:cNvSpPr>
          <p:nvPr/>
        </p:nvSpPr>
        <p:spPr bwMode="auto">
          <a:xfrm>
            <a:off x="4648200" y="3581400"/>
            <a:ext cx="762000" cy="439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01" name="Line 21"/>
          <p:cNvSpPr>
            <a:spLocks noChangeShapeType="1"/>
          </p:cNvSpPr>
          <p:nvPr/>
        </p:nvSpPr>
        <p:spPr bwMode="auto">
          <a:xfrm>
            <a:off x="3657600" y="4648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02" name="Line 22"/>
          <p:cNvSpPr>
            <a:spLocks noChangeShapeType="1"/>
          </p:cNvSpPr>
          <p:nvPr/>
        </p:nvSpPr>
        <p:spPr bwMode="auto">
          <a:xfrm>
            <a:off x="5410200" y="4648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03" name="Oval 23"/>
          <p:cNvSpPr>
            <a:spLocks noChangeArrowheads="1"/>
          </p:cNvSpPr>
          <p:nvPr/>
        </p:nvSpPr>
        <p:spPr bwMode="auto">
          <a:xfrm>
            <a:off x="8610600" y="21336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504" name="Oval 24"/>
          <p:cNvSpPr>
            <a:spLocks noChangeArrowheads="1"/>
          </p:cNvSpPr>
          <p:nvPr/>
        </p:nvSpPr>
        <p:spPr bwMode="auto">
          <a:xfrm>
            <a:off x="76962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505" name="Oval 25"/>
          <p:cNvSpPr>
            <a:spLocks noChangeArrowheads="1"/>
          </p:cNvSpPr>
          <p:nvPr/>
        </p:nvSpPr>
        <p:spPr bwMode="auto">
          <a:xfrm>
            <a:off x="86106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zh-CN" sz="3200" b="1"/>
              <a:t>*</a:t>
            </a:r>
          </a:p>
        </p:txBody>
      </p:sp>
      <p:sp>
        <p:nvSpPr>
          <p:cNvPr id="1044506" name="Oval 26"/>
          <p:cNvSpPr>
            <a:spLocks noChangeArrowheads="1"/>
          </p:cNvSpPr>
          <p:nvPr/>
        </p:nvSpPr>
        <p:spPr bwMode="auto">
          <a:xfrm>
            <a:off x="9753600" y="30480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507" name="Oval 27"/>
          <p:cNvSpPr>
            <a:spLocks noChangeArrowheads="1"/>
          </p:cNvSpPr>
          <p:nvPr/>
        </p:nvSpPr>
        <p:spPr bwMode="auto">
          <a:xfrm>
            <a:off x="7772400" y="3962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zh-CN" sz="3200" b="1"/>
              <a:t>+</a:t>
            </a:r>
          </a:p>
        </p:txBody>
      </p:sp>
      <p:sp>
        <p:nvSpPr>
          <p:cNvPr id="1044508" name="Oval 28"/>
          <p:cNvSpPr>
            <a:spLocks noChangeArrowheads="1"/>
          </p:cNvSpPr>
          <p:nvPr/>
        </p:nvSpPr>
        <p:spPr bwMode="auto">
          <a:xfrm>
            <a:off x="6705600" y="3962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509" name="Oval 29"/>
          <p:cNvSpPr>
            <a:spLocks noChangeArrowheads="1"/>
          </p:cNvSpPr>
          <p:nvPr/>
        </p:nvSpPr>
        <p:spPr bwMode="auto">
          <a:xfrm>
            <a:off x="8763000" y="3962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E</a:t>
            </a:r>
          </a:p>
        </p:txBody>
      </p:sp>
      <p:sp>
        <p:nvSpPr>
          <p:cNvPr id="1044510" name="Oval 30"/>
          <p:cNvSpPr>
            <a:spLocks noChangeArrowheads="1"/>
          </p:cNvSpPr>
          <p:nvPr/>
        </p:nvSpPr>
        <p:spPr bwMode="auto">
          <a:xfrm>
            <a:off x="8763000" y="5105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4511" name="Oval 31"/>
          <p:cNvSpPr>
            <a:spLocks noChangeArrowheads="1"/>
          </p:cNvSpPr>
          <p:nvPr/>
        </p:nvSpPr>
        <p:spPr bwMode="auto">
          <a:xfrm>
            <a:off x="6781800" y="51054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4512" name="Oval 32"/>
          <p:cNvSpPr>
            <a:spLocks noChangeArrowheads="1"/>
          </p:cNvSpPr>
          <p:nvPr/>
        </p:nvSpPr>
        <p:spPr bwMode="auto">
          <a:xfrm>
            <a:off x="9753600" y="5029200"/>
            <a:ext cx="609600" cy="609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en-US" altLang="zh-CN" sz="3200" b="1"/>
              <a:t>a</a:t>
            </a:r>
          </a:p>
        </p:txBody>
      </p:sp>
      <p:sp>
        <p:nvSpPr>
          <p:cNvPr id="1044513" name="Line 33"/>
          <p:cNvSpPr>
            <a:spLocks noChangeShapeType="1"/>
          </p:cNvSpPr>
          <p:nvPr/>
        </p:nvSpPr>
        <p:spPr bwMode="auto">
          <a:xfrm>
            <a:off x="8915400" y="2743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14" name="Line 34"/>
          <p:cNvSpPr>
            <a:spLocks noChangeShapeType="1"/>
          </p:cNvSpPr>
          <p:nvPr/>
        </p:nvSpPr>
        <p:spPr bwMode="auto">
          <a:xfrm flipH="1">
            <a:off x="8229600" y="2743201"/>
            <a:ext cx="53340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15" name="Line 35"/>
          <p:cNvSpPr>
            <a:spLocks noChangeShapeType="1"/>
          </p:cNvSpPr>
          <p:nvPr/>
        </p:nvSpPr>
        <p:spPr bwMode="auto">
          <a:xfrm>
            <a:off x="9067800" y="2667000"/>
            <a:ext cx="762000" cy="439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16" name="Line 36"/>
          <p:cNvSpPr>
            <a:spLocks noChangeShapeType="1"/>
          </p:cNvSpPr>
          <p:nvPr/>
        </p:nvSpPr>
        <p:spPr bwMode="auto">
          <a:xfrm>
            <a:off x="8001000" y="3657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17" name="Line 37"/>
          <p:cNvSpPr>
            <a:spLocks noChangeShapeType="1"/>
          </p:cNvSpPr>
          <p:nvPr/>
        </p:nvSpPr>
        <p:spPr bwMode="auto">
          <a:xfrm flipH="1">
            <a:off x="7239000" y="3657601"/>
            <a:ext cx="609600" cy="352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18" name="Line 38"/>
          <p:cNvSpPr>
            <a:spLocks noChangeShapeType="1"/>
          </p:cNvSpPr>
          <p:nvPr/>
        </p:nvSpPr>
        <p:spPr bwMode="auto">
          <a:xfrm>
            <a:off x="8153400" y="3657601"/>
            <a:ext cx="685800" cy="396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19" name="Line 39"/>
          <p:cNvSpPr>
            <a:spLocks noChangeShapeType="1"/>
          </p:cNvSpPr>
          <p:nvPr/>
        </p:nvSpPr>
        <p:spPr bwMode="auto">
          <a:xfrm>
            <a:off x="7010400" y="4572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20" name="Line 40"/>
          <p:cNvSpPr>
            <a:spLocks noChangeShapeType="1"/>
          </p:cNvSpPr>
          <p:nvPr/>
        </p:nvSpPr>
        <p:spPr bwMode="auto">
          <a:xfrm>
            <a:off x="9067800" y="4572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21" name="Line 41"/>
          <p:cNvSpPr>
            <a:spLocks noChangeShapeType="1"/>
          </p:cNvSpPr>
          <p:nvPr/>
        </p:nvSpPr>
        <p:spPr bwMode="auto">
          <a:xfrm>
            <a:off x="10058400" y="36576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22" name="Text Box 42"/>
          <p:cNvSpPr txBox="1">
            <a:spLocks noChangeArrowheads="1"/>
          </p:cNvSpPr>
          <p:nvPr/>
        </p:nvSpPr>
        <p:spPr bwMode="auto">
          <a:xfrm>
            <a:off x="5334000" y="2362201"/>
            <a:ext cx="1905000" cy="588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ctr">
              <a:spcBef>
                <a:spcPct val="50000"/>
              </a:spcBef>
            </a:pPr>
            <a:r>
              <a:rPr kumimoji="1" lang="zh-CN" altLang="en-US" sz="3200" b="1">
                <a:ea typeface="楷体_GB2312" pitchFamily="49" charset="-122"/>
              </a:rPr>
              <a:t>最右推导</a:t>
            </a:r>
          </a:p>
        </p:txBody>
      </p:sp>
    </p:spTree>
    <p:extLst>
      <p:ext uri="{BB962C8B-B14F-4D97-AF65-F5344CB8AC3E}">
        <p14:creationId xmlns:p14="http://schemas.microsoft.com/office/powerpoint/2010/main" val="2957722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482"/>
                                        </p:tgtEl>
                                        <p:attrNameLst>
                                          <p:attrName>style.visibility</p:attrName>
                                        </p:attrNameLst>
                                      </p:cBhvr>
                                      <p:to>
                                        <p:strVal val="visible"/>
                                      </p:to>
                                    </p:set>
                                    <p:anim calcmode="lin" valueType="num">
                                      <p:cBhvr additive="base">
                                        <p:cTn id="7" dur="500" fill="hold"/>
                                        <p:tgtEl>
                                          <p:spTgt spid="1044482"/>
                                        </p:tgtEl>
                                        <p:attrNameLst>
                                          <p:attrName>ppt_x</p:attrName>
                                        </p:attrNameLst>
                                      </p:cBhvr>
                                      <p:tavLst>
                                        <p:tav tm="0">
                                          <p:val>
                                            <p:strVal val="0-#ppt_w/2"/>
                                          </p:val>
                                        </p:tav>
                                        <p:tav tm="100000">
                                          <p:val>
                                            <p:strVal val="#ppt_x"/>
                                          </p:val>
                                        </p:tav>
                                      </p:tavLst>
                                    </p:anim>
                                    <p:anim calcmode="lin" valueType="num">
                                      <p:cBhvr additive="base">
                                        <p:cTn id="8" dur="500" fill="hold"/>
                                        <p:tgtEl>
                                          <p:spTgt spid="10444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44484"/>
                                        </p:tgtEl>
                                        <p:attrNameLst>
                                          <p:attrName>style.visibility</p:attrName>
                                        </p:attrNameLst>
                                      </p:cBhvr>
                                      <p:to>
                                        <p:strVal val="visible"/>
                                      </p:to>
                                    </p:set>
                                    <p:animEffect transition="in" filter="blinds(horizontal)">
                                      <p:cBhvr>
                                        <p:cTn id="13" dur="500"/>
                                        <p:tgtEl>
                                          <p:spTgt spid="1044484"/>
                                        </p:tgtEl>
                                      </p:cBhvr>
                                    </p:animEffect>
                                  </p:childTnLst>
                                </p:cTn>
                              </p:par>
                              <p:par>
                                <p:cTn id="14" presetID="3" presetClass="entr" presetSubtype="10" fill="hold" nodeType="withEffect">
                                  <p:stCondLst>
                                    <p:cond delay="0"/>
                                  </p:stCondLst>
                                  <p:childTnLst>
                                    <p:set>
                                      <p:cBhvr>
                                        <p:cTn id="15" dur="1" fill="hold">
                                          <p:stCondLst>
                                            <p:cond delay="0"/>
                                          </p:stCondLst>
                                        </p:cTn>
                                        <p:tgtEl>
                                          <p:spTgt spid="1044485"/>
                                        </p:tgtEl>
                                        <p:attrNameLst>
                                          <p:attrName>style.visibility</p:attrName>
                                        </p:attrNameLst>
                                      </p:cBhvr>
                                      <p:to>
                                        <p:strVal val="visible"/>
                                      </p:to>
                                    </p:set>
                                    <p:animEffect transition="in" filter="blinds(horizontal)">
                                      <p:cBhvr>
                                        <p:cTn id="16" dur="500"/>
                                        <p:tgtEl>
                                          <p:spTgt spid="1044485"/>
                                        </p:tgtEl>
                                      </p:cBhvr>
                                    </p:animEffect>
                                  </p:childTnLst>
                                </p:cTn>
                              </p:par>
                              <p:par>
                                <p:cTn id="17" presetID="3" presetClass="entr" presetSubtype="10" fill="hold" nodeType="withEffect">
                                  <p:stCondLst>
                                    <p:cond delay="0"/>
                                  </p:stCondLst>
                                  <p:childTnLst>
                                    <p:set>
                                      <p:cBhvr>
                                        <p:cTn id="18" dur="1" fill="hold">
                                          <p:stCondLst>
                                            <p:cond delay="0"/>
                                          </p:stCondLst>
                                        </p:cTn>
                                        <p:tgtEl>
                                          <p:spTgt spid="1044486"/>
                                        </p:tgtEl>
                                        <p:attrNameLst>
                                          <p:attrName>style.visibility</p:attrName>
                                        </p:attrNameLst>
                                      </p:cBhvr>
                                      <p:to>
                                        <p:strVal val="visible"/>
                                      </p:to>
                                    </p:set>
                                    <p:animEffect transition="in" filter="blinds(horizontal)">
                                      <p:cBhvr>
                                        <p:cTn id="19" dur="500"/>
                                        <p:tgtEl>
                                          <p:spTgt spid="1044486"/>
                                        </p:tgtEl>
                                      </p:cBhvr>
                                    </p:animEffect>
                                  </p:childTnLst>
                                </p:cTn>
                              </p:par>
                              <p:par>
                                <p:cTn id="20" presetID="3" presetClass="entr" presetSubtype="10" fill="hold" nodeType="withEffect">
                                  <p:stCondLst>
                                    <p:cond delay="0"/>
                                  </p:stCondLst>
                                  <p:childTnLst>
                                    <p:set>
                                      <p:cBhvr>
                                        <p:cTn id="21" dur="1" fill="hold">
                                          <p:stCondLst>
                                            <p:cond delay="0"/>
                                          </p:stCondLst>
                                        </p:cTn>
                                        <p:tgtEl>
                                          <p:spTgt spid="1044487"/>
                                        </p:tgtEl>
                                        <p:attrNameLst>
                                          <p:attrName>style.visibility</p:attrName>
                                        </p:attrNameLst>
                                      </p:cBhvr>
                                      <p:to>
                                        <p:strVal val="visible"/>
                                      </p:to>
                                    </p:set>
                                    <p:animEffect transition="in" filter="blinds(horizontal)">
                                      <p:cBhvr>
                                        <p:cTn id="22" dur="500"/>
                                        <p:tgtEl>
                                          <p:spTgt spid="1044487"/>
                                        </p:tgtEl>
                                      </p:cBhvr>
                                    </p:animEffect>
                                  </p:childTnLst>
                                </p:cTn>
                              </p:par>
                              <p:par>
                                <p:cTn id="23" presetID="3" presetClass="entr" presetSubtype="10" fill="hold" nodeType="withEffect">
                                  <p:stCondLst>
                                    <p:cond delay="0"/>
                                  </p:stCondLst>
                                  <p:childTnLst>
                                    <p:set>
                                      <p:cBhvr>
                                        <p:cTn id="24" dur="1" fill="hold">
                                          <p:stCondLst>
                                            <p:cond delay="0"/>
                                          </p:stCondLst>
                                        </p:cTn>
                                        <p:tgtEl>
                                          <p:spTgt spid="1044488"/>
                                        </p:tgtEl>
                                        <p:attrNameLst>
                                          <p:attrName>style.visibility</p:attrName>
                                        </p:attrNameLst>
                                      </p:cBhvr>
                                      <p:to>
                                        <p:strVal val="visible"/>
                                      </p:to>
                                    </p:set>
                                    <p:animEffect transition="in" filter="blinds(horizontal)">
                                      <p:cBhvr>
                                        <p:cTn id="25" dur="500"/>
                                        <p:tgtEl>
                                          <p:spTgt spid="1044488"/>
                                        </p:tgtEl>
                                      </p:cBhvr>
                                    </p:animEffect>
                                  </p:childTnLst>
                                </p:cTn>
                              </p:par>
                              <p:par>
                                <p:cTn id="26" presetID="3" presetClass="entr" presetSubtype="10" fill="hold" nodeType="withEffect">
                                  <p:stCondLst>
                                    <p:cond delay="0"/>
                                  </p:stCondLst>
                                  <p:childTnLst>
                                    <p:set>
                                      <p:cBhvr>
                                        <p:cTn id="27" dur="1" fill="hold">
                                          <p:stCondLst>
                                            <p:cond delay="0"/>
                                          </p:stCondLst>
                                        </p:cTn>
                                        <p:tgtEl>
                                          <p:spTgt spid="1044489"/>
                                        </p:tgtEl>
                                        <p:attrNameLst>
                                          <p:attrName>style.visibility</p:attrName>
                                        </p:attrNameLst>
                                      </p:cBhvr>
                                      <p:to>
                                        <p:strVal val="visible"/>
                                      </p:to>
                                    </p:set>
                                    <p:animEffect transition="in" filter="blinds(horizontal)">
                                      <p:cBhvr>
                                        <p:cTn id="28" dur="500"/>
                                        <p:tgtEl>
                                          <p:spTgt spid="1044489"/>
                                        </p:tgtEl>
                                      </p:cBhvr>
                                    </p:animEffect>
                                  </p:childTnLst>
                                </p:cTn>
                              </p:par>
                              <p:par>
                                <p:cTn id="29" presetID="3" presetClass="entr" presetSubtype="10" fill="hold" nodeType="withEffect">
                                  <p:stCondLst>
                                    <p:cond delay="0"/>
                                  </p:stCondLst>
                                  <p:childTnLst>
                                    <p:set>
                                      <p:cBhvr>
                                        <p:cTn id="30" dur="1" fill="hold">
                                          <p:stCondLst>
                                            <p:cond delay="0"/>
                                          </p:stCondLst>
                                        </p:cTn>
                                        <p:tgtEl>
                                          <p:spTgt spid="1044490"/>
                                        </p:tgtEl>
                                        <p:attrNameLst>
                                          <p:attrName>style.visibility</p:attrName>
                                        </p:attrNameLst>
                                      </p:cBhvr>
                                      <p:to>
                                        <p:strVal val="visible"/>
                                      </p:to>
                                    </p:set>
                                    <p:animEffect transition="in" filter="blinds(horizontal)">
                                      <p:cBhvr>
                                        <p:cTn id="31" dur="500"/>
                                        <p:tgtEl>
                                          <p:spTgt spid="1044490"/>
                                        </p:tgtEl>
                                      </p:cBhvr>
                                    </p:animEffect>
                                  </p:childTnLst>
                                </p:cTn>
                              </p:par>
                              <p:par>
                                <p:cTn id="32" presetID="3" presetClass="entr" presetSubtype="10" fill="hold" nodeType="withEffect">
                                  <p:stCondLst>
                                    <p:cond delay="0"/>
                                  </p:stCondLst>
                                  <p:childTnLst>
                                    <p:set>
                                      <p:cBhvr>
                                        <p:cTn id="33" dur="1" fill="hold">
                                          <p:stCondLst>
                                            <p:cond delay="0"/>
                                          </p:stCondLst>
                                        </p:cTn>
                                        <p:tgtEl>
                                          <p:spTgt spid="1044491"/>
                                        </p:tgtEl>
                                        <p:attrNameLst>
                                          <p:attrName>style.visibility</p:attrName>
                                        </p:attrNameLst>
                                      </p:cBhvr>
                                      <p:to>
                                        <p:strVal val="visible"/>
                                      </p:to>
                                    </p:set>
                                    <p:animEffect transition="in" filter="blinds(horizontal)">
                                      <p:cBhvr>
                                        <p:cTn id="34" dur="500"/>
                                        <p:tgtEl>
                                          <p:spTgt spid="1044491"/>
                                        </p:tgtEl>
                                      </p:cBhvr>
                                    </p:animEffect>
                                  </p:childTnLst>
                                </p:cTn>
                              </p:par>
                              <p:par>
                                <p:cTn id="35" presetID="3" presetClass="entr" presetSubtype="10" fill="hold" nodeType="withEffect">
                                  <p:stCondLst>
                                    <p:cond delay="0"/>
                                  </p:stCondLst>
                                  <p:childTnLst>
                                    <p:set>
                                      <p:cBhvr>
                                        <p:cTn id="36" dur="1" fill="hold">
                                          <p:stCondLst>
                                            <p:cond delay="0"/>
                                          </p:stCondLst>
                                        </p:cTn>
                                        <p:tgtEl>
                                          <p:spTgt spid="1044492"/>
                                        </p:tgtEl>
                                        <p:attrNameLst>
                                          <p:attrName>style.visibility</p:attrName>
                                        </p:attrNameLst>
                                      </p:cBhvr>
                                      <p:to>
                                        <p:strVal val="visible"/>
                                      </p:to>
                                    </p:set>
                                    <p:animEffect transition="in" filter="blinds(horizontal)">
                                      <p:cBhvr>
                                        <p:cTn id="37" dur="500"/>
                                        <p:tgtEl>
                                          <p:spTgt spid="1044492"/>
                                        </p:tgtEl>
                                      </p:cBhvr>
                                    </p:animEffect>
                                  </p:childTnLst>
                                </p:cTn>
                              </p:par>
                              <p:par>
                                <p:cTn id="38" presetID="3" presetClass="entr" presetSubtype="10" fill="hold" nodeType="withEffect">
                                  <p:stCondLst>
                                    <p:cond delay="0"/>
                                  </p:stCondLst>
                                  <p:childTnLst>
                                    <p:set>
                                      <p:cBhvr>
                                        <p:cTn id="39" dur="1" fill="hold">
                                          <p:stCondLst>
                                            <p:cond delay="0"/>
                                          </p:stCondLst>
                                        </p:cTn>
                                        <p:tgtEl>
                                          <p:spTgt spid="1044493"/>
                                        </p:tgtEl>
                                        <p:attrNameLst>
                                          <p:attrName>style.visibility</p:attrName>
                                        </p:attrNameLst>
                                      </p:cBhvr>
                                      <p:to>
                                        <p:strVal val="visible"/>
                                      </p:to>
                                    </p:set>
                                    <p:animEffect transition="in" filter="blinds(horizontal)">
                                      <p:cBhvr>
                                        <p:cTn id="40" dur="500"/>
                                        <p:tgtEl>
                                          <p:spTgt spid="1044493"/>
                                        </p:tgtEl>
                                      </p:cBhvr>
                                    </p:animEffect>
                                  </p:childTnLst>
                                </p:cTn>
                              </p:par>
                              <p:par>
                                <p:cTn id="41" presetID="3" presetClass="entr" presetSubtype="10" fill="hold" nodeType="withEffect">
                                  <p:stCondLst>
                                    <p:cond delay="0"/>
                                  </p:stCondLst>
                                  <p:childTnLst>
                                    <p:set>
                                      <p:cBhvr>
                                        <p:cTn id="42" dur="1" fill="hold">
                                          <p:stCondLst>
                                            <p:cond delay="0"/>
                                          </p:stCondLst>
                                        </p:cTn>
                                        <p:tgtEl>
                                          <p:spTgt spid="1044494"/>
                                        </p:tgtEl>
                                        <p:attrNameLst>
                                          <p:attrName>style.visibility</p:attrName>
                                        </p:attrNameLst>
                                      </p:cBhvr>
                                      <p:to>
                                        <p:strVal val="visible"/>
                                      </p:to>
                                    </p:set>
                                    <p:animEffect transition="in" filter="blinds(horizontal)">
                                      <p:cBhvr>
                                        <p:cTn id="43" dur="500"/>
                                        <p:tgtEl>
                                          <p:spTgt spid="1044494"/>
                                        </p:tgtEl>
                                      </p:cBhvr>
                                    </p:animEffect>
                                  </p:childTnLst>
                                </p:cTn>
                              </p:par>
                              <p:par>
                                <p:cTn id="44" presetID="3" presetClass="entr" presetSubtype="10" fill="hold" nodeType="withEffect">
                                  <p:stCondLst>
                                    <p:cond delay="0"/>
                                  </p:stCondLst>
                                  <p:childTnLst>
                                    <p:set>
                                      <p:cBhvr>
                                        <p:cTn id="45" dur="1" fill="hold">
                                          <p:stCondLst>
                                            <p:cond delay="0"/>
                                          </p:stCondLst>
                                        </p:cTn>
                                        <p:tgtEl>
                                          <p:spTgt spid="1044495"/>
                                        </p:tgtEl>
                                        <p:attrNameLst>
                                          <p:attrName>style.visibility</p:attrName>
                                        </p:attrNameLst>
                                      </p:cBhvr>
                                      <p:to>
                                        <p:strVal val="visible"/>
                                      </p:to>
                                    </p:set>
                                    <p:animEffect transition="in" filter="blinds(horizontal)">
                                      <p:cBhvr>
                                        <p:cTn id="46" dur="500"/>
                                        <p:tgtEl>
                                          <p:spTgt spid="1044495"/>
                                        </p:tgtEl>
                                      </p:cBhvr>
                                    </p:animEffect>
                                  </p:childTnLst>
                                </p:cTn>
                              </p:par>
                              <p:par>
                                <p:cTn id="47" presetID="3" presetClass="entr" presetSubtype="10" fill="hold" nodeType="withEffect">
                                  <p:stCondLst>
                                    <p:cond delay="0"/>
                                  </p:stCondLst>
                                  <p:childTnLst>
                                    <p:set>
                                      <p:cBhvr>
                                        <p:cTn id="48" dur="1" fill="hold">
                                          <p:stCondLst>
                                            <p:cond delay="0"/>
                                          </p:stCondLst>
                                        </p:cTn>
                                        <p:tgtEl>
                                          <p:spTgt spid="1044496"/>
                                        </p:tgtEl>
                                        <p:attrNameLst>
                                          <p:attrName>style.visibility</p:attrName>
                                        </p:attrNameLst>
                                      </p:cBhvr>
                                      <p:to>
                                        <p:strVal val="visible"/>
                                      </p:to>
                                    </p:set>
                                    <p:animEffect transition="in" filter="blinds(horizontal)">
                                      <p:cBhvr>
                                        <p:cTn id="49" dur="500"/>
                                        <p:tgtEl>
                                          <p:spTgt spid="1044496"/>
                                        </p:tgtEl>
                                      </p:cBhvr>
                                    </p:animEffect>
                                  </p:childTnLst>
                                </p:cTn>
                              </p:par>
                              <p:par>
                                <p:cTn id="50" presetID="3" presetClass="entr" presetSubtype="10" fill="hold" nodeType="withEffect">
                                  <p:stCondLst>
                                    <p:cond delay="0"/>
                                  </p:stCondLst>
                                  <p:childTnLst>
                                    <p:set>
                                      <p:cBhvr>
                                        <p:cTn id="51" dur="1" fill="hold">
                                          <p:stCondLst>
                                            <p:cond delay="0"/>
                                          </p:stCondLst>
                                        </p:cTn>
                                        <p:tgtEl>
                                          <p:spTgt spid="1044497"/>
                                        </p:tgtEl>
                                        <p:attrNameLst>
                                          <p:attrName>style.visibility</p:attrName>
                                        </p:attrNameLst>
                                      </p:cBhvr>
                                      <p:to>
                                        <p:strVal val="visible"/>
                                      </p:to>
                                    </p:set>
                                    <p:animEffect transition="in" filter="blinds(horizontal)">
                                      <p:cBhvr>
                                        <p:cTn id="52" dur="500"/>
                                        <p:tgtEl>
                                          <p:spTgt spid="1044497"/>
                                        </p:tgtEl>
                                      </p:cBhvr>
                                    </p:animEffect>
                                  </p:childTnLst>
                                </p:cTn>
                              </p:par>
                              <p:par>
                                <p:cTn id="53" presetID="3" presetClass="entr" presetSubtype="10" fill="hold" nodeType="withEffect">
                                  <p:stCondLst>
                                    <p:cond delay="0"/>
                                  </p:stCondLst>
                                  <p:childTnLst>
                                    <p:set>
                                      <p:cBhvr>
                                        <p:cTn id="54" dur="1" fill="hold">
                                          <p:stCondLst>
                                            <p:cond delay="0"/>
                                          </p:stCondLst>
                                        </p:cTn>
                                        <p:tgtEl>
                                          <p:spTgt spid="1044498"/>
                                        </p:tgtEl>
                                        <p:attrNameLst>
                                          <p:attrName>style.visibility</p:attrName>
                                        </p:attrNameLst>
                                      </p:cBhvr>
                                      <p:to>
                                        <p:strVal val="visible"/>
                                      </p:to>
                                    </p:set>
                                    <p:animEffect transition="in" filter="blinds(horizontal)">
                                      <p:cBhvr>
                                        <p:cTn id="55" dur="500"/>
                                        <p:tgtEl>
                                          <p:spTgt spid="1044498"/>
                                        </p:tgtEl>
                                      </p:cBhvr>
                                    </p:animEffect>
                                  </p:childTnLst>
                                </p:cTn>
                              </p:par>
                              <p:par>
                                <p:cTn id="56" presetID="3" presetClass="entr" presetSubtype="10" fill="hold" nodeType="withEffect">
                                  <p:stCondLst>
                                    <p:cond delay="0"/>
                                  </p:stCondLst>
                                  <p:childTnLst>
                                    <p:set>
                                      <p:cBhvr>
                                        <p:cTn id="57" dur="1" fill="hold">
                                          <p:stCondLst>
                                            <p:cond delay="0"/>
                                          </p:stCondLst>
                                        </p:cTn>
                                        <p:tgtEl>
                                          <p:spTgt spid="1044499"/>
                                        </p:tgtEl>
                                        <p:attrNameLst>
                                          <p:attrName>style.visibility</p:attrName>
                                        </p:attrNameLst>
                                      </p:cBhvr>
                                      <p:to>
                                        <p:strVal val="visible"/>
                                      </p:to>
                                    </p:set>
                                    <p:animEffect transition="in" filter="blinds(horizontal)">
                                      <p:cBhvr>
                                        <p:cTn id="58" dur="500"/>
                                        <p:tgtEl>
                                          <p:spTgt spid="1044499"/>
                                        </p:tgtEl>
                                      </p:cBhvr>
                                    </p:animEffect>
                                  </p:childTnLst>
                                </p:cTn>
                              </p:par>
                              <p:par>
                                <p:cTn id="59" presetID="3" presetClass="entr" presetSubtype="10" fill="hold" nodeType="withEffect">
                                  <p:stCondLst>
                                    <p:cond delay="0"/>
                                  </p:stCondLst>
                                  <p:childTnLst>
                                    <p:set>
                                      <p:cBhvr>
                                        <p:cTn id="60" dur="1" fill="hold">
                                          <p:stCondLst>
                                            <p:cond delay="0"/>
                                          </p:stCondLst>
                                        </p:cTn>
                                        <p:tgtEl>
                                          <p:spTgt spid="1044500"/>
                                        </p:tgtEl>
                                        <p:attrNameLst>
                                          <p:attrName>style.visibility</p:attrName>
                                        </p:attrNameLst>
                                      </p:cBhvr>
                                      <p:to>
                                        <p:strVal val="visible"/>
                                      </p:to>
                                    </p:set>
                                    <p:animEffect transition="in" filter="blinds(horizontal)">
                                      <p:cBhvr>
                                        <p:cTn id="61" dur="500"/>
                                        <p:tgtEl>
                                          <p:spTgt spid="1044500"/>
                                        </p:tgtEl>
                                      </p:cBhvr>
                                    </p:animEffect>
                                  </p:childTnLst>
                                </p:cTn>
                              </p:par>
                              <p:par>
                                <p:cTn id="62" presetID="3" presetClass="entr" presetSubtype="10" fill="hold" nodeType="withEffect">
                                  <p:stCondLst>
                                    <p:cond delay="0"/>
                                  </p:stCondLst>
                                  <p:childTnLst>
                                    <p:set>
                                      <p:cBhvr>
                                        <p:cTn id="63" dur="1" fill="hold">
                                          <p:stCondLst>
                                            <p:cond delay="0"/>
                                          </p:stCondLst>
                                        </p:cTn>
                                        <p:tgtEl>
                                          <p:spTgt spid="1044501"/>
                                        </p:tgtEl>
                                        <p:attrNameLst>
                                          <p:attrName>style.visibility</p:attrName>
                                        </p:attrNameLst>
                                      </p:cBhvr>
                                      <p:to>
                                        <p:strVal val="visible"/>
                                      </p:to>
                                    </p:set>
                                    <p:animEffect transition="in" filter="blinds(horizontal)">
                                      <p:cBhvr>
                                        <p:cTn id="64" dur="500"/>
                                        <p:tgtEl>
                                          <p:spTgt spid="1044501"/>
                                        </p:tgtEl>
                                      </p:cBhvr>
                                    </p:animEffect>
                                  </p:childTnLst>
                                </p:cTn>
                              </p:par>
                              <p:par>
                                <p:cTn id="65" presetID="3" presetClass="entr" presetSubtype="10" fill="hold" nodeType="withEffect">
                                  <p:stCondLst>
                                    <p:cond delay="0"/>
                                  </p:stCondLst>
                                  <p:childTnLst>
                                    <p:set>
                                      <p:cBhvr>
                                        <p:cTn id="66" dur="1" fill="hold">
                                          <p:stCondLst>
                                            <p:cond delay="0"/>
                                          </p:stCondLst>
                                        </p:cTn>
                                        <p:tgtEl>
                                          <p:spTgt spid="1044502"/>
                                        </p:tgtEl>
                                        <p:attrNameLst>
                                          <p:attrName>style.visibility</p:attrName>
                                        </p:attrNameLst>
                                      </p:cBhvr>
                                      <p:to>
                                        <p:strVal val="visible"/>
                                      </p:to>
                                    </p:set>
                                    <p:animEffect transition="in" filter="blinds(horizontal)">
                                      <p:cBhvr>
                                        <p:cTn id="67" dur="500"/>
                                        <p:tgtEl>
                                          <p:spTgt spid="104450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nodeType="clickEffect">
                                  <p:stCondLst>
                                    <p:cond delay="0"/>
                                  </p:stCondLst>
                                  <p:childTnLst>
                                    <p:set>
                                      <p:cBhvr>
                                        <p:cTn id="71" dur="1" fill="hold">
                                          <p:stCondLst>
                                            <p:cond delay="0"/>
                                          </p:stCondLst>
                                        </p:cTn>
                                        <p:tgtEl>
                                          <p:spTgt spid="1044483"/>
                                        </p:tgtEl>
                                        <p:attrNameLst>
                                          <p:attrName>style.visibility</p:attrName>
                                        </p:attrNameLst>
                                      </p:cBhvr>
                                      <p:to>
                                        <p:strVal val="visible"/>
                                      </p:to>
                                    </p:set>
                                    <p:anim calcmode="lin" valueType="num">
                                      <p:cBhvr additive="base">
                                        <p:cTn id="72" dur="500" fill="hold"/>
                                        <p:tgtEl>
                                          <p:spTgt spid="1044483"/>
                                        </p:tgtEl>
                                        <p:attrNameLst>
                                          <p:attrName>ppt_x</p:attrName>
                                        </p:attrNameLst>
                                      </p:cBhvr>
                                      <p:tavLst>
                                        <p:tav tm="0">
                                          <p:val>
                                            <p:strVal val="0-#ppt_w/2"/>
                                          </p:val>
                                        </p:tav>
                                        <p:tav tm="100000">
                                          <p:val>
                                            <p:strVal val="#ppt_x"/>
                                          </p:val>
                                        </p:tav>
                                      </p:tavLst>
                                    </p:anim>
                                    <p:anim calcmode="lin" valueType="num">
                                      <p:cBhvr additive="base">
                                        <p:cTn id="73" dur="500" fill="hold"/>
                                        <p:tgtEl>
                                          <p:spTgt spid="1044483"/>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044503"/>
                                        </p:tgtEl>
                                        <p:attrNameLst>
                                          <p:attrName>style.visibility</p:attrName>
                                        </p:attrNameLst>
                                      </p:cBhvr>
                                      <p:to>
                                        <p:strVal val="visible"/>
                                      </p:to>
                                    </p:set>
                                    <p:animEffect transition="in" filter="blinds(horizontal)">
                                      <p:cBhvr>
                                        <p:cTn id="78" dur="500"/>
                                        <p:tgtEl>
                                          <p:spTgt spid="104450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044504"/>
                                        </p:tgtEl>
                                        <p:attrNameLst>
                                          <p:attrName>style.visibility</p:attrName>
                                        </p:attrNameLst>
                                      </p:cBhvr>
                                      <p:to>
                                        <p:strVal val="visible"/>
                                      </p:to>
                                    </p:set>
                                    <p:animEffect transition="in" filter="blinds(horizontal)">
                                      <p:cBhvr>
                                        <p:cTn id="81" dur="500"/>
                                        <p:tgtEl>
                                          <p:spTgt spid="104450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44505"/>
                                        </p:tgtEl>
                                        <p:attrNameLst>
                                          <p:attrName>style.visibility</p:attrName>
                                        </p:attrNameLst>
                                      </p:cBhvr>
                                      <p:to>
                                        <p:strVal val="visible"/>
                                      </p:to>
                                    </p:set>
                                    <p:animEffect transition="in" filter="blinds(horizontal)">
                                      <p:cBhvr>
                                        <p:cTn id="84" dur="500"/>
                                        <p:tgtEl>
                                          <p:spTgt spid="1044505"/>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044506"/>
                                        </p:tgtEl>
                                        <p:attrNameLst>
                                          <p:attrName>style.visibility</p:attrName>
                                        </p:attrNameLst>
                                      </p:cBhvr>
                                      <p:to>
                                        <p:strVal val="visible"/>
                                      </p:to>
                                    </p:set>
                                    <p:animEffect transition="in" filter="blinds(horizontal)">
                                      <p:cBhvr>
                                        <p:cTn id="87" dur="500"/>
                                        <p:tgtEl>
                                          <p:spTgt spid="104450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044507"/>
                                        </p:tgtEl>
                                        <p:attrNameLst>
                                          <p:attrName>style.visibility</p:attrName>
                                        </p:attrNameLst>
                                      </p:cBhvr>
                                      <p:to>
                                        <p:strVal val="visible"/>
                                      </p:to>
                                    </p:set>
                                    <p:animEffect transition="in" filter="blinds(horizontal)">
                                      <p:cBhvr>
                                        <p:cTn id="90" dur="500"/>
                                        <p:tgtEl>
                                          <p:spTgt spid="1044507"/>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044508"/>
                                        </p:tgtEl>
                                        <p:attrNameLst>
                                          <p:attrName>style.visibility</p:attrName>
                                        </p:attrNameLst>
                                      </p:cBhvr>
                                      <p:to>
                                        <p:strVal val="visible"/>
                                      </p:to>
                                    </p:set>
                                    <p:animEffect transition="in" filter="blinds(horizontal)">
                                      <p:cBhvr>
                                        <p:cTn id="93" dur="500"/>
                                        <p:tgtEl>
                                          <p:spTgt spid="104450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44509"/>
                                        </p:tgtEl>
                                        <p:attrNameLst>
                                          <p:attrName>style.visibility</p:attrName>
                                        </p:attrNameLst>
                                      </p:cBhvr>
                                      <p:to>
                                        <p:strVal val="visible"/>
                                      </p:to>
                                    </p:set>
                                    <p:animEffect transition="in" filter="blinds(horizontal)">
                                      <p:cBhvr>
                                        <p:cTn id="96" dur="500"/>
                                        <p:tgtEl>
                                          <p:spTgt spid="104450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044510"/>
                                        </p:tgtEl>
                                        <p:attrNameLst>
                                          <p:attrName>style.visibility</p:attrName>
                                        </p:attrNameLst>
                                      </p:cBhvr>
                                      <p:to>
                                        <p:strVal val="visible"/>
                                      </p:to>
                                    </p:set>
                                    <p:animEffect transition="in" filter="blinds(horizontal)">
                                      <p:cBhvr>
                                        <p:cTn id="99" dur="500"/>
                                        <p:tgtEl>
                                          <p:spTgt spid="104451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044511"/>
                                        </p:tgtEl>
                                        <p:attrNameLst>
                                          <p:attrName>style.visibility</p:attrName>
                                        </p:attrNameLst>
                                      </p:cBhvr>
                                      <p:to>
                                        <p:strVal val="visible"/>
                                      </p:to>
                                    </p:set>
                                    <p:animEffect transition="in" filter="blinds(horizontal)">
                                      <p:cBhvr>
                                        <p:cTn id="102" dur="500"/>
                                        <p:tgtEl>
                                          <p:spTgt spid="104451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044512"/>
                                        </p:tgtEl>
                                        <p:attrNameLst>
                                          <p:attrName>style.visibility</p:attrName>
                                        </p:attrNameLst>
                                      </p:cBhvr>
                                      <p:to>
                                        <p:strVal val="visible"/>
                                      </p:to>
                                    </p:set>
                                    <p:animEffect transition="in" filter="blinds(horizontal)">
                                      <p:cBhvr>
                                        <p:cTn id="105" dur="500"/>
                                        <p:tgtEl>
                                          <p:spTgt spid="1044512"/>
                                        </p:tgtEl>
                                      </p:cBhvr>
                                    </p:animEffect>
                                  </p:childTnLst>
                                </p:cTn>
                              </p:par>
                              <p:par>
                                <p:cTn id="106" presetID="3" presetClass="entr" presetSubtype="10" fill="hold" nodeType="withEffect">
                                  <p:stCondLst>
                                    <p:cond delay="0"/>
                                  </p:stCondLst>
                                  <p:childTnLst>
                                    <p:set>
                                      <p:cBhvr>
                                        <p:cTn id="107" dur="1" fill="hold">
                                          <p:stCondLst>
                                            <p:cond delay="0"/>
                                          </p:stCondLst>
                                        </p:cTn>
                                        <p:tgtEl>
                                          <p:spTgt spid="1044513"/>
                                        </p:tgtEl>
                                        <p:attrNameLst>
                                          <p:attrName>style.visibility</p:attrName>
                                        </p:attrNameLst>
                                      </p:cBhvr>
                                      <p:to>
                                        <p:strVal val="visible"/>
                                      </p:to>
                                    </p:set>
                                    <p:animEffect transition="in" filter="blinds(horizontal)">
                                      <p:cBhvr>
                                        <p:cTn id="108" dur="500"/>
                                        <p:tgtEl>
                                          <p:spTgt spid="1044513"/>
                                        </p:tgtEl>
                                      </p:cBhvr>
                                    </p:animEffect>
                                  </p:childTnLst>
                                </p:cTn>
                              </p:par>
                              <p:par>
                                <p:cTn id="109" presetID="3" presetClass="entr" presetSubtype="10" fill="hold" nodeType="withEffect">
                                  <p:stCondLst>
                                    <p:cond delay="0"/>
                                  </p:stCondLst>
                                  <p:childTnLst>
                                    <p:set>
                                      <p:cBhvr>
                                        <p:cTn id="110" dur="1" fill="hold">
                                          <p:stCondLst>
                                            <p:cond delay="0"/>
                                          </p:stCondLst>
                                        </p:cTn>
                                        <p:tgtEl>
                                          <p:spTgt spid="1044514"/>
                                        </p:tgtEl>
                                        <p:attrNameLst>
                                          <p:attrName>style.visibility</p:attrName>
                                        </p:attrNameLst>
                                      </p:cBhvr>
                                      <p:to>
                                        <p:strVal val="visible"/>
                                      </p:to>
                                    </p:set>
                                    <p:animEffect transition="in" filter="blinds(horizontal)">
                                      <p:cBhvr>
                                        <p:cTn id="111" dur="500"/>
                                        <p:tgtEl>
                                          <p:spTgt spid="1044514"/>
                                        </p:tgtEl>
                                      </p:cBhvr>
                                    </p:animEffect>
                                  </p:childTnLst>
                                </p:cTn>
                              </p:par>
                              <p:par>
                                <p:cTn id="112" presetID="3" presetClass="entr" presetSubtype="10" fill="hold" nodeType="withEffect">
                                  <p:stCondLst>
                                    <p:cond delay="0"/>
                                  </p:stCondLst>
                                  <p:childTnLst>
                                    <p:set>
                                      <p:cBhvr>
                                        <p:cTn id="113" dur="1" fill="hold">
                                          <p:stCondLst>
                                            <p:cond delay="0"/>
                                          </p:stCondLst>
                                        </p:cTn>
                                        <p:tgtEl>
                                          <p:spTgt spid="1044515"/>
                                        </p:tgtEl>
                                        <p:attrNameLst>
                                          <p:attrName>style.visibility</p:attrName>
                                        </p:attrNameLst>
                                      </p:cBhvr>
                                      <p:to>
                                        <p:strVal val="visible"/>
                                      </p:to>
                                    </p:set>
                                    <p:animEffect transition="in" filter="blinds(horizontal)">
                                      <p:cBhvr>
                                        <p:cTn id="114" dur="500"/>
                                        <p:tgtEl>
                                          <p:spTgt spid="1044515"/>
                                        </p:tgtEl>
                                      </p:cBhvr>
                                    </p:animEffect>
                                  </p:childTnLst>
                                </p:cTn>
                              </p:par>
                              <p:par>
                                <p:cTn id="115" presetID="3" presetClass="entr" presetSubtype="10" fill="hold" nodeType="withEffect">
                                  <p:stCondLst>
                                    <p:cond delay="0"/>
                                  </p:stCondLst>
                                  <p:childTnLst>
                                    <p:set>
                                      <p:cBhvr>
                                        <p:cTn id="116" dur="1" fill="hold">
                                          <p:stCondLst>
                                            <p:cond delay="0"/>
                                          </p:stCondLst>
                                        </p:cTn>
                                        <p:tgtEl>
                                          <p:spTgt spid="1044516"/>
                                        </p:tgtEl>
                                        <p:attrNameLst>
                                          <p:attrName>style.visibility</p:attrName>
                                        </p:attrNameLst>
                                      </p:cBhvr>
                                      <p:to>
                                        <p:strVal val="visible"/>
                                      </p:to>
                                    </p:set>
                                    <p:animEffect transition="in" filter="blinds(horizontal)">
                                      <p:cBhvr>
                                        <p:cTn id="117" dur="500"/>
                                        <p:tgtEl>
                                          <p:spTgt spid="1044516"/>
                                        </p:tgtEl>
                                      </p:cBhvr>
                                    </p:animEffect>
                                  </p:childTnLst>
                                </p:cTn>
                              </p:par>
                              <p:par>
                                <p:cTn id="118" presetID="3" presetClass="entr" presetSubtype="10" fill="hold" nodeType="withEffect">
                                  <p:stCondLst>
                                    <p:cond delay="0"/>
                                  </p:stCondLst>
                                  <p:childTnLst>
                                    <p:set>
                                      <p:cBhvr>
                                        <p:cTn id="119" dur="1" fill="hold">
                                          <p:stCondLst>
                                            <p:cond delay="0"/>
                                          </p:stCondLst>
                                        </p:cTn>
                                        <p:tgtEl>
                                          <p:spTgt spid="1044517"/>
                                        </p:tgtEl>
                                        <p:attrNameLst>
                                          <p:attrName>style.visibility</p:attrName>
                                        </p:attrNameLst>
                                      </p:cBhvr>
                                      <p:to>
                                        <p:strVal val="visible"/>
                                      </p:to>
                                    </p:set>
                                    <p:animEffect transition="in" filter="blinds(horizontal)">
                                      <p:cBhvr>
                                        <p:cTn id="120" dur="500"/>
                                        <p:tgtEl>
                                          <p:spTgt spid="1044517"/>
                                        </p:tgtEl>
                                      </p:cBhvr>
                                    </p:animEffect>
                                  </p:childTnLst>
                                </p:cTn>
                              </p:par>
                              <p:par>
                                <p:cTn id="121" presetID="3" presetClass="entr" presetSubtype="10" fill="hold" nodeType="withEffect">
                                  <p:stCondLst>
                                    <p:cond delay="0"/>
                                  </p:stCondLst>
                                  <p:childTnLst>
                                    <p:set>
                                      <p:cBhvr>
                                        <p:cTn id="122" dur="1" fill="hold">
                                          <p:stCondLst>
                                            <p:cond delay="0"/>
                                          </p:stCondLst>
                                        </p:cTn>
                                        <p:tgtEl>
                                          <p:spTgt spid="1044518"/>
                                        </p:tgtEl>
                                        <p:attrNameLst>
                                          <p:attrName>style.visibility</p:attrName>
                                        </p:attrNameLst>
                                      </p:cBhvr>
                                      <p:to>
                                        <p:strVal val="visible"/>
                                      </p:to>
                                    </p:set>
                                    <p:animEffect transition="in" filter="blinds(horizontal)">
                                      <p:cBhvr>
                                        <p:cTn id="123" dur="500"/>
                                        <p:tgtEl>
                                          <p:spTgt spid="1044518"/>
                                        </p:tgtEl>
                                      </p:cBhvr>
                                    </p:animEffect>
                                  </p:childTnLst>
                                </p:cTn>
                              </p:par>
                              <p:par>
                                <p:cTn id="124" presetID="3" presetClass="entr" presetSubtype="10" fill="hold" nodeType="withEffect">
                                  <p:stCondLst>
                                    <p:cond delay="0"/>
                                  </p:stCondLst>
                                  <p:childTnLst>
                                    <p:set>
                                      <p:cBhvr>
                                        <p:cTn id="125" dur="1" fill="hold">
                                          <p:stCondLst>
                                            <p:cond delay="0"/>
                                          </p:stCondLst>
                                        </p:cTn>
                                        <p:tgtEl>
                                          <p:spTgt spid="1044519"/>
                                        </p:tgtEl>
                                        <p:attrNameLst>
                                          <p:attrName>style.visibility</p:attrName>
                                        </p:attrNameLst>
                                      </p:cBhvr>
                                      <p:to>
                                        <p:strVal val="visible"/>
                                      </p:to>
                                    </p:set>
                                    <p:animEffect transition="in" filter="blinds(horizontal)">
                                      <p:cBhvr>
                                        <p:cTn id="126" dur="500"/>
                                        <p:tgtEl>
                                          <p:spTgt spid="1044519"/>
                                        </p:tgtEl>
                                      </p:cBhvr>
                                    </p:animEffect>
                                  </p:childTnLst>
                                </p:cTn>
                              </p:par>
                              <p:par>
                                <p:cTn id="127" presetID="3" presetClass="entr" presetSubtype="10" fill="hold" nodeType="withEffect">
                                  <p:stCondLst>
                                    <p:cond delay="0"/>
                                  </p:stCondLst>
                                  <p:childTnLst>
                                    <p:set>
                                      <p:cBhvr>
                                        <p:cTn id="128" dur="1" fill="hold">
                                          <p:stCondLst>
                                            <p:cond delay="0"/>
                                          </p:stCondLst>
                                        </p:cTn>
                                        <p:tgtEl>
                                          <p:spTgt spid="1044520"/>
                                        </p:tgtEl>
                                        <p:attrNameLst>
                                          <p:attrName>style.visibility</p:attrName>
                                        </p:attrNameLst>
                                      </p:cBhvr>
                                      <p:to>
                                        <p:strVal val="visible"/>
                                      </p:to>
                                    </p:set>
                                    <p:animEffect transition="in" filter="blinds(horizontal)">
                                      <p:cBhvr>
                                        <p:cTn id="129" dur="500"/>
                                        <p:tgtEl>
                                          <p:spTgt spid="1044520"/>
                                        </p:tgtEl>
                                      </p:cBhvr>
                                    </p:animEffect>
                                  </p:childTnLst>
                                </p:cTn>
                              </p:par>
                              <p:par>
                                <p:cTn id="130" presetID="3" presetClass="entr" presetSubtype="10" fill="hold" nodeType="withEffect">
                                  <p:stCondLst>
                                    <p:cond delay="0"/>
                                  </p:stCondLst>
                                  <p:childTnLst>
                                    <p:set>
                                      <p:cBhvr>
                                        <p:cTn id="131" dur="1" fill="hold">
                                          <p:stCondLst>
                                            <p:cond delay="0"/>
                                          </p:stCondLst>
                                        </p:cTn>
                                        <p:tgtEl>
                                          <p:spTgt spid="1044521"/>
                                        </p:tgtEl>
                                        <p:attrNameLst>
                                          <p:attrName>style.visibility</p:attrName>
                                        </p:attrNameLst>
                                      </p:cBhvr>
                                      <p:to>
                                        <p:strVal val="visible"/>
                                      </p:to>
                                    </p:set>
                                    <p:animEffect transition="in" filter="blinds(horizontal)">
                                      <p:cBhvr>
                                        <p:cTn id="132" dur="500"/>
                                        <p:tgtEl>
                                          <p:spTgt spid="104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2" grpId="0" animBg="1" autoUpdateAnimBg="0"/>
      <p:bldP spid="1044484" grpId="0" animBg="1"/>
      <p:bldP spid="1044503" grpId="0" animBg="1"/>
      <p:bldP spid="1044504" grpId="0" animBg="1"/>
      <p:bldP spid="1044505" grpId="0" animBg="1"/>
      <p:bldP spid="1044506" grpId="0" animBg="1"/>
      <p:bldP spid="1044507" grpId="0" animBg="1"/>
      <p:bldP spid="1044508" grpId="0" animBg="1"/>
      <p:bldP spid="1044509" grpId="0" animBg="1"/>
      <p:bldP spid="1044510" grpId="0" animBg="1"/>
      <p:bldP spid="1044511" grpId="0" animBg="1"/>
      <p:bldP spid="1044512"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84962" name="Rectangle 2"/>
          <p:cNvSpPr>
            <a:spLocks noGrp="1" noChangeArrowheads="1"/>
          </p:cNvSpPr>
          <p:nvPr>
            <p:ph type="title"/>
          </p:nvPr>
        </p:nvSpPr>
        <p:spPr/>
        <p:txBody>
          <a:bodyPr/>
          <a:lstStyle/>
          <a:p>
            <a:r>
              <a:rPr lang="zh-CN" altLang="en-US"/>
              <a:t>文法的二义性</a:t>
            </a:r>
          </a:p>
        </p:txBody>
      </p:sp>
      <p:sp>
        <p:nvSpPr>
          <p:cNvPr id="2984963" name="Rectangle 3"/>
          <p:cNvSpPr>
            <a:spLocks noGrp="1" noChangeArrowheads="1"/>
          </p:cNvSpPr>
          <p:nvPr>
            <p:ph idx="1"/>
          </p:nvPr>
        </p:nvSpPr>
        <p:spPr/>
        <p:txBody>
          <a:bodyPr/>
          <a:lstStyle/>
          <a:p>
            <a:r>
              <a:rPr lang="zh-CN" altLang="zh-CN">
                <a:ea typeface="宋体" panose="02010600030101010101" pitchFamily="2" charset="-122"/>
              </a:rPr>
              <a:t>自然语言</a:t>
            </a:r>
            <a:r>
              <a:rPr lang="zh-CN" altLang="en-US">
                <a:ea typeface="宋体" panose="02010600030101010101" pitchFamily="2" charset="-122"/>
              </a:rPr>
              <a:t>是</a:t>
            </a:r>
            <a:r>
              <a:rPr lang="zh-CN" altLang="zh-CN">
                <a:ea typeface="宋体" panose="02010600030101010101" pitchFamily="2" charset="-122"/>
              </a:rPr>
              <a:t>二义性</a:t>
            </a:r>
            <a:r>
              <a:rPr lang="zh-CN" altLang="en-US">
                <a:ea typeface="宋体" panose="02010600030101010101" pitchFamily="2" charset="-122"/>
              </a:rPr>
              <a:t>语言。二义性</a:t>
            </a:r>
            <a:r>
              <a:rPr lang="zh-CN" altLang="zh-CN">
                <a:ea typeface="宋体" panose="02010600030101010101" pitchFamily="2" charset="-122"/>
              </a:rPr>
              <a:t>句子举例：</a:t>
            </a:r>
            <a:endParaRPr lang="zh-CN" altLang="en-US">
              <a:ea typeface="宋体" panose="02010600030101010101" pitchFamily="2" charset="-122"/>
            </a:endParaRPr>
          </a:p>
          <a:p>
            <a:pPr>
              <a:buFontTx/>
              <a:buNone/>
            </a:pPr>
            <a:r>
              <a:rPr lang="zh-CN" altLang="en-US">
                <a:ea typeface="宋体" panose="02010600030101010101" pitchFamily="2" charset="-122"/>
              </a:rPr>
              <a:t>	</a:t>
            </a:r>
            <a:r>
              <a:rPr lang="en-US" altLang="zh-CN">
                <a:ea typeface="宋体" panose="02010600030101010101" pitchFamily="2" charset="-122"/>
              </a:rPr>
              <a:t>I was told to read a book by Tom.</a:t>
            </a:r>
          </a:p>
          <a:p>
            <a:pPr>
              <a:buFontTx/>
              <a:buNone/>
            </a:pPr>
            <a:r>
              <a:rPr lang="zh-CN" altLang="en-US">
                <a:ea typeface="宋体" panose="02010600030101010101" pitchFamily="2" charset="-122"/>
              </a:rPr>
              <a:t>小明的爸爸对他说他明天必须去北京。</a:t>
            </a:r>
            <a:endParaRPr lang="zh-CN" altLang="zh-CN">
              <a:ea typeface="宋体" panose="02010600030101010101" pitchFamily="2" charset="-122"/>
            </a:endParaRPr>
          </a:p>
          <a:p>
            <a:endParaRPr lang="en-US" altLang="zh-CN">
              <a:ea typeface="宋体" panose="02010600030101010101" pitchFamily="2" charset="-122"/>
            </a:endParaRPr>
          </a:p>
        </p:txBody>
      </p:sp>
      <p:sp>
        <p:nvSpPr>
          <p:cNvPr id="4" name="日期占位符 3"/>
          <p:cNvSpPr>
            <a:spLocks noGrp="1"/>
          </p:cNvSpPr>
          <p:nvPr>
            <p:ph type="dt" sz="half" idx="10"/>
          </p:nvPr>
        </p:nvSpPr>
        <p:spPr/>
        <p:txBody>
          <a:bodyPr/>
          <a:lstStyle/>
          <a:p>
            <a:fld id="{BD3B806A-3C91-42FC-8951-A79414A05049}"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F3C9567F-1C2D-4EA3-9348-D009A6ED0881}" type="slidenum">
              <a:rPr lang="en-US" altLang="zh-CN"/>
              <a:pPr/>
              <a:t>66</a:t>
            </a:fld>
            <a:endParaRPr lang="en-US" altLang="zh-CN"/>
          </a:p>
        </p:txBody>
      </p:sp>
    </p:spTree>
    <p:extLst>
      <p:ext uri="{BB962C8B-B14F-4D97-AF65-F5344CB8AC3E}">
        <p14:creationId xmlns:p14="http://schemas.microsoft.com/office/powerpoint/2010/main" val="1082191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84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84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84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96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42" name="Rectangle 2"/>
          <p:cNvSpPr>
            <a:spLocks noGrp="1" noChangeArrowheads="1"/>
          </p:cNvSpPr>
          <p:nvPr>
            <p:ph type="title"/>
          </p:nvPr>
        </p:nvSpPr>
        <p:spPr/>
        <p:txBody>
          <a:bodyPr/>
          <a:lstStyle/>
          <a:p>
            <a:r>
              <a:rPr lang="zh-CN" altLang="en-US">
                <a:latin typeface="Times New Roman" panose="02020603050405020304" pitchFamily="18" charset="0"/>
              </a:rPr>
              <a:t>二义性（</a:t>
            </a:r>
            <a:r>
              <a:rPr lang="en-US" altLang="zh-CN">
                <a:latin typeface="Times New Roman" panose="02020603050405020304" pitchFamily="18" charset="0"/>
              </a:rPr>
              <a:t>ambiguity)</a:t>
            </a:r>
            <a:r>
              <a:rPr lang="zh-CN" altLang="en-US">
                <a:latin typeface="Times New Roman" panose="02020603050405020304" pitchFamily="18" charset="0"/>
              </a:rPr>
              <a:t>的定义</a:t>
            </a:r>
          </a:p>
        </p:txBody>
      </p:sp>
      <p:sp>
        <p:nvSpPr>
          <p:cNvPr id="2928643" name="Rectangle 3"/>
          <p:cNvSpPr>
            <a:spLocks noGrp="1" noChangeArrowheads="1"/>
          </p:cNvSpPr>
          <p:nvPr>
            <p:ph idx="1"/>
          </p:nvPr>
        </p:nvSpPr>
        <p:spPr/>
        <p:txBody>
          <a:bodyPr/>
          <a:lstStyle/>
          <a:p>
            <a:pPr>
              <a:lnSpc>
                <a:spcPct val="150000"/>
              </a:lnSpc>
            </a:pPr>
            <a:r>
              <a:rPr kumimoji="1" lang="zh-CN" altLang="en-US" dirty="0">
                <a:ea typeface="宋体" panose="02010600030101010101" pitchFamily="2" charset="-122"/>
              </a:rPr>
              <a:t>如果一个文法的句子存在两棵分析树</a:t>
            </a:r>
            <a:r>
              <a:rPr kumimoji="1" lang="en-US" altLang="zh-CN" dirty="0">
                <a:ea typeface="宋体" panose="02010600030101010101" pitchFamily="2" charset="-122"/>
              </a:rPr>
              <a:t>,</a:t>
            </a:r>
            <a:r>
              <a:rPr kumimoji="1" lang="zh-CN" altLang="en-US" dirty="0">
                <a:ea typeface="宋体" panose="02010600030101010101" pitchFamily="2" charset="-122"/>
              </a:rPr>
              <a:t>那么</a:t>
            </a:r>
            <a:r>
              <a:rPr kumimoji="1" lang="en-US" altLang="zh-CN" dirty="0">
                <a:ea typeface="宋体" panose="02010600030101010101" pitchFamily="2" charset="-122"/>
              </a:rPr>
              <a:t>,</a:t>
            </a:r>
            <a:r>
              <a:rPr kumimoji="1" lang="zh-CN" altLang="en-US" dirty="0">
                <a:ea typeface="宋体" panose="02010600030101010101" pitchFamily="2" charset="-122"/>
              </a:rPr>
              <a:t>该句子是二义性的。如果一个文法包含二义性的句子</a:t>
            </a:r>
            <a:r>
              <a:rPr kumimoji="1" lang="en-US" altLang="zh-CN" dirty="0">
                <a:ea typeface="宋体" panose="02010600030101010101" pitchFamily="2" charset="-122"/>
              </a:rPr>
              <a:t>,</a:t>
            </a:r>
            <a:r>
              <a:rPr kumimoji="1" lang="zh-CN" altLang="en-US" dirty="0">
                <a:ea typeface="宋体" panose="02010600030101010101" pitchFamily="2" charset="-122"/>
              </a:rPr>
              <a:t>则称这个文法是二义性的</a:t>
            </a:r>
            <a:r>
              <a:rPr kumimoji="1" lang="en-US" altLang="zh-CN" dirty="0">
                <a:ea typeface="宋体" panose="02010600030101010101" pitchFamily="2" charset="-122"/>
              </a:rPr>
              <a:t>;</a:t>
            </a:r>
            <a:r>
              <a:rPr kumimoji="1" lang="zh-CN" altLang="zh-CN" dirty="0">
                <a:ea typeface="宋体" panose="02010600030101010101" pitchFamily="2" charset="-122"/>
              </a:rPr>
              <a:t> 否则，该</a:t>
            </a:r>
            <a:r>
              <a:rPr kumimoji="1" lang="zh-CN" altLang="en-US" dirty="0">
                <a:ea typeface="宋体" panose="02010600030101010101" pitchFamily="2" charset="-122"/>
              </a:rPr>
              <a:t>文法是无二义性的。</a:t>
            </a:r>
          </a:p>
          <a:p>
            <a:pPr>
              <a:lnSpc>
                <a:spcPct val="150000"/>
              </a:lnSpc>
            </a:pPr>
            <a:r>
              <a:rPr kumimoji="1" lang="zh-CN" altLang="en-US" dirty="0">
                <a:ea typeface="宋体" panose="02010600030101010101" pitchFamily="2" charset="-122"/>
              </a:rPr>
              <a:t>判定任给的一个上下文无关文法是否二义，或它是否产生一个先天二义的上下文无关语言，这两个问题是</a:t>
            </a:r>
            <a:r>
              <a:rPr kumimoji="1" lang="zh-CN" altLang="en-US" b="1" dirty="0">
                <a:ea typeface="宋体" panose="02010600030101010101" pitchFamily="2" charset="-122"/>
              </a:rPr>
              <a:t>递归不可解</a:t>
            </a:r>
            <a:r>
              <a:rPr kumimoji="1" lang="zh-CN" altLang="en-US" dirty="0">
                <a:ea typeface="宋体" panose="02010600030101010101" pitchFamily="2" charset="-122"/>
              </a:rPr>
              <a:t>的，但可以为无二义性寻找一组充分条件。</a:t>
            </a:r>
            <a:endParaRPr kumimoji="1" lang="en-US" altLang="zh-CN" baseline="-25000" dirty="0">
              <a:ea typeface="宋体" panose="02010600030101010101" pitchFamily="2" charset="-122"/>
            </a:endParaRPr>
          </a:p>
        </p:txBody>
      </p:sp>
      <p:sp>
        <p:nvSpPr>
          <p:cNvPr id="4" name="日期占位符 3"/>
          <p:cNvSpPr>
            <a:spLocks noGrp="1"/>
          </p:cNvSpPr>
          <p:nvPr>
            <p:ph type="dt" sz="half" idx="10"/>
          </p:nvPr>
        </p:nvSpPr>
        <p:spPr/>
        <p:txBody>
          <a:bodyPr/>
          <a:lstStyle/>
          <a:p>
            <a:fld id="{BA6CD805-463F-452C-AEF7-F71E77E637B6}"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688731D2-8D69-459A-83A6-BFFE8E07EB2C}" type="slidenum">
              <a:rPr lang="en-US" altLang="zh-CN"/>
              <a:pPr/>
              <a:t>67</a:t>
            </a:fld>
            <a:endParaRPr lang="en-US" altLang="zh-CN"/>
          </a:p>
        </p:txBody>
      </p:sp>
    </p:spTree>
    <p:extLst>
      <p:ext uri="{BB962C8B-B14F-4D97-AF65-F5344CB8AC3E}">
        <p14:creationId xmlns:p14="http://schemas.microsoft.com/office/powerpoint/2010/main" val="986551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8034" name="Rectangle 2"/>
          <p:cNvSpPr>
            <a:spLocks noGrp="1" noChangeArrowheads="1"/>
          </p:cNvSpPr>
          <p:nvPr>
            <p:ph type="title"/>
          </p:nvPr>
        </p:nvSpPr>
        <p:spPr/>
        <p:txBody>
          <a:bodyPr/>
          <a:lstStyle/>
          <a:p>
            <a:r>
              <a:rPr lang="zh-CN" altLang="en-US"/>
              <a:t>二义性的消除</a:t>
            </a:r>
          </a:p>
        </p:txBody>
      </p:sp>
      <p:sp>
        <p:nvSpPr>
          <p:cNvPr id="2988035" name="Rectangle 3"/>
          <p:cNvSpPr>
            <a:spLocks noGrp="1" noChangeArrowheads="1"/>
          </p:cNvSpPr>
          <p:nvPr>
            <p:ph idx="1"/>
          </p:nvPr>
        </p:nvSpPr>
        <p:spPr/>
        <p:txBody>
          <a:bodyPr/>
          <a:lstStyle/>
          <a:p>
            <a:pPr>
              <a:buFontTx/>
              <a:buNone/>
            </a:pPr>
            <a:r>
              <a:rPr kumimoji="1" lang="en-US" altLang="zh-CN" b="1" dirty="0">
                <a:ea typeface="宋体" panose="02010600030101010101" pitchFamily="2" charset="-122"/>
              </a:rPr>
              <a:t>G:  </a:t>
            </a:r>
            <a:r>
              <a:rPr kumimoji="1" lang="en-US" altLang="zh-CN" b="1" dirty="0" err="1">
                <a:ea typeface="宋体" panose="02010600030101010101" pitchFamily="2" charset="-122"/>
              </a:rPr>
              <a:t>E</a:t>
            </a:r>
            <a:r>
              <a:rPr kumimoji="1" lang="en-US" altLang="zh-CN" b="1" dirty="0" err="1">
                <a:ea typeface="宋体" panose="02010600030101010101" pitchFamily="2" charset="-122"/>
                <a:sym typeface="Symbol" panose="05050102010706020507" pitchFamily="18" charset="2"/>
              </a:rPr>
              <a:t>idc</a:t>
            </a:r>
            <a:r>
              <a:rPr kumimoji="1" lang="en-US" altLang="zh-CN" b="1" dirty="0">
                <a:ea typeface="宋体" panose="02010600030101010101" pitchFamily="2" charset="-122"/>
                <a:sym typeface="Symbol" panose="05050102010706020507" pitchFamily="18" charset="2"/>
              </a:rPr>
              <a:t></a:t>
            </a:r>
            <a:r>
              <a:rPr kumimoji="1" lang="en-US" altLang="zh-CN" b="1" dirty="0">
                <a:ea typeface="宋体" panose="02010600030101010101" pitchFamily="2" charset="-122"/>
              </a:rPr>
              <a:t> +E </a:t>
            </a:r>
            <a:r>
              <a:rPr kumimoji="1" lang="en-US" altLang="zh-CN" b="1" dirty="0">
                <a:ea typeface="宋体" panose="02010600030101010101" pitchFamily="2" charset="-122"/>
                <a:sym typeface="Symbol" panose="05050102010706020507" pitchFamily="18" charset="2"/>
              </a:rPr>
              <a:t></a:t>
            </a:r>
            <a:r>
              <a:rPr kumimoji="1" lang="en-US" altLang="zh-CN" b="1" dirty="0">
                <a:ea typeface="宋体" panose="02010600030101010101" pitchFamily="2" charset="-122"/>
              </a:rPr>
              <a:t>-E | E+E | E-E |E*E | E/E |E**E | (E)</a:t>
            </a:r>
          </a:p>
          <a:p>
            <a:pPr>
              <a:buFontTx/>
              <a:buNone/>
            </a:pPr>
            <a:r>
              <a:rPr kumimoji="1" lang="zh-CN" altLang="en-US" b="1" dirty="0">
                <a:ea typeface="宋体" panose="02010600030101010101" pitchFamily="2" charset="-122"/>
              </a:rPr>
              <a:t>改写为：</a:t>
            </a:r>
          </a:p>
          <a:p>
            <a:pPr>
              <a:buFontTx/>
              <a:buNone/>
            </a:pPr>
            <a:r>
              <a:rPr kumimoji="1" lang="en-US" altLang="zh-CN" b="1" dirty="0">
                <a:ea typeface="宋体" panose="02010600030101010101" pitchFamily="2" charset="-122"/>
              </a:rPr>
              <a:t>G: E </a:t>
            </a:r>
            <a:r>
              <a:rPr kumimoji="1" lang="en-US" altLang="zh-CN" b="1" dirty="0">
                <a:ea typeface="宋体" panose="02010600030101010101" pitchFamily="2" charset="-122"/>
                <a:sym typeface="Symbol" panose="05050102010706020507" pitchFamily="18" charset="2"/>
              </a:rPr>
              <a:t>E+T | E-T | T</a:t>
            </a:r>
          </a:p>
          <a:p>
            <a:pPr>
              <a:buFontTx/>
              <a:buNone/>
            </a:pPr>
            <a:r>
              <a:rPr kumimoji="1" lang="en-US" altLang="zh-CN" b="1" dirty="0">
                <a:ea typeface="宋体" panose="02010600030101010101" pitchFamily="2" charset="-122"/>
                <a:sym typeface="Symbol" panose="05050102010706020507" pitchFamily="18" charset="2"/>
              </a:rPr>
              <a:t>     T T*F | T/F | F</a:t>
            </a:r>
          </a:p>
          <a:p>
            <a:pPr>
              <a:buFontTx/>
              <a:buNone/>
            </a:pPr>
            <a:r>
              <a:rPr kumimoji="1" lang="en-US" altLang="zh-CN" b="1" dirty="0">
                <a:ea typeface="宋体" panose="02010600030101010101" pitchFamily="2" charset="-122"/>
                <a:sym typeface="Symbol" panose="05050102010706020507" pitchFamily="18" charset="2"/>
              </a:rPr>
              <a:t>    F F**P | P</a:t>
            </a:r>
          </a:p>
          <a:p>
            <a:pPr>
              <a:buFontTx/>
              <a:buNone/>
            </a:pPr>
            <a:r>
              <a:rPr kumimoji="1" lang="en-US" altLang="zh-CN" b="1" dirty="0">
                <a:ea typeface="宋体" panose="02010600030101010101" pitchFamily="2" charset="-122"/>
                <a:sym typeface="Symbol" panose="05050102010706020507" pitchFamily="18" charset="2"/>
              </a:rPr>
              <a:t>    P c | id | (E)</a:t>
            </a:r>
            <a:endParaRPr kumimoji="1" lang="en-US" altLang="zh-CN" b="1" dirty="0">
              <a:ea typeface="宋体" panose="02010600030101010101" pitchFamily="2" charset="-122"/>
            </a:endParaRPr>
          </a:p>
          <a:p>
            <a:endParaRPr lang="en-US" altLang="zh-CN" dirty="0">
              <a:ea typeface="宋体" panose="02010600030101010101" pitchFamily="2" charset="-122"/>
            </a:endParaRPr>
          </a:p>
        </p:txBody>
      </p:sp>
      <p:sp>
        <p:nvSpPr>
          <p:cNvPr id="4" name="日期占位符 3"/>
          <p:cNvSpPr>
            <a:spLocks noGrp="1"/>
          </p:cNvSpPr>
          <p:nvPr>
            <p:ph type="dt" sz="half" idx="10"/>
          </p:nvPr>
        </p:nvSpPr>
        <p:spPr/>
        <p:txBody>
          <a:bodyPr/>
          <a:lstStyle/>
          <a:p>
            <a:fld id="{FFEB0871-75DD-4806-856A-A2206415FCFA}"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B05EA7F6-0E1F-4980-A119-5FB232674E7A}" type="slidenum">
              <a:rPr lang="en-US" altLang="zh-CN"/>
              <a:pPr/>
              <a:t>68</a:t>
            </a:fld>
            <a:endParaRPr lang="en-US" altLang="zh-CN"/>
          </a:p>
        </p:txBody>
      </p:sp>
    </p:spTree>
    <p:extLst>
      <p:ext uri="{BB962C8B-B14F-4D97-AF65-F5344CB8AC3E}">
        <p14:creationId xmlns:p14="http://schemas.microsoft.com/office/powerpoint/2010/main" val="1448300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88035">
                                            <p:txEl>
                                              <p:pRg st="0" end="0"/>
                                            </p:txEl>
                                          </p:spTgt>
                                        </p:tgtEl>
                                        <p:attrNameLst>
                                          <p:attrName>style.visibility</p:attrName>
                                        </p:attrNameLst>
                                      </p:cBhvr>
                                      <p:to>
                                        <p:strVal val="visible"/>
                                      </p:to>
                                    </p:set>
                                    <p:animEffect transition="in" filter="blinds(horizontal)">
                                      <p:cBhvr>
                                        <p:cTn id="7" dur="500"/>
                                        <p:tgtEl>
                                          <p:spTgt spid="2988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988035">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988035">
                                            <p:txEl>
                                              <p:pRg st="2" end="2"/>
                                            </p:txEl>
                                          </p:spTgt>
                                        </p:tgtEl>
                                        <p:attrNameLst>
                                          <p:attrName>style.visibility</p:attrName>
                                        </p:attrNameLst>
                                      </p:cBhvr>
                                      <p:to>
                                        <p:strVal val="visible"/>
                                      </p:to>
                                    </p:set>
                                    <p:anim calcmode="lin" valueType="num">
                                      <p:cBhvr additive="base">
                                        <p:cTn id="16" dur="500" fill="hold"/>
                                        <p:tgtEl>
                                          <p:spTgt spid="298803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988035">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988035">
                                            <p:txEl>
                                              <p:pRg st="3" end="3"/>
                                            </p:txEl>
                                          </p:spTgt>
                                        </p:tgtEl>
                                        <p:attrNameLst>
                                          <p:attrName>style.visibility</p:attrName>
                                        </p:attrNameLst>
                                      </p:cBhvr>
                                      <p:to>
                                        <p:strVal val="visible"/>
                                      </p:to>
                                    </p:set>
                                    <p:anim calcmode="lin" valueType="num">
                                      <p:cBhvr additive="base">
                                        <p:cTn id="20" dur="500" fill="hold"/>
                                        <p:tgtEl>
                                          <p:spTgt spid="2988035">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988035">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988035">
                                            <p:txEl>
                                              <p:pRg st="4" end="4"/>
                                            </p:txEl>
                                          </p:spTgt>
                                        </p:tgtEl>
                                        <p:attrNameLst>
                                          <p:attrName>style.visibility</p:attrName>
                                        </p:attrNameLst>
                                      </p:cBhvr>
                                      <p:to>
                                        <p:strVal val="visible"/>
                                      </p:to>
                                    </p:set>
                                    <p:anim calcmode="lin" valueType="num">
                                      <p:cBhvr additive="base">
                                        <p:cTn id="24" dur="500" fill="hold"/>
                                        <p:tgtEl>
                                          <p:spTgt spid="298803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988035">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88035">
                                            <p:txEl>
                                              <p:pRg st="5" end="5"/>
                                            </p:txEl>
                                          </p:spTgt>
                                        </p:tgtEl>
                                        <p:attrNameLst>
                                          <p:attrName>style.visibility</p:attrName>
                                        </p:attrNameLst>
                                      </p:cBhvr>
                                      <p:to>
                                        <p:strVal val="visible"/>
                                      </p:to>
                                    </p:set>
                                    <p:anim calcmode="lin" valueType="num">
                                      <p:cBhvr additive="base">
                                        <p:cTn id="28" dur="500" fill="hold"/>
                                        <p:tgtEl>
                                          <p:spTgt spid="2988035">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880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2"/>
          <p:cNvSpPr>
            <a:spLocks noGrp="1" noChangeArrowheads="1"/>
          </p:cNvSpPr>
          <p:nvPr>
            <p:ph type="title"/>
          </p:nvPr>
        </p:nvSpPr>
        <p:spPr/>
        <p:txBody>
          <a:bodyPr>
            <a:normAutofit/>
          </a:bodyPr>
          <a:lstStyle/>
          <a:p>
            <a:r>
              <a:rPr lang="zh-CN" altLang="en-US" dirty="0">
                <a:solidFill>
                  <a:schemeClr val="tx1"/>
                </a:solidFill>
                <a:ea typeface="Arial Unicode MS" panose="020B0604020202020204" pitchFamily="34" charset="-122"/>
                <a:cs typeface="Arial Unicode MS" panose="020B0604020202020204" pitchFamily="34" charset="-122"/>
              </a:rPr>
              <a:t>七、本章小结</a:t>
            </a:r>
          </a:p>
        </p:txBody>
      </p:sp>
      <p:sp>
        <p:nvSpPr>
          <p:cNvPr id="2097155" name="Rectangle 3"/>
          <p:cNvSpPr>
            <a:spLocks noGrp="1" noChangeArrowheads="1"/>
          </p:cNvSpPr>
          <p:nvPr>
            <p:ph idx="1"/>
          </p:nvPr>
        </p:nvSpPr>
        <p:spPr/>
        <p:txBody>
          <a:bodyPr/>
          <a:lstStyle/>
          <a:p>
            <a:pPr>
              <a:lnSpc>
                <a:spcPct val="150000"/>
              </a:lnSpc>
            </a:pPr>
            <a:r>
              <a:rPr lang="zh-CN" altLang="en-US" dirty="0">
                <a:latin typeface="楷体_GB2312" pitchFamily="49" charset="-122"/>
                <a:ea typeface="楷体_GB2312" pitchFamily="49" charset="-122"/>
              </a:rPr>
              <a:t>语言及其描述</a:t>
            </a:r>
          </a:p>
          <a:p>
            <a:pPr>
              <a:lnSpc>
                <a:spcPct val="150000"/>
              </a:lnSpc>
            </a:pPr>
            <a:r>
              <a:rPr lang="zh-CN" altLang="en-US" dirty="0">
                <a:latin typeface="楷体_GB2312" pitchFamily="49" charset="-122"/>
                <a:ea typeface="楷体_GB2312" pitchFamily="49" charset="-122"/>
              </a:rPr>
              <a:t>文法的基本概念</a:t>
            </a:r>
          </a:p>
          <a:p>
            <a:pPr>
              <a:lnSpc>
                <a:spcPct val="150000"/>
              </a:lnSpc>
            </a:pPr>
            <a:r>
              <a:rPr lang="en-US" altLang="zh-CN" dirty="0">
                <a:latin typeface="楷体_GB2312" pitchFamily="49" charset="-122"/>
                <a:ea typeface="楷体_GB2312" pitchFamily="49" charset="-122"/>
              </a:rPr>
              <a:t>Chomsky</a:t>
            </a:r>
            <a:r>
              <a:rPr lang="zh-CN" altLang="en-US" dirty="0">
                <a:latin typeface="楷体_GB2312" pitchFamily="49" charset="-122"/>
                <a:ea typeface="楷体_GB2312" pitchFamily="49" charset="-122"/>
              </a:rPr>
              <a:t>体系</a:t>
            </a:r>
          </a:p>
          <a:p>
            <a:pPr>
              <a:lnSpc>
                <a:spcPct val="150000"/>
              </a:lnSpc>
            </a:pPr>
            <a:r>
              <a:rPr lang="en-US" altLang="zh-CN" dirty="0">
                <a:latin typeface="楷体_GB2312" pitchFamily="49" charset="-122"/>
                <a:ea typeface="楷体_GB2312" pitchFamily="49" charset="-122"/>
              </a:rPr>
              <a:t>CFG</a:t>
            </a:r>
            <a:r>
              <a:rPr lang="zh-CN" altLang="en-US" dirty="0">
                <a:latin typeface="楷体_GB2312" pitchFamily="49" charset="-122"/>
                <a:ea typeface="楷体_GB2312" pitchFamily="49" charset="-122"/>
              </a:rPr>
              <a:t>的语法树</a:t>
            </a:r>
          </a:p>
          <a:p>
            <a:pPr>
              <a:lnSpc>
                <a:spcPct val="150000"/>
              </a:lnSpc>
            </a:pPr>
            <a:r>
              <a:rPr lang="zh-CN" altLang="en-US" dirty="0">
                <a:latin typeface="楷体_GB2312" pitchFamily="49" charset="-122"/>
                <a:ea typeface="楷体_GB2312" pitchFamily="49" charset="-122"/>
              </a:rPr>
              <a:t>文法的二义性</a:t>
            </a:r>
          </a:p>
        </p:txBody>
      </p:sp>
      <p:sp>
        <p:nvSpPr>
          <p:cNvPr id="4" name="日期占位符 3"/>
          <p:cNvSpPr>
            <a:spLocks noGrp="1"/>
          </p:cNvSpPr>
          <p:nvPr>
            <p:ph type="dt" sz="half" idx="10"/>
          </p:nvPr>
        </p:nvSpPr>
        <p:spPr/>
        <p:txBody>
          <a:bodyPr/>
          <a:lstStyle/>
          <a:p>
            <a:fld id="{0228B1D5-9373-427C-A929-BC5FDF728933}"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AC379527-E206-4C61-A1B9-C5400CE3096C}" type="slidenum">
              <a:rPr lang="en-US" altLang="zh-CN"/>
              <a:pPr/>
              <a:t>69</a:t>
            </a:fld>
            <a:endParaRPr lang="en-US" altLang="zh-CN"/>
          </a:p>
        </p:txBody>
      </p:sp>
    </p:spTree>
    <p:extLst>
      <p:ext uri="{BB962C8B-B14F-4D97-AF65-F5344CB8AC3E}">
        <p14:creationId xmlns:p14="http://schemas.microsoft.com/office/powerpoint/2010/main" val="3125912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7155">
                                            <p:txEl>
                                              <p:pRg st="0" end="0"/>
                                            </p:txEl>
                                          </p:spTgt>
                                        </p:tgtEl>
                                        <p:attrNameLst>
                                          <p:attrName>style.visibility</p:attrName>
                                        </p:attrNameLst>
                                      </p:cBhvr>
                                      <p:to>
                                        <p:strVal val="visible"/>
                                      </p:to>
                                    </p:set>
                                    <p:animEffect transition="in" filter="blinds(horizontal)">
                                      <p:cBhvr>
                                        <p:cTn id="7" dur="500"/>
                                        <p:tgtEl>
                                          <p:spTgt spid="209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7155">
                                            <p:txEl>
                                              <p:pRg st="1" end="1"/>
                                            </p:txEl>
                                          </p:spTgt>
                                        </p:tgtEl>
                                        <p:attrNameLst>
                                          <p:attrName>style.visibility</p:attrName>
                                        </p:attrNameLst>
                                      </p:cBhvr>
                                      <p:to>
                                        <p:strVal val="visible"/>
                                      </p:to>
                                    </p:set>
                                    <p:animEffect transition="in" filter="blinds(horizontal)">
                                      <p:cBhvr>
                                        <p:cTn id="12" dur="500"/>
                                        <p:tgtEl>
                                          <p:spTgt spid="2097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7155">
                                            <p:txEl>
                                              <p:pRg st="2" end="2"/>
                                            </p:txEl>
                                          </p:spTgt>
                                        </p:tgtEl>
                                        <p:attrNameLst>
                                          <p:attrName>style.visibility</p:attrName>
                                        </p:attrNameLst>
                                      </p:cBhvr>
                                      <p:to>
                                        <p:strVal val="visible"/>
                                      </p:to>
                                    </p:set>
                                    <p:animEffect transition="in" filter="blinds(horizontal)">
                                      <p:cBhvr>
                                        <p:cTn id="17" dur="500"/>
                                        <p:tgtEl>
                                          <p:spTgt spid="2097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7155">
                                            <p:txEl>
                                              <p:pRg st="3" end="3"/>
                                            </p:txEl>
                                          </p:spTgt>
                                        </p:tgtEl>
                                        <p:attrNameLst>
                                          <p:attrName>style.visibility</p:attrName>
                                        </p:attrNameLst>
                                      </p:cBhvr>
                                      <p:to>
                                        <p:strVal val="visible"/>
                                      </p:to>
                                    </p:set>
                                    <p:animEffect transition="in" filter="blinds(horizontal)">
                                      <p:cBhvr>
                                        <p:cTn id="22" dur="500"/>
                                        <p:tgtEl>
                                          <p:spTgt spid="2097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7155">
                                            <p:txEl>
                                              <p:pRg st="4" end="4"/>
                                            </p:txEl>
                                          </p:spTgt>
                                        </p:tgtEl>
                                        <p:attrNameLst>
                                          <p:attrName>style.visibility</p:attrName>
                                        </p:attrNameLst>
                                      </p:cBhvr>
                                      <p:to>
                                        <p:strVal val="visible"/>
                                      </p:to>
                                    </p:set>
                                    <p:animEffect transition="in" filter="blinds(horizontal)">
                                      <p:cBhvr>
                                        <p:cTn id="27" dur="500"/>
                                        <p:tgtEl>
                                          <p:spTgt spid="2097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715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pPr>
              <a:lnSpc>
                <a:spcPct val="120000"/>
              </a:lnSpc>
            </a:pPr>
            <a:r>
              <a:rPr lang="zh-CN" altLang="en-US" dirty="0">
                <a:latin typeface="Times New Roman" panose="02020603050405020304" pitchFamily="18" charset="0"/>
              </a:rPr>
              <a:t>语言概述</a:t>
            </a:r>
          </a:p>
        </p:txBody>
      </p:sp>
      <p:sp>
        <p:nvSpPr>
          <p:cNvPr id="978947" name="Rectangle 3"/>
          <p:cNvSpPr>
            <a:spLocks noGrp="1" noChangeArrowheads="1"/>
          </p:cNvSpPr>
          <p:nvPr>
            <p:ph idx="1"/>
          </p:nvPr>
        </p:nvSpPr>
        <p:spPr>
          <a:xfrm>
            <a:off x="838200" y="1825625"/>
            <a:ext cx="5468596" cy="4351338"/>
          </a:xfrm>
        </p:spPr>
        <p:txBody>
          <a:bodyPr>
            <a:normAutofit/>
          </a:bodyPr>
          <a:lstStyle/>
          <a:p>
            <a:pPr algn="just">
              <a:lnSpc>
                <a:spcPct val="150000"/>
              </a:lnSpc>
            </a:pPr>
            <a:r>
              <a:rPr lang="zh-CN" altLang="en-US" sz="2000" dirty="0">
                <a:latin typeface="+mn-ea"/>
              </a:rPr>
              <a:t>语言</a:t>
            </a:r>
            <a:r>
              <a:rPr lang="en-US" altLang="zh-CN" sz="2000" dirty="0">
                <a:latin typeface="+mn-ea"/>
              </a:rPr>
              <a:t>——</a:t>
            </a:r>
            <a:r>
              <a:rPr lang="zh-CN" altLang="en-US" sz="2000" dirty="0">
                <a:latin typeface="+mn-ea"/>
              </a:rPr>
              <a:t>形式化的内容提取</a:t>
            </a:r>
          </a:p>
          <a:p>
            <a:pPr lvl="1">
              <a:lnSpc>
                <a:spcPct val="150000"/>
              </a:lnSpc>
            </a:pPr>
            <a:r>
              <a:rPr lang="zh-CN" altLang="en-US" sz="1800" dirty="0">
                <a:latin typeface="+mn-ea"/>
              </a:rPr>
              <a:t>语言</a:t>
            </a:r>
            <a:r>
              <a:rPr lang="en-US" altLang="zh-CN" sz="1800" dirty="0">
                <a:latin typeface="+mn-ea"/>
              </a:rPr>
              <a:t>(Language)</a:t>
            </a:r>
            <a:r>
              <a:rPr lang="zh-CN" altLang="en-US" sz="1800" dirty="0">
                <a:latin typeface="+mn-ea"/>
              </a:rPr>
              <a:t>：满足一定条件的句子集合</a:t>
            </a:r>
          </a:p>
          <a:p>
            <a:pPr lvl="1">
              <a:lnSpc>
                <a:spcPct val="150000"/>
              </a:lnSpc>
            </a:pPr>
            <a:r>
              <a:rPr lang="zh-CN" altLang="en-US" sz="1800" dirty="0">
                <a:latin typeface="+mn-ea"/>
              </a:rPr>
              <a:t>句子</a:t>
            </a:r>
            <a:r>
              <a:rPr lang="en-US" altLang="zh-CN" sz="1800" dirty="0">
                <a:latin typeface="+mn-ea"/>
              </a:rPr>
              <a:t>(Sentence)</a:t>
            </a:r>
            <a:r>
              <a:rPr lang="zh-CN" altLang="en-US" sz="1800" dirty="0">
                <a:latin typeface="+mn-ea"/>
              </a:rPr>
              <a:t>：满足一定规则的单词序列</a:t>
            </a:r>
          </a:p>
          <a:p>
            <a:pPr lvl="1">
              <a:lnSpc>
                <a:spcPct val="150000"/>
              </a:lnSpc>
            </a:pPr>
            <a:r>
              <a:rPr lang="zh-CN" altLang="en-US" sz="1800" dirty="0">
                <a:latin typeface="+mn-ea"/>
              </a:rPr>
              <a:t>单词</a:t>
            </a:r>
            <a:r>
              <a:rPr lang="en-US" altLang="zh-CN" sz="1800" dirty="0">
                <a:latin typeface="+mn-ea"/>
              </a:rPr>
              <a:t>(Token)</a:t>
            </a:r>
            <a:r>
              <a:rPr lang="zh-CN" altLang="en-US" sz="1800" dirty="0">
                <a:latin typeface="+mn-ea"/>
              </a:rPr>
              <a:t>：满足一定规则的字符</a:t>
            </a:r>
            <a:r>
              <a:rPr lang="en-US" altLang="zh-CN" sz="1800" dirty="0">
                <a:latin typeface="+mn-ea"/>
              </a:rPr>
              <a:t>(Character)</a:t>
            </a:r>
            <a:r>
              <a:rPr lang="zh-CN" altLang="en-US" sz="1800" dirty="0">
                <a:latin typeface="+mn-ea"/>
              </a:rPr>
              <a:t>串</a:t>
            </a:r>
          </a:p>
          <a:p>
            <a:pPr algn="just">
              <a:lnSpc>
                <a:spcPct val="150000"/>
              </a:lnSpc>
            </a:pPr>
            <a:r>
              <a:rPr lang="zh-CN" altLang="en-US" sz="2400" dirty="0">
                <a:latin typeface="+mn-ea"/>
              </a:rPr>
              <a:t>语言是字和组合字的规则</a:t>
            </a:r>
          </a:p>
          <a:p>
            <a:pPr lvl="1" algn="just">
              <a:lnSpc>
                <a:spcPct val="150000"/>
              </a:lnSpc>
            </a:pPr>
            <a:r>
              <a:rPr lang="zh-CN" altLang="en-US" sz="1400" dirty="0">
                <a:latin typeface="+mn-ea"/>
              </a:rPr>
              <a:t>例（自然语言：第译始二天课今开编上节）</a:t>
            </a:r>
          </a:p>
          <a:p>
            <a:pPr lvl="1" algn="just">
              <a:lnSpc>
                <a:spcPct val="150000"/>
              </a:lnSpc>
            </a:pPr>
            <a:r>
              <a:rPr lang="zh-CN" altLang="en-US" sz="1400" dirty="0">
                <a:latin typeface="+mn-ea"/>
              </a:rPr>
              <a:t>今天开始上第二节编译课</a:t>
            </a:r>
          </a:p>
        </p:txBody>
      </p:sp>
      <p:sp>
        <p:nvSpPr>
          <p:cNvPr id="4" name="日期占位符 3"/>
          <p:cNvSpPr>
            <a:spLocks noGrp="1"/>
          </p:cNvSpPr>
          <p:nvPr>
            <p:ph type="dt" sz="half" idx="10"/>
          </p:nvPr>
        </p:nvSpPr>
        <p:spPr/>
        <p:txBody>
          <a:bodyPr/>
          <a:lstStyle/>
          <a:p>
            <a:fld id="{F6987BA6-0042-488C-9114-39B98F05BCF9}"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7FB10385-2581-4157-A612-0719F28652B3}" type="slidenum">
              <a:rPr lang="en-US" altLang="zh-CN"/>
              <a:pPr/>
              <a:t>7</a:t>
            </a:fld>
            <a:endParaRPr lang="en-US" altLang="zh-CN"/>
          </a:p>
        </p:txBody>
      </p:sp>
      <p:pic>
        <p:nvPicPr>
          <p:cNvPr id="3" name="图片 2"/>
          <p:cNvPicPr>
            <a:picLocks noChangeAspect="1"/>
          </p:cNvPicPr>
          <p:nvPr/>
        </p:nvPicPr>
        <p:blipFill>
          <a:blip r:embed="rId2"/>
          <a:stretch>
            <a:fillRect/>
          </a:stretch>
        </p:blipFill>
        <p:spPr>
          <a:xfrm>
            <a:off x="6528037" y="1268681"/>
            <a:ext cx="5523345" cy="4104504"/>
          </a:xfrm>
          <a:prstGeom prst="rect">
            <a:avLst/>
          </a:prstGeom>
        </p:spPr>
      </p:pic>
    </p:spTree>
    <p:extLst>
      <p:ext uri="{BB962C8B-B14F-4D97-AF65-F5344CB8AC3E}">
        <p14:creationId xmlns:p14="http://schemas.microsoft.com/office/powerpoint/2010/main" val="2123362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zh-CN" altLang="en-US" dirty="0">
                <a:latin typeface="Times New Roman" panose="02020603050405020304" pitchFamily="18" charset="0"/>
              </a:rPr>
              <a:t>语言概述</a:t>
            </a:r>
          </a:p>
        </p:txBody>
      </p:sp>
      <p:sp>
        <p:nvSpPr>
          <p:cNvPr id="980995" name="Rectangle 3"/>
          <p:cNvSpPr>
            <a:spLocks noGrp="1" noChangeArrowheads="1"/>
          </p:cNvSpPr>
          <p:nvPr>
            <p:ph idx="1"/>
          </p:nvPr>
        </p:nvSpPr>
        <p:spPr/>
        <p:txBody>
          <a:bodyPr>
            <a:normAutofit fontScale="70000" lnSpcReduction="20000"/>
          </a:bodyPr>
          <a:lstStyle/>
          <a:p>
            <a:pPr algn="just">
              <a:lnSpc>
                <a:spcPct val="150000"/>
              </a:lnSpc>
            </a:pPr>
            <a:r>
              <a:rPr lang="zh-CN" altLang="en-US" sz="3200" dirty="0">
                <a:latin typeface="+mn-ea"/>
              </a:rPr>
              <a:t>程序设计语言</a:t>
            </a:r>
            <a:r>
              <a:rPr lang="en-US" altLang="zh-CN" sz="3200" dirty="0">
                <a:latin typeface="+mn-ea"/>
              </a:rPr>
              <a:t>——</a:t>
            </a:r>
            <a:r>
              <a:rPr lang="zh-CN" altLang="en-US" sz="3200" dirty="0">
                <a:latin typeface="+mn-ea"/>
              </a:rPr>
              <a:t>形式化的内容提取</a:t>
            </a:r>
          </a:p>
          <a:p>
            <a:pPr lvl="1">
              <a:lnSpc>
                <a:spcPct val="150000"/>
              </a:lnSpc>
            </a:pPr>
            <a:r>
              <a:rPr lang="zh-CN" altLang="en-US" dirty="0">
                <a:latin typeface="+mn-ea"/>
              </a:rPr>
              <a:t>程序设计语言</a:t>
            </a:r>
            <a:r>
              <a:rPr lang="en-US" altLang="zh-CN" dirty="0">
                <a:latin typeface="+mn-ea"/>
              </a:rPr>
              <a:t>(Programming Language)</a:t>
            </a:r>
            <a:r>
              <a:rPr lang="zh-CN" altLang="en-US" dirty="0">
                <a:latin typeface="+mn-ea"/>
              </a:rPr>
              <a:t>：组成程序的所有语句的集合。</a:t>
            </a:r>
          </a:p>
          <a:p>
            <a:pPr lvl="1">
              <a:lnSpc>
                <a:spcPct val="150000"/>
              </a:lnSpc>
            </a:pPr>
            <a:r>
              <a:rPr lang="zh-CN" altLang="en-US" dirty="0">
                <a:latin typeface="+mn-ea"/>
              </a:rPr>
              <a:t>程序</a:t>
            </a:r>
            <a:r>
              <a:rPr lang="en-US" altLang="zh-CN" dirty="0">
                <a:latin typeface="+mn-ea"/>
              </a:rPr>
              <a:t>(Program)</a:t>
            </a:r>
            <a:r>
              <a:rPr lang="zh-CN" altLang="en-US" dirty="0">
                <a:latin typeface="+mn-ea"/>
              </a:rPr>
              <a:t>：满足语法规则的语句序列。</a:t>
            </a:r>
          </a:p>
          <a:p>
            <a:pPr lvl="1">
              <a:lnSpc>
                <a:spcPct val="150000"/>
              </a:lnSpc>
            </a:pPr>
            <a:r>
              <a:rPr lang="zh-CN" altLang="en-US" dirty="0">
                <a:latin typeface="+mn-ea"/>
              </a:rPr>
              <a:t>语句</a:t>
            </a:r>
            <a:r>
              <a:rPr lang="en-US" altLang="zh-CN" dirty="0">
                <a:latin typeface="+mn-ea"/>
              </a:rPr>
              <a:t>(Sentence) </a:t>
            </a:r>
            <a:r>
              <a:rPr lang="zh-CN" altLang="en-US" dirty="0">
                <a:latin typeface="+mn-ea"/>
              </a:rPr>
              <a:t>：满足语法规则的单词序列。</a:t>
            </a:r>
          </a:p>
          <a:p>
            <a:pPr lvl="1">
              <a:lnSpc>
                <a:spcPct val="150000"/>
              </a:lnSpc>
            </a:pPr>
            <a:r>
              <a:rPr lang="zh-CN" altLang="en-US" dirty="0">
                <a:latin typeface="+mn-ea"/>
              </a:rPr>
              <a:t>单词</a:t>
            </a:r>
            <a:r>
              <a:rPr lang="en-US" altLang="zh-CN" dirty="0">
                <a:latin typeface="+mn-ea"/>
              </a:rPr>
              <a:t>(Token) </a:t>
            </a:r>
            <a:r>
              <a:rPr lang="zh-CN" altLang="en-US" dirty="0">
                <a:latin typeface="+mn-ea"/>
              </a:rPr>
              <a:t>：满足词法规则的字符串。</a:t>
            </a:r>
          </a:p>
          <a:p>
            <a:pPr>
              <a:lnSpc>
                <a:spcPct val="150000"/>
              </a:lnSpc>
            </a:pPr>
            <a:r>
              <a:rPr lang="zh-CN" altLang="en-US" sz="3200" dirty="0">
                <a:latin typeface="+mn-ea"/>
              </a:rPr>
              <a:t>例子：</a:t>
            </a:r>
            <a:endParaRPr lang="en-US" altLang="zh-CN" sz="3200" dirty="0">
              <a:latin typeface="+mn-ea"/>
            </a:endParaRPr>
          </a:p>
          <a:p>
            <a:pPr lvl="1">
              <a:lnSpc>
                <a:spcPct val="150000"/>
              </a:lnSpc>
            </a:pPr>
            <a:r>
              <a:rPr lang="zh-CN" altLang="en-US" dirty="0">
                <a:latin typeface="+mn-ea"/>
              </a:rPr>
              <a:t>变量</a:t>
            </a:r>
            <a:r>
              <a:rPr lang="en-US" altLang="zh-CN" dirty="0">
                <a:latin typeface="+mn-ea"/>
              </a:rPr>
              <a:t>:=</a:t>
            </a:r>
            <a:r>
              <a:rPr lang="zh-CN" altLang="en-US" dirty="0">
                <a:latin typeface="+mn-ea"/>
              </a:rPr>
              <a:t>表达式</a:t>
            </a:r>
          </a:p>
          <a:p>
            <a:pPr lvl="1">
              <a:lnSpc>
                <a:spcPct val="150000"/>
              </a:lnSpc>
            </a:pPr>
            <a:r>
              <a:rPr lang="en-US" altLang="zh-CN" dirty="0">
                <a:latin typeface="+mn-ea"/>
              </a:rPr>
              <a:t>if </a:t>
            </a:r>
            <a:r>
              <a:rPr lang="zh-CN" altLang="en-US" dirty="0">
                <a:latin typeface="+mn-ea"/>
              </a:rPr>
              <a:t>条件表达式 </a:t>
            </a:r>
            <a:r>
              <a:rPr lang="en-US" altLang="zh-CN" dirty="0">
                <a:latin typeface="+mn-ea"/>
              </a:rPr>
              <a:t>then </a:t>
            </a:r>
            <a:r>
              <a:rPr lang="zh-CN" altLang="en-US" dirty="0">
                <a:latin typeface="+mn-ea"/>
              </a:rPr>
              <a:t>语句</a:t>
            </a:r>
          </a:p>
          <a:p>
            <a:pPr lvl="1">
              <a:lnSpc>
                <a:spcPct val="150000"/>
              </a:lnSpc>
            </a:pPr>
            <a:r>
              <a:rPr lang="en-US" altLang="zh-CN" dirty="0">
                <a:latin typeface="+mn-ea"/>
              </a:rPr>
              <a:t>while </a:t>
            </a:r>
            <a:r>
              <a:rPr lang="zh-CN" altLang="en-US" dirty="0">
                <a:latin typeface="+mn-ea"/>
              </a:rPr>
              <a:t>条件表达式 </a:t>
            </a:r>
            <a:r>
              <a:rPr lang="en-US" altLang="zh-CN" dirty="0">
                <a:latin typeface="+mn-ea"/>
              </a:rPr>
              <a:t>do </a:t>
            </a:r>
            <a:r>
              <a:rPr lang="zh-CN" altLang="en-US" dirty="0">
                <a:latin typeface="+mn-ea"/>
              </a:rPr>
              <a:t>语句</a:t>
            </a:r>
          </a:p>
          <a:p>
            <a:pPr lvl="1">
              <a:lnSpc>
                <a:spcPct val="150000"/>
              </a:lnSpc>
            </a:pPr>
            <a:r>
              <a:rPr lang="en-US" altLang="zh-CN" dirty="0">
                <a:latin typeface="+mn-ea"/>
              </a:rPr>
              <a:t>call </a:t>
            </a:r>
            <a:r>
              <a:rPr lang="zh-CN" altLang="en-US" dirty="0">
                <a:latin typeface="+mn-ea"/>
              </a:rPr>
              <a:t>过程名</a:t>
            </a:r>
            <a:r>
              <a:rPr lang="en-US" altLang="zh-CN" dirty="0">
                <a:latin typeface="+mn-ea"/>
              </a:rPr>
              <a:t>(</a:t>
            </a:r>
            <a:r>
              <a:rPr lang="zh-CN" altLang="en-US" dirty="0">
                <a:latin typeface="+mn-ea"/>
              </a:rPr>
              <a:t>参数表</a:t>
            </a:r>
            <a:r>
              <a:rPr lang="en-US" altLang="zh-CN" dirty="0">
                <a:latin typeface="+mn-ea"/>
              </a:rPr>
              <a:t>)</a:t>
            </a:r>
          </a:p>
        </p:txBody>
      </p:sp>
      <p:sp>
        <p:nvSpPr>
          <p:cNvPr id="4" name="日期占位符 3"/>
          <p:cNvSpPr>
            <a:spLocks noGrp="1"/>
          </p:cNvSpPr>
          <p:nvPr>
            <p:ph type="dt" sz="half" idx="10"/>
          </p:nvPr>
        </p:nvSpPr>
        <p:spPr/>
        <p:txBody>
          <a:bodyPr/>
          <a:lstStyle/>
          <a:p>
            <a:fld id="{1BE94CB4-742A-460D-B46B-50FA29E72B4F}"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0600CACC-5279-40EE-A3F7-2A179AD45814}" type="slidenum">
              <a:rPr lang="en-US" altLang="zh-CN"/>
              <a:pPr/>
              <a:t>8</a:t>
            </a:fld>
            <a:endParaRPr lang="en-US" altLang="zh-CN"/>
          </a:p>
        </p:txBody>
      </p:sp>
    </p:spTree>
    <p:extLst>
      <p:ext uri="{BB962C8B-B14F-4D97-AF65-F5344CB8AC3E}">
        <p14:creationId xmlns:p14="http://schemas.microsoft.com/office/powerpoint/2010/main" val="3516364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a:noFill/>
          <a:ln/>
        </p:spPr>
        <p:txBody>
          <a:bodyPr vert="horz" lIns="92075" tIns="46038" rIns="92075" bIns="46038" rtlCol="0" anchor="ctr">
            <a:normAutofit/>
          </a:bodyPr>
          <a:lstStyle/>
          <a:p>
            <a:r>
              <a:rPr lang="zh-CN" altLang="en-US" dirty="0">
                <a:latin typeface="Times New Roman" panose="02020603050405020304" pitchFamily="18" charset="0"/>
              </a:rPr>
              <a:t>语言概述</a:t>
            </a:r>
          </a:p>
        </p:txBody>
      </p:sp>
      <p:sp>
        <p:nvSpPr>
          <p:cNvPr id="982019" name="Rectangle 3"/>
          <p:cNvSpPr>
            <a:spLocks noGrp="1" noChangeArrowheads="1"/>
          </p:cNvSpPr>
          <p:nvPr>
            <p:ph idx="1"/>
          </p:nvPr>
        </p:nvSpPr>
        <p:spPr>
          <a:noFill/>
          <a:ln/>
        </p:spPr>
        <p:txBody>
          <a:bodyPr vert="horz" lIns="92075" tIns="46038" rIns="92075" bIns="46038" rtlCol="0">
            <a:normAutofit fontScale="85000" lnSpcReduction="20000"/>
          </a:bodyPr>
          <a:lstStyle/>
          <a:p>
            <a:pPr>
              <a:lnSpc>
                <a:spcPct val="150000"/>
              </a:lnSpc>
            </a:pPr>
            <a:r>
              <a:rPr lang="zh-CN" altLang="en-US" sz="3800" dirty="0">
                <a:latin typeface="+mn-ea"/>
              </a:rPr>
              <a:t>描述形式</a:t>
            </a:r>
            <a:r>
              <a:rPr lang="en-US" altLang="zh-CN" sz="3800" dirty="0">
                <a:latin typeface="+mn-ea"/>
              </a:rPr>
              <a:t>——</a:t>
            </a:r>
            <a:r>
              <a:rPr lang="zh-CN" altLang="en-US" sz="3800" dirty="0">
                <a:latin typeface="+mn-ea"/>
              </a:rPr>
              <a:t>文法</a:t>
            </a:r>
          </a:p>
          <a:p>
            <a:pPr lvl="1">
              <a:lnSpc>
                <a:spcPct val="150000"/>
              </a:lnSpc>
            </a:pPr>
            <a:r>
              <a:rPr lang="zh-CN" altLang="en-US" sz="3200" dirty="0">
                <a:latin typeface="+mn-ea"/>
              </a:rPr>
              <a:t>语法</a:t>
            </a:r>
            <a:r>
              <a:rPr lang="en-US" altLang="zh-CN" sz="3200" dirty="0">
                <a:latin typeface="+mn-ea"/>
              </a:rPr>
              <a:t>——</a:t>
            </a:r>
            <a:r>
              <a:rPr lang="zh-CN" altLang="en-US" sz="3200" dirty="0">
                <a:latin typeface="+mn-ea"/>
              </a:rPr>
              <a:t>语句</a:t>
            </a:r>
          </a:p>
          <a:p>
            <a:pPr lvl="2">
              <a:lnSpc>
                <a:spcPct val="150000"/>
              </a:lnSpc>
            </a:pPr>
            <a:r>
              <a:rPr lang="zh-CN" altLang="en-US" sz="3200" dirty="0">
                <a:latin typeface="+mn-ea"/>
              </a:rPr>
              <a:t>语句的组成规则</a:t>
            </a:r>
          </a:p>
          <a:p>
            <a:pPr lvl="2">
              <a:lnSpc>
                <a:spcPct val="150000"/>
              </a:lnSpc>
            </a:pPr>
            <a:r>
              <a:rPr lang="zh-CN" altLang="en-US" sz="3200" dirty="0">
                <a:latin typeface="+mn-ea"/>
              </a:rPr>
              <a:t>描述方法：</a:t>
            </a:r>
            <a:r>
              <a:rPr lang="en-US" altLang="zh-CN" sz="3200" dirty="0">
                <a:latin typeface="+mn-ea"/>
              </a:rPr>
              <a:t>BNF</a:t>
            </a:r>
            <a:r>
              <a:rPr lang="zh-CN" altLang="en-US" sz="3200" dirty="0">
                <a:latin typeface="+mn-ea"/>
              </a:rPr>
              <a:t>范式、语法</a:t>
            </a:r>
            <a:r>
              <a:rPr lang="en-US" altLang="zh-CN" sz="3200" dirty="0">
                <a:latin typeface="+mn-ea"/>
              </a:rPr>
              <a:t>(</a:t>
            </a:r>
            <a:r>
              <a:rPr lang="zh-CN" altLang="en-US" sz="3200" dirty="0">
                <a:latin typeface="+mn-ea"/>
              </a:rPr>
              <a:t>描述</a:t>
            </a:r>
            <a:r>
              <a:rPr lang="en-US" altLang="zh-CN" sz="3200" dirty="0">
                <a:latin typeface="+mn-ea"/>
              </a:rPr>
              <a:t>)</a:t>
            </a:r>
            <a:r>
              <a:rPr lang="zh-CN" altLang="en-US" sz="3200" dirty="0">
                <a:latin typeface="+mn-ea"/>
              </a:rPr>
              <a:t>图</a:t>
            </a:r>
          </a:p>
          <a:p>
            <a:pPr lvl="1">
              <a:lnSpc>
                <a:spcPct val="150000"/>
              </a:lnSpc>
            </a:pPr>
            <a:r>
              <a:rPr lang="zh-CN" altLang="en-US" sz="3200" dirty="0">
                <a:latin typeface="+mn-ea"/>
              </a:rPr>
              <a:t>词法</a:t>
            </a:r>
            <a:r>
              <a:rPr lang="en-US" altLang="zh-CN" sz="3200" dirty="0">
                <a:latin typeface="+mn-ea"/>
              </a:rPr>
              <a:t>——</a:t>
            </a:r>
            <a:r>
              <a:rPr lang="zh-CN" altLang="en-US" sz="3200" dirty="0">
                <a:latin typeface="+mn-ea"/>
              </a:rPr>
              <a:t>单词</a:t>
            </a:r>
          </a:p>
          <a:p>
            <a:pPr lvl="2">
              <a:lnSpc>
                <a:spcPct val="150000"/>
              </a:lnSpc>
            </a:pPr>
            <a:r>
              <a:rPr lang="zh-CN" altLang="en-US" sz="3200" dirty="0">
                <a:latin typeface="+mn-ea"/>
              </a:rPr>
              <a:t>单词的组成规则</a:t>
            </a:r>
          </a:p>
          <a:p>
            <a:pPr lvl="2">
              <a:lnSpc>
                <a:spcPct val="150000"/>
              </a:lnSpc>
            </a:pPr>
            <a:r>
              <a:rPr lang="zh-CN" altLang="en-US" sz="3200" dirty="0">
                <a:latin typeface="+mn-ea"/>
              </a:rPr>
              <a:t>描述方法：</a:t>
            </a:r>
            <a:r>
              <a:rPr lang="en-US" altLang="zh-CN" sz="3200" dirty="0">
                <a:latin typeface="+mn-ea"/>
              </a:rPr>
              <a:t>BNF</a:t>
            </a:r>
            <a:r>
              <a:rPr lang="zh-CN" altLang="en-US" sz="3200" dirty="0">
                <a:latin typeface="+mn-ea"/>
              </a:rPr>
              <a:t>范式、正规式</a:t>
            </a:r>
          </a:p>
        </p:txBody>
      </p:sp>
      <p:sp>
        <p:nvSpPr>
          <p:cNvPr id="4" name="日期占位符 3"/>
          <p:cNvSpPr>
            <a:spLocks noGrp="1"/>
          </p:cNvSpPr>
          <p:nvPr>
            <p:ph type="dt" sz="half" idx="10"/>
          </p:nvPr>
        </p:nvSpPr>
        <p:spPr/>
        <p:txBody>
          <a:bodyPr/>
          <a:lstStyle/>
          <a:p>
            <a:fld id="{DD5BC720-3D12-4C0B-A244-EEC4F2F56859}" type="datetime1">
              <a:rPr lang="zh-CN" altLang="en-US"/>
              <a:pPr/>
              <a:t>2018-09-10</a:t>
            </a:fld>
            <a:endParaRPr lang="en-US" altLang="zh-CN"/>
          </a:p>
        </p:txBody>
      </p:sp>
      <p:sp>
        <p:nvSpPr>
          <p:cNvPr id="6" name="灯片编号占位符 5"/>
          <p:cNvSpPr>
            <a:spLocks noGrp="1"/>
          </p:cNvSpPr>
          <p:nvPr>
            <p:ph type="sldNum" sz="quarter" idx="12"/>
          </p:nvPr>
        </p:nvSpPr>
        <p:spPr/>
        <p:txBody>
          <a:bodyPr/>
          <a:lstStyle/>
          <a:p>
            <a:fld id="{69B0115C-9E38-4CF3-B86A-B46F3882D217}" type="slidenum">
              <a:rPr lang="en-US" altLang="zh-CN"/>
              <a:pPr/>
              <a:t>9</a:t>
            </a:fld>
            <a:endParaRPr lang="en-US" altLang="zh-CN"/>
          </a:p>
        </p:txBody>
      </p:sp>
    </p:spTree>
    <p:extLst>
      <p:ext uri="{BB962C8B-B14F-4D97-AF65-F5344CB8AC3E}">
        <p14:creationId xmlns:p14="http://schemas.microsoft.com/office/powerpoint/2010/main" val="121229013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1568</TotalTime>
  <Words>5236</Words>
  <Application>Microsoft Office PowerPoint</Application>
  <PresentationFormat>宽屏</PresentationFormat>
  <Paragraphs>719</Paragraphs>
  <Slides>69</Slides>
  <Notes>16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1" baseType="lpstr">
      <vt:lpstr>Arial Unicode MS</vt:lpstr>
      <vt:lpstr>WenQuanYi Micro Hei Mono</vt:lpstr>
      <vt:lpstr>等线</vt:lpstr>
      <vt:lpstr>等线 Light</vt:lpstr>
      <vt:lpstr>楷体_GB2312</vt:lpstr>
      <vt:lpstr>宋体</vt:lpstr>
      <vt:lpstr>Arial</vt:lpstr>
      <vt:lpstr>Monotype Sorts</vt:lpstr>
      <vt:lpstr>Symbol</vt:lpstr>
      <vt:lpstr>Times New Roman</vt:lpstr>
      <vt:lpstr>Office 主题​​</vt:lpstr>
      <vt:lpstr>Equation</vt:lpstr>
      <vt:lpstr>编译原理</vt:lpstr>
      <vt:lpstr>内容</vt:lpstr>
      <vt:lpstr>一、语言概述</vt:lpstr>
      <vt:lpstr>语言的特征</vt:lpstr>
      <vt:lpstr>语言概述</vt:lpstr>
      <vt:lpstr>语言概述</vt:lpstr>
      <vt:lpstr>语言概述</vt:lpstr>
      <vt:lpstr>语言概述</vt:lpstr>
      <vt:lpstr>语言概述</vt:lpstr>
      <vt:lpstr>形式语言与自动机理论的产生与作用</vt:lpstr>
      <vt:lpstr>形式语言与自动机理论的产生与作用</vt:lpstr>
      <vt:lpstr>形式语言与自动机理论的产生与作用</vt:lpstr>
      <vt:lpstr>形式语言与自动机理论的产生与作用</vt:lpstr>
      <vt:lpstr>二、语言的基本定义</vt:lpstr>
      <vt:lpstr>语言的基本定义</vt:lpstr>
      <vt:lpstr>语言的基本定义</vt:lpstr>
      <vt:lpstr>语言的基本定义</vt:lpstr>
      <vt:lpstr>语言的基本定义</vt:lpstr>
      <vt:lpstr>语言的基本定义</vt:lpstr>
      <vt:lpstr>语言的基本定义</vt:lpstr>
      <vt:lpstr>语言的基本定义</vt:lpstr>
      <vt:lpstr>语言的基本定义</vt:lpstr>
      <vt:lpstr>语言的基本定义</vt:lpstr>
      <vt:lpstr>语言的基本定义</vt:lpstr>
      <vt:lpstr>语言的基本定义</vt:lpstr>
      <vt:lpstr>语言的基本定义定义</vt:lpstr>
      <vt:lpstr>三、文法的定义</vt:lpstr>
      <vt:lpstr>句子的组成规则</vt:lpstr>
      <vt:lpstr>PowerPoint 演示文稿</vt:lpstr>
      <vt:lpstr>文法G的形式定义</vt:lpstr>
      <vt:lpstr>文法G的形式定义</vt:lpstr>
      <vt:lpstr>例： 赋值语句的文法</vt:lpstr>
      <vt:lpstr>例：  赋值语句的文法（续）</vt:lpstr>
      <vt:lpstr>产生式的简写</vt:lpstr>
      <vt:lpstr>句子的派生(推导)-从产生语言的角度</vt:lpstr>
      <vt:lpstr>句子的归约        -从识别语言的角度</vt:lpstr>
      <vt:lpstr>推导/归约举例</vt:lpstr>
      <vt:lpstr>基于产生式的变换--推导或归约</vt:lpstr>
      <vt:lpstr>(多步)推导</vt:lpstr>
      <vt:lpstr>文法G产生的语言</vt:lpstr>
      <vt:lpstr>文法G产生的语言(续)</vt:lpstr>
      <vt:lpstr>句型与句子</vt:lpstr>
      <vt:lpstr>句型与句子</vt:lpstr>
      <vt:lpstr>四、文法的分类(Chomsky体系)</vt:lpstr>
      <vt:lpstr>1. 上下文有关文法(CSG)</vt:lpstr>
      <vt:lpstr>文法举例</vt:lpstr>
      <vt:lpstr>2.上下文无关文法(CFG)</vt:lpstr>
      <vt:lpstr>文法举例1</vt:lpstr>
      <vt:lpstr>例2  标识符的文法</vt:lpstr>
      <vt:lpstr>3. 正则文法(RG)</vt:lpstr>
      <vt:lpstr>文法举例</vt:lpstr>
      <vt:lpstr>Chomsky体系——总结</vt:lpstr>
      <vt:lpstr>文法的类型</vt:lpstr>
      <vt:lpstr>ＢＮＦ范式——Backus-Naur Form     Backus-Normal Form</vt:lpstr>
      <vt:lpstr>ＢＮＦ范式——Backus-Naur Form     Backus-Normal Form</vt:lpstr>
      <vt:lpstr>五、CFG的语法树</vt:lpstr>
      <vt:lpstr>语法树</vt:lpstr>
      <vt:lpstr>语法树定义</vt:lpstr>
      <vt:lpstr>例 句子结构的表示   (文法E→E+E|E*E|(E)|id ）</vt:lpstr>
      <vt:lpstr>id+id*id的不同推导E→E+E|E*E|(E)|id</vt:lpstr>
      <vt:lpstr>最左推导与最右推导</vt:lpstr>
      <vt:lpstr>六、文法的二义性</vt:lpstr>
      <vt:lpstr>文法的二义性</vt:lpstr>
      <vt:lpstr>PowerPoint 演示文稿</vt:lpstr>
      <vt:lpstr>PowerPoint 演示文稿</vt:lpstr>
      <vt:lpstr>文法的二义性</vt:lpstr>
      <vt:lpstr>二义性（ambiguity)的定义</vt:lpstr>
      <vt:lpstr>二义性的消除</vt:lpstr>
      <vt:lpstr>七、本章小结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Dr. Wang</dc:creator>
  <cp:lastModifiedBy>王欣明</cp:lastModifiedBy>
  <cp:revision>511</cp:revision>
  <dcterms:created xsi:type="dcterms:W3CDTF">2016-09-05T01:21:07Z</dcterms:created>
  <dcterms:modified xsi:type="dcterms:W3CDTF">2018-09-10T15:31:33Z</dcterms:modified>
</cp:coreProperties>
</file>