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5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5" r:id="rId29"/>
    <p:sldId id="297" r:id="rId30"/>
    <p:sldId id="296" r:id="rId31"/>
    <p:sldId id="298" r:id="rId32"/>
    <p:sldId id="299" r:id="rId33"/>
    <p:sldId id="300" r:id="rId34"/>
    <p:sldId id="301" r:id="rId35"/>
    <p:sldId id="302" r:id="rId36"/>
    <p:sldId id="304" r:id="rId37"/>
    <p:sldId id="303" r:id="rId38"/>
    <p:sldId id="308" r:id="rId39"/>
    <p:sldId id="306" r:id="rId40"/>
    <p:sldId id="30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8" autoAdjust="0"/>
  </p:normalViewPr>
  <p:slideViewPr>
    <p:cSldViewPr snapToGrid="0">
      <p:cViewPr varScale="1">
        <p:scale>
          <a:sx n="113" d="100"/>
          <a:sy n="11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527D-8E7A-4527-9357-4ACB82ED7803}" type="datetimeFigureOut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DDFC-3E8B-4153-9B0B-289BC6058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\t </a:t>
            </a:r>
            <a:r>
              <a:rPr lang="zh-CN" altLang="en-US" b="1"/>
              <a:t>一个制表位</a:t>
            </a:r>
          </a:p>
        </p:txBody>
      </p:sp>
    </p:spTree>
    <p:extLst>
      <p:ext uri="{BB962C8B-B14F-4D97-AF65-F5344CB8AC3E}">
        <p14:creationId xmlns:p14="http://schemas.microsoft.com/office/powerpoint/2010/main" val="258132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Lexeme</a:t>
            </a:r>
            <a:r>
              <a:rPr lang="zh-CN" altLang="en-US" b="1"/>
              <a:t>：词素</a:t>
            </a:r>
          </a:p>
        </p:txBody>
      </p:sp>
    </p:spTree>
    <p:extLst>
      <p:ext uri="{BB962C8B-B14F-4D97-AF65-F5344CB8AC3E}">
        <p14:creationId xmlns:p14="http://schemas.microsoft.com/office/powerpoint/2010/main" val="206327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\t </a:t>
            </a:r>
            <a:r>
              <a:rPr lang="zh-CN" altLang="en-US" b="1"/>
              <a:t>一个制表位</a:t>
            </a:r>
          </a:p>
        </p:txBody>
      </p:sp>
    </p:spTree>
    <p:extLst>
      <p:ext uri="{BB962C8B-B14F-4D97-AF65-F5344CB8AC3E}">
        <p14:creationId xmlns:p14="http://schemas.microsoft.com/office/powerpoint/2010/main" val="95973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7476-0DCB-4384-8BD4-B615F884C664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4598-05D8-4189-AE87-01F671EABFB1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592F-E811-4499-A84C-81006D734EAD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CA9-40A3-46D9-A9D7-0DF22F58DD64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6F2-E7D7-4653-BF8F-20247065939E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A4E9-2656-449D-9B92-A572C39654A5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270-5200-467D-A7E2-D1B902B34E2F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C1F3-A75F-44CB-AD32-1BB2E23817DC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6CF5-2FBC-4332-B447-D440DB4A29CE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7EF5-B876-4C7E-956F-5CAB68406841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anhaijing.com/javascript/2017/08/06/regexp-syntax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x.im/regulex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ianshu.com/p/bed000e1830b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Lecture 4</a:t>
            </a:r>
            <a:r>
              <a:rPr lang="zh-CN" altLang="en-US" sz="3600" dirty="0"/>
              <a:t>：</a:t>
            </a:r>
            <a:r>
              <a:rPr lang="en-US" altLang="zh-CN" sz="3600" dirty="0"/>
              <a:t>Lexical Analysis I</a:t>
            </a:r>
          </a:p>
          <a:p>
            <a:r>
              <a:rPr lang="zh-CN" altLang="en-US" sz="3600" dirty="0"/>
              <a:t>词法分析</a:t>
            </a:r>
            <a:r>
              <a:rPr lang="en-US" altLang="zh-CN" sz="3600" dirty="0"/>
              <a:t>I</a:t>
            </a:r>
          </a:p>
          <a:p>
            <a:endParaRPr lang="en-US" altLang="zh-CN" dirty="0"/>
          </a:p>
          <a:p>
            <a:r>
              <a:rPr lang="en-US" altLang="zh-CN" smtClean="0"/>
              <a:t>2019</a:t>
            </a:r>
            <a:r>
              <a:rPr lang="zh-CN" altLang="en-US" smtClean="0"/>
              <a:t>年</a:t>
            </a:r>
            <a:r>
              <a:rPr lang="zh-CN" altLang="en-US" dirty="0"/>
              <a:t>秋季学期</a:t>
            </a:r>
          </a:p>
        </p:txBody>
      </p:sp>
    </p:spTree>
    <p:extLst>
      <p:ext uri="{BB962C8B-B14F-4D97-AF65-F5344CB8AC3E}">
        <p14:creationId xmlns:p14="http://schemas.microsoft.com/office/powerpoint/2010/main" val="263806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语言（</a:t>
            </a:r>
            <a:r>
              <a:rPr lang="en-US" altLang="zh-CN"/>
              <a:t>Language</a:t>
            </a:r>
            <a:r>
              <a:rPr lang="zh-CN" altLang="en-US"/>
              <a:t>）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字母表：字符的集合</a:t>
            </a:r>
            <a:endParaRPr lang="en-US" altLang="zh-CN"/>
          </a:p>
          <a:p>
            <a:r>
              <a:rPr lang="zh-CN" altLang="en-US"/>
              <a:t>语言：字母表∑上的语言，是由∑中字符组成的字符串的集合</a:t>
            </a:r>
            <a:endParaRPr lang="en-US" altLang="zh-CN"/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={0, 1}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{001, 100100}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{1, 11, 111, 1111, …}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都是定义在字母表∑的语言</a:t>
            </a:r>
          </a:p>
        </p:txBody>
      </p:sp>
    </p:spTree>
    <p:extLst>
      <p:ext uri="{BB962C8B-B14F-4D97-AF65-F5344CB8AC3E}">
        <p14:creationId xmlns:p14="http://schemas.microsoft.com/office/powerpoint/2010/main" val="398026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语言的运算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语言是一种集合，所以集合的运算也适用于语言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447926"/>
            <a:ext cx="81915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6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语言运算的例子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L={A,B,…,Z,a,b,…,z}, D={0,1,…,9}</a:t>
            </a:r>
            <a:endParaRPr lang="zh-CN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0" y="2330569"/>
            <a:ext cx="87693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2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正则语言（</a:t>
            </a:r>
            <a:r>
              <a:rPr lang="en-US" altLang="zh-CN"/>
              <a:t>Regular Language</a:t>
            </a:r>
            <a:r>
              <a:rPr lang="zh-CN" altLang="en-US"/>
              <a:t>）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正则语言的优点：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容易理解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能高效实现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具有坚实的理论基础</a:t>
            </a:r>
          </a:p>
        </p:txBody>
      </p:sp>
    </p:spTree>
    <p:extLst>
      <p:ext uri="{BB962C8B-B14F-4D97-AF65-F5344CB8AC3E}">
        <p14:creationId xmlns:p14="http://schemas.microsoft.com/office/powerpoint/2010/main" val="204877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正则表达式及其描述的语言</a:t>
            </a:r>
          </a:p>
        </p:txBody>
      </p:sp>
      <p:pic>
        <p:nvPicPr>
          <p:cNvPr id="3277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9699"/>
            <a:ext cx="72009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3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一些规定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为了去除不必要的符号，我们规定：</a:t>
            </a:r>
            <a:endParaRPr lang="en-US" altLang="zh-CN" sz="3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一元运算符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具有最高的优先级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连接运算符具有次高优先级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运算符的优先级最低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上述运算符都是左结合的（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left associative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554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令字母表为</a:t>
            </a:r>
            <a:r>
              <a:rPr lang="en-US" altLang="zh-CN"/>
              <a:t>{a, b}</a:t>
            </a:r>
            <a:endParaRPr lang="zh-CN" altLang="en-US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569"/>
            <a:ext cx="845661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48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正则语言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that can be defined by a regular expression is called 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set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regular expressions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 the same regular set, we say they are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)=(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b|a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97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一些正则语言的等价规则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6150"/>
            <a:ext cx="91313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53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/>
              <a:t>例子：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/>
              <a:t>C</a:t>
            </a:r>
            <a:r>
              <a:rPr lang="zh-CN" altLang="en-US" sz="2400" dirty="0"/>
              <a:t>语言的标识符：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CC"/>
                </a:solidFill>
              </a:rPr>
              <a:t>(a | b | ... | z | A | B | ... | Z|_)</a:t>
            </a:r>
            <a:r>
              <a:rPr lang="en-US" altLang="zh-CN" sz="2400" dirty="0"/>
              <a:t> ( </a:t>
            </a:r>
            <a:r>
              <a:rPr lang="en-US" altLang="zh-CN" sz="2400" dirty="0">
                <a:solidFill>
                  <a:srgbClr val="3333CC"/>
                </a:solidFill>
              </a:rPr>
              <a:t>(a | b | ... | z | A | B | ... | Z|_)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A50021"/>
                </a:solidFill>
              </a:rPr>
              <a:t>(0 | 1 | ... | 9)</a:t>
            </a:r>
            <a:r>
              <a:rPr lang="en-US" altLang="zh-CN" sz="2400" dirty="0"/>
              <a:t> )</a:t>
            </a:r>
            <a:r>
              <a:rPr lang="en-US" altLang="zh-CN" sz="2400" baseline="30000" dirty="0"/>
              <a:t>*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 baseline="30000" dirty="0"/>
          </a:p>
          <a:p>
            <a:pPr>
              <a:buFont typeface="Arial" panose="020B0604020202020204" pitchFamily="34" charset="0"/>
              <a:buNone/>
            </a:pPr>
            <a:endParaRPr lang="en-US" altLang="zh-CN" sz="2400" baseline="300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/>
              <a:t>还是太繁琐了，有没更简洁的表示？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76700"/>
            <a:ext cx="763428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26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回顾：编译器的结构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49" y="1825625"/>
            <a:ext cx="4174302" cy="4351338"/>
          </a:xfrm>
          <a:noFill/>
        </p:spPr>
      </p:pic>
      <p:sp>
        <p:nvSpPr>
          <p:cNvPr id="5" name="椭圆 4"/>
          <p:cNvSpPr/>
          <p:nvPr/>
        </p:nvSpPr>
        <p:spPr>
          <a:xfrm>
            <a:off x="5287703" y="1889933"/>
            <a:ext cx="3143250" cy="928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正则定义（</a:t>
            </a:r>
            <a:r>
              <a:rPr lang="en-US" altLang="zh-CN" sz="4000" b="1"/>
              <a:t> Regular Definition </a:t>
            </a:r>
            <a:r>
              <a:rPr lang="zh-CN" altLang="en-US" sz="4000"/>
              <a:t>）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76" y="2042899"/>
            <a:ext cx="9336290" cy="327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6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  <a:endParaRPr lang="zh-CN" altLang="en-US"/>
          </a:p>
        </p:txBody>
      </p:sp>
      <p:pic>
        <p:nvPicPr>
          <p:cNvPr id="4096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1" y="1912915"/>
            <a:ext cx="10260784" cy="26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93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  <a:endParaRPr lang="zh-CN" altLang="en-US"/>
          </a:p>
        </p:txBody>
      </p:sp>
      <p:pic>
        <p:nvPicPr>
          <p:cNvPr id="4198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5" y="1969401"/>
            <a:ext cx="10884604" cy="27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95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正则表达式的扩展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CN"/>
              <a:t>r+=rr*</a:t>
            </a:r>
          </a:p>
          <a:p>
            <a:pPr marL="514350" indent="-514350"/>
            <a:r>
              <a:rPr lang="en-US" altLang="zh-CN"/>
              <a:t>r?=r|</a:t>
            </a:r>
            <a:r>
              <a:rPr lang="az-Cyrl-AZ" altLang="zh-CN"/>
              <a:t>є</a:t>
            </a:r>
            <a:endParaRPr lang="en-US" altLang="zh-CN"/>
          </a:p>
          <a:p>
            <a:pPr marL="514350" indent="-514350"/>
            <a:r>
              <a:rPr lang="en-US" altLang="zh-CN"/>
              <a:t>[abc]=a|b|c, [a-z]=a|b|…|z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628775"/>
            <a:ext cx="872172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88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下列正则表达式描述什么语言？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)*a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)*a(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a*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|a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)b*)*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0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用正则表达式描述下列语言：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所有由按词典递增序排列的小写字母组成的字符串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例如：</a:t>
            </a:r>
            <a:r>
              <a:rPr lang="en-US" altLang="zh-CN" dirty="0"/>
              <a:t>add, low</a:t>
            </a:r>
            <a:r>
              <a:rPr lang="zh-CN" altLang="en-US" dirty="0"/>
              <a:t>都符合要求，而</a:t>
            </a:r>
            <a:r>
              <a:rPr lang="en-US" altLang="zh-CN" dirty="0" err="1"/>
              <a:t>zzg</a:t>
            </a:r>
            <a:r>
              <a:rPr lang="zh-CN" altLang="en-US" dirty="0"/>
              <a:t>则不符合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a*b*c*d*e*f*g*h*i*....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不以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开头的所有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只含有字母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正则表达式的其它应用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文本搜索和模糊匹配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合法性检查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文本的自动更正和编辑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信息提取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9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961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在实用中（例如</a:t>
            </a:r>
            <a:r>
              <a:rPr lang="en-US" altLang="zh-CN" dirty="0"/>
              <a:t>grep</a:t>
            </a:r>
            <a:r>
              <a:rPr lang="zh-CN" altLang="en-US" dirty="0"/>
              <a:t>，</a:t>
            </a:r>
            <a:r>
              <a:rPr lang="en-US" altLang="zh-CN" dirty="0"/>
              <a:t>vi</a:t>
            </a:r>
            <a:r>
              <a:rPr lang="zh-CN" altLang="en-US" dirty="0"/>
              <a:t>，</a:t>
            </a:r>
            <a:r>
              <a:rPr lang="en-US" altLang="zh-CN" dirty="0" err="1"/>
              <a:t>emacs</a:t>
            </a:r>
            <a:r>
              <a:rPr lang="en-US" altLang="zh-CN" dirty="0"/>
              <a:t> </a:t>
            </a:r>
            <a:r>
              <a:rPr lang="zh-CN" altLang="en-US" dirty="0"/>
              <a:t>），正则表达式的语法一般如下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两条斜线中间是正则主体，这部分可以有很多字符组成；</a:t>
            </a:r>
            <a:r>
              <a:rPr lang="en-US" altLang="zh-CN" dirty="0"/>
              <a:t>i</a:t>
            </a:r>
            <a:r>
              <a:rPr lang="zh-CN" altLang="en-US" dirty="0"/>
              <a:t>部分是修饰符，</a:t>
            </a:r>
            <a:r>
              <a:rPr lang="en-US" altLang="zh-CN" dirty="0"/>
              <a:t>i</a:t>
            </a:r>
            <a:r>
              <a:rPr lang="zh-CN" altLang="en-US" dirty="0"/>
              <a:t>的意思表示忽略大小写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字符可以是简单字符或者转义字符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0" y="2494216"/>
            <a:ext cx="10069330" cy="6668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8200" y="6128157"/>
            <a:ext cx="6918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*下面正则表达式应用部分的内容参考了 </a:t>
            </a:r>
            <a:r>
              <a:rPr lang="zh-CN" altLang="en-US" sz="1200" dirty="0">
                <a:hlinkClick r:id="rId3"/>
              </a:rPr>
              <a:t>http://yanhaijing.com/javascript/2017/08/06/regexp-syntax/</a:t>
            </a:r>
            <a:r>
              <a:rPr lang="zh-CN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92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转义字符表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50" y="1400767"/>
            <a:ext cx="5973477" cy="51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2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Lexical Analyzer vs. Syntax Analyzer (Parser)</a:t>
            </a:r>
            <a:endParaRPr lang="zh-CN" alt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24" y="1744715"/>
            <a:ext cx="8256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矩形 1"/>
          <p:cNvSpPr>
            <a:spLocks noChangeArrowheads="1"/>
          </p:cNvSpPr>
          <p:nvPr/>
        </p:nvSpPr>
        <p:spPr bwMode="auto">
          <a:xfrm>
            <a:off x="2298623" y="5481691"/>
            <a:ext cx="8031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Commonly, the interaction is implemented by having the parser call the lexical analyzer.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33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字符集合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07" y="1429430"/>
            <a:ext cx="7420735" cy="482138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03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8" y="1461109"/>
            <a:ext cx="8697097" cy="53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3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字符边界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31843" cy="39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36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分组与引用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430"/>
            <a:ext cx="9878880" cy="48309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66918" y="6075144"/>
            <a:ext cx="4341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上下文无关文法才能实现引用。因此使用引用后就已经不是正则语言了，</a:t>
            </a:r>
          </a:p>
        </p:txBody>
      </p:sp>
    </p:spTree>
    <p:extLst>
      <p:ext uri="{BB962C8B-B14F-4D97-AF65-F5344CB8AC3E}">
        <p14:creationId xmlns:p14="http://schemas.microsoft.com/office/powerpoint/2010/main" val="3420577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修饰符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1" y="1856792"/>
            <a:ext cx="11007508" cy="48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1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6854" cy="804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3" y="2720862"/>
            <a:ext cx="10511481" cy="29402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57077" y="6352143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https://jex.im/regulex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80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应用实例：网页爬虫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0859"/>
          <a:stretch/>
        </p:blipFill>
        <p:spPr>
          <a:xfrm>
            <a:off x="734917" y="1594022"/>
            <a:ext cx="8994142" cy="44855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62510" y="571019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/&lt;title&gt;(.*?)&lt;/title&gt;/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3538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应用实例：验证邮箱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1506814"/>
            <a:ext cx="1119728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合法电子邮箱由字母</a:t>
            </a:r>
            <a:r>
              <a:rPr lang="en-US" altLang="zh-CN" sz="2400" dirty="0"/>
              <a:t>a</a:t>
            </a:r>
            <a:r>
              <a:rPr lang="zh-CN" altLang="en-US" sz="2400" dirty="0"/>
              <a:t>～</a:t>
            </a:r>
            <a:r>
              <a:rPr lang="en-US" altLang="zh-CN" sz="2400" dirty="0"/>
              <a:t>z(</a:t>
            </a:r>
            <a:r>
              <a:rPr lang="zh-CN" altLang="en-US" sz="2400" dirty="0"/>
              <a:t>不区分大小写</a:t>
            </a:r>
            <a:r>
              <a:rPr lang="en-US" altLang="zh-CN" sz="2400" dirty="0"/>
              <a:t>)</a:t>
            </a:r>
            <a:r>
              <a:rPr lang="zh-CN" altLang="en-US" sz="2400" dirty="0"/>
              <a:t>、数字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9</a:t>
            </a:r>
            <a:r>
              <a:rPr lang="zh-CN" altLang="en-US" sz="2400" dirty="0"/>
              <a:t>、点、减号或下划线组成；只能以数字或字母开头和结尾，例如：</a:t>
            </a:r>
            <a:r>
              <a:rPr lang="en-US" altLang="zh-CN" sz="2400" dirty="0"/>
              <a:t>beijing.2008</a:t>
            </a:r>
            <a:r>
              <a:rPr lang="zh-CN" altLang="en-US" sz="2400" dirty="0"/>
              <a:t>；用户名长度为</a:t>
            </a:r>
            <a:r>
              <a:rPr lang="en-US" altLang="zh-CN" sz="2400" dirty="0"/>
              <a:t>4</a:t>
            </a:r>
            <a:r>
              <a:rPr lang="zh-CN" altLang="en-US" sz="2400" dirty="0"/>
              <a:t>～</a:t>
            </a:r>
            <a:r>
              <a:rPr lang="en-US" altLang="zh-CN" sz="2400" dirty="0"/>
              <a:t>18</a:t>
            </a:r>
            <a:r>
              <a:rPr lang="zh-CN" altLang="en-US" sz="2400" dirty="0"/>
              <a:t>个字符。域名由英文字母、数字及“</a:t>
            </a:r>
            <a:r>
              <a:rPr lang="en-US" altLang="zh-CN" sz="2400" dirty="0"/>
              <a:t>-”(</a:t>
            </a:r>
            <a:r>
              <a:rPr lang="zh-CN" altLang="en-US" sz="2400" dirty="0"/>
              <a:t>即连字符或减号</a:t>
            </a:r>
            <a:r>
              <a:rPr lang="en-US" altLang="zh-CN" sz="2400" dirty="0"/>
              <a:t>)</a:t>
            </a:r>
            <a:r>
              <a:rPr lang="zh-CN" altLang="en-US" sz="2400" dirty="0"/>
              <a:t>任意组合而成</a:t>
            </a:r>
            <a:r>
              <a:rPr lang="en-US" altLang="zh-CN" sz="2400" dirty="0"/>
              <a:t>, </a:t>
            </a:r>
            <a:r>
              <a:rPr lang="zh-CN" altLang="en-US" sz="2400" dirty="0"/>
              <a:t>但开头及结尾均不能含有“</a:t>
            </a:r>
            <a:r>
              <a:rPr lang="en-US" altLang="zh-CN" sz="2400" dirty="0"/>
              <a:t>-”</a:t>
            </a:r>
            <a:r>
              <a:rPr lang="zh-CN" altLang="en-US" sz="2400" dirty="0"/>
              <a:t>。 域名中字母不分大小写。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8011" y="3188887"/>
            <a:ext cx="10324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/(\d|[a-</a:t>
            </a:r>
            <a:r>
              <a:rPr lang="en-US" altLang="zh-CN" b="1" dirty="0" err="1"/>
              <a:t>zA</a:t>
            </a:r>
            <a:r>
              <a:rPr lang="en-US" altLang="zh-CN" b="1" dirty="0"/>
              <a:t>-Z])((\d|[a-</a:t>
            </a:r>
            <a:r>
              <a:rPr lang="en-US" altLang="zh-CN" b="1" dirty="0" err="1"/>
              <a:t>zA</a:t>
            </a:r>
            <a:r>
              <a:rPr lang="en-US" altLang="zh-CN" b="1" dirty="0"/>
              <a:t>-Z])|\.|\-|_){2,16}(\d|[a-</a:t>
            </a:r>
            <a:r>
              <a:rPr lang="en-US" altLang="zh-CN" b="1" dirty="0" err="1"/>
              <a:t>zA</a:t>
            </a:r>
            <a:r>
              <a:rPr lang="en-US" altLang="zh-CN" b="1" dirty="0"/>
              <a:t>-Z])@[\w]+[\w-]*[\w]+\.[\w]+/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55" y="3607613"/>
            <a:ext cx="9038967" cy="32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49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ED86-01B4-49CE-81DB-1CE40F8B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应用实例：</a:t>
            </a:r>
            <a:r>
              <a:rPr lang="en-US" altLang="zh-CN" dirty="0"/>
              <a:t>nginx</a:t>
            </a:r>
            <a:r>
              <a:rPr lang="zh-CN" altLang="en-US" dirty="0"/>
              <a:t> 反向代理服务器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C2EE6-9FC1-4DA0-9D6B-00BFF5FF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C81AF-E0AD-43E6-A1A7-B5F003B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FC011-0BE5-4248-86C9-FA64680C2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9"/>
          <a:stretch/>
        </p:blipFill>
        <p:spPr>
          <a:xfrm>
            <a:off x="1004367" y="1569391"/>
            <a:ext cx="6014271" cy="1447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067E5D-549E-4C78-938C-9F3C5B94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67" y="3870325"/>
            <a:ext cx="4943475" cy="2486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5C86B1-42CD-4DA6-9ED4-26686EF37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06" y="3179403"/>
            <a:ext cx="1887114" cy="247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406BAD-03D6-46FE-899A-F7B5BD650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605" y="3425222"/>
            <a:ext cx="4020714" cy="2821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444CE9B-3439-4169-891F-16CC301FFB28}"/>
              </a:ext>
            </a:extLst>
          </p:cNvPr>
          <p:cNvSpPr/>
          <p:nvPr/>
        </p:nvSpPr>
        <p:spPr>
          <a:xfrm>
            <a:off x="7600027" y="1569391"/>
            <a:ext cx="4386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的简单介绍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http://www.jianshu.com/p/bed000e1830b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180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127.0.0.1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URL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http://www.baidu.com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匹配浮点数（</a:t>
            </a:r>
            <a:r>
              <a:rPr lang="en-US" altLang="zh-CN" dirty="0"/>
              <a:t>12.42313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34577"/>
          <a:stretch/>
        </p:blipFill>
        <p:spPr>
          <a:xfrm>
            <a:off x="8433698" y="0"/>
            <a:ext cx="3657600" cy="4808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-1" t="21915" r="29603" b="12923"/>
          <a:stretch/>
        </p:blipFill>
        <p:spPr>
          <a:xfrm>
            <a:off x="8390661" y="4730671"/>
            <a:ext cx="3743675" cy="21273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5562" y="2628890"/>
            <a:ext cx="8248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419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/^((2[0-4]\d|25[0-5]|1\d{2}|[1-9]?\d)\.){3}(2[0-4]\d|25[0-5]|1\d{2}|[1-9]?\d)$/</a:t>
            </a:r>
            <a:endParaRPr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1132984" y="3936377"/>
            <a:ext cx="7638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b="1" dirty="0"/>
              <a:t>/[a-zA-z]+://[^\s]*/</a:t>
            </a:r>
            <a:endParaRPr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1132984" y="5589871"/>
            <a:ext cx="7638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/^(-|\+)?[1-9]\d*\.\d*|-0\.\d*[1-9]\d*$/</a:t>
            </a:r>
          </a:p>
        </p:txBody>
      </p:sp>
    </p:spTree>
    <p:extLst>
      <p:ext uri="{BB962C8B-B14F-4D97-AF65-F5344CB8AC3E}">
        <p14:creationId xmlns:p14="http://schemas.microsoft.com/office/powerpoint/2010/main" val="37738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词法分析的任务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源程序在经词法分析之前是字符的序列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if (month == March)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nday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31;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是字符序列：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tif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(month == March)\n\t\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tnday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31;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202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正则表达式还可以实现替换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" y="1475256"/>
            <a:ext cx="5870892" cy="4487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89" y="1475255"/>
            <a:ext cx="5982964" cy="11208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21017"/>
          <a:stretch/>
        </p:blipFill>
        <p:spPr>
          <a:xfrm>
            <a:off x="5950889" y="3209730"/>
            <a:ext cx="6053642" cy="217403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23145" y="5379538"/>
            <a:ext cx="2858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:%s/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\(.*\)</a:t>
            </a:r>
            <a:r>
              <a:rPr lang="en-US" altLang="zh-CN" sz="1600" dirty="0" err="1"/>
              <a:t>xyz</a:t>
            </a:r>
            <a:r>
              <a:rPr lang="en-US" altLang="zh-CN" sz="1600" dirty="0"/>
              <a:t>/</a:t>
            </a:r>
            <a:r>
              <a:rPr lang="en-US" altLang="zh-CN" sz="1600" dirty="0" err="1"/>
              <a:t>xyz</a:t>
            </a:r>
            <a:r>
              <a:rPr lang="en-US" altLang="zh-CN" sz="1600" dirty="0"/>
              <a:t>\1abc/g </a:t>
            </a:r>
          </a:p>
          <a:p>
            <a:r>
              <a:rPr lang="en-US" altLang="zh-CN" sz="1600" dirty="0"/>
              <a:t>:%s/\(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\)\(.*\)\(</a:t>
            </a:r>
            <a:r>
              <a:rPr lang="en-US" altLang="zh-CN" sz="1600" dirty="0" err="1"/>
              <a:t>xyz</a:t>
            </a:r>
            <a:r>
              <a:rPr lang="en-US" altLang="zh-CN" sz="1600" dirty="0"/>
              <a:t>\)/\3\2\1/g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987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/>
              <a:t>Chomsky hierarchy </a:t>
            </a:r>
            <a:endParaRPr lang="zh-CN" altLang="en-US"/>
          </a:p>
        </p:txBody>
      </p:sp>
      <p:pic>
        <p:nvPicPr>
          <p:cNvPr id="49155" name="Picture 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05" y="1868346"/>
            <a:ext cx="9569189" cy="235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161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Big QUESTION</a:t>
            </a:r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/>
              <a:t>如何让计算机识别用正则表达式描述的语言？</a:t>
            </a:r>
          </a:p>
        </p:txBody>
      </p:sp>
    </p:spTree>
    <p:extLst>
      <p:ext uri="{BB962C8B-B14F-4D97-AF65-F5344CB8AC3E}">
        <p14:creationId xmlns:p14="http://schemas.microsoft.com/office/powerpoint/2010/main" val="32901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非确定有限自动机（</a:t>
            </a:r>
            <a:r>
              <a:rPr lang="en-US" altLang="zh-CN"/>
              <a:t>NFA</a:t>
            </a:r>
            <a:r>
              <a:rPr lang="zh-CN" altLang="en-US"/>
              <a:t>）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428750"/>
            <a:ext cx="9023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1881189" y="5357813"/>
            <a:ext cx="8429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language defined (or accepted) by an NFA is the set of strings labeling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path from the start to an accepting state.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240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</a:t>
            </a:r>
            <a:r>
              <a:rPr lang="en-US" altLang="zh-CN"/>
              <a:t>NFA</a:t>
            </a:r>
            <a:r>
              <a:rPr lang="zh-CN" altLang="en-US"/>
              <a:t>识别语言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4005263" y="4357688"/>
            <a:ext cx="8186737" cy="714375"/>
          </a:xfrm>
        </p:spPr>
        <p:txBody>
          <a:bodyPr/>
          <a:lstStyle/>
          <a:p>
            <a:r>
              <a:rPr lang="zh-CN" altLang="en-US"/>
              <a:t>识别语言</a:t>
            </a:r>
            <a:r>
              <a:rPr lang="en-US" altLang="zh-CN"/>
              <a:t> L((a|b)*abb).</a:t>
            </a:r>
            <a:endParaRPr lang="zh-CN" altLang="en-US"/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285875"/>
            <a:ext cx="846296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88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例子：带</a:t>
            </a:r>
            <a:r>
              <a:rPr lang="az-Cyrl-AZ" altLang="zh-CN"/>
              <a:t>є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>
          <a:xfrm>
            <a:off x="4005263" y="5429250"/>
            <a:ext cx="8186737" cy="642938"/>
          </a:xfrm>
        </p:spPr>
        <p:txBody>
          <a:bodyPr/>
          <a:lstStyle/>
          <a:p>
            <a:r>
              <a:rPr lang="zh-CN" altLang="en-US"/>
              <a:t>识别语言</a:t>
            </a:r>
            <a:r>
              <a:rPr lang="en-US" altLang="zh-CN"/>
              <a:t>L(aa*|bb*).</a:t>
            </a:r>
            <a:endParaRPr lang="zh-CN" altLang="en-US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1241426"/>
            <a:ext cx="535146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0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确定有限自动机（</a:t>
            </a:r>
            <a:r>
              <a:rPr lang="en-US" altLang="zh-CN"/>
              <a:t>DFA</a:t>
            </a:r>
            <a:r>
              <a:rPr lang="zh-CN" altLang="en-US"/>
              <a:t>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deterministic finite automaton (DFA) is a special case of an NFA where:</a:t>
            </a:r>
            <a:endParaRPr lang="zh-CN" alt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2857927"/>
            <a:ext cx="8918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5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识别</a:t>
            </a:r>
            <a:r>
              <a:rPr lang="en-US" altLang="zh-CN"/>
              <a:t>(a|b)*abb</a:t>
            </a:r>
            <a:r>
              <a:rPr lang="zh-CN" altLang="en-US"/>
              <a:t>的</a:t>
            </a:r>
            <a:r>
              <a:rPr lang="en-US" altLang="zh-CN"/>
              <a:t>DFA</a:t>
            </a:r>
            <a:endParaRPr lang="zh-CN" alt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2428876"/>
            <a:ext cx="74707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2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DFA</a:t>
            </a:r>
            <a:r>
              <a:rPr lang="zh-CN" altLang="en-US"/>
              <a:t>的识别算法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11" y="1750397"/>
            <a:ext cx="57912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词法分析的任务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9125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词法分析器将其转化为</a:t>
            </a:r>
            <a:r>
              <a:rPr lang="en-US" altLang="zh-CN" dirty="0"/>
              <a:t>token</a:t>
            </a:r>
            <a:r>
              <a:rPr lang="zh-CN" altLang="en-US" dirty="0"/>
              <a:t>的序列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是指带有附加信息的字符串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&lt;“month”, id&gt;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单纯的字符串我们称为</a:t>
            </a:r>
            <a:r>
              <a:rPr lang="en-US" altLang="zh-CN" dirty="0"/>
              <a:t>lexeme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在自然语言中：名词，动词，形容词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程序语言中：标识符，关键字，数字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类别属性是包括在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中的基本信息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语法分析器每次从词法分析器获得一个</a:t>
            </a:r>
            <a:r>
              <a:rPr lang="en-US" altLang="zh-CN" dirty="0"/>
              <a:t>token</a:t>
            </a:r>
            <a:r>
              <a:rPr lang="zh-CN" altLang="en-US" dirty="0"/>
              <a:t>，对不同类别</a:t>
            </a:r>
            <a:r>
              <a:rPr lang="en-US" altLang="zh-CN" dirty="0"/>
              <a:t>token</a:t>
            </a:r>
            <a:r>
              <a:rPr lang="zh-CN" altLang="en-US" dirty="0"/>
              <a:t>的处理截然不同</a:t>
            </a:r>
          </a:p>
        </p:txBody>
      </p:sp>
    </p:spTree>
    <p:extLst>
      <p:ext uri="{BB962C8B-B14F-4D97-AF65-F5344CB8AC3E}">
        <p14:creationId xmlns:p14="http://schemas.microsoft.com/office/powerpoint/2010/main" val="228073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关键问题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CN" altLang="en-US" dirty="0"/>
              <a:t>如何识别出一个</a:t>
            </a:r>
            <a:r>
              <a:rPr lang="en-US" altLang="zh-CN" dirty="0"/>
              <a:t>token</a:t>
            </a:r>
            <a:r>
              <a:rPr lang="zh-CN" altLang="en-US" dirty="0"/>
              <a:t>？</a:t>
            </a:r>
            <a:endParaRPr lang="en-US" altLang="zh-CN" dirty="0"/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如何识别出一个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lexeme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如何知道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lexeme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的类别属性？</a:t>
            </a:r>
          </a:p>
        </p:txBody>
      </p:sp>
    </p:spTree>
    <p:extLst>
      <p:ext uri="{BB962C8B-B14F-4D97-AF65-F5344CB8AC3E}">
        <p14:creationId xmlns:p14="http://schemas.microsoft.com/office/powerpoint/2010/main" val="4393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类别定义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关键字或保留字：预先指定的单词，如</a:t>
            </a:r>
            <a:r>
              <a:rPr lang="en-US" altLang="zh-CN"/>
              <a:t>if, for, else</a:t>
            </a:r>
            <a:r>
              <a:rPr lang="zh-CN" altLang="en-US"/>
              <a:t>等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标识符：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字母开头的字母或数字序列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非保留字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数字：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正整数：首字符非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的数字序列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负数：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’-’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和正整数的连接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…………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40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词法分析的举例</a:t>
            </a:r>
          </a:p>
        </p:txBody>
      </p:sp>
      <p:pic>
        <p:nvPicPr>
          <p:cNvPr id="2560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6" y="1484314"/>
            <a:ext cx="76485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917950"/>
            <a:ext cx="7343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9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类别定义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自然语言定义方式的缺陷：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繁琐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不精确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难以被计算机处理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怎么办？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借助形式化的语言！</a:t>
            </a:r>
          </a:p>
        </p:txBody>
      </p:sp>
    </p:spTree>
    <p:extLst>
      <p:ext uri="{BB962C8B-B14F-4D97-AF65-F5344CB8AC3E}">
        <p14:creationId xmlns:p14="http://schemas.microsoft.com/office/powerpoint/2010/main" val="19179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1118</Words>
  <Application>Microsoft Office PowerPoint</Application>
  <PresentationFormat>宽屏</PresentationFormat>
  <Paragraphs>190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 Unicode MS</vt:lpstr>
      <vt:lpstr>Microsoft Yahei</vt:lpstr>
      <vt:lpstr>等线</vt:lpstr>
      <vt:lpstr>等线 Light</vt:lpstr>
      <vt:lpstr>黑体</vt:lpstr>
      <vt:lpstr>宋体</vt:lpstr>
      <vt:lpstr>Arial</vt:lpstr>
      <vt:lpstr>Symbol</vt:lpstr>
      <vt:lpstr>Times New Roman</vt:lpstr>
      <vt:lpstr>Office 主题​​</vt:lpstr>
      <vt:lpstr>编译原理</vt:lpstr>
      <vt:lpstr>回顾：编译器的结构</vt:lpstr>
      <vt:lpstr>Lexical Analyzer vs. Syntax Analyzer (Parser)</vt:lpstr>
      <vt:lpstr>词法分析的任务</vt:lpstr>
      <vt:lpstr>词法分析的任务</vt:lpstr>
      <vt:lpstr>关键问题</vt:lpstr>
      <vt:lpstr>类别定义</vt:lpstr>
      <vt:lpstr>词法分析的举例</vt:lpstr>
      <vt:lpstr>类别定义</vt:lpstr>
      <vt:lpstr>语言（Language）</vt:lpstr>
      <vt:lpstr>语言的运算</vt:lpstr>
      <vt:lpstr>语言运算的例子</vt:lpstr>
      <vt:lpstr>正则语言（Regular Language）</vt:lpstr>
      <vt:lpstr>正则表达式及其描述的语言</vt:lpstr>
      <vt:lpstr>一些规定</vt:lpstr>
      <vt:lpstr>例子</vt:lpstr>
      <vt:lpstr>正则语言</vt:lpstr>
      <vt:lpstr>一些正则语言的等价规则</vt:lpstr>
      <vt:lpstr>例子：</vt:lpstr>
      <vt:lpstr>正则定义（ Regular Definition ）</vt:lpstr>
      <vt:lpstr>Examples</vt:lpstr>
      <vt:lpstr>Examples</vt:lpstr>
      <vt:lpstr>正则表达式的扩展</vt:lpstr>
      <vt:lpstr>Examples</vt:lpstr>
      <vt:lpstr>练习</vt:lpstr>
      <vt:lpstr>练习</vt:lpstr>
      <vt:lpstr>正则表达式的其它应用</vt:lpstr>
      <vt:lpstr>正则表达式应用</vt:lpstr>
      <vt:lpstr>转义字符表</vt:lpstr>
      <vt:lpstr>字符集合</vt:lpstr>
      <vt:lpstr>量词</vt:lpstr>
      <vt:lpstr>字符边界</vt:lpstr>
      <vt:lpstr>分组与引用</vt:lpstr>
      <vt:lpstr>修饰符</vt:lpstr>
      <vt:lpstr>例子</vt:lpstr>
      <vt:lpstr>应用实例：网页爬虫</vt:lpstr>
      <vt:lpstr>应用实例：验证邮箱</vt:lpstr>
      <vt:lpstr>应用实例：nginx 反向代理服务器</vt:lpstr>
      <vt:lpstr>课堂练习</vt:lpstr>
      <vt:lpstr>正则表达式还可以实现替换</vt:lpstr>
      <vt:lpstr>Chomsky hierarchy </vt:lpstr>
      <vt:lpstr>A Big QUESTION</vt:lpstr>
      <vt:lpstr>非确定有限自动机（NFA）</vt:lpstr>
      <vt:lpstr>例子：NFA识别语言</vt:lpstr>
      <vt:lpstr>例子：带є的NFA</vt:lpstr>
      <vt:lpstr>确定有限自动机（DFA）</vt:lpstr>
      <vt:lpstr>例子</vt:lpstr>
      <vt:lpstr>基于DFA的识别算法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Dr. Wang</dc:creator>
  <cp:lastModifiedBy>Wang Xinming</cp:lastModifiedBy>
  <cp:revision>409</cp:revision>
  <dcterms:created xsi:type="dcterms:W3CDTF">2016-09-05T01:21:07Z</dcterms:created>
  <dcterms:modified xsi:type="dcterms:W3CDTF">2019-09-26T23:55:20Z</dcterms:modified>
</cp:coreProperties>
</file>