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1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9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66" r:id="rId37"/>
    <p:sldId id="294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454" autoAdjust="0"/>
  </p:normalViewPr>
  <p:slideViewPr>
    <p:cSldViewPr snapToGrid="0">
      <p:cViewPr varScale="1">
        <p:scale>
          <a:sx n="99" d="100"/>
          <a:sy n="99" d="100"/>
        </p:scale>
        <p:origin x="134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E527D-8E7A-4527-9357-4ACB82ED7803}" type="datetimeFigureOut">
              <a:rPr lang="zh-CN" altLang="en-US" smtClean="0"/>
              <a:t>2018-09-18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BDDFC-3E8B-4153-9B0B-289BC6058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32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查找所有以</a:t>
            </a:r>
            <a:r>
              <a:rPr lang="en-US" altLang="zh-CN" dirty="0" err="1"/>
              <a:t>avi</a:t>
            </a:r>
            <a:r>
              <a:rPr lang="zh-CN" altLang="en-US" dirty="0"/>
              <a:t>结尾，包含“暑假”的文件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BDDFC-3E8B-4153-9B0B-289BC605851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38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的二维数组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的指针数组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baseline="0" dirty="0"/>
              <a:t> 里面是否可以实现每行元素数量不同的二维数组？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BDDFC-3E8B-4153-9B0B-289BC605851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938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7476-0DCB-4384-8BD4-B615F884C664}" type="datetime1">
              <a:rPr lang="zh-CN" altLang="en-US" smtClean="0"/>
              <a:t>2018-09-18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42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4598-05D8-4189-AE87-01F671EABFB1}" type="datetime1">
              <a:rPr lang="zh-CN" altLang="en-US" smtClean="0"/>
              <a:t>2018-09-18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25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592F-E811-4499-A84C-81006D734EAD}" type="datetime1">
              <a:rPr lang="zh-CN" altLang="en-US" smtClean="0"/>
              <a:t>2018-09-18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522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82BC9E24-6937-45BA-B4F0-7214D40A76ED}" type="datetime1">
              <a:rPr lang="zh-CN" altLang="en-US"/>
              <a:pPr/>
              <a:t>2018-09-18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9C4056BB-B807-4BD5-AF4B-437AA88E74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534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2018-09-18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094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ECA9-40A3-46D9-A9D7-0DF22F58DD64}" type="datetime1">
              <a:rPr lang="zh-CN" altLang="en-US" smtClean="0"/>
              <a:t>2018-09-18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2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6F2-E7D7-4653-BF8F-20247065939E}" type="datetime1">
              <a:rPr lang="zh-CN" altLang="en-US" smtClean="0"/>
              <a:t>2018-09-18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78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A4E9-2656-449D-9B92-A572C39654A5}" type="datetime1">
              <a:rPr lang="zh-CN" altLang="en-US" smtClean="0"/>
              <a:t>2018-09-18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82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BDFC-085B-46F9-857E-0A37335CDB7D}" type="datetime1">
              <a:rPr lang="zh-CN" altLang="en-US" smtClean="0"/>
              <a:t>2018-09-18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76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0270-5200-467D-A7E2-D1B902B34E2F}" type="datetime1">
              <a:rPr lang="zh-CN" altLang="en-US" smtClean="0"/>
              <a:t>2018-09-18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C1F3-A75F-44CB-AD32-1BB2E23817DC}" type="datetime1">
              <a:rPr lang="zh-CN" altLang="en-US" smtClean="0"/>
              <a:t>2018-09-18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89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6CF5-2FBC-4332-B447-D440DB4A29CE}" type="datetime1">
              <a:rPr lang="zh-CN" altLang="en-US" smtClean="0"/>
              <a:t>2018-09-18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63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17EF5-B876-4C7E-956F-5CAB68406841}" type="datetime1">
              <a:rPr lang="zh-CN" altLang="en-US" smtClean="0"/>
              <a:t>2018-09-18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15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jflex.de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编译原理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600"/>
              <a:t>Lecture </a:t>
            </a:r>
            <a:r>
              <a:rPr lang="en-US" altLang="zh-CN" sz="3600" smtClean="0"/>
              <a:t>4</a:t>
            </a:r>
            <a:r>
              <a:rPr lang="zh-CN" altLang="en-US" sz="3600" smtClean="0"/>
              <a:t>：</a:t>
            </a:r>
            <a:r>
              <a:rPr lang="en-US" altLang="zh-CN" sz="3600" dirty="0"/>
              <a:t>Java </a:t>
            </a:r>
            <a:r>
              <a:rPr lang="zh-CN" altLang="en-US" sz="3600" dirty="0"/>
              <a:t>和</a:t>
            </a:r>
            <a:r>
              <a:rPr lang="en-US" altLang="zh-CN" sz="3600" dirty="0"/>
              <a:t> </a:t>
            </a:r>
            <a:r>
              <a:rPr lang="en-US" altLang="zh-CN" sz="3600" dirty="0" err="1"/>
              <a:t>JFlex</a:t>
            </a:r>
            <a:endParaRPr lang="en-US" altLang="zh-CN" sz="3600" dirty="0"/>
          </a:p>
          <a:p>
            <a:endParaRPr lang="en-US" altLang="zh-CN" dirty="0"/>
          </a:p>
          <a:p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zh-CN" altLang="en-US" dirty="0"/>
              <a:t>秋季学期</a:t>
            </a:r>
          </a:p>
        </p:txBody>
      </p:sp>
    </p:spTree>
    <p:extLst>
      <p:ext uri="{BB962C8B-B14F-4D97-AF65-F5344CB8AC3E}">
        <p14:creationId xmlns:p14="http://schemas.microsoft.com/office/powerpoint/2010/main" val="2638069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里面的正则表达式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| * + ?()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[]</a:t>
            </a:r>
            <a:r>
              <a:rPr lang="zh-CN" altLang="en-US" sz="3200" dirty="0"/>
              <a:t>和</a:t>
            </a:r>
            <a:r>
              <a:rPr lang="en-US" altLang="zh-CN" sz="3200" dirty="0"/>
              <a:t>-^.</a:t>
            </a:r>
          </a:p>
          <a:p>
            <a:pPr>
              <a:lnSpc>
                <a:spcPct val="150000"/>
              </a:lnSpc>
            </a:pPr>
            <a:r>
              <a:rPr lang="zh-CN" altLang="en-US" sz="3200" dirty="0"/>
              <a:t>例： </a:t>
            </a:r>
            <a:endParaRPr lang="en-US" altLang="zh-CN" sz="3200" dirty="0"/>
          </a:p>
          <a:p>
            <a:pPr lvl="1">
              <a:lnSpc>
                <a:spcPct val="150000"/>
              </a:lnSpc>
            </a:pPr>
            <a:r>
              <a:rPr lang="en-US" altLang="zh-CN" sz="2800" dirty="0"/>
              <a:t>[</a:t>
            </a:r>
            <a:r>
              <a:rPr lang="en-US" altLang="zh-CN" sz="2800" dirty="0" err="1"/>
              <a:t>abc</a:t>
            </a:r>
            <a:r>
              <a:rPr lang="en-US" altLang="zh-CN" sz="2800" dirty="0"/>
              <a:t>] </a:t>
            </a:r>
            <a:r>
              <a:rPr lang="zh-CN" altLang="en-US" sz="2800" dirty="0"/>
              <a:t>等价于 </a:t>
            </a:r>
            <a:r>
              <a:rPr lang="en-US" altLang="zh-CN" sz="2800" dirty="0" err="1"/>
              <a:t>a|b|c</a:t>
            </a:r>
            <a:r>
              <a:rPr lang="zh-CN" altLang="en-US" sz="2800" dirty="0"/>
              <a:t>，代表</a:t>
            </a:r>
            <a:r>
              <a:rPr lang="en-US" altLang="zh-CN" sz="2800" dirty="0" err="1"/>
              <a:t>a,b,c</a:t>
            </a:r>
            <a:r>
              <a:rPr lang="zh-CN" altLang="en-US" sz="2800" dirty="0"/>
              <a:t>的某一个字符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/>
              <a:t>[A-</a:t>
            </a:r>
            <a:r>
              <a:rPr lang="en-US" altLang="zh-CN" sz="2800" dirty="0" err="1"/>
              <a:t>Za</a:t>
            </a:r>
            <a:r>
              <a:rPr lang="en-US" altLang="zh-CN" sz="2800" dirty="0"/>
              <a:t>-z]</a:t>
            </a:r>
            <a:r>
              <a:rPr lang="zh-CN" altLang="en-US" sz="2800" dirty="0"/>
              <a:t>代表一个大写或小写字母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/>
              <a:t>[^</a:t>
            </a:r>
            <a:r>
              <a:rPr lang="en-US" altLang="zh-CN" sz="2800" dirty="0" err="1"/>
              <a:t>abc</a:t>
            </a:r>
            <a:r>
              <a:rPr lang="en-US" altLang="zh-CN" sz="2800" dirty="0"/>
              <a:t>]</a:t>
            </a:r>
            <a:r>
              <a:rPr lang="zh-CN" altLang="en-US" sz="2800" dirty="0"/>
              <a:t>代表</a:t>
            </a:r>
            <a:r>
              <a:rPr lang="en-US" altLang="zh-CN" sz="2800" dirty="0" err="1"/>
              <a:t>a,b,c</a:t>
            </a:r>
            <a:r>
              <a:rPr lang="zh-CN" altLang="en-US" sz="2800" dirty="0"/>
              <a:t>以外的一个字符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/>
              <a:t>. </a:t>
            </a:r>
            <a:r>
              <a:rPr lang="zh-CN" altLang="en-US" sz="2800" dirty="0"/>
              <a:t>代表任意一个字符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2018-09-18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89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里面的正则表达式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当需要匹配</a:t>
            </a:r>
            <a:r>
              <a:rPr lang="en-US" altLang="zh-CN" dirty="0"/>
              <a:t>| * + ?()</a:t>
            </a:r>
            <a:r>
              <a:rPr lang="zh-CN" altLang="en-US" dirty="0"/>
              <a:t>等符号时，可以用</a:t>
            </a:r>
            <a:r>
              <a:rPr lang="en-US" altLang="zh-CN" dirty="0"/>
              <a:t>\</a:t>
            </a:r>
            <a:r>
              <a:rPr lang="zh-CN" altLang="en-US" dirty="0"/>
              <a:t>后面紧跟要匹配的字符来表示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例： </a:t>
            </a:r>
            <a:r>
              <a:rPr lang="en-US" altLang="zh-CN" dirty="0"/>
              <a:t>\*</a:t>
            </a:r>
            <a:r>
              <a:rPr lang="zh-CN" altLang="en-US" dirty="0"/>
              <a:t>代表字符*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也可以用</a:t>
            </a:r>
            <a:r>
              <a:rPr lang="en-US" altLang="zh-CN" dirty="0"/>
              <a:t>[]</a:t>
            </a:r>
            <a:r>
              <a:rPr lang="zh-CN" altLang="en-US" dirty="0"/>
              <a:t>括住所要匹配的字符来表示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例： </a:t>
            </a:r>
            <a:r>
              <a:rPr lang="en-US" altLang="zh-CN" dirty="0"/>
              <a:t>[*]</a:t>
            </a:r>
            <a:r>
              <a:rPr lang="zh-CN" altLang="en-US" dirty="0"/>
              <a:t>代表字符*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2018-09-18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040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里面的正则表达式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boolean</a:t>
            </a:r>
            <a:r>
              <a:rPr lang="en-US" altLang="zh-CN" dirty="0"/>
              <a:t> matches(String regex)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returns if the current string matches the regular expression regex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例： </a:t>
            </a:r>
            <a:r>
              <a:rPr lang="en-US" altLang="zh-CN" dirty="0"/>
              <a:t>String </a:t>
            </a:r>
            <a:r>
              <a:rPr lang="en-US" altLang="zh-CN" dirty="0" err="1"/>
              <a:t>st</a:t>
            </a:r>
            <a:r>
              <a:rPr lang="en-US" altLang="zh-CN" dirty="0"/>
              <a:t> = “I am in Class B”;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st.matches</a:t>
            </a:r>
            <a:r>
              <a:rPr lang="en-US" altLang="zh-CN" dirty="0"/>
              <a:t>(“[a-</a:t>
            </a:r>
            <a:r>
              <a:rPr lang="en-US" altLang="zh-CN" dirty="0" err="1"/>
              <a:t>zA</a:t>
            </a:r>
            <a:r>
              <a:rPr lang="en-US" altLang="zh-CN" dirty="0"/>
              <a:t>-Z ]*(A|B)”); //</a:t>
            </a:r>
            <a:r>
              <a:rPr lang="zh-CN" altLang="en-US" dirty="0"/>
              <a:t>返回</a:t>
            </a:r>
            <a:r>
              <a:rPr lang="en-US" altLang="zh-CN" dirty="0"/>
              <a:t>true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st.matches</a:t>
            </a:r>
            <a:r>
              <a:rPr lang="en-US" altLang="zh-CN" dirty="0"/>
              <a:t>(“I[A-Z ]*”); //</a:t>
            </a:r>
            <a:r>
              <a:rPr lang="zh-CN" altLang="en-US" dirty="0"/>
              <a:t>返回</a:t>
            </a:r>
            <a:r>
              <a:rPr lang="en-US" altLang="zh-CN" dirty="0"/>
              <a:t>false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2018-09-18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505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更高效的方法：使用</a:t>
            </a:r>
            <a:r>
              <a:rPr lang="en-US" altLang="zh-CN" dirty="0"/>
              <a:t>Pattern</a:t>
            </a:r>
            <a:r>
              <a:rPr lang="zh-CN" altLang="en-US" dirty="0"/>
              <a:t>和</a:t>
            </a:r>
            <a:r>
              <a:rPr lang="en-US" altLang="zh-CN" dirty="0"/>
              <a:t>Matcher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556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java.util.regex</a:t>
            </a:r>
            <a:r>
              <a:rPr lang="en-US" altLang="zh-CN" dirty="0"/>
              <a:t>.*;</a:t>
            </a:r>
            <a:br>
              <a:rPr lang="en-US" altLang="zh-CN" dirty="0"/>
            </a:br>
            <a:r>
              <a:rPr lang="en-US" altLang="zh-CN" dirty="0"/>
              <a:t>Pattern p;</a:t>
            </a:r>
            <a:br>
              <a:rPr lang="en-US" altLang="zh-CN" dirty="0"/>
            </a:br>
            <a:r>
              <a:rPr lang="en-US" altLang="zh-CN" dirty="0"/>
              <a:t>Matcher m;</a:t>
            </a:r>
            <a:br>
              <a:rPr lang="en-US" altLang="zh-CN" dirty="0"/>
            </a:br>
            <a:r>
              <a:rPr lang="en-US" altLang="zh-CN" dirty="0"/>
              <a:t>p = </a:t>
            </a:r>
            <a:r>
              <a:rPr lang="en-US" altLang="zh-CN" dirty="0" err="1"/>
              <a:t>Pattern.compile</a:t>
            </a:r>
            <a:r>
              <a:rPr lang="en-US" altLang="zh-CN" dirty="0"/>
              <a:t>(&lt;</a:t>
            </a:r>
            <a:r>
              <a:rPr lang="zh-CN" altLang="en-US" dirty="0"/>
              <a:t>正则表达式</a:t>
            </a:r>
            <a:r>
              <a:rPr lang="en-US" altLang="zh-CN" dirty="0"/>
              <a:t>&gt;);</a:t>
            </a:r>
            <a:br>
              <a:rPr lang="en-US" altLang="zh-CN" dirty="0"/>
            </a:br>
            <a:r>
              <a:rPr lang="en-US" altLang="zh-CN" dirty="0"/>
              <a:t>m = </a:t>
            </a:r>
            <a:r>
              <a:rPr lang="en-US" altLang="zh-CN" dirty="0" err="1"/>
              <a:t>p.matcher</a:t>
            </a:r>
            <a:r>
              <a:rPr lang="en-US" altLang="zh-CN" dirty="0"/>
              <a:t>(&lt;</a:t>
            </a:r>
            <a:r>
              <a:rPr lang="zh-CN" altLang="en-US" dirty="0"/>
              <a:t>输入串</a:t>
            </a:r>
            <a:r>
              <a:rPr lang="en-US" altLang="zh-CN" dirty="0"/>
              <a:t>&gt;);</a:t>
            </a:r>
            <a:br>
              <a:rPr lang="en-US" altLang="zh-CN" dirty="0"/>
            </a:br>
            <a:r>
              <a:rPr lang="en-US" altLang="zh-CN" dirty="0"/>
              <a:t>while (</a:t>
            </a:r>
            <a:r>
              <a:rPr lang="en-US" altLang="zh-CN" dirty="0" err="1"/>
              <a:t>m.find</a:t>
            </a:r>
            <a:r>
              <a:rPr lang="en-US" altLang="zh-CN" dirty="0"/>
              <a:t>()){</a:t>
            </a:r>
            <a:br>
              <a:rPr lang="en-US" altLang="zh-CN" dirty="0"/>
            </a:br>
            <a:r>
              <a:rPr lang="en-US" altLang="zh-CN" dirty="0"/>
              <a:t>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("Found the text \"" + </a:t>
            </a:r>
            <a:br>
              <a:rPr lang="en-US" altLang="zh-CN" dirty="0"/>
            </a:br>
            <a:r>
              <a:rPr lang="en-US" altLang="zh-CN" dirty="0"/>
              <a:t>                                 </a:t>
            </a:r>
            <a:r>
              <a:rPr lang="en-US" altLang="zh-CN" dirty="0" err="1"/>
              <a:t>m.group</a:t>
            </a:r>
            <a:r>
              <a:rPr lang="en-US" altLang="zh-CN" dirty="0"/>
              <a:t>() + "\" starting at index " + </a:t>
            </a:r>
            <a:br>
              <a:rPr lang="en-US" altLang="zh-CN" dirty="0"/>
            </a:br>
            <a:r>
              <a:rPr lang="en-US" altLang="zh-CN" dirty="0"/>
              <a:t>                                 </a:t>
            </a:r>
            <a:r>
              <a:rPr lang="en-US" altLang="zh-CN" dirty="0" err="1"/>
              <a:t>m.start</a:t>
            </a:r>
            <a:r>
              <a:rPr lang="en-US" altLang="zh-CN" dirty="0"/>
              <a:t>() + " and ending at index " +</a:t>
            </a:r>
            <a:br>
              <a:rPr lang="en-US" altLang="zh-CN" dirty="0"/>
            </a:br>
            <a:r>
              <a:rPr lang="en-US" altLang="zh-CN" dirty="0"/>
              <a:t>                                 (</a:t>
            </a:r>
            <a:r>
              <a:rPr lang="en-US" altLang="zh-CN" dirty="0" err="1"/>
              <a:t>m.end</a:t>
            </a:r>
            <a:r>
              <a:rPr lang="en-US" altLang="zh-CN" dirty="0"/>
              <a:t>() - 1) + ".");</a:t>
            </a:r>
            <a:br>
              <a:rPr lang="en-US" altLang="zh-CN" dirty="0"/>
            </a:br>
            <a:r>
              <a:rPr lang="en-US" altLang="zh-CN" dirty="0"/>
              <a:t>}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2018-09-18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37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正则表达式匹配的特点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在匹配正则表达式时，如果同时匹配到多个子串，将取最长的一个</a:t>
            </a:r>
            <a:br>
              <a:rPr lang="zh-CN" altLang="en-US" dirty="0"/>
            </a:b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正则表达式</a:t>
            </a:r>
            <a:r>
              <a:rPr lang="en-US" altLang="zh-CN" dirty="0"/>
              <a:t>: 11|111|1111</a:t>
            </a:r>
            <a:br>
              <a:rPr lang="en-US" altLang="zh-CN" dirty="0"/>
            </a:br>
            <a:r>
              <a:rPr lang="zh-CN" altLang="en-US" dirty="0"/>
              <a:t>输入串</a:t>
            </a:r>
            <a:r>
              <a:rPr lang="en-US" altLang="zh-CN" dirty="0"/>
              <a:t>: 101 + 10 = 111 , 11111 = 10000 + 1111</a:t>
            </a:r>
            <a:br>
              <a:rPr lang="en-US" altLang="zh-CN" dirty="0"/>
            </a:br>
            <a:r>
              <a:rPr lang="en-US" altLang="zh-CN" dirty="0"/>
              <a:t>Found the text "111" starting at index 11 and ending at index</a:t>
            </a:r>
            <a:br>
              <a:rPr lang="en-US" altLang="zh-CN" dirty="0"/>
            </a:br>
            <a:r>
              <a:rPr lang="en-US" altLang="zh-CN" dirty="0"/>
              <a:t>14.</a:t>
            </a:r>
            <a:br>
              <a:rPr lang="en-US" altLang="zh-CN" dirty="0"/>
            </a:br>
            <a:r>
              <a:rPr lang="en-US" altLang="zh-CN" dirty="0"/>
              <a:t>Found the text "1111" starting at index 17 and ending at index</a:t>
            </a:r>
            <a:br>
              <a:rPr lang="en-US" altLang="zh-CN" dirty="0"/>
            </a:br>
            <a:r>
              <a:rPr lang="en-US" altLang="zh-CN" dirty="0"/>
              <a:t>21.</a:t>
            </a:r>
            <a:br>
              <a:rPr lang="en-US" altLang="zh-CN" dirty="0"/>
            </a:br>
            <a:r>
              <a:rPr lang="en-US" altLang="zh-CN" dirty="0"/>
              <a:t>Found the text "1111" starting at index 33 and ending at index</a:t>
            </a:r>
            <a:br>
              <a:rPr lang="en-US" altLang="zh-CN" dirty="0"/>
            </a:br>
            <a:r>
              <a:rPr lang="en-US" altLang="zh-CN" dirty="0"/>
              <a:t>37.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2018-09-18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767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数组的声明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声明方式</a:t>
            </a:r>
            <a:br>
              <a:rPr lang="zh-CN" altLang="en-US" dirty="0"/>
            </a:br>
            <a:r>
              <a:rPr lang="en-US" altLang="zh-CN" dirty="0"/>
              <a:t>• </a:t>
            </a:r>
            <a:r>
              <a:rPr lang="zh-CN" altLang="en-US" dirty="0"/>
              <a:t>元素类型 数组名</a:t>
            </a:r>
            <a:r>
              <a:rPr lang="en-US" altLang="zh-CN" dirty="0"/>
              <a:t>[] </a:t>
            </a:r>
            <a:r>
              <a:rPr lang="zh-CN" altLang="en-US" dirty="0"/>
              <a:t>或 元素类型</a:t>
            </a:r>
            <a:r>
              <a:rPr lang="en-US" altLang="zh-CN" dirty="0"/>
              <a:t>[] </a:t>
            </a:r>
            <a:r>
              <a:rPr lang="zh-CN" altLang="en-US" dirty="0"/>
              <a:t>数组名</a:t>
            </a:r>
            <a:br>
              <a:rPr lang="zh-CN" altLang="en-US" dirty="0"/>
            </a:br>
            <a:r>
              <a:rPr lang="zh-CN" altLang="en-US" dirty="0"/>
              <a:t>例如： </a:t>
            </a:r>
            <a:r>
              <a:rPr lang="en-US" altLang="zh-CN" dirty="0"/>
              <a:t>int[] a;</a:t>
            </a:r>
            <a:br>
              <a:rPr lang="en-US" altLang="zh-CN" dirty="0"/>
            </a:br>
            <a:r>
              <a:rPr lang="en-US" altLang="zh-CN" dirty="0"/>
              <a:t>            int a[];</a:t>
            </a:r>
            <a:br>
              <a:rPr lang="en-US" altLang="zh-CN" dirty="0"/>
            </a:br>
            <a:r>
              <a:rPr lang="en-US" altLang="zh-CN" dirty="0"/>
              <a:t>a</a:t>
            </a:r>
            <a:r>
              <a:rPr lang="zh-CN" altLang="en-US" dirty="0"/>
              <a:t>实际上是指向</a:t>
            </a:r>
            <a:r>
              <a:rPr lang="en-US" altLang="zh-CN" dirty="0"/>
              <a:t>int</a:t>
            </a:r>
            <a:r>
              <a:rPr lang="zh-CN" altLang="en-US" dirty="0"/>
              <a:t>数组类型的对象引用，初始值为</a:t>
            </a:r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2018-09-18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833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数组的使用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600" dirty="0"/>
              <a:t>分配空间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• a = new int[n];//n</a:t>
            </a:r>
            <a:r>
              <a:rPr lang="zh-CN" altLang="en-US" dirty="0"/>
              <a:t>可以是常量，也可以是变量，也可以是整型表达式，数组元素的下标从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n-1.</a:t>
            </a:r>
            <a:br>
              <a:rPr lang="en-US" altLang="zh-CN" dirty="0"/>
            </a:br>
            <a:r>
              <a:rPr lang="en-US" altLang="zh-CN" dirty="0"/>
              <a:t>• a</a:t>
            </a:r>
            <a:r>
              <a:rPr lang="zh-CN" altLang="en-US" dirty="0"/>
              <a:t>的地址值放在栈</a:t>
            </a:r>
            <a:r>
              <a:rPr lang="en-US" altLang="zh-CN" dirty="0"/>
              <a:t>(stack)</a:t>
            </a:r>
            <a:r>
              <a:rPr lang="zh-CN" altLang="en-US" dirty="0"/>
              <a:t>空间中， </a:t>
            </a:r>
            <a:r>
              <a:rPr lang="en-US" altLang="zh-CN" dirty="0"/>
              <a:t>new</a:t>
            </a:r>
            <a:r>
              <a:rPr lang="zh-CN" altLang="en-US" dirty="0"/>
              <a:t>出来的空间在堆</a:t>
            </a:r>
            <a:r>
              <a:rPr lang="en-US" altLang="zh-CN" dirty="0"/>
              <a:t>(heap)</a:t>
            </a:r>
            <a:r>
              <a:rPr lang="zh-CN" altLang="en-US" dirty="0"/>
              <a:t>空间中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2018-09-18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701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数组的使用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访问数组元素：数组名</a:t>
            </a:r>
            <a:r>
              <a:rPr lang="en-US" altLang="zh-CN" dirty="0"/>
              <a:t>[</a:t>
            </a:r>
            <a:r>
              <a:rPr lang="zh-CN" altLang="en-US" dirty="0"/>
              <a:t>下标</a:t>
            </a:r>
            <a:r>
              <a:rPr lang="en-US" altLang="zh-CN" dirty="0"/>
              <a:t>]</a:t>
            </a:r>
            <a:br>
              <a:rPr lang="en-US" altLang="zh-CN" dirty="0"/>
            </a:br>
            <a:r>
              <a:rPr lang="en-US" altLang="zh-CN" dirty="0"/>
              <a:t>• a[i]</a:t>
            </a:r>
            <a:br>
              <a:rPr lang="en-US" altLang="zh-CN" dirty="0"/>
            </a:br>
            <a:r>
              <a:rPr lang="en-US" altLang="zh-CN" dirty="0"/>
              <a:t>• </a:t>
            </a:r>
            <a:r>
              <a:rPr lang="zh-CN" altLang="en-US" dirty="0"/>
              <a:t>获得数组元素个数：数组名</a:t>
            </a:r>
            <a:r>
              <a:rPr lang="en-US" altLang="zh-CN" dirty="0"/>
              <a:t>.length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for (int i=0; i&lt;</a:t>
            </a:r>
            <a:r>
              <a:rPr lang="en-US" altLang="zh-CN" dirty="0" err="1"/>
              <a:t>a.length</a:t>
            </a:r>
            <a:r>
              <a:rPr lang="en-US" altLang="zh-CN" dirty="0"/>
              <a:t>; i++)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(a[i]);</a:t>
            </a:r>
            <a:r>
              <a:rPr lang="en-US" altLang="zh-CN" sz="3600" dirty="0"/>
              <a:t> </a:t>
            </a:r>
            <a:br>
              <a:rPr lang="en-US" altLang="zh-CN" sz="3600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2018-09-18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190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数组的赋值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a=b; //</a:t>
            </a:r>
            <a:r>
              <a:rPr lang="zh-CN" altLang="en-US" dirty="0"/>
              <a:t>浅赋值，将</a:t>
            </a:r>
            <a:r>
              <a:rPr lang="en-US" altLang="zh-CN" dirty="0"/>
              <a:t>b</a:t>
            </a:r>
            <a:r>
              <a:rPr lang="zh-CN" altLang="en-US" dirty="0"/>
              <a:t>中的地址值赋给</a:t>
            </a:r>
            <a:r>
              <a:rPr lang="en-US" altLang="zh-CN" dirty="0"/>
              <a:t>a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for (int i=0; i&lt;</a:t>
            </a:r>
            <a:r>
              <a:rPr lang="en-US" altLang="zh-CN" dirty="0" err="1"/>
              <a:t>b.length</a:t>
            </a:r>
            <a:r>
              <a:rPr lang="en-US" altLang="zh-CN" dirty="0"/>
              <a:t>; i++) a[i] = b[i]; </a:t>
            </a:r>
          </a:p>
          <a:p>
            <a:pPr marL="0" indent="0">
              <a:buNone/>
            </a:pPr>
            <a:r>
              <a:rPr lang="en-US" altLang="zh-CN" dirty="0"/>
              <a:t>  //</a:t>
            </a:r>
            <a:r>
              <a:rPr lang="zh-CN" altLang="en-US" dirty="0"/>
              <a:t>深赋值，将</a:t>
            </a:r>
            <a:r>
              <a:rPr lang="en-US" altLang="zh-CN" dirty="0"/>
              <a:t>b</a:t>
            </a:r>
            <a:r>
              <a:rPr lang="zh-CN" altLang="en-US" dirty="0"/>
              <a:t>中元素的值逐一赋给</a:t>
            </a:r>
            <a:r>
              <a:rPr lang="en-US" altLang="zh-CN" dirty="0"/>
              <a:t>a</a:t>
            </a:r>
            <a:r>
              <a:rPr lang="zh-CN" altLang="en-US" dirty="0"/>
              <a:t>中的对应元素</a:t>
            </a:r>
            <a:br>
              <a:rPr lang="zh-CN" altLang="en-US" dirty="0"/>
            </a:b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调用函数时的参数传递，函数值的返回均属于浅赋值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2018-09-18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31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二维数组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声明</a:t>
            </a:r>
            <a:br>
              <a:rPr lang="zh-CN" altLang="en-US" dirty="0"/>
            </a:br>
            <a:r>
              <a:rPr lang="en-US" altLang="zh-CN" dirty="0"/>
              <a:t>int a[][]; int[][] a;</a:t>
            </a:r>
            <a:br>
              <a:rPr lang="en-US" altLang="zh-CN" dirty="0"/>
            </a:b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分配空间</a:t>
            </a:r>
            <a:br>
              <a:rPr lang="zh-CN" altLang="en-US" dirty="0"/>
            </a:br>
            <a:r>
              <a:rPr lang="en-US" altLang="zh-CN" dirty="0"/>
              <a:t>• a = new int[n][m]; //</a:t>
            </a:r>
            <a:r>
              <a:rPr lang="zh-CN" altLang="en-US" dirty="0"/>
              <a:t>合法</a:t>
            </a:r>
            <a:br>
              <a:rPr lang="zh-CN" altLang="en-US" dirty="0"/>
            </a:br>
            <a:r>
              <a:rPr lang="en-US" altLang="zh-CN" dirty="0"/>
              <a:t>• a = new int[n][]; //</a:t>
            </a:r>
            <a:r>
              <a:rPr lang="zh-CN" altLang="en-US" dirty="0"/>
              <a:t>合法</a:t>
            </a:r>
            <a:br>
              <a:rPr lang="zh-CN" altLang="en-US" dirty="0"/>
            </a:br>
            <a:r>
              <a:rPr lang="en-US" altLang="zh-CN" dirty="0"/>
              <a:t>• a[i] = new int[m]; //</a:t>
            </a:r>
            <a:r>
              <a:rPr lang="zh-CN" altLang="en-US" dirty="0"/>
              <a:t>合法，二维数组每一行的列数可能不同</a:t>
            </a:r>
            <a:br>
              <a:rPr lang="zh-CN" altLang="en-US" dirty="0"/>
            </a:br>
            <a:r>
              <a:rPr lang="en-US" altLang="zh-CN" dirty="0"/>
              <a:t>• a = new int[][m]; //</a:t>
            </a:r>
            <a:r>
              <a:rPr lang="zh-CN" altLang="en-US" dirty="0"/>
              <a:t>非法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2018-09-18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283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 </a:t>
            </a:r>
            <a:r>
              <a:rPr lang="zh-CN" altLang="en-US" dirty="0"/>
              <a:t>概述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JFlex</a:t>
            </a:r>
            <a:r>
              <a:rPr lang="en-US" altLang="zh-CN" dirty="0"/>
              <a:t> </a:t>
            </a:r>
            <a:r>
              <a:rPr lang="zh-CN" altLang="en-US" dirty="0"/>
              <a:t>介绍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第一次课程作业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2018-09-18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951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词法分析生成器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A lexical analyzer generator is a program that generates lexical analyzers.</a:t>
            </a:r>
            <a:br>
              <a:rPr lang="en-US" altLang="zh-CN" dirty="0"/>
            </a:br>
            <a:r>
              <a:rPr lang="en-US" altLang="zh-CN" dirty="0"/>
              <a:t>• Input: an input file specifying the lexical analyzers</a:t>
            </a:r>
            <a:br>
              <a:rPr lang="en-US" altLang="zh-CN" dirty="0"/>
            </a:br>
            <a:r>
              <a:rPr lang="en-US" altLang="zh-CN" dirty="0"/>
              <a:t>• Output: source code of the lexical analyzer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2018-09-18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397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词法分析生成器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2018-09-18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972" y="1918387"/>
            <a:ext cx="6288055" cy="421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218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主要的生成器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848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altLang="zh-CN" sz="3200" dirty="0"/>
              <a:t>Lex</a:t>
            </a:r>
          </a:p>
          <a:p>
            <a:pPr lvl="1">
              <a:lnSpc>
                <a:spcPct val="160000"/>
              </a:lnSpc>
            </a:pPr>
            <a:r>
              <a:rPr lang="en-US" altLang="zh-CN" sz="2800" dirty="0"/>
              <a:t>written by Eric Schmidt and Mike </a:t>
            </a:r>
            <a:r>
              <a:rPr lang="en-US" altLang="zh-CN" sz="2800" dirty="0" err="1"/>
              <a:t>Lesk</a:t>
            </a:r>
            <a:endParaRPr lang="en-US" altLang="zh-CN" sz="2800" dirty="0"/>
          </a:p>
          <a:p>
            <a:pPr lvl="1">
              <a:lnSpc>
                <a:spcPct val="160000"/>
              </a:lnSpc>
            </a:pPr>
            <a:r>
              <a:rPr lang="en-US" altLang="zh-CN" sz="2800" dirty="0"/>
              <a:t>Generate C code</a:t>
            </a:r>
          </a:p>
          <a:p>
            <a:pPr>
              <a:lnSpc>
                <a:spcPct val="160000"/>
              </a:lnSpc>
            </a:pPr>
            <a:r>
              <a:rPr lang="en-US" altLang="zh-CN" sz="3200" dirty="0"/>
              <a:t>Flex: Fast Lexical Analyzer Generator</a:t>
            </a:r>
          </a:p>
          <a:p>
            <a:pPr lvl="1">
              <a:lnSpc>
                <a:spcPct val="160000"/>
              </a:lnSpc>
            </a:pPr>
            <a:r>
              <a:rPr lang="en-US" altLang="zh-CN" sz="2800" dirty="0"/>
              <a:t>Generate C code</a:t>
            </a:r>
          </a:p>
          <a:p>
            <a:pPr>
              <a:lnSpc>
                <a:spcPct val="160000"/>
              </a:lnSpc>
            </a:pPr>
            <a:r>
              <a:rPr lang="en-US" altLang="zh-CN" sz="3200" dirty="0"/>
              <a:t>Flex++</a:t>
            </a:r>
          </a:p>
          <a:p>
            <a:pPr lvl="1">
              <a:lnSpc>
                <a:spcPct val="160000"/>
              </a:lnSpc>
            </a:pPr>
            <a:r>
              <a:rPr lang="en-US" altLang="zh-CN" sz="2800" dirty="0"/>
              <a:t>Generate C++ code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2018-09-18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064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Lex</a:t>
            </a:r>
            <a:r>
              <a:rPr lang="zh-CN" altLang="en-US" dirty="0"/>
              <a:t>的发明人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2018-09-18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752" y="1965455"/>
            <a:ext cx="4069414" cy="361969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569" y="1851349"/>
            <a:ext cx="24669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16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主要的生成器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 err="1"/>
              <a:t>JLex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en-US" altLang="zh-CN" sz="3600" dirty="0"/>
              <a:t>• Generate Java code</a:t>
            </a:r>
          </a:p>
          <a:p>
            <a:pPr>
              <a:lnSpc>
                <a:spcPct val="150000"/>
              </a:lnSpc>
            </a:pPr>
            <a:r>
              <a:rPr lang="en-US" altLang="zh-CN" sz="4000" dirty="0" err="1"/>
              <a:t>JFlex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en-US" altLang="zh-CN" sz="3600" dirty="0"/>
              <a:t>• The Fast Scanner Generator for Java</a:t>
            </a:r>
            <a:br>
              <a:rPr lang="en-US" altLang="zh-CN" sz="3600" dirty="0"/>
            </a:br>
            <a:r>
              <a:rPr lang="en-US" altLang="zh-CN" sz="3600" dirty="0"/>
              <a:t>• The tool used in our course</a:t>
            </a:r>
            <a:br>
              <a:rPr lang="en-US" altLang="zh-CN" sz="3600" dirty="0"/>
            </a:br>
            <a:r>
              <a:rPr lang="en-US" altLang="zh-CN" sz="3600" dirty="0"/>
              <a:t>• </a:t>
            </a:r>
            <a:r>
              <a:rPr lang="en-US" altLang="zh-CN" sz="3600" dirty="0">
                <a:hlinkClick r:id="rId2"/>
              </a:rPr>
              <a:t>http://jflex.de/</a:t>
            </a:r>
            <a:r>
              <a:rPr lang="en-US" altLang="zh-CN" sz="3600" dirty="0"/>
              <a:t>  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2018-09-18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990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Jflex</a:t>
            </a:r>
            <a:r>
              <a:rPr lang="zh-CN" altLang="en-US" dirty="0"/>
              <a:t>输入文件的构成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2018-09-18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6997"/>
            <a:ext cx="5292186" cy="361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33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Jflex</a:t>
            </a:r>
            <a:r>
              <a:rPr lang="zh-CN" altLang="en-US" dirty="0"/>
              <a:t>输入文件的构成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2018-09-18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57" y="2122811"/>
            <a:ext cx="66294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517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Options and declarations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dirty="0"/>
              <a:t>%class "</a:t>
            </a:r>
            <a:r>
              <a:rPr lang="en-US" altLang="zh-CN" dirty="0" err="1"/>
              <a:t>classname</a:t>
            </a:r>
            <a:r>
              <a:rPr lang="en-US" altLang="zh-CN" dirty="0"/>
              <a:t>“</a:t>
            </a:r>
            <a:br>
              <a:rPr lang="en-US" altLang="zh-CN" dirty="0"/>
            </a:br>
            <a:r>
              <a:rPr lang="en-US" altLang="zh-CN" dirty="0"/>
              <a:t>• Tells </a:t>
            </a:r>
            <a:r>
              <a:rPr lang="en-US" altLang="zh-CN" dirty="0" err="1"/>
              <a:t>JFlex</a:t>
            </a:r>
            <a:r>
              <a:rPr lang="en-US" altLang="zh-CN" dirty="0"/>
              <a:t> to give the generated class the name "</a:t>
            </a:r>
            <a:r>
              <a:rPr lang="en-US" altLang="zh-CN" dirty="0" err="1"/>
              <a:t>classname</a:t>
            </a:r>
            <a:r>
              <a:rPr lang="en-US" altLang="zh-CN" dirty="0"/>
              <a:t>" and to write the generated code to a file "classname.java".</a:t>
            </a:r>
          </a:p>
          <a:p>
            <a:pPr>
              <a:lnSpc>
                <a:spcPct val="160000"/>
              </a:lnSpc>
            </a:pPr>
            <a:r>
              <a:rPr lang="en-US" altLang="zh-CN" dirty="0"/>
              <a:t>%standalone</a:t>
            </a:r>
            <a:br>
              <a:rPr lang="en-US" altLang="zh-CN" dirty="0"/>
            </a:br>
            <a:r>
              <a:rPr lang="en-US" altLang="zh-CN" dirty="0"/>
              <a:t>• Creates a main function in the generated class that expects the name of an input file on the command line and then runs the  scanner on this input file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2018-09-18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728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Options and declarations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%{</a:t>
            </a:r>
            <a:br>
              <a:rPr lang="en-US" altLang="zh-CN" sz="3200" dirty="0"/>
            </a:br>
            <a:r>
              <a:rPr lang="en-US" altLang="zh-CN" sz="3200" dirty="0"/>
              <a:t>...</a:t>
            </a:r>
            <a:br>
              <a:rPr lang="en-US" altLang="zh-CN" sz="3200" dirty="0"/>
            </a:br>
            <a:r>
              <a:rPr lang="en-US" altLang="zh-CN" sz="3200" dirty="0"/>
              <a:t>%}</a:t>
            </a:r>
            <a:br>
              <a:rPr lang="en-US" altLang="zh-CN" sz="3200" dirty="0"/>
            </a:br>
            <a:r>
              <a:rPr lang="en-US" altLang="zh-CN" sz="3200" dirty="0"/>
              <a:t>• The code enclosed in %{ and %} is copied</a:t>
            </a:r>
            <a:br>
              <a:rPr lang="en-US" altLang="zh-CN" sz="3200" dirty="0"/>
            </a:br>
            <a:r>
              <a:rPr lang="en-US" altLang="zh-CN" sz="3200" dirty="0"/>
              <a:t>verbatim into the generated class. Here you can</a:t>
            </a:r>
            <a:br>
              <a:rPr lang="en-US" altLang="zh-CN" sz="3200" dirty="0"/>
            </a:br>
            <a:r>
              <a:rPr lang="en-US" altLang="zh-CN" sz="3200" dirty="0"/>
              <a:t>define your own member variables and functions</a:t>
            </a:r>
            <a:br>
              <a:rPr lang="en-US" altLang="zh-CN" sz="3200" dirty="0"/>
            </a:br>
            <a:r>
              <a:rPr lang="en-US" altLang="zh-CN" sz="3200" dirty="0"/>
              <a:t>in the generated scanner. </a:t>
            </a:r>
            <a:br>
              <a:rPr lang="en-US" altLang="zh-CN" sz="3200" dirty="0"/>
            </a:b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2018-09-18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712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用于定义正则表达式符号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| * + ?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[]</a:t>
            </a:r>
            <a:r>
              <a:rPr lang="zh-CN" altLang="en-US" dirty="0"/>
              <a:t>和</a:t>
            </a:r>
            <a:r>
              <a:rPr lang="en-US" altLang="zh-CN" dirty="0"/>
              <a:t>-,^</a:t>
            </a:r>
            <a:br>
              <a:rPr lang="en-US" altLang="zh-CN" dirty="0"/>
            </a:br>
            <a:r>
              <a:rPr lang="en-US" altLang="zh-CN" dirty="0"/>
              <a:t>• </a:t>
            </a:r>
            <a:r>
              <a:rPr lang="zh-CN" altLang="en-US" dirty="0"/>
              <a:t>例： </a:t>
            </a:r>
            <a:r>
              <a:rPr lang="en-US" altLang="zh-CN" dirty="0"/>
              <a:t>[</a:t>
            </a:r>
            <a:r>
              <a:rPr lang="en-US" altLang="zh-CN" dirty="0" err="1"/>
              <a:t>abc</a:t>
            </a:r>
            <a:r>
              <a:rPr lang="en-US" altLang="zh-CN" dirty="0"/>
              <a:t>] </a:t>
            </a:r>
            <a:r>
              <a:rPr lang="zh-CN" altLang="en-US" dirty="0"/>
              <a:t>等价于 </a:t>
            </a:r>
            <a:r>
              <a:rPr lang="en-US" altLang="zh-CN" dirty="0" err="1"/>
              <a:t>a|b|c</a:t>
            </a:r>
            <a:r>
              <a:rPr lang="zh-CN" altLang="en-US" dirty="0"/>
              <a:t>，代表</a:t>
            </a:r>
            <a:r>
              <a:rPr lang="en-US" altLang="zh-CN" dirty="0" err="1"/>
              <a:t>a,b,c</a:t>
            </a:r>
            <a:r>
              <a:rPr lang="zh-CN" altLang="en-US" dirty="0"/>
              <a:t>的某一个字符</a:t>
            </a:r>
            <a:br>
              <a:rPr lang="zh-CN" altLang="en-US" dirty="0"/>
            </a:br>
            <a:r>
              <a:rPr lang="en-US" altLang="zh-CN" dirty="0"/>
              <a:t>• [A-</a:t>
            </a:r>
            <a:r>
              <a:rPr lang="en-US" altLang="zh-CN" dirty="0" err="1"/>
              <a:t>Za</a:t>
            </a:r>
            <a:r>
              <a:rPr lang="en-US" altLang="zh-CN" dirty="0"/>
              <a:t>-z]</a:t>
            </a:r>
            <a:r>
              <a:rPr lang="zh-CN" altLang="en-US" dirty="0"/>
              <a:t>代表一个大写或小写字母</a:t>
            </a:r>
            <a:br>
              <a:rPr lang="zh-CN" altLang="en-US" dirty="0"/>
            </a:br>
            <a:r>
              <a:rPr lang="en-US" altLang="zh-CN" dirty="0"/>
              <a:t>• [^</a:t>
            </a:r>
            <a:r>
              <a:rPr lang="en-US" altLang="zh-CN" dirty="0" err="1"/>
              <a:t>abc</a:t>
            </a:r>
            <a:r>
              <a:rPr lang="en-US" altLang="zh-CN" dirty="0"/>
              <a:t>]</a:t>
            </a:r>
            <a:r>
              <a:rPr lang="zh-CN" altLang="en-US" dirty="0"/>
              <a:t>代表</a:t>
            </a:r>
            <a:r>
              <a:rPr lang="en-US" altLang="zh-CN" dirty="0" err="1"/>
              <a:t>a,b,c</a:t>
            </a:r>
            <a:r>
              <a:rPr lang="zh-CN" altLang="en-US" dirty="0"/>
              <a:t>以外的一个字符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转义字符： </a:t>
            </a:r>
            <a:r>
              <a:rPr lang="en-US" altLang="zh-CN" dirty="0"/>
              <a:t>\n \r \t \”…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2018-09-18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01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语言的特点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2018-09-18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64" y="1767459"/>
            <a:ext cx="5669471" cy="413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用于定义正则表达式符号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. </a:t>
            </a:r>
            <a:r>
              <a:rPr lang="zh-CN" altLang="en-US" dirty="0"/>
              <a:t>代表除换行符以外的一切字符</a:t>
            </a:r>
            <a:br>
              <a:rPr lang="zh-CN" altLang="en-US" dirty="0"/>
            </a:br>
            <a:r>
              <a:rPr lang="en-US" altLang="zh-CN" dirty="0"/>
              <a:t>• </a:t>
            </a:r>
            <a:r>
              <a:rPr lang="zh-CN" altLang="en-US" dirty="0"/>
              <a:t>例： </a:t>
            </a:r>
            <a:r>
              <a:rPr lang="en-US" altLang="zh-CN" dirty="0"/>
              <a:t>.|\n </a:t>
            </a:r>
            <a:r>
              <a:rPr lang="zh-CN" altLang="en-US" dirty="0"/>
              <a:t>代表所有字符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[^</a:t>
            </a:r>
            <a:r>
              <a:rPr lang="en-US" altLang="zh-CN" dirty="0" err="1"/>
              <a:t>abc</a:t>
            </a:r>
            <a:r>
              <a:rPr lang="en-US" altLang="zh-CN" dirty="0"/>
              <a:t>] </a:t>
            </a:r>
            <a:r>
              <a:rPr lang="zh-CN" altLang="en-US" dirty="0"/>
              <a:t>代表</a:t>
            </a:r>
            <a:r>
              <a:rPr lang="en-US" altLang="zh-CN" dirty="0" err="1"/>
              <a:t>a,b,c</a:t>
            </a:r>
            <a:r>
              <a:rPr lang="zh-CN" altLang="en-US" dirty="0"/>
              <a:t>以外的一个字符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!r</a:t>
            </a:r>
            <a:br>
              <a:rPr lang="en-US" altLang="zh-CN" dirty="0"/>
            </a:br>
            <a:r>
              <a:rPr lang="en-US" altLang="zh-CN" dirty="0"/>
              <a:t>• </a:t>
            </a:r>
            <a:r>
              <a:rPr lang="zh-CN" altLang="en-US" dirty="0"/>
              <a:t>除</a:t>
            </a:r>
            <a:r>
              <a:rPr lang="en-US" altLang="zh-CN" dirty="0"/>
              <a:t>r</a:t>
            </a:r>
            <a:r>
              <a:rPr lang="zh-CN" altLang="en-US" dirty="0"/>
              <a:t>表示的字符串以外的一切字符串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~r</a:t>
            </a:r>
            <a:br>
              <a:rPr lang="en-US" altLang="zh-CN" dirty="0"/>
            </a:br>
            <a:r>
              <a:rPr lang="en-US" altLang="zh-CN" dirty="0"/>
              <a:t>• </a:t>
            </a:r>
            <a:r>
              <a:rPr lang="zh-CN" altLang="en-US" dirty="0"/>
              <a:t>一直匹配到第一次出现</a:t>
            </a:r>
            <a:r>
              <a:rPr lang="en-US" altLang="zh-CN" dirty="0"/>
              <a:t>r</a:t>
            </a:r>
            <a:r>
              <a:rPr lang="zh-CN" altLang="en-US" dirty="0"/>
              <a:t>所表示的字符串为止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2018-09-18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282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程序中注释的匹配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"/*" [.\ n] * "*/“</a:t>
            </a:r>
            <a:r>
              <a:rPr lang="zh-CN" altLang="en-US" dirty="0"/>
              <a:t>对不对？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不对</a:t>
            </a:r>
            <a:br>
              <a:rPr lang="zh-CN" altLang="en-US" dirty="0"/>
            </a:br>
            <a:r>
              <a:rPr lang="zh-CN" altLang="en-US" dirty="0"/>
              <a:t>例如： </a:t>
            </a:r>
            <a:r>
              <a:rPr lang="en-US" altLang="zh-CN" dirty="0"/>
              <a:t>/* */ x = 0; /* */</a:t>
            </a:r>
            <a:br>
              <a:rPr lang="en-US" altLang="zh-CN" dirty="0"/>
            </a:br>
            <a:r>
              <a:rPr lang="zh-CN" altLang="en-US" dirty="0"/>
              <a:t>因为词法分析器总是匹配最长的字符串，</a:t>
            </a:r>
            <a:br>
              <a:rPr lang="zh-CN" altLang="en-US" dirty="0"/>
            </a:br>
            <a:r>
              <a:rPr lang="zh-CN" altLang="en-US" dirty="0"/>
              <a:t>这样整行语句都被当成是注释</a:t>
            </a:r>
            <a:br>
              <a:rPr lang="zh-CN" altLang="en-US" dirty="0"/>
            </a:b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正解： ”</a:t>
            </a:r>
            <a:r>
              <a:rPr lang="en-US" altLang="zh-CN" dirty="0"/>
              <a:t>/*” ~”*/</a:t>
            </a:r>
            <a:r>
              <a:rPr lang="zh-CN" altLang="en-US" dirty="0"/>
              <a:t>”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2018-09-18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33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Rules and Actions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expression1 { some action }</a:t>
            </a:r>
            <a:br>
              <a:rPr lang="en-US" altLang="zh-CN" dirty="0"/>
            </a:br>
            <a:r>
              <a:rPr lang="en-US" altLang="zh-CN" dirty="0"/>
              <a:t>expression2 { some action }</a:t>
            </a:r>
            <a:br>
              <a:rPr lang="en-US" altLang="zh-CN" dirty="0"/>
            </a:br>
            <a:r>
              <a:rPr lang="en-US" altLang="zh-CN" dirty="0"/>
              <a:t>expression3 { some action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重要：解决冲突的方法</a:t>
            </a:r>
            <a:br>
              <a:rPr lang="zh-CN" altLang="en-US" dirty="0"/>
            </a:br>
            <a:r>
              <a:rPr lang="en-US" altLang="zh-CN" dirty="0"/>
              <a:t>• </a:t>
            </a:r>
            <a:r>
              <a:rPr lang="zh-CN" altLang="en-US" dirty="0"/>
              <a:t>匹配最长的字符串</a:t>
            </a:r>
            <a:br>
              <a:rPr lang="zh-CN" altLang="en-US" dirty="0"/>
            </a:br>
            <a:r>
              <a:rPr lang="en-US" altLang="zh-CN" dirty="0"/>
              <a:t>• </a:t>
            </a:r>
            <a:r>
              <a:rPr lang="zh-CN" altLang="en-US" dirty="0"/>
              <a:t>如果两个字符串一样长，取写在前面的表达式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2018-09-18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6863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2018-09-18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2247"/>
            <a:ext cx="6362700" cy="962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36" y="3073694"/>
            <a:ext cx="15240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68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Action</a:t>
            </a:r>
            <a:r>
              <a:rPr lang="zh-CN" altLang="en-US" dirty="0"/>
              <a:t>中可用的类方法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/>
              <a:t>String </a:t>
            </a:r>
            <a:r>
              <a:rPr lang="en-US" altLang="zh-CN" b="1" dirty="0" err="1"/>
              <a:t>yytext</a:t>
            </a:r>
            <a:r>
              <a:rPr lang="en-US" altLang="zh-CN" b="1" dirty="0"/>
              <a:t>()</a:t>
            </a:r>
            <a:br>
              <a:rPr lang="en-US" altLang="zh-CN" b="1" dirty="0"/>
            </a:br>
            <a:r>
              <a:rPr lang="zh-CN" altLang="en-US" dirty="0"/>
              <a:t>返回和当前正则表达式匹配的字符串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例如：在程序中的每个标识符后加</a:t>
            </a:r>
            <a:r>
              <a:rPr lang="en-US" altLang="zh-CN" b="1" dirty="0"/>
              <a:t>old</a:t>
            </a:r>
            <a:br>
              <a:rPr lang="en-US" altLang="zh-CN" b="1" dirty="0"/>
            </a:br>
            <a:r>
              <a:rPr lang="en-US" altLang="zh-CN" dirty="0"/>
              <a:t>[A-</a:t>
            </a:r>
            <a:r>
              <a:rPr lang="en-US" altLang="zh-CN" dirty="0" err="1"/>
              <a:t>Za</a:t>
            </a:r>
            <a:r>
              <a:rPr lang="en-US" altLang="zh-CN" dirty="0"/>
              <a:t>-z][A-Za-z0-9_]* {</a:t>
            </a:r>
            <a:r>
              <a:rPr lang="en-US" altLang="zh-CN" dirty="0" err="1"/>
              <a:t>System.out.print</a:t>
            </a:r>
            <a:r>
              <a:rPr lang="en-US" altLang="zh-CN" dirty="0"/>
              <a:t>(</a:t>
            </a:r>
            <a:r>
              <a:rPr lang="en-US" altLang="zh-CN" dirty="0" err="1"/>
              <a:t>yytext</a:t>
            </a:r>
            <a:r>
              <a:rPr lang="en-US" altLang="zh-CN" dirty="0"/>
              <a:t>()+ “old”);}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2018-09-18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5278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编译和运行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/>
              <a:t>1. </a:t>
            </a:r>
            <a:r>
              <a:rPr lang="en-US" altLang="zh-CN" sz="3200" dirty="0" err="1"/>
              <a:t>jflex</a:t>
            </a:r>
            <a:r>
              <a:rPr lang="en-US" altLang="zh-CN" sz="3200" dirty="0"/>
              <a:t> *.flex ----</a:t>
            </a:r>
            <a:r>
              <a:rPr lang="zh-CN" altLang="en-US" sz="3200" dirty="0"/>
              <a:t>生成词法分析的</a:t>
            </a:r>
            <a:r>
              <a:rPr lang="en-US" altLang="zh-CN" sz="3200" dirty="0"/>
              <a:t>java</a:t>
            </a:r>
            <a:r>
              <a:rPr lang="zh-CN" altLang="en-US" sz="3200" dirty="0"/>
              <a:t>源程序</a:t>
            </a:r>
            <a:br>
              <a:rPr lang="zh-CN" altLang="en-US" sz="3200" dirty="0"/>
            </a:br>
            <a:r>
              <a:rPr lang="en-US" altLang="zh-CN" sz="3200" dirty="0"/>
              <a:t>2. </a:t>
            </a:r>
            <a:r>
              <a:rPr lang="en-US" altLang="zh-CN" sz="3200" dirty="0" err="1"/>
              <a:t>javac</a:t>
            </a:r>
            <a:r>
              <a:rPr lang="en-US" altLang="zh-CN" sz="3200" dirty="0"/>
              <a:t> *.java ---</a:t>
            </a:r>
            <a:r>
              <a:rPr lang="zh-CN" altLang="en-US" sz="3200" dirty="0"/>
              <a:t>编译生成的</a:t>
            </a:r>
            <a:r>
              <a:rPr lang="en-US" altLang="zh-CN" sz="3200" dirty="0"/>
              <a:t>java</a:t>
            </a:r>
            <a:r>
              <a:rPr lang="zh-CN" altLang="en-US" sz="3200" dirty="0"/>
              <a:t>源程序</a:t>
            </a:r>
            <a:br>
              <a:rPr lang="zh-CN" altLang="en-US" sz="3200" dirty="0"/>
            </a:br>
            <a:r>
              <a:rPr lang="en-US" altLang="zh-CN" sz="3200" dirty="0"/>
              <a:t>3. java * &lt;</a:t>
            </a:r>
            <a:r>
              <a:rPr lang="en-US" altLang="zh-CN" sz="3200" dirty="0" err="1"/>
              <a:t>inputfile</a:t>
            </a:r>
            <a:r>
              <a:rPr lang="en-US" altLang="zh-CN" sz="3200" dirty="0"/>
              <a:t>&gt; ---</a:t>
            </a:r>
            <a:r>
              <a:rPr lang="zh-CN" altLang="en-US" sz="3200" dirty="0"/>
              <a:t>运行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2018-09-18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535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第一次作业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/>
              <a:t>作业</a:t>
            </a:r>
            <a:r>
              <a:rPr lang="en-US" altLang="zh-CN" sz="3600" b="1" dirty="0"/>
              <a:t>1</a:t>
            </a:r>
            <a:r>
              <a:rPr lang="zh-CN" altLang="en-US" sz="3600" dirty="0"/>
              <a:t>：回文串。编写一个</a:t>
            </a:r>
            <a:r>
              <a:rPr lang="en-US" altLang="zh-CN" sz="3600" dirty="0"/>
              <a:t>java</a:t>
            </a:r>
            <a:r>
              <a:rPr lang="zh-CN" altLang="en-US" sz="3600" dirty="0"/>
              <a:t>程序，从屏幕读入一个字符串（以换行结束），如果字符串是回文串则输出</a:t>
            </a:r>
            <a:r>
              <a:rPr lang="en-US" altLang="zh-CN" sz="3600" dirty="0"/>
              <a:t>YES</a:t>
            </a:r>
            <a:r>
              <a:rPr lang="zh-CN" altLang="en-US" sz="3600" dirty="0"/>
              <a:t>，否则输出</a:t>
            </a:r>
            <a:r>
              <a:rPr lang="en-US" altLang="zh-CN" sz="3600" dirty="0"/>
              <a:t>NO</a:t>
            </a:r>
            <a:r>
              <a:rPr lang="zh-CN" altLang="en-US" sz="3600" dirty="0"/>
              <a:t>。</a:t>
            </a:r>
            <a:endParaRPr lang="en-US" altLang="zh-CN" sz="3600" dirty="0"/>
          </a:p>
          <a:p>
            <a:pPr>
              <a:lnSpc>
                <a:spcPct val="150000"/>
              </a:lnSpc>
            </a:pPr>
            <a:r>
              <a:rPr lang="zh-CN" altLang="en-US" sz="3600" b="1" dirty="0"/>
              <a:t>作业</a:t>
            </a:r>
            <a:r>
              <a:rPr lang="en-US" altLang="zh-CN" sz="3600" b="1" dirty="0"/>
              <a:t>2</a:t>
            </a:r>
            <a:r>
              <a:rPr lang="zh-CN" altLang="en-US" sz="3600" dirty="0"/>
              <a:t>：判断字符串中的括号是否匹配。</a:t>
            </a:r>
            <a:endParaRPr lang="en-US" altLang="zh-CN" sz="3600" dirty="0"/>
          </a:p>
          <a:p>
            <a:pPr>
              <a:lnSpc>
                <a:spcPct val="150000"/>
              </a:lnSpc>
            </a:pPr>
            <a:r>
              <a:rPr lang="zh-CN" altLang="en-US" sz="3600" b="1" dirty="0"/>
              <a:t>作业</a:t>
            </a:r>
            <a:r>
              <a:rPr lang="en-US" altLang="zh-CN" sz="3600" b="1" dirty="0"/>
              <a:t>3</a:t>
            </a:r>
            <a:r>
              <a:rPr lang="zh-CN" altLang="en-US" sz="3600" dirty="0"/>
              <a:t>：</a:t>
            </a:r>
            <a:r>
              <a:rPr lang="zh-CN" altLang="zh-CN" sz="3600" dirty="0"/>
              <a:t>实现中缀表达式到后缀表达式的转换</a:t>
            </a:r>
            <a:r>
              <a:rPr lang="zh-CN" altLang="en-US" sz="3600" dirty="0"/>
              <a:t>。</a:t>
            </a:r>
            <a:endParaRPr lang="en-US" altLang="zh-CN" sz="3600" dirty="0"/>
          </a:p>
          <a:p>
            <a:pPr>
              <a:lnSpc>
                <a:spcPct val="150000"/>
              </a:lnSpc>
            </a:pPr>
            <a:r>
              <a:rPr lang="zh-CN" altLang="en-US" sz="3600" b="1" dirty="0"/>
              <a:t>作业</a:t>
            </a:r>
            <a:r>
              <a:rPr lang="en-US" altLang="zh-CN" sz="3600" b="1" dirty="0"/>
              <a:t>4</a:t>
            </a:r>
            <a:r>
              <a:rPr lang="zh-CN" altLang="en-US" sz="3600" dirty="0"/>
              <a:t>：学习使用</a:t>
            </a:r>
            <a:r>
              <a:rPr lang="en-US" altLang="zh-CN" sz="3600" dirty="0" err="1"/>
              <a:t>Jflex</a:t>
            </a:r>
            <a:r>
              <a:rPr lang="zh-CN" altLang="en-US" sz="3600" dirty="0"/>
              <a:t>工具定义词法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2018-09-18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5103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作业</a:t>
            </a:r>
            <a:r>
              <a:rPr lang="en-US" altLang="zh-CN" b="1"/>
              <a:t>4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下载</a:t>
            </a:r>
            <a:r>
              <a:rPr lang="en-US" altLang="zh-CN" dirty="0"/>
              <a:t>jflex-1.4.3.zip</a:t>
            </a:r>
            <a:r>
              <a:rPr lang="zh-CN" altLang="en-US" dirty="0"/>
              <a:t>，学习其中的例程：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	</a:t>
            </a:r>
            <a:r>
              <a:rPr lang="en-US" altLang="zh-CN" dirty="0"/>
              <a:t>\ examples\cup\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按</a:t>
            </a:r>
            <a:r>
              <a:rPr lang="en-US" altLang="zh-CN" dirty="0"/>
              <a:t>README</a:t>
            </a:r>
            <a:r>
              <a:rPr lang="zh-CN" altLang="en-US" dirty="0"/>
              <a:t>的编译过程，完成编译及</a:t>
            </a:r>
            <a:r>
              <a:rPr lang="en-US" altLang="zh-CN" dirty="0"/>
              <a:t>test.txt</a:t>
            </a:r>
            <a:r>
              <a:rPr lang="zh-CN" altLang="en-US" dirty="0"/>
              <a:t>测试。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	结合</a:t>
            </a:r>
            <a:r>
              <a:rPr lang="en-US" altLang="zh-CN" dirty="0" err="1"/>
              <a:t>JFlex</a:t>
            </a:r>
            <a:r>
              <a:rPr lang="en-US" altLang="zh-CN" dirty="0"/>
              <a:t> User's Manual.pdf</a:t>
            </a:r>
            <a:r>
              <a:rPr lang="zh-CN" altLang="en-US" dirty="0"/>
              <a:t>，理解</a:t>
            </a:r>
            <a:r>
              <a:rPr lang="en-US" altLang="zh-CN" dirty="0" err="1"/>
              <a:t>JFlex</a:t>
            </a:r>
            <a:r>
              <a:rPr lang="zh-CN" altLang="en-US" dirty="0"/>
              <a:t>与</a:t>
            </a:r>
            <a:r>
              <a:rPr lang="en-US" altLang="zh-CN" dirty="0"/>
              <a:t>Cup</a:t>
            </a:r>
            <a:r>
              <a:rPr lang="zh-CN" altLang="en-US" dirty="0"/>
              <a:t>的工作原理，词法与文法的定义方法。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2018-09-18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72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语言的特点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BDFC-085B-46F9-857E-0A37335CDB7D}" type="datetime1">
              <a:rPr lang="zh-CN" altLang="en-US" smtClean="0"/>
              <a:t>2018-09-18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3314"/>
            <a:ext cx="7267956" cy="395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20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语言的特点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Java SE(Java Standard Edition): Java</a:t>
            </a:r>
            <a:r>
              <a:rPr lang="zh-CN" altLang="en-US" sz="3200" dirty="0"/>
              <a:t>标准版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JRE(Java Runtime Environment): Java</a:t>
            </a:r>
            <a:r>
              <a:rPr lang="zh-CN" altLang="en-US" sz="3200" dirty="0"/>
              <a:t>运行时环境</a:t>
            </a:r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运行</a:t>
            </a:r>
            <a:r>
              <a:rPr lang="en-US" altLang="zh-CN" sz="2800" dirty="0"/>
              <a:t>JAVA</a:t>
            </a:r>
            <a:r>
              <a:rPr lang="zh-CN" altLang="en-US" sz="2800" dirty="0"/>
              <a:t>程序所必需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JDK(Java Development Kit): Java</a:t>
            </a:r>
            <a:r>
              <a:rPr lang="zh-CN" altLang="en-US" sz="3200" dirty="0"/>
              <a:t>开发工具包</a:t>
            </a:r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开发</a:t>
            </a:r>
            <a:r>
              <a:rPr lang="en-US" altLang="zh-CN" sz="2800" dirty="0"/>
              <a:t>JAVA</a:t>
            </a:r>
            <a:r>
              <a:rPr lang="zh-CN" altLang="en-US" sz="2800" dirty="0"/>
              <a:t>程序所必需</a:t>
            </a:r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通常包括了</a:t>
            </a:r>
            <a:r>
              <a:rPr lang="en-US" altLang="zh-CN" sz="2800" dirty="0"/>
              <a:t>JRE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Java Documentation: Java</a:t>
            </a:r>
            <a:r>
              <a:rPr lang="zh-CN" altLang="en-US" sz="3200" dirty="0"/>
              <a:t>开发的帮助文档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BDFC-085B-46F9-857E-0A37335CDB7D}" type="datetime1">
              <a:rPr lang="zh-CN" altLang="en-US" smtClean="0"/>
              <a:t>2018-09-18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916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常用网址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a-DK" altLang="zh-CN" sz="3600" dirty="0"/>
              <a:t>JDK, JRE, Java Documentation</a:t>
            </a:r>
            <a:r>
              <a:rPr lang="zh-CN" altLang="da-DK" sz="3600" dirty="0"/>
              <a:t>的下载网址：</a:t>
            </a:r>
            <a:endParaRPr lang="en-US" altLang="zh-CN" sz="3600" dirty="0"/>
          </a:p>
          <a:p>
            <a:pPr lvl="1">
              <a:lnSpc>
                <a:spcPct val="150000"/>
              </a:lnSpc>
            </a:pPr>
            <a:r>
              <a:rPr lang="da-DK" altLang="zh-CN" sz="3200" dirty="0"/>
              <a:t>http://java.sun.com/javase/downloads/index.jsp</a:t>
            </a:r>
          </a:p>
          <a:p>
            <a:pPr>
              <a:lnSpc>
                <a:spcPct val="150000"/>
              </a:lnSpc>
            </a:pPr>
            <a:r>
              <a:rPr lang="da-DK" altLang="zh-CN" sz="3600" dirty="0"/>
              <a:t>Java</a:t>
            </a:r>
            <a:r>
              <a:rPr lang="zh-CN" altLang="da-DK" sz="3600" dirty="0"/>
              <a:t>在线文档（最好的老师）：</a:t>
            </a:r>
          </a:p>
          <a:p>
            <a:pPr lvl="1">
              <a:lnSpc>
                <a:spcPct val="150000"/>
              </a:lnSpc>
            </a:pPr>
            <a:r>
              <a:rPr lang="da-DK" altLang="zh-CN" sz="3200" dirty="0"/>
              <a:t>http://java.sun.com/javase/6/docs/api/</a:t>
            </a: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2018-09-18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127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基本数据类型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75264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err="1"/>
              <a:t>boolean</a:t>
            </a:r>
            <a:r>
              <a:rPr lang="en-US" altLang="zh-CN" sz="3200" dirty="0"/>
              <a:t> </a:t>
            </a:r>
            <a:r>
              <a:rPr lang="zh-CN" altLang="en-US" sz="3200" dirty="0"/>
              <a:t>布尔类型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char </a:t>
            </a:r>
            <a:r>
              <a:rPr lang="zh-CN" altLang="en-US" sz="3200" dirty="0"/>
              <a:t>字符类型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byte, short,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, long</a:t>
            </a:r>
            <a:r>
              <a:rPr lang="zh-CN" altLang="en-US" sz="3200" dirty="0"/>
              <a:t>： </a:t>
            </a:r>
            <a:r>
              <a:rPr lang="en-US" altLang="zh-CN" sz="3200" dirty="0"/>
              <a:t>8</a:t>
            </a:r>
            <a:r>
              <a:rPr lang="zh-CN" altLang="en-US" sz="3200" dirty="0"/>
              <a:t>位， </a:t>
            </a:r>
            <a:r>
              <a:rPr lang="en-US" altLang="zh-CN" sz="3200" dirty="0"/>
              <a:t>16</a:t>
            </a:r>
            <a:r>
              <a:rPr lang="zh-CN" altLang="en-US" sz="3200" dirty="0"/>
              <a:t>位， </a:t>
            </a:r>
            <a:r>
              <a:rPr lang="en-US" altLang="zh-CN" sz="3200" dirty="0"/>
              <a:t>32</a:t>
            </a:r>
            <a:r>
              <a:rPr lang="zh-CN" altLang="en-US" sz="3200" dirty="0"/>
              <a:t>位，</a:t>
            </a:r>
            <a:r>
              <a:rPr lang="en-US" altLang="zh-CN" sz="3200" dirty="0"/>
              <a:t>64</a:t>
            </a:r>
            <a:r>
              <a:rPr lang="zh-CN" altLang="en-US" sz="3200" dirty="0"/>
              <a:t>位整数类型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float, double 32</a:t>
            </a:r>
            <a:r>
              <a:rPr lang="zh-CN" altLang="en-US" sz="3200" dirty="0"/>
              <a:t>位， </a:t>
            </a:r>
            <a:r>
              <a:rPr lang="en-US" altLang="zh-CN" sz="3200" dirty="0"/>
              <a:t>64</a:t>
            </a:r>
            <a:r>
              <a:rPr lang="zh-CN" altLang="en-US" sz="3200" dirty="0"/>
              <a:t>位实数类型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2018-09-18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128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第一个例子： </a:t>
            </a:r>
            <a:r>
              <a:rPr lang="en-US" altLang="zh-CN" dirty="0"/>
              <a:t>Hello.java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91788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//Hello.java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Hello {</a:t>
            </a:r>
            <a:b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World!");</a:t>
            </a:r>
            <a:b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b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2018-09-18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8200" y="4285043"/>
            <a:ext cx="10515600" cy="207130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命令行编译： </a:t>
            </a:r>
            <a:r>
              <a:rPr lang="en-US" altLang="zh-CN" dirty="0" err="1"/>
              <a:t>javac</a:t>
            </a:r>
            <a:r>
              <a:rPr lang="en-US" altLang="zh-CN" dirty="0"/>
              <a:t> </a:t>
            </a:r>
            <a:r>
              <a:rPr lang="zh-CN" altLang="en-US" dirty="0"/>
              <a:t>源文件名（记得后缀名</a:t>
            </a:r>
            <a:r>
              <a:rPr lang="en-US" altLang="zh-CN" dirty="0"/>
              <a:t>.java</a:t>
            </a:r>
            <a:r>
              <a:rPr lang="zh-CN" altLang="en-US" dirty="0"/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命令行运行： </a:t>
            </a:r>
            <a:r>
              <a:rPr lang="en-US" altLang="zh-CN" dirty="0"/>
              <a:t>java </a:t>
            </a:r>
            <a:r>
              <a:rPr lang="zh-CN" altLang="en-US" dirty="0"/>
              <a:t>类名（不需要后缀）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运行入口： </a:t>
            </a:r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屏幕输出： </a:t>
            </a:r>
            <a:r>
              <a:rPr lang="en-US" altLang="zh-CN" dirty="0" err="1"/>
              <a:t>System.out.println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880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字符串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赋值： </a:t>
            </a:r>
            <a:r>
              <a:rPr lang="en-US" altLang="zh-CN" dirty="0"/>
              <a:t>=</a:t>
            </a:r>
            <a:br>
              <a:rPr lang="en-US" altLang="zh-CN" dirty="0"/>
            </a:br>
            <a:r>
              <a:rPr lang="en-US" altLang="zh-CN" dirty="0"/>
              <a:t>• </a:t>
            </a:r>
            <a:r>
              <a:rPr lang="zh-CN" altLang="en-US" dirty="0"/>
              <a:t>赋值空串： </a:t>
            </a:r>
            <a:r>
              <a:rPr lang="en-US" altLang="zh-CN" dirty="0" err="1"/>
              <a:t>st</a:t>
            </a:r>
            <a:r>
              <a:rPr lang="en-US" altLang="zh-CN" dirty="0"/>
              <a:t>=“”;</a:t>
            </a:r>
            <a:br>
              <a:rPr lang="en-US" altLang="zh-CN" dirty="0"/>
            </a:br>
            <a:r>
              <a:rPr lang="en-US" altLang="zh-CN" dirty="0"/>
              <a:t>• </a:t>
            </a:r>
            <a:r>
              <a:rPr lang="zh-CN" altLang="en-US" dirty="0"/>
              <a:t>连接： </a:t>
            </a:r>
            <a:r>
              <a:rPr lang="en-US" altLang="zh-CN" dirty="0"/>
              <a:t>+</a:t>
            </a:r>
            <a:br>
              <a:rPr lang="en-US" altLang="zh-CN" dirty="0"/>
            </a:br>
            <a:r>
              <a:rPr lang="en-US" altLang="zh-CN" dirty="0"/>
              <a:t>• </a:t>
            </a:r>
            <a:r>
              <a:rPr lang="zh-CN" altLang="en-US" dirty="0"/>
              <a:t>取长度： </a:t>
            </a:r>
            <a:r>
              <a:rPr lang="en-US" altLang="zh-CN" dirty="0"/>
              <a:t>length()</a:t>
            </a:r>
            <a:br>
              <a:rPr lang="en-US" altLang="zh-CN" dirty="0"/>
            </a:br>
            <a:r>
              <a:rPr lang="en-US" altLang="zh-CN" dirty="0"/>
              <a:t>• </a:t>
            </a:r>
            <a:r>
              <a:rPr lang="zh-CN" altLang="en-US" dirty="0"/>
              <a:t>取第</a:t>
            </a:r>
            <a:r>
              <a:rPr lang="en-US" altLang="zh-CN" dirty="0"/>
              <a:t>i</a:t>
            </a:r>
            <a:r>
              <a:rPr lang="zh-CN" altLang="en-US" dirty="0"/>
              <a:t>位字符： </a:t>
            </a:r>
            <a:r>
              <a:rPr lang="en-US" altLang="zh-CN" dirty="0" err="1"/>
              <a:t>charAt</a:t>
            </a:r>
            <a:r>
              <a:rPr lang="en-US" altLang="zh-CN" dirty="0"/>
              <a:t>(i)</a:t>
            </a:r>
            <a:br>
              <a:rPr lang="en-US" altLang="zh-CN" dirty="0"/>
            </a:br>
            <a:r>
              <a:rPr lang="en-US" altLang="zh-CN" dirty="0"/>
              <a:t>• </a:t>
            </a:r>
            <a:r>
              <a:rPr lang="zh-CN" altLang="en-US" dirty="0"/>
              <a:t>取从第</a:t>
            </a:r>
            <a:r>
              <a:rPr lang="en-US" altLang="zh-CN" dirty="0"/>
              <a:t>i</a:t>
            </a:r>
            <a:r>
              <a:rPr lang="zh-CN" altLang="en-US" dirty="0"/>
              <a:t>位到第</a:t>
            </a:r>
            <a:r>
              <a:rPr lang="en-US" altLang="zh-CN" dirty="0"/>
              <a:t>j-1</a:t>
            </a:r>
            <a:r>
              <a:rPr lang="zh-CN" altLang="en-US" dirty="0"/>
              <a:t>位子串： </a:t>
            </a:r>
            <a:r>
              <a:rPr lang="en-US" altLang="zh-CN" dirty="0"/>
              <a:t>substring(i, j)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2018-09-18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382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928</TotalTime>
  <Words>758</Words>
  <Application>Microsoft Office PowerPoint</Application>
  <PresentationFormat>宽屏</PresentationFormat>
  <Paragraphs>211</Paragraphs>
  <Slides>37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2" baseType="lpstr">
      <vt:lpstr>等线</vt:lpstr>
      <vt:lpstr>等线 Light</vt:lpstr>
      <vt:lpstr>Arial</vt:lpstr>
      <vt:lpstr>Courier New</vt:lpstr>
      <vt:lpstr>Office 主题​​</vt:lpstr>
      <vt:lpstr>编译原理</vt:lpstr>
      <vt:lpstr>内容</vt:lpstr>
      <vt:lpstr>Java 语言的特点</vt:lpstr>
      <vt:lpstr>Java 语言的特点</vt:lpstr>
      <vt:lpstr>Java 语言的特点</vt:lpstr>
      <vt:lpstr>常用网址 </vt:lpstr>
      <vt:lpstr>Java基本数据类型 </vt:lpstr>
      <vt:lpstr>第一个例子： Hello.java </vt:lpstr>
      <vt:lpstr>Java 字符串</vt:lpstr>
      <vt:lpstr>Java里面的正则表达式</vt:lpstr>
      <vt:lpstr>Java里面的正则表达式</vt:lpstr>
      <vt:lpstr>Java里面的正则表达式</vt:lpstr>
      <vt:lpstr>更高效的方法：使用Pattern和Matcher类</vt:lpstr>
      <vt:lpstr>Java正则表达式匹配的特点</vt:lpstr>
      <vt:lpstr>Java数组的声明 </vt:lpstr>
      <vt:lpstr>数组的使用 </vt:lpstr>
      <vt:lpstr>数组的使用 </vt:lpstr>
      <vt:lpstr>数组的赋值</vt:lpstr>
      <vt:lpstr>二维数组 </vt:lpstr>
      <vt:lpstr>词法分析生成器</vt:lpstr>
      <vt:lpstr>词法分析生成器</vt:lpstr>
      <vt:lpstr>主要的生成器 </vt:lpstr>
      <vt:lpstr>Lex的发明人</vt:lpstr>
      <vt:lpstr>主要的生成器 </vt:lpstr>
      <vt:lpstr>Jflex输入文件的构成 </vt:lpstr>
      <vt:lpstr>Jflex输入文件的构成 </vt:lpstr>
      <vt:lpstr>Options and declarations </vt:lpstr>
      <vt:lpstr>Options and declarations </vt:lpstr>
      <vt:lpstr>用于定义正则表达式符号 </vt:lpstr>
      <vt:lpstr>用于定义正则表达式符号 </vt:lpstr>
      <vt:lpstr>程序中注释的匹配 </vt:lpstr>
      <vt:lpstr>Rules and Actions </vt:lpstr>
      <vt:lpstr>例子</vt:lpstr>
      <vt:lpstr>Action中可用的类方法 </vt:lpstr>
      <vt:lpstr>编译和运行 </vt:lpstr>
      <vt:lpstr>第一次作业 </vt:lpstr>
      <vt:lpstr>作业4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Dr. Wang</dc:creator>
  <cp:lastModifiedBy>欣明</cp:lastModifiedBy>
  <cp:revision>434</cp:revision>
  <dcterms:created xsi:type="dcterms:W3CDTF">2016-09-05T01:21:07Z</dcterms:created>
  <dcterms:modified xsi:type="dcterms:W3CDTF">2018-09-18T03:12:20Z</dcterms:modified>
</cp:coreProperties>
</file>