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89" r:id="rId19"/>
    <p:sldId id="290" r:id="rId20"/>
    <p:sldId id="291" r:id="rId21"/>
    <p:sldId id="273" r:id="rId22"/>
    <p:sldId id="274" r:id="rId23"/>
    <p:sldId id="275" r:id="rId24"/>
    <p:sldId id="276" r:id="rId25"/>
    <p:sldId id="286" r:id="rId26"/>
    <p:sldId id="292" r:id="rId27"/>
    <p:sldId id="293" r:id="rId28"/>
    <p:sldId id="295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26" autoAdjust="0"/>
  </p:normalViewPr>
  <p:slideViewPr>
    <p:cSldViewPr snapToGrid="0">
      <p:cViewPr varScale="1">
        <p:scale>
          <a:sx n="115" d="100"/>
          <a:sy n="115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527D-8E7A-4527-9357-4ACB82ED7803}" type="datetimeFigureOut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BDDFC-3E8B-4153-9B0B-289BC6058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Pumping lemma for regular languages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4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Pumping lemma for regular languages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7476-0DCB-4384-8BD4-B615F884C664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4598-05D8-4189-AE87-01F671EABFB1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592F-E811-4499-A84C-81006D734EAD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9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CA9-40A3-46D9-A9D7-0DF22F58DD64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6F2-E7D7-4653-BF8F-20247065939E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A4E9-2656-449D-9B92-A572C39654A5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270-5200-467D-A7E2-D1B902B34E2F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C1F3-A75F-44CB-AD32-1BB2E23817DC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6CF5-2FBC-4332-B447-D440DB4A29CE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7EF5-B876-4C7E-956F-5CAB68406841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Lecture 6</a:t>
            </a:r>
            <a:r>
              <a:rPr lang="zh-CN" altLang="en-US" sz="3600" dirty="0"/>
              <a:t>：</a:t>
            </a:r>
            <a:r>
              <a:rPr lang="en-US" altLang="zh-CN" sz="3600" dirty="0"/>
              <a:t>Lexical Analysis III</a:t>
            </a:r>
          </a:p>
          <a:p>
            <a:r>
              <a:rPr lang="zh-CN" altLang="en-US" sz="3600" dirty="0"/>
              <a:t>词法分析</a:t>
            </a:r>
            <a:r>
              <a:rPr lang="en-US" altLang="zh-CN" sz="3600" dirty="0"/>
              <a:t>III</a:t>
            </a:r>
          </a:p>
          <a:p>
            <a:endParaRPr lang="en-US" altLang="zh-CN" dirty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zh-CN" altLang="en-US" dirty="0"/>
              <a:t>秋季学期</a:t>
            </a:r>
          </a:p>
        </p:txBody>
      </p:sp>
    </p:spTree>
    <p:extLst>
      <p:ext uri="{BB962C8B-B14F-4D97-AF65-F5344CB8AC3E}">
        <p14:creationId xmlns:p14="http://schemas.microsoft.com/office/powerpoint/2010/main" val="263806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</a:t>
            </a:r>
            <a:r>
              <a:rPr lang="en-US" altLang="zh-CN"/>
              <a:t>followpos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rules:</a:t>
            </a:r>
            <a:endParaRPr lang="zh-CN" alt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74" y="2763667"/>
            <a:ext cx="82359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3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</a:t>
            </a:r>
            <a:r>
              <a:rPr lang="en-US" altLang="zh-CN"/>
              <a:t>followpos</a:t>
            </a:r>
            <a:r>
              <a:rPr lang="zh-CN" altLang="en-US"/>
              <a:t>的例子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3" y="2150312"/>
            <a:ext cx="49625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67" y="3309670"/>
            <a:ext cx="313213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7233141" y="3523982"/>
            <a:ext cx="1143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position 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8590454" y="3523982"/>
            <a:ext cx="13573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panose="020B0604020202020204" pitchFamily="34" charset="0"/>
                <a:ea typeface="宋体" panose="02010600030101010101" pitchFamily="2" charset="-122"/>
              </a:rPr>
              <a:t>followpos(i)</a:t>
            </a:r>
            <a:endParaRPr lang="zh-CN" altLang="en-US" sz="18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0262"/>
            <a:ext cx="5726704" cy="109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66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用有向图表示</a:t>
            </a:r>
            <a:r>
              <a:rPr lang="en-US" altLang="zh-CN"/>
              <a:t>followpos</a:t>
            </a:r>
            <a:r>
              <a:rPr lang="zh-CN" altLang="en-US"/>
              <a:t>函数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3" y="1944902"/>
            <a:ext cx="31321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653603" y="2945028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可表示为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91" y="3659402"/>
            <a:ext cx="5362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506086" y="2159216"/>
            <a:ext cx="11430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position </a:t>
            </a:r>
            <a:r>
              <a:rPr lang="en-US" altLang="zh-CN" sz="1800" i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8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2791961" y="2159216"/>
            <a:ext cx="13573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 err="1">
                <a:latin typeface="Arial" panose="020B0604020202020204" pitchFamily="34" charset="0"/>
                <a:ea typeface="宋体" panose="02010600030101010101" pitchFamily="2" charset="-122"/>
              </a:rPr>
              <a:t>followpos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20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转换算法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54" y="1568793"/>
            <a:ext cx="79152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891" y="2711794"/>
            <a:ext cx="7358063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6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2135274" y="1166813"/>
            <a:ext cx="8186737" cy="121443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)*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 flipH="1" flipV="1">
            <a:off x="3666332" y="185658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2881314" y="2143125"/>
            <a:ext cx="271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位置：   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1   2     3 4 5 6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952082" y="185658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4453732" y="185658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4596607" y="185658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4749007" y="185658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4901407" y="185658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6" y="2500313"/>
            <a:ext cx="5362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6" y="4470403"/>
            <a:ext cx="4905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31057" y="5285553"/>
            <a:ext cx="22075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运用前述算法得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91" y="296099"/>
            <a:ext cx="3398392" cy="269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571876"/>
            <a:ext cx="46672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1571625"/>
            <a:ext cx="49053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953249" y="2571750"/>
            <a:ext cx="416783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上图比下图少了一个状态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问题：如何使得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DFA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的状态数最少？</a:t>
            </a:r>
          </a:p>
        </p:txBody>
      </p:sp>
    </p:spTree>
    <p:extLst>
      <p:ext uri="{BB962C8B-B14F-4D97-AF65-F5344CB8AC3E}">
        <p14:creationId xmlns:p14="http://schemas.microsoft.com/office/powerpoint/2010/main" val="245291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DFA</a:t>
            </a:r>
            <a:r>
              <a:rPr lang="zh-CN" altLang="en-US"/>
              <a:t>的最小化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3185"/>
            <a:ext cx="9467335" cy="14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1592691" y="1532020"/>
            <a:ext cx="7600727" cy="492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0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最小化算法 </a:t>
            </a:r>
            <a:r>
              <a:rPr lang="en-US" altLang="zh-CN" dirty="0"/>
              <a:t>(</a:t>
            </a:r>
            <a:r>
              <a:rPr lang="zh-CN" altLang="en-US" dirty="0"/>
              <a:t>划分部分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571"/>
            <a:ext cx="8828393" cy="45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最小化算法 </a:t>
            </a:r>
            <a:r>
              <a:rPr lang="en-US" altLang="zh-CN" dirty="0"/>
              <a:t>(</a:t>
            </a:r>
            <a:r>
              <a:rPr lang="zh-CN" altLang="en-US" dirty="0"/>
              <a:t>构造部分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7" y="1779457"/>
            <a:ext cx="9468310" cy="38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 Expression</a:t>
            </a:r>
            <a:r>
              <a:rPr lang="en-US" altLang="zh-CN">
                <a:sym typeface="Wingdings" panose="05000000000000000000" pitchFamily="2" charset="2"/>
              </a:rPr>
              <a:t>DFA (Directly)</a:t>
            </a:r>
            <a:endParaRPr lang="zh-CN" altLang="en-US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Construct a DFA directly from a regular expression, without constructing an intermediate NFA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The resulting DFA may have fewer states than the DFA constructed via an NFA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Commonly used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4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最小化的例子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5" y="1558211"/>
            <a:ext cx="7383455" cy="45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4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最小化</a:t>
            </a:r>
            <a:r>
              <a:rPr lang="en-US" altLang="zh-CN"/>
              <a:t>DFA</a:t>
            </a:r>
            <a:r>
              <a:rPr lang="zh-CN" altLang="en-US"/>
              <a:t>的算法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10" y="1541248"/>
            <a:ext cx="7858125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47" y="5898937"/>
            <a:ext cx="79041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84" y="5470312"/>
            <a:ext cx="31956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58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最小化</a:t>
            </a:r>
            <a:r>
              <a:rPr lang="en-US" altLang="zh-CN"/>
              <a:t>DFA</a:t>
            </a:r>
            <a:r>
              <a:rPr lang="zh-CN" altLang="en-US"/>
              <a:t>的算法（续）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58" y="1568794"/>
            <a:ext cx="80232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8" y="2568919"/>
            <a:ext cx="6562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3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357314"/>
            <a:ext cx="4305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24688" y="2000251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最小化得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2786063"/>
            <a:ext cx="297021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37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为什么上述最小化算法是正确的？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为什么合并不可区分状态依然得到等价的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为什么算法结束之后，在不同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group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中的状态一定是可区分的？而同一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group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中的状态一定是不可区分的？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算法</a:t>
            </a:r>
            <a:r>
              <a:rPr lang="zh-CN" altLang="en-US" dirty="0"/>
              <a:t>的复杂度多少（字母表大小视为常数）？</a:t>
            </a:r>
          </a:p>
        </p:txBody>
      </p:sp>
    </p:spTree>
    <p:extLst>
      <p:ext uri="{BB962C8B-B14F-4D97-AF65-F5344CB8AC3E}">
        <p14:creationId xmlns:p14="http://schemas.microsoft.com/office/powerpoint/2010/main" val="5463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正则表达式和有限自动机的局限性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“有限自动机无法计数”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例如，无法构造一个有限自动机接受语言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所有包含匹配括号的串，例如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”((())())”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48" y="3218813"/>
            <a:ext cx="2720087" cy="5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481231" y="4575212"/>
            <a:ext cx="549418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如何证明？</a:t>
            </a:r>
          </a:p>
        </p:txBody>
      </p:sp>
    </p:spTree>
    <p:extLst>
      <p:ext uri="{BB962C8B-B14F-4D97-AF65-F5344CB8AC3E}">
        <p14:creationId xmlns:p14="http://schemas.microsoft.com/office/powerpoint/2010/main" val="92630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4FC86-6605-4B3C-AD93-2769B572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pumping lemma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A9380-B47F-4E75-9DA4-4C72B185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825625"/>
            <a:ext cx="978945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Let </a:t>
            </a:r>
            <a:r>
              <a:rPr lang="en-US" altLang="zh-CN" i="1" dirty="0"/>
              <a:t>L</a:t>
            </a:r>
            <a:r>
              <a:rPr lang="en-US" altLang="zh-CN" dirty="0"/>
              <a:t> be a regular language. Then there exists an integer </a:t>
            </a:r>
            <a:r>
              <a:rPr lang="en-US" altLang="zh-CN" i="1" dirty="0"/>
              <a:t>p</a:t>
            </a:r>
            <a:r>
              <a:rPr lang="en-US" altLang="zh-CN" dirty="0"/>
              <a:t> ≥ 1 depending only on </a:t>
            </a:r>
            <a:r>
              <a:rPr lang="en-US" altLang="zh-CN" i="1" dirty="0"/>
              <a:t>L</a:t>
            </a:r>
            <a:r>
              <a:rPr lang="en-US" altLang="zh-CN" dirty="0"/>
              <a:t> such that every string </a:t>
            </a:r>
            <a:r>
              <a:rPr lang="en-US" altLang="zh-CN" i="1" dirty="0"/>
              <a:t>w</a:t>
            </a:r>
            <a:r>
              <a:rPr lang="en-US" altLang="zh-CN" dirty="0"/>
              <a:t> in </a:t>
            </a:r>
            <a:r>
              <a:rPr lang="en-US" altLang="zh-CN" i="1" dirty="0"/>
              <a:t>L</a:t>
            </a:r>
            <a:r>
              <a:rPr lang="en-US" altLang="zh-CN" dirty="0"/>
              <a:t> of length at least </a:t>
            </a:r>
            <a:r>
              <a:rPr lang="en-US" altLang="zh-CN" i="1" dirty="0"/>
              <a:t>p</a:t>
            </a:r>
            <a:r>
              <a:rPr lang="en-US" altLang="zh-CN" dirty="0"/>
              <a:t> can be written as </a:t>
            </a:r>
            <a:r>
              <a:rPr lang="en-US" altLang="zh-CN" i="1" dirty="0"/>
              <a:t>w</a:t>
            </a:r>
            <a:r>
              <a:rPr lang="en-US" altLang="zh-CN" dirty="0"/>
              <a:t> = </a:t>
            </a:r>
            <a:r>
              <a:rPr lang="en-US" altLang="zh-CN" i="1" dirty="0" err="1"/>
              <a:t>xyz</a:t>
            </a:r>
            <a:r>
              <a:rPr lang="en-US" altLang="zh-CN" dirty="0"/>
              <a:t> (i.e., </a:t>
            </a:r>
            <a:r>
              <a:rPr lang="en-US" altLang="zh-CN" i="1" dirty="0"/>
              <a:t>w</a:t>
            </a:r>
            <a:r>
              <a:rPr lang="en-US" altLang="zh-CN" dirty="0"/>
              <a:t> can be divided into three substrings), satisfying the following conditions: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|</a:t>
            </a:r>
            <a:r>
              <a:rPr lang="en-US" altLang="zh-CN" i="1" dirty="0"/>
              <a:t>y</a:t>
            </a:r>
            <a:r>
              <a:rPr lang="en-US" altLang="zh-CN" dirty="0"/>
              <a:t>| ≥ 1,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|</a:t>
            </a:r>
            <a:r>
              <a:rPr lang="en-US" altLang="zh-CN" i="1" dirty="0" err="1"/>
              <a:t>xy</a:t>
            </a:r>
            <a:r>
              <a:rPr lang="en-US" altLang="zh-CN" dirty="0"/>
              <a:t>| ≤ </a:t>
            </a:r>
            <a:r>
              <a:rPr lang="en-US" altLang="zh-CN" i="1" dirty="0"/>
              <a:t>p</a:t>
            </a:r>
            <a:r>
              <a:rPr lang="en-US" altLang="zh-CN" dirty="0"/>
              <a:t>, and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i="1" dirty="0" err="1"/>
              <a:t>xy</a:t>
            </a:r>
            <a:r>
              <a:rPr lang="en-US" altLang="zh-CN" i="1" baseline="30000" dirty="0" err="1"/>
              <a:t>n</a:t>
            </a:r>
            <a:r>
              <a:rPr lang="en-US" altLang="zh-CN" i="1" dirty="0" err="1"/>
              <a:t>z</a:t>
            </a:r>
            <a:r>
              <a:rPr lang="en-US" altLang="zh-CN" dirty="0"/>
              <a:t> ∈ </a:t>
            </a:r>
            <a:r>
              <a:rPr lang="en-US" altLang="zh-CN" i="1" dirty="0"/>
              <a:t>L</a:t>
            </a:r>
            <a:r>
              <a:rPr lang="en-US" altLang="zh-CN" dirty="0"/>
              <a:t> for all </a:t>
            </a:r>
            <a:r>
              <a:rPr lang="en-US" altLang="zh-CN" i="1" dirty="0"/>
              <a:t>n</a:t>
            </a:r>
            <a:r>
              <a:rPr lang="en-US" altLang="zh-CN" dirty="0"/>
              <a:t> ≥ 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i="1" dirty="0"/>
              <a:t>y</a:t>
            </a:r>
            <a:r>
              <a:rPr lang="en-US" altLang="zh-CN" dirty="0"/>
              <a:t> is the substring that can be pumped (removed or repeated any number of times, and the resulting string is always in </a:t>
            </a:r>
            <a:r>
              <a:rPr lang="en-US" altLang="zh-CN" i="1" dirty="0"/>
              <a:t>L</a:t>
            </a:r>
            <a:r>
              <a:rPr lang="en-US" altLang="zh-CN" dirty="0"/>
              <a:t>). (1) means the loop </a:t>
            </a:r>
            <a:r>
              <a:rPr lang="en-US" altLang="zh-CN" i="1" dirty="0"/>
              <a:t>y</a:t>
            </a:r>
            <a:r>
              <a:rPr lang="en-US" altLang="zh-CN" dirty="0"/>
              <a:t> to be pumped must be of length at least one; (2) means the loop must occur within the first </a:t>
            </a:r>
            <a:r>
              <a:rPr lang="en-US" altLang="zh-CN" i="1" dirty="0"/>
              <a:t>p</a:t>
            </a:r>
            <a:r>
              <a:rPr lang="en-US" altLang="zh-CN" dirty="0"/>
              <a:t> characters. |</a:t>
            </a:r>
            <a:r>
              <a:rPr lang="en-US" altLang="zh-CN" i="1" dirty="0"/>
              <a:t>x</a:t>
            </a:r>
            <a:r>
              <a:rPr lang="en-US" altLang="zh-CN" dirty="0"/>
              <a:t>| must be smaller than </a:t>
            </a:r>
            <a:r>
              <a:rPr lang="en-US" altLang="zh-CN" i="1" dirty="0"/>
              <a:t>p</a:t>
            </a:r>
            <a:r>
              <a:rPr lang="en-US" altLang="zh-CN" dirty="0"/>
              <a:t> (conclusion of (1) and (2)), but apart from that, there is no restriction on </a:t>
            </a:r>
            <a:r>
              <a:rPr lang="en-US" altLang="zh-CN" i="1" dirty="0" err="1"/>
              <a:t>x</a:t>
            </a:r>
            <a:r>
              <a:rPr lang="en-US" altLang="zh-CN" dirty="0" err="1"/>
              <a:t>and</a:t>
            </a:r>
            <a:r>
              <a:rPr lang="en-US" altLang="zh-CN" dirty="0"/>
              <a:t> </a:t>
            </a:r>
            <a:r>
              <a:rPr lang="en-US" altLang="zh-CN" i="1" dirty="0"/>
              <a:t>z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In simple words, for any regular language L, any sufficiently long word </a:t>
            </a:r>
            <a:r>
              <a:rPr lang="en-US" altLang="zh-CN" i="1" dirty="0"/>
              <a:t>w</a:t>
            </a:r>
            <a:r>
              <a:rPr lang="en-US" altLang="zh-CN" dirty="0"/>
              <a:t> (in </a:t>
            </a:r>
            <a:r>
              <a:rPr lang="en-US" altLang="zh-CN" i="1" dirty="0"/>
              <a:t>L</a:t>
            </a:r>
            <a:r>
              <a:rPr lang="en-US" altLang="zh-CN" dirty="0"/>
              <a:t>) can be split into 3 parts. i.e. </a:t>
            </a:r>
            <a:r>
              <a:rPr lang="en-US" altLang="zh-CN" i="1" dirty="0"/>
              <a:t>w</a:t>
            </a:r>
            <a:r>
              <a:rPr lang="en-US" altLang="zh-CN" dirty="0"/>
              <a:t> = </a:t>
            </a:r>
            <a:r>
              <a:rPr lang="en-US" altLang="zh-CN" i="1" dirty="0" err="1"/>
              <a:t>xyz</a:t>
            </a:r>
            <a:r>
              <a:rPr lang="en-US" altLang="zh-CN" dirty="0"/>
              <a:t> , such that all the strings </a:t>
            </a:r>
            <a:r>
              <a:rPr lang="en-US" altLang="zh-CN" i="1" dirty="0" err="1"/>
              <a:t>xy</a:t>
            </a:r>
            <a:r>
              <a:rPr lang="en-US" altLang="zh-CN" i="1" baseline="30000" dirty="0" err="1"/>
              <a:t>n</a:t>
            </a:r>
            <a:r>
              <a:rPr lang="en-US" altLang="zh-CN" i="1" dirty="0" err="1"/>
              <a:t>z</a:t>
            </a:r>
            <a:r>
              <a:rPr lang="en-US" altLang="zh-CN" dirty="0"/>
              <a:t> for </a:t>
            </a:r>
            <a:r>
              <a:rPr lang="en-US" altLang="zh-CN" i="1" dirty="0"/>
              <a:t>n</a:t>
            </a:r>
            <a:r>
              <a:rPr lang="en-US" altLang="zh-CN" dirty="0"/>
              <a:t> ≥ 0 are also in </a:t>
            </a:r>
            <a:r>
              <a:rPr lang="en-US" altLang="zh-CN" i="1" dirty="0"/>
              <a:t>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79731-BCB3-4941-910C-85D1CBFA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C89CE-C2F0-48AF-8E77-C06B247E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F34B97-4BE8-4682-8DAF-E766D3C0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8" y="1246133"/>
            <a:ext cx="1726188" cy="25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83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5408-BA29-435F-AC5A-1539FAB8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Proof of the pumping lemma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F094C-91D5-4E08-9AE3-16A075D8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5A58EC4-7847-4112-A3C7-951CDC4BFDB9}" type="datetime1">
              <a:rPr lang="zh-CN" altLang="en-US" smtClean="0"/>
              <a:t>2019-09-28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66F4A6-BDDF-467C-8E64-24B33E90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73EEFB0-B63D-4295-A631-D63A173DC90C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43BBE2-0195-48C6-AD55-ABAB0EF6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25" y="1783976"/>
            <a:ext cx="6943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5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Use the pumping lemma to prove…</a:t>
            </a:r>
            <a:endParaRPr lang="zh-CN" altLang="en-US" sz="4000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“有限自动机无法计数”</a:t>
            </a:r>
            <a:endParaRPr lang="en-US" altLang="zh-CN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例如，无法构造一个有限自动机接受语言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所有包含匹配括号的串，例如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”((())())”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48" y="3218813"/>
            <a:ext cx="2720087" cy="5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587188" y="4883286"/>
            <a:ext cx="1085625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CN" sz="1600" dirty="0"/>
              <a:t>There exists an integer </a:t>
            </a:r>
            <a:r>
              <a:rPr lang="en-US" altLang="zh-CN" sz="1600" i="1" dirty="0"/>
              <a:t>p</a:t>
            </a:r>
            <a:r>
              <a:rPr lang="en-US" altLang="zh-CN" sz="1600" dirty="0"/>
              <a:t> ≥ 1 depending only on </a:t>
            </a:r>
            <a:r>
              <a:rPr lang="en-US" altLang="zh-CN" sz="1600" i="1" dirty="0"/>
              <a:t>L</a:t>
            </a:r>
            <a:r>
              <a:rPr lang="en-US" altLang="zh-CN" sz="1600" dirty="0"/>
              <a:t> such that every string </a:t>
            </a:r>
            <a:r>
              <a:rPr lang="en-US" altLang="zh-CN" sz="1600" i="1" dirty="0"/>
              <a:t>w</a:t>
            </a:r>
            <a:r>
              <a:rPr lang="en-US" altLang="zh-CN" sz="1600" dirty="0"/>
              <a:t> in </a:t>
            </a:r>
            <a:r>
              <a:rPr lang="en-US" altLang="zh-CN" sz="1600" i="1" dirty="0"/>
              <a:t>L</a:t>
            </a:r>
            <a:r>
              <a:rPr lang="en-US" altLang="zh-CN" sz="1600" dirty="0"/>
              <a:t> of length at least </a:t>
            </a:r>
            <a:r>
              <a:rPr lang="en-US" altLang="zh-CN" sz="1600" i="1" dirty="0"/>
              <a:t>p </a:t>
            </a:r>
            <a:r>
              <a:rPr lang="en-US" altLang="zh-CN" sz="1600" dirty="0"/>
              <a:t>can be written as </a:t>
            </a:r>
            <a:r>
              <a:rPr lang="en-US" altLang="zh-CN" sz="1600" i="1" dirty="0"/>
              <a:t>w</a:t>
            </a:r>
            <a:r>
              <a:rPr lang="en-US" altLang="zh-CN" sz="1600" dirty="0"/>
              <a:t> = </a:t>
            </a:r>
            <a:r>
              <a:rPr lang="en-US" altLang="zh-CN" sz="1600" i="1" dirty="0" err="1"/>
              <a:t>xyz</a:t>
            </a:r>
            <a:r>
              <a:rPr lang="en-US" altLang="zh-CN" sz="1600" dirty="0"/>
              <a:t> (i.e., </a:t>
            </a:r>
            <a:r>
              <a:rPr lang="en-US" altLang="zh-CN" sz="1600" i="1" dirty="0"/>
              <a:t>w</a:t>
            </a:r>
            <a:r>
              <a:rPr lang="en-US" altLang="zh-CN" sz="1600" dirty="0"/>
              <a:t> can be divided into three substrings), satisfying the following conditions: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/>
              <a:t>|</a:t>
            </a:r>
            <a:r>
              <a:rPr lang="en-US" altLang="zh-CN" sz="1600" i="1" dirty="0"/>
              <a:t>y</a:t>
            </a:r>
            <a:r>
              <a:rPr lang="en-US" altLang="zh-CN" sz="1600" dirty="0"/>
              <a:t>| ≥ 1</a:t>
            </a:r>
            <a:r>
              <a:rPr lang="en-US" altLang="zh-CN" sz="1600" dirty="0" smtClean="0"/>
              <a:t>, </a:t>
            </a:r>
            <a:endParaRPr lang="en-US" altLang="zh-CN" sz="1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/>
              <a:t>|</a:t>
            </a:r>
            <a:r>
              <a:rPr lang="en-US" altLang="zh-CN" sz="1600" i="1" dirty="0" err="1"/>
              <a:t>xy</a:t>
            </a:r>
            <a:r>
              <a:rPr lang="en-US" altLang="zh-CN" sz="1600" dirty="0"/>
              <a:t>| ≤ </a:t>
            </a:r>
            <a:r>
              <a:rPr lang="en-US" altLang="zh-CN" sz="1600" i="1" dirty="0"/>
              <a:t>p</a:t>
            </a:r>
            <a:r>
              <a:rPr lang="en-US" altLang="zh-CN" sz="1600" dirty="0"/>
              <a:t>, and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i="1" dirty="0" err="1"/>
              <a:t>xy</a:t>
            </a:r>
            <a:r>
              <a:rPr lang="en-US" altLang="zh-CN" sz="1600" i="1" baseline="30000" dirty="0" err="1"/>
              <a:t>n</a:t>
            </a:r>
            <a:r>
              <a:rPr lang="en-US" altLang="zh-CN" sz="1600" i="1" dirty="0" err="1"/>
              <a:t>z</a:t>
            </a:r>
            <a:r>
              <a:rPr lang="en-US" altLang="zh-CN" sz="1600" dirty="0"/>
              <a:t> ∈ </a:t>
            </a:r>
            <a:r>
              <a:rPr lang="en-US" altLang="zh-CN" sz="1600" i="1" dirty="0"/>
              <a:t>L</a:t>
            </a:r>
            <a:r>
              <a:rPr lang="en-US" altLang="zh-CN" sz="1600" dirty="0"/>
              <a:t> for all </a:t>
            </a:r>
            <a:r>
              <a:rPr lang="en-US" altLang="zh-CN" sz="1600" i="1" dirty="0"/>
              <a:t>n</a:t>
            </a:r>
            <a:r>
              <a:rPr lang="en-US" altLang="zh-CN" sz="1600" dirty="0"/>
              <a:t> ≥ 0.</a:t>
            </a:r>
          </a:p>
        </p:txBody>
      </p:sp>
    </p:spTree>
    <p:extLst>
      <p:ext uri="{BB962C8B-B14F-4D97-AF65-F5344CB8AC3E}">
        <p14:creationId xmlns:p14="http://schemas.microsoft.com/office/powerpoint/2010/main" val="406879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剩下的问题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理论：</a:t>
            </a:r>
            <a:endParaRPr lang="en-US" altLang="zh-CN" dirty="0"/>
          </a:p>
          <a:p>
            <a:pPr lvl="1"/>
            <a:r>
              <a:rPr lang="zh-CN" altLang="en-US" smtClean="0"/>
              <a:t>正 则</a:t>
            </a:r>
            <a:r>
              <a:rPr lang="zh-CN" altLang="en-US" dirty="0"/>
              <a:t>文法与正则表达式的等价性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实践：</a:t>
            </a:r>
            <a:endParaRPr lang="en-US" altLang="zh-CN" dirty="0"/>
          </a:p>
          <a:p>
            <a:pPr lvl="1"/>
            <a:r>
              <a:rPr lang="zh-CN" altLang="en-US" dirty="0"/>
              <a:t>如何用正则表达式</a:t>
            </a:r>
            <a:r>
              <a:rPr lang="en-US" altLang="zh-CN" dirty="0"/>
              <a:t>-&gt; DFA</a:t>
            </a:r>
            <a:r>
              <a:rPr lang="zh-CN" altLang="en-US" dirty="0"/>
              <a:t>的相关理论和算法来设计一个真正的词法分析器？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80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Idea</a:t>
            </a:r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用位置的集合来表示状态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en-US" altLang="zh-CN" dirty="0" err="1"/>
              <a:t>abb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2249426" y="2938578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1346256" y="324173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位置： 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1  2    3 4 5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2469272" y="2938578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2863828" y="2938578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3039655" y="2938578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3216769" y="2938578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15"/>
          <p:cNvSpPr txBox="1">
            <a:spLocks noChangeArrowheads="1"/>
          </p:cNvSpPr>
          <p:nvPr/>
        </p:nvSpPr>
        <p:spPr bwMode="auto">
          <a:xfrm>
            <a:off x="2024912" y="504518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start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82162" y="4973750"/>
            <a:ext cx="85725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96" name="TextBox 17"/>
          <p:cNvSpPr txBox="1">
            <a:spLocks noChangeArrowheads="1"/>
          </p:cNvSpPr>
          <p:nvPr/>
        </p:nvSpPr>
        <p:spPr bwMode="auto">
          <a:xfrm>
            <a:off x="2953601" y="50451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1,2,3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7" name="TextBox 23"/>
          <p:cNvSpPr txBox="1">
            <a:spLocks noChangeArrowheads="1"/>
          </p:cNvSpPr>
          <p:nvPr/>
        </p:nvSpPr>
        <p:spPr bwMode="auto">
          <a:xfrm>
            <a:off x="3596537" y="4473688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10913" y="4473687"/>
            <a:ext cx="10715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99" name="TextBox 26"/>
          <p:cNvSpPr txBox="1">
            <a:spLocks noChangeArrowheads="1"/>
          </p:cNvSpPr>
          <p:nvPr/>
        </p:nvSpPr>
        <p:spPr bwMode="auto">
          <a:xfrm>
            <a:off x="4382351" y="4545124"/>
            <a:ext cx="89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1,2,3,4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形状 28"/>
          <p:cNvCxnSpPr>
            <a:stCxn id="17" idx="6"/>
            <a:endCxn id="17" idx="4"/>
          </p:cNvCxnSpPr>
          <p:nvPr/>
        </p:nvCxnSpPr>
        <p:spPr>
          <a:xfrm flipH="1">
            <a:off x="3310788" y="5224574"/>
            <a:ext cx="428625" cy="249238"/>
          </a:xfrm>
          <a:prstGeom prst="curvedConnector4">
            <a:avLst>
              <a:gd name="adj1" fmla="val -53333"/>
              <a:gd name="adj2" fmla="val 191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stCxn id="17" idx="7"/>
            <a:endCxn id="26" idx="2"/>
          </p:cNvCxnSpPr>
          <p:nvPr/>
        </p:nvCxnSpPr>
        <p:spPr>
          <a:xfrm rot="5400000" flipH="1" flipV="1">
            <a:off x="3801325" y="4537187"/>
            <a:ext cx="322262" cy="6969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2" name="TextBox 31"/>
          <p:cNvSpPr txBox="1">
            <a:spLocks noChangeArrowheads="1"/>
          </p:cNvSpPr>
          <p:nvPr/>
        </p:nvSpPr>
        <p:spPr bwMode="auto">
          <a:xfrm>
            <a:off x="3739412" y="5616688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TextBox 33"/>
          <p:cNvSpPr txBox="1">
            <a:spLocks noChangeArrowheads="1"/>
          </p:cNvSpPr>
          <p:nvPr/>
        </p:nvSpPr>
        <p:spPr bwMode="auto">
          <a:xfrm>
            <a:off x="5739663" y="4830875"/>
            <a:ext cx="1285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3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Syntax Tree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’#’</a:t>
            </a:r>
            <a:r>
              <a:rPr lang="zh-CN" altLang="en-US" dirty="0"/>
              <a:t>表示正则表达式的结束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构造正则表达式的语法树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en-US" altLang="zh-CN" dirty="0" err="1"/>
              <a:t>abb</a:t>
            </a:r>
            <a:r>
              <a:rPr lang="en-US" altLang="zh-CN" dirty="0"/>
              <a:t>#</a:t>
            </a:r>
            <a:r>
              <a:rPr lang="zh-CN" altLang="en-US" dirty="0"/>
              <a:t>的语法树如右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叶节点下的数字表示位置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语法树的每个结点代表一个子表达式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4" y="2500314"/>
            <a:ext cx="37861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7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71" y="1825625"/>
            <a:ext cx="37861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语法树的相关函数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56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is true for a syntax-tree node n if and only if the subexpression represented by n has </a:t>
            </a:r>
            <a:r>
              <a:rPr lang="az-Cyrl-AZ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its language.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例如：右图，结点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代表子表达式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(n1) = false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(n2) = 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785270" y="3397250"/>
            <a:ext cx="500062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7856582" y="3397250"/>
            <a:ext cx="928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n1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42333" y="3897313"/>
            <a:ext cx="500063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7285082" y="3825875"/>
            <a:ext cx="928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n2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7984" y="1388825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en-US" altLang="zh-CN" dirty="0" err="1"/>
              <a:t>abb</a:t>
            </a:r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79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87" y="2132446"/>
            <a:ext cx="37861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语法树的相关函数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5937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firstpos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is the set of positions in the subtree rooted at n that correspond to the first symbol of at least one string in the language of the subexpression rooted at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例如，右图中，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a|b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)*a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firstpos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(n) = {1,2,3}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988386" y="3704071"/>
            <a:ext cx="5715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8131136" y="3704070"/>
            <a:ext cx="785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64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语法树的相关函数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97772" y="1911952"/>
            <a:ext cx="6568001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lastpos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lastpos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(n) is the set of positions in the subtree rooted at n that correspond to the last symbol of at least one string in the language of the subexpression rooted 	at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例如，右图中，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代表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a|b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)*a</a:t>
            </a:r>
            <a:r>
              <a:rPr lang="zh-CN" altLang="en-US" sz="2000" dirty="0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lastpos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(n) = {3}</a:t>
            </a:r>
            <a:endParaRPr lang="zh-CN" altLang="en-US" sz="2000" dirty="0">
              <a:solidFill>
                <a:srgbClr val="0033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51" y="1778216"/>
            <a:ext cx="37861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51" y="1778216"/>
            <a:ext cx="37861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8807150" y="3349841"/>
            <a:ext cx="57150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7949900" y="3349840"/>
            <a:ext cx="785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61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语法树的相关函数</a:t>
            </a:r>
          </a:p>
        </p:txBody>
      </p:sp>
      <p:sp>
        <p:nvSpPr>
          <p:cNvPr id="21507" name="内容占位符 2"/>
          <p:cNvSpPr txBox="1">
            <a:spLocks/>
          </p:cNvSpPr>
          <p:nvPr/>
        </p:nvSpPr>
        <p:spPr bwMode="auto">
          <a:xfrm>
            <a:off x="582443" y="3554885"/>
            <a:ext cx="8186737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914400" indent="-5143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lvl="1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例如，右图中，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followpos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{1,2,3}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2527859"/>
            <a:ext cx="37861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5" y="2126136"/>
            <a:ext cx="83804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74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函数的计算方法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01" y="1914782"/>
            <a:ext cx="8008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1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612</Words>
  <Application>Microsoft Office PowerPoint</Application>
  <PresentationFormat>宽屏</PresentationFormat>
  <Paragraphs>119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黑体</vt:lpstr>
      <vt:lpstr>华文楷体</vt:lpstr>
      <vt:lpstr>宋体</vt:lpstr>
      <vt:lpstr>Arial</vt:lpstr>
      <vt:lpstr>Franklin Gothic Book</vt:lpstr>
      <vt:lpstr>Times New Roman</vt:lpstr>
      <vt:lpstr>Wingdings</vt:lpstr>
      <vt:lpstr>Office 主题​​</vt:lpstr>
      <vt:lpstr>编译原理</vt:lpstr>
      <vt:lpstr>Regular ExpressionDFA (Directly)</vt:lpstr>
      <vt:lpstr>Basic Idea</vt:lpstr>
      <vt:lpstr>Syntax Tree</vt:lpstr>
      <vt:lpstr>语法树的相关函数</vt:lpstr>
      <vt:lpstr>语法树的相关函数</vt:lpstr>
      <vt:lpstr>语法树的相关函数</vt:lpstr>
      <vt:lpstr>语法树的相关函数</vt:lpstr>
      <vt:lpstr>函数的计算方法</vt:lpstr>
      <vt:lpstr>计算followpos</vt:lpstr>
      <vt:lpstr>计算followpos的例子</vt:lpstr>
      <vt:lpstr>用有向图表示followpos函数</vt:lpstr>
      <vt:lpstr>转换算法</vt:lpstr>
      <vt:lpstr>例子</vt:lpstr>
      <vt:lpstr>比较</vt:lpstr>
      <vt:lpstr>DFA的最小化</vt:lpstr>
      <vt:lpstr>Basic idea</vt:lpstr>
      <vt:lpstr>最小化算法 (划分部分) </vt:lpstr>
      <vt:lpstr>最小化算法 (构造部分) </vt:lpstr>
      <vt:lpstr>DFA最小化的例子 </vt:lpstr>
      <vt:lpstr>最小化DFA的算法</vt:lpstr>
      <vt:lpstr>最小化DFA的算法（续）</vt:lpstr>
      <vt:lpstr>例子</vt:lpstr>
      <vt:lpstr>讨论</vt:lpstr>
      <vt:lpstr>正则表达式和有限自动机的局限性</vt:lpstr>
      <vt:lpstr>The pumping lemma</vt:lpstr>
      <vt:lpstr>Proof of the pumping lemma</vt:lpstr>
      <vt:lpstr>Use the pumping lemma to prove…</vt:lpstr>
      <vt:lpstr>剩下的问题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Dr. Wang</dc:creator>
  <cp:lastModifiedBy>Wang Xinming</cp:lastModifiedBy>
  <cp:revision>422</cp:revision>
  <dcterms:created xsi:type="dcterms:W3CDTF">2016-09-05T01:21:07Z</dcterms:created>
  <dcterms:modified xsi:type="dcterms:W3CDTF">2019-09-28T16:00:15Z</dcterms:modified>
</cp:coreProperties>
</file>