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39"/>
  </p:notesMasterIdLst>
  <p:sldIdLst>
    <p:sldId id="256" r:id="rId2"/>
    <p:sldId id="307" r:id="rId3"/>
    <p:sldId id="296" r:id="rId4"/>
    <p:sldId id="308" r:id="rId5"/>
    <p:sldId id="309" r:id="rId6"/>
    <p:sldId id="310" r:id="rId7"/>
    <p:sldId id="311" r:id="rId8"/>
    <p:sldId id="297" r:id="rId9"/>
    <p:sldId id="298" r:id="rId10"/>
    <p:sldId id="299" r:id="rId11"/>
    <p:sldId id="302" r:id="rId12"/>
    <p:sldId id="312" r:id="rId13"/>
    <p:sldId id="313" r:id="rId14"/>
    <p:sldId id="314" r:id="rId15"/>
    <p:sldId id="315" r:id="rId16"/>
    <p:sldId id="290" r:id="rId17"/>
    <p:sldId id="294" r:id="rId18"/>
    <p:sldId id="325" r:id="rId19"/>
    <p:sldId id="326" r:id="rId20"/>
    <p:sldId id="324" r:id="rId21"/>
    <p:sldId id="327" r:id="rId22"/>
    <p:sldId id="328" r:id="rId23"/>
    <p:sldId id="329" r:id="rId24"/>
    <p:sldId id="330" r:id="rId25"/>
    <p:sldId id="331" r:id="rId26"/>
    <p:sldId id="317" r:id="rId27"/>
    <p:sldId id="318" r:id="rId28"/>
    <p:sldId id="319" r:id="rId29"/>
    <p:sldId id="320" r:id="rId30"/>
    <p:sldId id="321" r:id="rId31"/>
    <p:sldId id="322" r:id="rId32"/>
    <p:sldId id="291" r:id="rId33"/>
    <p:sldId id="292" r:id="rId34"/>
    <p:sldId id="295" r:id="rId35"/>
    <p:sldId id="270" r:id="rId36"/>
    <p:sldId id="271" r:id="rId37"/>
    <p:sldId id="27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6" autoAdjust="0"/>
    <p:restoredTop sz="90614" autoAdjust="0"/>
  </p:normalViewPr>
  <p:slideViewPr>
    <p:cSldViewPr snapToGrid="0">
      <p:cViewPr varScale="1">
        <p:scale>
          <a:sx n="114" d="100"/>
          <a:sy n="114" d="100"/>
        </p:scale>
        <p:origin x="6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E527D-8E7A-4527-9357-4ACB82ED7803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BDDFC-3E8B-4153-9B0B-289BC6058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</a:t>
            </a:r>
            <a:r>
              <a:rPr lang="en-US" altLang="zh-CN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 b</a:t>
            </a:r>
            <a:r>
              <a:rPr lang="en-US" altLang="zh-CN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DDFC-3E8B-4153-9B0B-289BC60585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DDFC-3E8B-4153-9B0B-289BC60585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2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DDFC-3E8B-4153-9B0B-289BC60585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5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7476-0DCB-4384-8BD4-B615F884C664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4598-05D8-4189-AE87-01F671EABFB1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592F-E811-4499-A84C-81006D734EAD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2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9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CA9-40A3-46D9-A9D7-0DF22F58DD64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6F2-E7D7-4653-BF8F-20247065939E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A4E9-2656-449D-9B92-A572C39654A5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2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DFC-085B-46F9-857E-0A37335CDB7D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270-5200-467D-A7E2-D1B902B34E2F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C1F3-A75F-44CB-AD32-1BB2E23817DC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6CF5-2FBC-4332-B447-D440DB4A29CE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7EF5-B876-4C7E-956F-5CAB68406841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5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600" dirty="0"/>
              <a:t>Lecture 7</a:t>
            </a:r>
            <a:r>
              <a:rPr lang="zh-CN" altLang="en-US" sz="3600" dirty="0"/>
              <a:t>：</a:t>
            </a:r>
            <a:r>
              <a:rPr lang="en-US" altLang="zh-CN" sz="3600" dirty="0"/>
              <a:t>Lexical Analysis IV</a:t>
            </a:r>
          </a:p>
          <a:p>
            <a:r>
              <a:rPr lang="zh-CN" altLang="en-US" sz="3600" dirty="0"/>
              <a:t>词法分析</a:t>
            </a:r>
            <a:r>
              <a:rPr lang="en-US" altLang="zh-CN" sz="3600" dirty="0"/>
              <a:t>IV</a:t>
            </a:r>
          </a:p>
          <a:p>
            <a:endParaRPr lang="en-US" altLang="zh-CN" dirty="0"/>
          </a:p>
          <a:p>
            <a:r>
              <a:rPr lang="en-US" altLang="zh-CN" smtClean="0"/>
              <a:t>2019</a:t>
            </a:r>
            <a:r>
              <a:rPr lang="zh-CN" altLang="en-US" smtClean="0"/>
              <a:t>年</a:t>
            </a:r>
            <a:r>
              <a:rPr lang="zh-CN" altLang="en-US" dirty="0"/>
              <a:t>秋季学期</a:t>
            </a:r>
          </a:p>
        </p:txBody>
      </p:sp>
    </p:spTree>
    <p:extLst>
      <p:ext uri="{BB962C8B-B14F-4D97-AF65-F5344CB8AC3E}">
        <p14:creationId xmlns:p14="http://schemas.microsoft.com/office/powerpoint/2010/main" val="263806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根据正则文法构造等价的正则表达式 </a:t>
            </a:r>
          </a:p>
        </p:txBody>
      </p:sp>
      <p:sp>
        <p:nvSpPr>
          <p:cNvPr id="211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en-US" altLang="zh-CN" sz="2800" dirty="0"/>
              <a:t>(2)</a:t>
            </a:r>
            <a:r>
              <a:rPr lang="zh-CN" altLang="en-US" sz="2800" dirty="0"/>
              <a:t>解联立方程组，求等价的正则表达式</a:t>
            </a:r>
            <a:r>
              <a:rPr lang="en-US" altLang="zh-CN" sz="2800" dirty="0"/>
              <a:t>r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CN" altLang="en-US" dirty="0"/>
              <a:t>用代入消元法逐个消去方程组中除开始符号</a:t>
            </a:r>
            <a:r>
              <a:rPr lang="en-US" altLang="zh-CN" dirty="0"/>
              <a:t>S</a:t>
            </a:r>
            <a:r>
              <a:rPr lang="zh-CN" altLang="en-US" dirty="0"/>
              <a:t>外的其他变量，最后即可得到关于开始符号</a:t>
            </a:r>
            <a:r>
              <a:rPr lang="en-US" altLang="zh-CN" dirty="0"/>
              <a:t>S</a:t>
            </a:r>
            <a:r>
              <a:rPr lang="zh-CN" altLang="en-US" dirty="0"/>
              <a:t>的解。代入消元规则如下：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如果有</a:t>
            </a:r>
            <a:r>
              <a:rPr lang="en-US" altLang="zh-CN" dirty="0"/>
              <a:t>A=(r</a:t>
            </a:r>
            <a:r>
              <a:rPr lang="en-US" altLang="zh-CN" baseline="-25000" dirty="0"/>
              <a:t>1</a:t>
            </a:r>
            <a:r>
              <a:rPr lang="en-US" altLang="zh-CN" dirty="0"/>
              <a:t>|r</a:t>
            </a:r>
            <a:r>
              <a:rPr lang="en-US" altLang="zh-CN" baseline="-25000" dirty="0"/>
              <a:t>2</a:t>
            </a:r>
            <a:r>
              <a:rPr lang="en-US" altLang="zh-CN" dirty="0"/>
              <a:t>|…|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)B</a:t>
            </a:r>
            <a:r>
              <a:rPr lang="zh-CN" altLang="en-US" dirty="0"/>
              <a:t>，</a:t>
            </a:r>
            <a:r>
              <a:rPr lang="en-US" altLang="zh-CN" dirty="0"/>
              <a:t>B=(t</a:t>
            </a:r>
            <a:r>
              <a:rPr lang="en-US" altLang="zh-CN" baseline="-25000" dirty="0"/>
              <a:t>1</a:t>
            </a:r>
            <a:r>
              <a:rPr lang="en-US" altLang="zh-CN" dirty="0"/>
              <a:t>|t</a:t>
            </a:r>
            <a:r>
              <a:rPr lang="en-US" altLang="zh-CN" baseline="-25000" dirty="0"/>
              <a:t>2</a:t>
            </a:r>
            <a:r>
              <a:rPr lang="en-US" altLang="zh-CN" dirty="0"/>
              <a:t>|…|t</a:t>
            </a:r>
            <a:r>
              <a:rPr lang="en-US" altLang="zh-CN" baseline="-25000" dirty="0"/>
              <a:t>m</a:t>
            </a:r>
            <a:r>
              <a:rPr lang="en-US" altLang="zh-CN" dirty="0"/>
              <a:t>)C</a:t>
            </a:r>
            <a:r>
              <a:rPr lang="zh-CN" altLang="en-US" dirty="0"/>
              <a:t>，则用</a:t>
            </a:r>
            <a:r>
              <a:rPr lang="en-US" altLang="zh-CN" dirty="0"/>
              <a:t>A=(r</a:t>
            </a:r>
            <a:r>
              <a:rPr lang="en-US" altLang="zh-CN" baseline="-25000" dirty="0"/>
              <a:t>1</a:t>
            </a:r>
            <a:r>
              <a:rPr lang="en-US" altLang="zh-CN" dirty="0"/>
              <a:t>|r</a:t>
            </a:r>
            <a:r>
              <a:rPr lang="en-US" altLang="zh-CN" baseline="-25000" dirty="0"/>
              <a:t>2</a:t>
            </a:r>
            <a:r>
              <a:rPr lang="en-US" altLang="zh-CN" dirty="0"/>
              <a:t>|…|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) (t</a:t>
            </a:r>
            <a:r>
              <a:rPr lang="en-US" altLang="zh-CN" baseline="-25000" dirty="0"/>
              <a:t>1</a:t>
            </a:r>
            <a:r>
              <a:rPr lang="en-US" altLang="zh-CN" dirty="0"/>
              <a:t>|t</a:t>
            </a:r>
            <a:r>
              <a:rPr lang="en-US" altLang="zh-CN" baseline="-25000" dirty="0"/>
              <a:t>2</a:t>
            </a:r>
            <a:r>
              <a:rPr lang="en-US" altLang="zh-CN" dirty="0"/>
              <a:t>|…|t</a:t>
            </a:r>
            <a:r>
              <a:rPr lang="en-US" altLang="zh-CN" baseline="-25000" dirty="0"/>
              <a:t>m</a:t>
            </a:r>
            <a:r>
              <a:rPr lang="en-US" altLang="zh-CN" dirty="0"/>
              <a:t>)C</a:t>
            </a:r>
            <a:r>
              <a:rPr lang="zh-CN" altLang="en-US" dirty="0"/>
              <a:t>进行换，其中</a:t>
            </a:r>
            <a:r>
              <a:rPr lang="en-US" altLang="zh-CN" dirty="0"/>
              <a:t>B≠A</a:t>
            </a:r>
            <a:r>
              <a:rPr lang="zh-CN" altLang="en-US" dirty="0"/>
              <a:t>；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如果有</a:t>
            </a:r>
            <a:r>
              <a:rPr lang="en-US" altLang="zh-CN" dirty="0"/>
              <a:t>A=(r</a:t>
            </a:r>
            <a:r>
              <a:rPr lang="en-US" altLang="zh-CN" baseline="-25000" dirty="0"/>
              <a:t>1</a:t>
            </a:r>
            <a:r>
              <a:rPr lang="en-US" altLang="zh-CN" dirty="0"/>
              <a:t>|r</a:t>
            </a:r>
            <a:r>
              <a:rPr lang="en-US" altLang="zh-CN" baseline="-25000" dirty="0"/>
              <a:t>2</a:t>
            </a:r>
            <a:r>
              <a:rPr lang="en-US" altLang="zh-CN" dirty="0"/>
              <a:t>|…|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)B</a:t>
            </a:r>
            <a:r>
              <a:rPr lang="zh-CN" altLang="en-US" dirty="0"/>
              <a:t>，</a:t>
            </a:r>
            <a:r>
              <a:rPr lang="en-US" altLang="zh-CN" dirty="0"/>
              <a:t>B=(t</a:t>
            </a:r>
            <a:r>
              <a:rPr lang="en-US" altLang="zh-CN" baseline="-25000" dirty="0"/>
              <a:t>1</a:t>
            </a:r>
            <a:r>
              <a:rPr lang="en-US" altLang="zh-CN" dirty="0"/>
              <a:t>|t</a:t>
            </a:r>
            <a:r>
              <a:rPr lang="en-US" altLang="zh-CN" baseline="-25000" dirty="0"/>
              <a:t>2</a:t>
            </a:r>
            <a:r>
              <a:rPr lang="en-US" altLang="zh-CN" dirty="0"/>
              <a:t>|…|t</a:t>
            </a:r>
            <a:r>
              <a:rPr lang="en-US" altLang="zh-CN" baseline="-25000" dirty="0"/>
              <a:t>m</a:t>
            </a:r>
            <a:r>
              <a:rPr lang="en-US" altLang="zh-CN" dirty="0"/>
              <a:t>)</a:t>
            </a:r>
            <a:r>
              <a:rPr lang="zh-CN" altLang="en-US" dirty="0"/>
              <a:t>，则用</a:t>
            </a:r>
            <a:r>
              <a:rPr lang="en-US" altLang="zh-CN" dirty="0"/>
              <a:t>A=(r</a:t>
            </a:r>
            <a:r>
              <a:rPr lang="en-US" altLang="zh-CN" baseline="-25000" dirty="0"/>
              <a:t>1</a:t>
            </a:r>
            <a:r>
              <a:rPr lang="en-US" altLang="zh-CN" dirty="0"/>
              <a:t>|r</a:t>
            </a:r>
            <a:r>
              <a:rPr lang="en-US" altLang="zh-CN" baseline="-25000" dirty="0"/>
              <a:t>2</a:t>
            </a:r>
            <a:r>
              <a:rPr lang="en-US" altLang="zh-CN" dirty="0"/>
              <a:t>|…|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) (t</a:t>
            </a:r>
            <a:r>
              <a:rPr lang="en-US" altLang="zh-CN" baseline="-25000" dirty="0"/>
              <a:t>1</a:t>
            </a:r>
            <a:r>
              <a:rPr lang="en-US" altLang="zh-CN" dirty="0"/>
              <a:t>|t</a:t>
            </a:r>
            <a:r>
              <a:rPr lang="en-US" altLang="zh-CN" baseline="-25000" dirty="0"/>
              <a:t>2</a:t>
            </a:r>
            <a:r>
              <a:rPr lang="en-US" altLang="zh-CN" dirty="0"/>
              <a:t>|…|t</a:t>
            </a:r>
            <a:r>
              <a:rPr lang="en-US" altLang="zh-CN" baseline="-25000" dirty="0"/>
              <a:t>m</a:t>
            </a:r>
            <a:r>
              <a:rPr lang="en-US" altLang="zh-CN" dirty="0"/>
              <a:t>)</a:t>
            </a:r>
            <a:r>
              <a:rPr lang="zh-CN" altLang="en-US" dirty="0"/>
              <a:t>进行替换，其中</a:t>
            </a:r>
            <a:r>
              <a:rPr lang="en-US" altLang="zh-CN" dirty="0"/>
              <a:t>B≠A</a:t>
            </a:r>
            <a:r>
              <a:rPr lang="zh-CN" altLang="en-US" dirty="0"/>
              <a:t>；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A=(t</a:t>
            </a:r>
            <a:r>
              <a:rPr lang="en-US" altLang="zh-CN" baseline="-25000" dirty="0"/>
              <a:t>1</a:t>
            </a:r>
            <a:r>
              <a:rPr lang="en-US" altLang="zh-CN" dirty="0"/>
              <a:t>|t</a:t>
            </a:r>
            <a:r>
              <a:rPr lang="en-US" altLang="zh-CN" baseline="-25000" dirty="0"/>
              <a:t>2</a:t>
            </a:r>
            <a:r>
              <a:rPr lang="en-US" altLang="zh-CN" dirty="0"/>
              <a:t>|…|t</a:t>
            </a:r>
            <a:r>
              <a:rPr lang="en-US" altLang="zh-CN" baseline="-25000" dirty="0"/>
              <a:t>m</a:t>
            </a:r>
            <a:r>
              <a:rPr lang="en-US" altLang="zh-CN" dirty="0"/>
              <a:t>)*A</a:t>
            </a:r>
            <a:r>
              <a:rPr lang="zh-CN" altLang="en-US" dirty="0"/>
              <a:t>且</a:t>
            </a:r>
            <a:r>
              <a:rPr lang="en-US" altLang="zh-CN" dirty="0"/>
              <a:t>A=(r</a:t>
            </a:r>
            <a:r>
              <a:rPr lang="en-US" altLang="zh-CN" baseline="-25000" dirty="0"/>
              <a:t>1</a:t>
            </a:r>
            <a:r>
              <a:rPr lang="en-US" altLang="zh-CN" dirty="0"/>
              <a:t>|r</a:t>
            </a:r>
            <a:r>
              <a:rPr lang="en-US" altLang="zh-CN" baseline="-25000" dirty="0"/>
              <a:t>2</a:t>
            </a:r>
            <a:r>
              <a:rPr lang="en-US" altLang="zh-CN" dirty="0"/>
              <a:t>|…|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)B</a:t>
            </a:r>
            <a:r>
              <a:rPr lang="zh-CN" altLang="en-US" dirty="0"/>
              <a:t>，其中</a:t>
            </a:r>
            <a:r>
              <a:rPr lang="en-US" altLang="zh-CN" dirty="0"/>
              <a:t>B≠A</a:t>
            </a:r>
            <a:r>
              <a:rPr lang="zh-CN" altLang="en-US" dirty="0"/>
              <a:t>，则用</a:t>
            </a:r>
            <a:r>
              <a:rPr lang="en-US" altLang="zh-CN" dirty="0"/>
              <a:t>A=(t</a:t>
            </a:r>
            <a:r>
              <a:rPr lang="en-US" altLang="zh-CN" baseline="-25000" dirty="0"/>
              <a:t>1</a:t>
            </a:r>
            <a:r>
              <a:rPr lang="en-US" altLang="zh-CN" dirty="0"/>
              <a:t>|t</a:t>
            </a:r>
            <a:r>
              <a:rPr lang="en-US" altLang="zh-CN" baseline="-25000" dirty="0"/>
              <a:t>2</a:t>
            </a:r>
            <a:r>
              <a:rPr lang="en-US" altLang="zh-CN" dirty="0"/>
              <a:t>|…|t</a:t>
            </a:r>
            <a:r>
              <a:rPr lang="en-US" altLang="zh-CN" baseline="-25000" dirty="0"/>
              <a:t>m</a:t>
            </a:r>
            <a:r>
              <a:rPr lang="en-US" altLang="zh-CN" dirty="0"/>
              <a:t>)* (r</a:t>
            </a:r>
            <a:r>
              <a:rPr lang="en-US" altLang="zh-CN" baseline="-25000" dirty="0"/>
              <a:t>1</a:t>
            </a:r>
            <a:r>
              <a:rPr lang="en-US" altLang="zh-CN" dirty="0"/>
              <a:t>|r</a:t>
            </a:r>
            <a:r>
              <a:rPr lang="en-US" altLang="zh-CN" baseline="-25000" dirty="0"/>
              <a:t>2</a:t>
            </a:r>
            <a:r>
              <a:rPr lang="en-US" altLang="zh-CN" dirty="0"/>
              <a:t>|…|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)B</a:t>
            </a:r>
            <a:r>
              <a:rPr lang="zh-CN" altLang="en-US" dirty="0"/>
              <a:t>进行替换；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A=(t</a:t>
            </a:r>
            <a:r>
              <a:rPr lang="en-US" altLang="zh-CN" baseline="-25000" dirty="0"/>
              <a:t>1</a:t>
            </a:r>
            <a:r>
              <a:rPr lang="en-US" altLang="zh-CN" dirty="0"/>
              <a:t>|t</a:t>
            </a:r>
            <a:r>
              <a:rPr lang="en-US" altLang="zh-CN" baseline="-25000" dirty="0"/>
              <a:t>2</a:t>
            </a:r>
            <a:r>
              <a:rPr lang="en-US" altLang="zh-CN" dirty="0"/>
              <a:t>|…|t</a:t>
            </a:r>
            <a:r>
              <a:rPr lang="en-US" altLang="zh-CN" baseline="-25000" dirty="0"/>
              <a:t>m</a:t>
            </a:r>
            <a:r>
              <a:rPr lang="en-US" altLang="zh-CN" dirty="0"/>
              <a:t>)*A</a:t>
            </a:r>
            <a:r>
              <a:rPr lang="zh-CN" altLang="en-US" dirty="0"/>
              <a:t>且</a:t>
            </a:r>
            <a:r>
              <a:rPr lang="en-US" altLang="zh-CN" dirty="0"/>
              <a:t>A=r</a:t>
            </a:r>
            <a:r>
              <a:rPr lang="en-US" altLang="zh-CN" baseline="-25000" dirty="0"/>
              <a:t>1</a:t>
            </a:r>
            <a:r>
              <a:rPr lang="en-US" altLang="zh-CN" dirty="0"/>
              <a:t>|r</a:t>
            </a:r>
            <a:r>
              <a:rPr lang="en-US" altLang="zh-CN" baseline="-25000" dirty="0"/>
              <a:t>2</a:t>
            </a:r>
            <a:r>
              <a:rPr lang="en-US" altLang="zh-CN" dirty="0"/>
              <a:t>|…|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zh-CN" altLang="en-US" dirty="0"/>
              <a:t>则用</a:t>
            </a:r>
            <a:r>
              <a:rPr lang="en-US" altLang="zh-CN" dirty="0"/>
              <a:t>A=(t</a:t>
            </a:r>
            <a:r>
              <a:rPr lang="en-US" altLang="zh-CN" baseline="-25000" dirty="0"/>
              <a:t>1</a:t>
            </a:r>
            <a:r>
              <a:rPr lang="en-US" altLang="zh-CN" dirty="0"/>
              <a:t>|t</a:t>
            </a:r>
            <a:r>
              <a:rPr lang="en-US" altLang="zh-CN" baseline="-25000" dirty="0"/>
              <a:t>2</a:t>
            </a:r>
            <a:r>
              <a:rPr lang="en-US" altLang="zh-CN" dirty="0"/>
              <a:t>|…|t</a:t>
            </a:r>
            <a:r>
              <a:rPr lang="en-US" altLang="zh-CN" baseline="-25000" dirty="0"/>
              <a:t>m</a:t>
            </a:r>
            <a:r>
              <a:rPr lang="en-US" altLang="zh-CN" dirty="0"/>
              <a:t>)* (r</a:t>
            </a:r>
            <a:r>
              <a:rPr lang="en-US" altLang="zh-CN" baseline="-25000" dirty="0"/>
              <a:t>1</a:t>
            </a:r>
            <a:r>
              <a:rPr lang="en-US" altLang="zh-CN" dirty="0"/>
              <a:t>|r</a:t>
            </a:r>
            <a:r>
              <a:rPr lang="en-US" altLang="zh-CN" baseline="-25000" dirty="0"/>
              <a:t>2</a:t>
            </a:r>
            <a:r>
              <a:rPr lang="en-US" altLang="zh-CN" dirty="0"/>
              <a:t>|…|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进行替换；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如果有</a:t>
            </a:r>
            <a:r>
              <a:rPr lang="en-US" altLang="zh-CN" dirty="0"/>
              <a:t>A=β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A=β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A=β</a:t>
            </a:r>
            <a:r>
              <a:rPr lang="en-US" altLang="zh-CN" baseline="-25000" dirty="0"/>
              <a:t>h</a:t>
            </a:r>
            <a:r>
              <a:rPr lang="zh-CN" altLang="en-US" dirty="0"/>
              <a:t>，则用</a:t>
            </a:r>
            <a:r>
              <a:rPr lang="en-US" altLang="zh-CN" dirty="0"/>
              <a:t>A=β</a:t>
            </a:r>
            <a:r>
              <a:rPr lang="en-US" altLang="zh-CN" baseline="-25000" dirty="0"/>
              <a:t>1</a:t>
            </a:r>
            <a:r>
              <a:rPr lang="en-US" altLang="zh-CN" dirty="0"/>
              <a:t>|β</a:t>
            </a:r>
            <a:r>
              <a:rPr lang="en-US" altLang="zh-CN" baseline="-25000" dirty="0"/>
              <a:t>2</a:t>
            </a:r>
            <a:r>
              <a:rPr lang="en-US" altLang="zh-CN" dirty="0"/>
              <a:t>|…|β</a:t>
            </a:r>
            <a:r>
              <a:rPr lang="en-US" altLang="zh-CN" baseline="-25000" dirty="0"/>
              <a:t>h</a:t>
            </a:r>
            <a:r>
              <a:rPr lang="zh-CN" altLang="en-US" dirty="0"/>
              <a:t>代替之。</a:t>
            </a:r>
          </a:p>
          <a:p>
            <a:pPr lvl="1">
              <a:lnSpc>
                <a:spcPct val="17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A840-905A-4E34-AE9A-1853CF4D8911}" type="datetime1">
              <a:rPr lang="zh-CN" altLang="en-US" smtClean="0"/>
              <a:pPr/>
              <a:t>2019-10-10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CE3C-B257-46C3-A7E3-FE81AAFF3304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51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根据正则文法构造等价的正则表达式 </a:t>
            </a:r>
          </a:p>
        </p:txBody>
      </p:sp>
      <p:sp>
        <p:nvSpPr>
          <p:cNvPr id="211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426" y="1575594"/>
            <a:ext cx="10515600" cy="489585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例</a:t>
            </a:r>
            <a:r>
              <a:rPr lang="en-US" altLang="zh-CN" dirty="0"/>
              <a:t>3.6 </a:t>
            </a:r>
            <a:r>
              <a:rPr lang="zh-CN" altLang="en-US" dirty="0"/>
              <a:t>将如下文法</a:t>
            </a:r>
            <a:r>
              <a:rPr lang="en-US" altLang="zh-CN" dirty="0"/>
              <a:t>G</a:t>
            </a:r>
            <a:r>
              <a:rPr lang="zh-CN" altLang="en-US" dirty="0"/>
              <a:t>转换成相应的正则表达式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aS</a:t>
            </a:r>
            <a:r>
              <a:rPr lang="en-US" altLang="zh-CN" dirty="0"/>
              <a:t> | </a:t>
            </a:r>
            <a:r>
              <a:rPr lang="en-US" altLang="zh-CN" dirty="0" err="1"/>
              <a:t>aB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bB</a:t>
            </a:r>
            <a:r>
              <a:rPr lang="en-US" altLang="zh-CN" dirty="0"/>
              <a:t> | </a:t>
            </a:r>
            <a:r>
              <a:rPr lang="en-US" altLang="zh-CN" dirty="0" err="1"/>
              <a:t>bC</a:t>
            </a:r>
            <a:r>
              <a:rPr lang="en-US" altLang="zh-CN" dirty="0"/>
              <a:t> | </a:t>
            </a:r>
            <a:r>
              <a:rPr lang="en-US" altLang="zh-CN" dirty="0" err="1"/>
              <a:t>aB</a:t>
            </a:r>
            <a:r>
              <a:rPr lang="en-US" altLang="zh-CN" dirty="0"/>
              <a:t> | </a:t>
            </a:r>
            <a:r>
              <a:rPr lang="en-US" altLang="zh-CN" dirty="0" err="1"/>
              <a:t>bS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C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cC|c</a:t>
            </a:r>
            <a:r>
              <a:rPr lang="en-US" altLang="zh-CN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列方程组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S=a*S     </a:t>
            </a:r>
            <a:r>
              <a:rPr lang="en-US" altLang="zh-CN" dirty="0" err="1"/>
              <a:t>S</a:t>
            </a:r>
            <a:r>
              <a:rPr lang="en-US" altLang="zh-CN" dirty="0"/>
              <a:t> =</a:t>
            </a:r>
            <a:r>
              <a:rPr lang="en-US" altLang="zh-CN" dirty="0" err="1"/>
              <a:t>aB</a:t>
            </a:r>
            <a:r>
              <a:rPr lang="en-US" altLang="zh-CN" dirty="0"/>
              <a:t>    	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B=(</a:t>
            </a:r>
            <a:r>
              <a:rPr lang="en-US" altLang="zh-CN" dirty="0" err="1"/>
              <a:t>a|b</a:t>
            </a:r>
            <a:r>
              <a:rPr lang="en-US" altLang="zh-CN" dirty="0"/>
              <a:t>)*B     B=</a:t>
            </a:r>
            <a:r>
              <a:rPr lang="en-US" altLang="zh-CN" dirty="0" err="1"/>
              <a:t>bC</a:t>
            </a:r>
            <a:r>
              <a:rPr lang="en-US" altLang="zh-CN" dirty="0"/>
              <a:t>    B=</a:t>
            </a:r>
            <a:r>
              <a:rPr lang="en-US" altLang="zh-CN" dirty="0" err="1"/>
              <a:t>bS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C=c*C     C=c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代入法解方程组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C=c*c    B=</a:t>
            </a:r>
            <a:r>
              <a:rPr lang="en-US" altLang="zh-CN" dirty="0" err="1"/>
              <a:t>bc</a:t>
            </a:r>
            <a:r>
              <a:rPr lang="en-US" altLang="zh-CN" dirty="0"/>
              <a:t>*</a:t>
            </a:r>
            <a:r>
              <a:rPr lang="en-US" altLang="zh-CN" dirty="0" err="1"/>
              <a:t>c|bc</a:t>
            </a:r>
            <a:r>
              <a:rPr lang="en-US" altLang="zh-CN" dirty="0"/>
              <a:t>    B=(</a:t>
            </a:r>
            <a:r>
              <a:rPr lang="en-US" altLang="zh-CN" dirty="0" err="1"/>
              <a:t>a|b</a:t>
            </a:r>
            <a:r>
              <a:rPr lang="en-US" altLang="zh-CN" dirty="0"/>
              <a:t>)*(</a:t>
            </a:r>
            <a:r>
              <a:rPr lang="en-US" altLang="zh-CN" dirty="0" err="1"/>
              <a:t>bc</a:t>
            </a:r>
            <a:r>
              <a:rPr lang="en-US" altLang="zh-CN" dirty="0"/>
              <a:t>*</a:t>
            </a:r>
            <a:r>
              <a:rPr lang="en-US" altLang="zh-CN" dirty="0" err="1"/>
              <a:t>c|bc</a:t>
            </a:r>
            <a:r>
              <a:rPr lang="en-US" altLang="zh-CN" dirty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B=(</a:t>
            </a:r>
            <a:r>
              <a:rPr lang="en-US" altLang="zh-CN" dirty="0" err="1"/>
              <a:t>a|b</a:t>
            </a:r>
            <a:r>
              <a:rPr lang="en-US" altLang="zh-CN" dirty="0"/>
              <a:t>)*</a:t>
            </a:r>
            <a:r>
              <a:rPr lang="en-US" altLang="zh-CN" dirty="0" err="1"/>
              <a:t>bS</a:t>
            </a:r>
            <a:r>
              <a:rPr lang="en-US" altLang="zh-CN" dirty="0"/>
              <a:t>    </a:t>
            </a:r>
            <a:r>
              <a:rPr lang="pt-BR" altLang="zh-CN" dirty="0"/>
              <a:t>S=a*aB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altLang="zh-CN" dirty="0"/>
              <a:t>S=a*a(a|b)*bS | a*a(a|b)*(bc*c|bc)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altLang="zh-CN" dirty="0"/>
              <a:t>S=(a*a(a|b)*b)*a*a(a|b)*(bc*c|bc)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如果用正闭包表示，则为</a:t>
            </a:r>
            <a:r>
              <a:rPr lang="en-US" altLang="zh-CN" dirty="0"/>
              <a:t>(a+(</a:t>
            </a:r>
            <a:r>
              <a:rPr lang="en-US" altLang="zh-CN" dirty="0" err="1"/>
              <a:t>a|b</a:t>
            </a:r>
            <a:r>
              <a:rPr lang="en-US" altLang="zh-CN" dirty="0"/>
              <a:t>)*b)*a+(</a:t>
            </a:r>
            <a:r>
              <a:rPr lang="en-US" altLang="zh-CN" dirty="0" err="1"/>
              <a:t>a|b</a:t>
            </a:r>
            <a:r>
              <a:rPr lang="en-US" altLang="zh-CN" dirty="0"/>
              <a:t>)*(</a:t>
            </a:r>
            <a:r>
              <a:rPr lang="en-US" altLang="zh-CN" dirty="0" err="1"/>
              <a:t>bc</a:t>
            </a:r>
            <a:r>
              <a:rPr lang="en-US" altLang="zh-CN" dirty="0"/>
              <a:t>+|</a:t>
            </a:r>
            <a:r>
              <a:rPr lang="en-US" altLang="zh-CN" dirty="0" err="1"/>
              <a:t>bc</a:t>
            </a:r>
            <a:r>
              <a:rPr lang="en-US" altLang="zh-CN" dirty="0"/>
              <a:t>)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6E9-B47B-44C3-A46A-21EB258AA1B0}" type="datetime1">
              <a:rPr lang="zh-CN" altLang="en-US" smtClean="0"/>
              <a:pPr/>
              <a:t>2019-10-10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973D-5F30-4D66-AAA0-67BFC744F9C3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131DD8-AF2B-4BFC-A1B7-4C08850C3190}"/>
              </a:ext>
            </a:extLst>
          </p:cNvPr>
          <p:cNvSpPr/>
          <p:nvPr/>
        </p:nvSpPr>
        <p:spPr>
          <a:xfrm>
            <a:off x="4962419" y="1530529"/>
            <a:ext cx="686093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70000"/>
              </a:lnSpc>
            </a:pPr>
            <a:r>
              <a:rPr lang="zh-CN" altLang="en-US" sz="1200" dirty="0"/>
              <a:t>如果有</a:t>
            </a:r>
            <a:r>
              <a:rPr lang="en-US" altLang="zh-CN" sz="1200" dirty="0"/>
              <a:t>A=(r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</a:t>
            </a:r>
            <a:r>
              <a:rPr lang="en-US" altLang="zh-CN" sz="1200" dirty="0" err="1"/>
              <a:t>r</a:t>
            </a:r>
            <a:r>
              <a:rPr lang="en-US" altLang="zh-CN" sz="1200" baseline="-25000" dirty="0" err="1"/>
              <a:t>n</a:t>
            </a:r>
            <a:r>
              <a:rPr lang="en-US" altLang="zh-CN" sz="1200" dirty="0"/>
              <a:t>)B</a:t>
            </a:r>
            <a:r>
              <a:rPr lang="zh-CN" altLang="en-US" sz="1200" dirty="0"/>
              <a:t>，</a:t>
            </a:r>
            <a:r>
              <a:rPr lang="en-US" altLang="zh-CN" sz="1200" dirty="0"/>
              <a:t>B=(t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|t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|…|t</a:t>
            </a:r>
            <a:r>
              <a:rPr lang="en-US" altLang="zh-CN" sz="1200" baseline="-25000" dirty="0"/>
              <a:t>m</a:t>
            </a:r>
            <a:r>
              <a:rPr lang="en-US" altLang="zh-CN" sz="1200" dirty="0"/>
              <a:t>)C</a:t>
            </a:r>
            <a:r>
              <a:rPr lang="zh-CN" altLang="en-US" sz="1200" dirty="0"/>
              <a:t>，则用</a:t>
            </a:r>
            <a:r>
              <a:rPr lang="en-US" altLang="zh-CN" sz="1200" dirty="0"/>
              <a:t>A=(r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</a:t>
            </a:r>
            <a:r>
              <a:rPr lang="en-US" altLang="zh-CN" sz="1200" dirty="0" err="1"/>
              <a:t>r</a:t>
            </a:r>
            <a:r>
              <a:rPr lang="en-US" altLang="zh-CN" sz="1200" baseline="-25000" dirty="0" err="1"/>
              <a:t>n</a:t>
            </a:r>
            <a:r>
              <a:rPr lang="en-US" altLang="zh-CN" sz="1200" dirty="0"/>
              <a:t>) (t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|t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|…|t</a:t>
            </a:r>
            <a:r>
              <a:rPr lang="en-US" altLang="zh-CN" sz="1200" baseline="-25000" dirty="0"/>
              <a:t>m</a:t>
            </a:r>
            <a:r>
              <a:rPr lang="en-US" altLang="zh-CN" sz="1200" dirty="0"/>
              <a:t>)C</a:t>
            </a:r>
            <a:r>
              <a:rPr lang="zh-CN" altLang="en-US" sz="1200" dirty="0"/>
              <a:t>进行换，其中</a:t>
            </a:r>
            <a:r>
              <a:rPr lang="en-US" altLang="zh-CN" sz="1200" dirty="0"/>
              <a:t>B≠A</a:t>
            </a:r>
            <a:r>
              <a:rPr lang="zh-CN" altLang="en-US" sz="1200" dirty="0"/>
              <a:t>；</a:t>
            </a:r>
          </a:p>
          <a:p>
            <a:pPr lvl="1">
              <a:lnSpc>
                <a:spcPct val="170000"/>
              </a:lnSpc>
            </a:pPr>
            <a:r>
              <a:rPr lang="zh-CN" altLang="en-US" sz="1200" dirty="0"/>
              <a:t>如果有</a:t>
            </a:r>
            <a:r>
              <a:rPr lang="en-US" altLang="zh-CN" sz="1200" dirty="0"/>
              <a:t>A=(r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</a:t>
            </a:r>
            <a:r>
              <a:rPr lang="en-US" altLang="zh-CN" sz="1200" dirty="0" err="1"/>
              <a:t>r</a:t>
            </a:r>
            <a:r>
              <a:rPr lang="en-US" altLang="zh-CN" sz="1200" baseline="-25000" dirty="0" err="1"/>
              <a:t>n</a:t>
            </a:r>
            <a:r>
              <a:rPr lang="en-US" altLang="zh-CN" sz="1200" dirty="0"/>
              <a:t>)B</a:t>
            </a:r>
            <a:r>
              <a:rPr lang="zh-CN" altLang="en-US" sz="1200" dirty="0"/>
              <a:t>，</a:t>
            </a:r>
            <a:r>
              <a:rPr lang="en-US" altLang="zh-CN" sz="1200" dirty="0"/>
              <a:t>B=(t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|t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|…|t</a:t>
            </a:r>
            <a:r>
              <a:rPr lang="en-US" altLang="zh-CN" sz="1200" baseline="-25000" dirty="0"/>
              <a:t>m</a:t>
            </a:r>
            <a:r>
              <a:rPr lang="en-US" altLang="zh-CN" sz="1200" dirty="0"/>
              <a:t>)</a:t>
            </a:r>
            <a:r>
              <a:rPr lang="zh-CN" altLang="en-US" sz="1200" dirty="0"/>
              <a:t>，则用</a:t>
            </a:r>
            <a:r>
              <a:rPr lang="en-US" altLang="zh-CN" sz="1200" dirty="0"/>
              <a:t>A=(r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</a:t>
            </a:r>
            <a:r>
              <a:rPr lang="en-US" altLang="zh-CN" sz="1200" dirty="0" err="1"/>
              <a:t>r</a:t>
            </a:r>
            <a:r>
              <a:rPr lang="en-US" altLang="zh-CN" sz="1200" baseline="-25000" dirty="0" err="1"/>
              <a:t>n</a:t>
            </a:r>
            <a:r>
              <a:rPr lang="en-US" altLang="zh-CN" sz="1200" dirty="0"/>
              <a:t>) (t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|t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|…|t</a:t>
            </a:r>
            <a:r>
              <a:rPr lang="en-US" altLang="zh-CN" sz="1200" baseline="-25000" dirty="0"/>
              <a:t>m</a:t>
            </a:r>
            <a:r>
              <a:rPr lang="en-US" altLang="zh-CN" sz="1200" dirty="0"/>
              <a:t>)</a:t>
            </a:r>
            <a:r>
              <a:rPr lang="zh-CN" altLang="en-US" sz="1200" dirty="0"/>
              <a:t>进行替换，其中</a:t>
            </a:r>
            <a:r>
              <a:rPr lang="en-US" altLang="zh-CN" sz="1200" dirty="0"/>
              <a:t>B≠A</a:t>
            </a:r>
            <a:r>
              <a:rPr lang="zh-CN" altLang="en-US" sz="1200" dirty="0"/>
              <a:t>；</a:t>
            </a:r>
          </a:p>
          <a:p>
            <a:pPr lvl="1">
              <a:lnSpc>
                <a:spcPct val="170000"/>
              </a:lnSpc>
            </a:pPr>
            <a:r>
              <a:rPr lang="zh-CN" altLang="en-US" sz="1200" dirty="0"/>
              <a:t>对</a:t>
            </a:r>
            <a:r>
              <a:rPr lang="en-US" altLang="zh-CN" sz="1200" dirty="0"/>
              <a:t>A=(t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|t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|…|t</a:t>
            </a:r>
            <a:r>
              <a:rPr lang="en-US" altLang="zh-CN" sz="1200" baseline="-25000" dirty="0"/>
              <a:t>m</a:t>
            </a:r>
            <a:r>
              <a:rPr lang="en-US" altLang="zh-CN" sz="1200" dirty="0"/>
              <a:t>)*A</a:t>
            </a:r>
            <a:r>
              <a:rPr lang="zh-CN" altLang="en-US" sz="1200" dirty="0"/>
              <a:t>且</a:t>
            </a:r>
            <a:r>
              <a:rPr lang="en-US" altLang="zh-CN" sz="1200" dirty="0"/>
              <a:t>A=(r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</a:t>
            </a:r>
            <a:r>
              <a:rPr lang="en-US" altLang="zh-CN" sz="1200" dirty="0" err="1"/>
              <a:t>r</a:t>
            </a:r>
            <a:r>
              <a:rPr lang="en-US" altLang="zh-CN" sz="1200" baseline="-25000" dirty="0" err="1"/>
              <a:t>n</a:t>
            </a:r>
            <a:r>
              <a:rPr lang="en-US" altLang="zh-CN" sz="1200" dirty="0"/>
              <a:t>)B</a:t>
            </a:r>
            <a:r>
              <a:rPr lang="zh-CN" altLang="en-US" sz="1200" dirty="0"/>
              <a:t>，其中</a:t>
            </a:r>
            <a:r>
              <a:rPr lang="en-US" altLang="zh-CN" sz="1200" dirty="0"/>
              <a:t>B≠A</a:t>
            </a:r>
            <a:r>
              <a:rPr lang="zh-CN" altLang="en-US" sz="1200" dirty="0"/>
              <a:t>，则用</a:t>
            </a:r>
            <a:r>
              <a:rPr lang="en-US" altLang="zh-CN" sz="1200" dirty="0"/>
              <a:t>A=(t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|t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|…|t</a:t>
            </a:r>
            <a:r>
              <a:rPr lang="en-US" altLang="zh-CN" sz="1200" baseline="-25000" dirty="0"/>
              <a:t>m</a:t>
            </a:r>
            <a:r>
              <a:rPr lang="en-US" altLang="zh-CN" sz="1200" dirty="0"/>
              <a:t>)* (r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</a:t>
            </a:r>
            <a:r>
              <a:rPr lang="en-US" altLang="zh-CN" sz="1200" dirty="0" err="1"/>
              <a:t>r</a:t>
            </a:r>
            <a:r>
              <a:rPr lang="en-US" altLang="zh-CN" sz="1200" baseline="-25000" dirty="0" err="1"/>
              <a:t>n</a:t>
            </a:r>
            <a:r>
              <a:rPr lang="en-US" altLang="zh-CN" sz="1200" dirty="0"/>
              <a:t>)B</a:t>
            </a:r>
            <a:r>
              <a:rPr lang="zh-CN" altLang="en-US" sz="1200" dirty="0"/>
              <a:t>进行替换；</a:t>
            </a:r>
          </a:p>
          <a:p>
            <a:pPr lvl="1">
              <a:lnSpc>
                <a:spcPct val="170000"/>
              </a:lnSpc>
            </a:pPr>
            <a:r>
              <a:rPr lang="zh-CN" altLang="en-US" sz="1200" dirty="0"/>
              <a:t>对</a:t>
            </a:r>
            <a:r>
              <a:rPr lang="en-US" altLang="zh-CN" sz="1200" dirty="0"/>
              <a:t>A=(t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|t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|…|t</a:t>
            </a:r>
            <a:r>
              <a:rPr lang="en-US" altLang="zh-CN" sz="1200" baseline="-25000" dirty="0"/>
              <a:t>m</a:t>
            </a:r>
            <a:r>
              <a:rPr lang="en-US" altLang="zh-CN" sz="1200" dirty="0"/>
              <a:t>)*A</a:t>
            </a:r>
            <a:r>
              <a:rPr lang="zh-CN" altLang="en-US" sz="1200" dirty="0"/>
              <a:t>且</a:t>
            </a:r>
            <a:r>
              <a:rPr lang="en-US" altLang="zh-CN" sz="1200" dirty="0"/>
              <a:t>A=r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</a:t>
            </a:r>
            <a:r>
              <a:rPr lang="en-US" altLang="zh-CN" sz="1200" dirty="0" err="1"/>
              <a:t>r</a:t>
            </a:r>
            <a:r>
              <a:rPr lang="en-US" altLang="zh-CN" sz="1200" baseline="-25000" dirty="0" err="1"/>
              <a:t>n</a:t>
            </a:r>
            <a:r>
              <a:rPr lang="zh-CN" altLang="en-US" sz="1200" dirty="0"/>
              <a:t>则用</a:t>
            </a:r>
            <a:r>
              <a:rPr lang="en-US" altLang="zh-CN" sz="1200" dirty="0"/>
              <a:t>A=(t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|t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|…|t</a:t>
            </a:r>
            <a:r>
              <a:rPr lang="en-US" altLang="zh-CN" sz="1200" baseline="-25000" dirty="0"/>
              <a:t>m</a:t>
            </a:r>
            <a:r>
              <a:rPr lang="en-US" altLang="zh-CN" sz="1200" dirty="0"/>
              <a:t>)* (r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</a:t>
            </a:r>
            <a:r>
              <a:rPr lang="en-US" altLang="zh-CN" sz="1200" dirty="0" err="1"/>
              <a:t>r</a:t>
            </a:r>
            <a:r>
              <a:rPr lang="en-US" altLang="zh-CN" sz="1200" baseline="-25000" dirty="0" err="1"/>
              <a:t>n</a:t>
            </a:r>
            <a:r>
              <a:rPr lang="en-US" altLang="zh-CN" sz="1200" dirty="0"/>
              <a:t>)</a:t>
            </a:r>
            <a:r>
              <a:rPr lang="zh-CN" altLang="en-US" sz="1200" dirty="0"/>
              <a:t>进行替换；</a:t>
            </a:r>
            <a:endParaRPr lang="en-US" altLang="zh-CN" sz="1200" dirty="0"/>
          </a:p>
          <a:p>
            <a:pPr lvl="1">
              <a:lnSpc>
                <a:spcPct val="170000"/>
              </a:lnSpc>
            </a:pPr>
            <a:r>
              <a:rPr lang="zh-CN" altLang="en-US" sz="1200" dirty="0"/>
              <a:t>如果有</a:t>
            </a:r>
            <a:r>
              <a:rPr lang="en-US" altLang="zh-CN" sz="1200" dirty="0"/>
              <a:t>A=β</a:t>
            </a:r>
            <a:r>
              <a:rPr lang="en-US" altLang="zh-CN" sz="1200" baseline="-250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/>
              <a:t>A=β</a:t>
            </a:r>
            <a:r>
              <a:rPr lang="en-US" altLang="zh-CN" sz="1200" baseline="-250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/>
              <a:t>…</a:t>
            </a:r>
            <a:r>
              <a:rPr lang="zh-CN" altLang="en-US" sz="1200" dirty="0"/>
              <a:t>、</a:t>
            </a:r>
            <a:r>
              <a:rPr lang="en-US" altLang="zh-CN" sz="1200" dirty="0"/>
              <a:t>A=β</a:t>
            </a:r>
            <a:r>
              <a:rPr lang="en-US" altLang="zh-CN" sz="1200" baseline="-25000" dirty="0"/>
              <a:t>h</a:t>
            </a:r>
            <a:r>
              <a:rPr lang="zh-CN" altLang="en-US" sz="1200" dirty="0"/>
              <a:t>，则用</a:t>
            </a:r>
            <a:r>
              <a:rPr lang="en-US" altLang="zh-CN" sz="1200" dirty="0"/>
              <a:t>A=β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|β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|…|β</a:t>
            </a:r>
            <a:r>
              <a:rPr lang="en-US" altLang="zh-CN" sz="1200" baseline="-25000" dirty="0"/>
              <a:t>h</a:t>
            </a:r>
            <a:r>
              <a:rPr lang="zh-CN" altLang="en-US" sz="1200" dirty="0"/>
              <a:t>代替之。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49F3C1-3C8D-4258-BEA4-AE499E22C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75" y="4739422"/>
            <a:ext cx="2036828" cy="16169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F65744-2882-4BB8-A46A-AD601D80F0E2}"/>
              </a:ext>
            </a:extLst>
          </p:cNvPr>
          <p:cNvSpPr/>
          <p:nvPr/>
        </p:nvSpPr>
        <p:spPr>
          <a:xfrm>
            <a:off x="6638893" y="43047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另外的例子</a:t>
            </a:r>
          </a:p>
        </p:txBody>
      </p:sp>
    </p:spTree>
    <p:extLst>
      <p:ext uri="{BB962C8B-B14F-4D97-AF65-F5344CB8AC3E}">
        <p14:creationId xmlns:p14="http://schemas.microsoft.com/office/powerpoint/2010/main" val="225786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5C8BA-18FF-41C4-8779-36508E8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DFA</a:t>
            </a:r>
            <a:r>
              <a:rPr lang="zh-CN" altLang="en-US" dirty="0"/>
              <a:t>生成正则表达式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BCA84-8AE2-416B-BFC4-E757C862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对应的正则表达式是什么？</a:t>
            </a:r>
            <a:endParaRPr lang="en-US" altLang="zh-CN" dirty="0"/>
          </a:p>
          <a:p>
            <a:r>
              <a:rPr lang="zh-CN" altLang="en-US" dirty="0"/>
              <a:t>是否任何</a:t>
            </a:r>
            <a:r>
              <a:rPr lang="en-US" altLang="zh-CN" dirty="0"/>
              <a:t>DFA</a:t>
            </a:r>
            <a:r>
              <a:rPr lang="zh-CN" altLang="en-US" dirty="0"/>
              <a:t>都可以转成正则表达式？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29CEA-B035-4ED1-B61A-D95696C5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CA225-7620-4480-BDE9-FBADBA45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168124-415D-4274-BFD0-2FF1BC95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59" y="3379074"/>
            <a:ext cx="49911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5C8BA-18FF-41C4-8779-36508E8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DFA</a:t>
            </a:r>
            <a:r>
              <a:rPr lang="zh-CN" altLang="en-US" dirty="0"/>
              <a:t>生成正则表达式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BCA84-8AE2-416B-BFC4-E757C862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状态消除法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29CEA-B035-4ED1-B61A-D95696C5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CA225-7620-4480-BDE9-FBADBA45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B6F072-8AFA-4087-A572-3D24C02B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15" y="2849858"/>
            <a:ext cx="4829175" cy="1866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352C05-6E62-41F1-AD39-CAD9194C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742" y="2849858"/>
            <a:ext cx="3962400" cy="2066925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532FA951-F053-4905-99E2-3C83739AC56E}"/>
              </a:ext>
            </a:extLst>
          </p:cNvPr>
          <p:cNvSpPr/>
          <p:nvPr/>
        </p:nvSpPr>
        <p:spPr>
          <a:xfrm>
            <a:off x="5691348" y="3783308"/>
            <a:ext cx="965771" cy="606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5C8BA-18FF-41C4-8779-36508E8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DFA</a:t>
            </a:r>
            <a:r>
              <a:rPr lang="zh-CN" altLang="en-US" dirty="0"/>
              <a:t>生成正则表达式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BCA84-8AE2-416B-BFC4-E757C862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结果：（</a:t>
            </a:r>
            <a:r>
              <a:rPr lang="en-US" altLang="zh-CN" dirty="0"/>
              <a:t>ab | ε |  (b | aa) (</a:t>
            </a:r>
            <a:r>
              <a:rPr lang="en-US" altLang="zh-CN" dirty="0" err="1"/>
              <a:t>ba</a:t>
            </a:r>
            <a:r>
              <a:rPr lang="en-US" altLang="zh-CN" dirty="0"/>
              <a:t>)* (a | bb) )*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29CEA-B035-4ED1-B61A-D95696C5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CA225-7620-4480-BDE9-FBADBA45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B3701A-1A63-4B34-83AE-862C1BC6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51" y="2346424"/>
            <a:ext cx="5238750" cy="2066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6D1605-9622-4693-9348-6E8EEA35A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952" y="2320925"/>
            <a:ext cx="3895725" cy="1971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4AE951-C8BC-4C87-8E53-3CFD270AA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074" y="4568523"/>
            <a:ext cx="3629025" cy="19335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5C1AD1F-8535-4744-85B7-C75D81F9BBF6}"/>
              </a:ext>
            </a:extLst>
          </p:cNvPr>
          <p:cNvSpPr/>
          <p:nvPr/>
        </p:nvSpPr>
        <p:spPr>
          <a:xfrm>
            <a:off x="8626758" y="3152918"/>
            <a:ext cx="2090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|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8239D7-D6FF-4DE1-8583-B440071341E0}"/>
              </a:ext>
            </a:extLst>
          </p:cNvPr>
          <p:cNvSpPr/>
          <p:nvPr/>
        </p:nvSpPr>
        <p:spPr>
          <a:xfrm>
            <a:off x="8635322" y="3572446"/>
            <a:ext cx="2090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|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4F3F62-5EA7-48DF-A455-A83E386DB09F}"/>
              </a:ext>
            </a:extLst>
          </p:cNvPr>
          <p:cNvSpPr/>
          <p:nvPr/>
        </p:nvSpPr>
        <p:spPr>
          <a:xfrm>
            <a:off x="4749979" y="4720301"/>
            <a:ext cx="2090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|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130C19-0F0D-46AA-91FC-467B06637B31}"/>
              </a:ext>
            </a:extLst>
          </p:cNvPr>
          <p:cNvSpPr/>
          <p:nvPr/>
        </p:nvSpPr>
        <p:spPr>
          <a:xfrm>
            <a:off x="5224202" y="4724495"/>
            <a:ext cx="2090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|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0828B7-6910-4ED7-9C1D-BC45F7A2EABA}"/>
              </a:ext>
            </a:extLst>
          </p:cNvPr>
          <p:cNvSpPr/>
          <p:nvPr/>
        </p:nvSpPr>
        <p:spPr>
          <a:xfrm>
            <a:off x="6803952" y="4736530"/>
            <a:ext cx="21020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|</a:t>
            </a:r>
            <a:endParaRPr lang="zh-CN" altLang="en-US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2A9CD74-5C7F-424F-A58A-C86B68C14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729730" y="6237287"/>
            <a:ext cx="600075" cy="3905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0262937-37B9-4E55-812C-DC6A5369F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855" y="6252459"/>
            <a:ext cx="457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16E51-98CC-4C28-8886-72861208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C7952-1DC5-45CE-B513-67ABB8F7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32481-C010-4C7D-AC89-3EEC5238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700" y="6280150"/>
            <a:ext cx="2743200" cy="365125"/>
          </a:xfrm>
        </p:spPr>
        <p:txBody>
          <a:bodyPr/>
          <a:lstStyle/>
          <a:p>
            <a:fld id="{473EEFB0-B63D-4295-A631-D63A173DC90C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A66BF9-6E6A-4336-B98C-29345DD3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69" y="1947862"/>
            <a:ext cx="3070831" cy="263703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1D192A-772F-43A8-9485-C062A9188F32}"/>
              </a:ext>
            </a:extLst>
          </p:cNvPr>
          <p:cNvSpPr/>
          <p:nvPr/>
        </p:nvSpPr>
        <p:spPr>
          <a:xfrm>
            <a:off x="535969" y="14509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38C912-D06D-444D-9EC3-6EC30E0246B9}"/>
              </a:ext>
            </a:extLst>
          </p:cNvPr>
          <p:cNvSpPr/>
          <p:nvPr/>
        </p:nvSpPr>
        <p:spPr>
          <a:xfrm>
            <a:off x="3952269" y="1450917"/>
            <a:ext cx="3012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逐个</a:t>
            </a:r>
            <a:r>
              <a:rPr lang="en-US" altLang="zh-CN" dirty="0"/>
              <a:t>remove</a:t>
            </a:r>
            <a:r>
              <a:rPr lang="zh-CN" altLang="en-US" dirty="0"/>
              <a:t>，直到只剩开始</a:t>
            </a:r>
            <a:endParaRPr lang="en-US" altLang="zh-CN" dirty="0"/>
          </a:p>
          <a:p>
            <a:r>
              <a:rPr lang="zh-CN" altLang="en-US" dirty="0"/>
              <a:t>和终止状态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6310EF-24EC-4E5A-AF4A-8333AF73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69" y="3051013"/>
            <a:ext cx="3257550" cy="17335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E604602-3D7C-46D7-AB3B-7F86A9BAD73E}"/>
              </a:ext>
            </a:extLst>
          </p:cNvPr>
          <p:cNvSpPr/>
          <p:nvPr/>
        </p:nvSpPr>
        <p:spPr>
          <a:xfrm>
            <a:off x="8172018" y="144410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获得正则表达式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C3C602-12B3-455D-85FD-7E5A92356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444" y="2399603"/>
            <a:ext cx="4829175" cy="2667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C10A5AE-7C58-4A5A-B61A-23549D1EF42A}"/>
              </a:ext>
            </a:extLst>
          </p:cNvPr>
          <p:cNvSpPr/>
          <p:nvPr/>
        </p:nvSpPr>
        <p:spPr>
          <a:xfrm>
            <a:off x="7384444" y="3067799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/>
              <a:t>多个终止状态如何处理？</a:t>
            </a:r>
            <a:endParaRPr lang="en-US" altLang="zh-CN" i="1" dirty="0"/>
          </a:p>
          <a:p>
            <a:r>
              <a:rPr lang="zh-CN" altLang="en-US" dirty="0"/>
              <a:t>算法每次只处理一个终结状态，其他当成非终</a:t>
            </a:r>
            <a:endParaRPr lang="en-US" altLang="zh-CN" dirty="0"/>
          </a:p>
          <a:p>
            <a:r>
              <a:rPr lang="zh-CN" altLang="en-US" dirty="0"/>
              <a:t>止状态，最后合并结果。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0D49155-5D86-461C-BD4B-F5819B6C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44" y="4914900"/>
            <a:ext cx="4829175" cy="1866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0C5C11-2FAE-413F-9EA4-6F66DB90F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771" y="4914900"/>
            <a:ext cx="3962400" cy="2066925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57BA2A2F-B55D-40FB-BC28-5F0BD5163A19}"/>
              </a:ext>
            </a:extLst>
          </p:cNvPr>
          <p:cNvSpPr/>
          <p:nvPr/>
        </p:nvSpPr>
        <p:spPr>
          <a:xfrm>
            <a:off x="5839377" y="5848350"/>
            <a:ext cx="965771" cy="606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4EC054E-7C44-4A6B-A607-9CBC5AE50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2269" y="2188368"/>
            <a:ext cx="29622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5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11" y="1690688"/>
            <a:ext cx="8616778" cy="50258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词法分析工具</a:t>
            </a:r>
            <a:r>
              <a:rPr lang="en-US" altLang="zh-CN" dirty="0"/>
              <a:t>Lex/Flex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4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词法单元的识别 </a:t>
            </a:r>
            <a:br>
              <a:rPr lang="zh-CN" altLang="en-US" dirty="0"/>
            </a:br>
            <a:r>
              <a:rPr lang="zh-CN" altLang="en-US" dirty="0"/>
              <a:t>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8240"/>
            <a:ext cx="10330324" cy="37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52" y="1450031"/>
            <a:ext cx="8924430" cy="51469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词法分析器的体系结构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8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状态转换图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7010"/>
          <a:stretch/>
        </p:blipFill>
        <p:spPr>
          <a:xfrm>
            <a:off x="699332" y="1799076"/>
            <a:ext cx="8914225" cy="46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正则表达式</a:t>
            </a:r>
            <a:r>
              <a:rPr lang="zh-CN" altLang="en-US" dirty="0"/>
              <a:t>和</a:t>
            </a:r>
            <a:r>
              <a:rPr lang="zh-CN" altLang="en-US" b="1" dirty="0"/>
              <a:t>正则文法</a:t>
            </a:r>
            <a:r>
              <a:rPr lang="zh-CN" altLang="en-US" dirty="0"/>
              <a:t>的等价性</a:t>
            </a:r>
            <a:endParaRPr lang="en-US" altLang="zh-CN" dirty="0"/>
          </a:p>
          <a:p>
            <a:r>
              <a:rPr lang="en-US" altLang="zh-CN" b="1" dirty="0"/>
              <a:t>DFA</a:t>
            </a:r>
            <a:r>
              <a:rPr lang="zh-CN" altLang="en-US" b="1" dirty="0"/>
              <a:t>与正则表达式</a:t>
            </a:r>
            <a:r>
              <a:rPr lang="zh-CN" altLang="en-US" dirty="0"/>
              <a:t>的等价性</a:t>
            </a:r>
            <a:endParaRPr lang="en-US" altLang="zh-CN" dirty="0"/>
          </a:p>
          <a:p>
            <a:r>
              <a:rPr lang="zh-CN" altLang="en-US" dirty="0"/>
              <a:t>词法分析器</a:t>
            </a:r>
            <a:r>
              <a:rPr lang="en-US" altLang="zh-CN" dirty="0"/>
              <a:t>Lex</a:t>
            </a:r>
            <a:r>
              <a:rPr lang="zh-CN" altLang="en-US" dirty="0"/>
              <a:t>的构造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6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78" y="1690688"/>
            <a:ext cx="10520322" cy="453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处理多个模式的方法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1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24" y="1453564"/>
            <a:ext cx="6248630" cy="49733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状态转换图的例子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4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41" y="1914059"/>
            <a:ext cx="6053969" cy="44422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Relop</a:t>
            </a:r>
            <a:r>
              <a:rPr lang="zh-CN" altLang="en-US" dirty="0"/>
              <a:t>对应的代码概要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035"/>
            <a:ext cx="9256550" cy="5049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保留字和标识符的识别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7522"/>
            <a:ext cx="8710035" cy="50885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其它的状态转换图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97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50" y="1458311"/>
            <a:ext cx="8589396" cy="5062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词法分析器生成工具的功能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0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合并的方法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5" y="1408623"/>
            <a:ext cx="9199970" cy="494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8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确定化</a:t>
            </a:r>
            <a:r>
              <a:rPr lang="en-US" altLang="zh-CN" dirty="0"/>
              <a:t>NFA</a:t>
            </a:r>
            <a:r>
              <a:rPr lang="zh-CN" altLang="en-US" dirty="0"/>
              <a:t>后的处理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4" y="1690688"/>
            <a:ext cx="10812564" cy="41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11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01" y="1395344"/>
            <a:ext cx="9395501" cy="49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24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72" y="1478817"/>
            <a:ext cx="9315191" cy="50894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4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正则表达式与正则文法的等价性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正则表达式与正则文法等价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对任意一个正则表达式，存在一个定义同一语言的正则文法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对任意一个正则文法，存在一个定义同一语言的正则表达式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4A7-CF6E-4E0B-8403-68BE03ABE781}" type="datetime1">
              <a:rPr lang="zh-CN" altLang="en-US" smtClean="0"/>
              <a:pPr/>
              <a:t>2019-10-10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3BF-2BF2-410C-8DE0-AE4388CB623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56347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7" y="1610476"/>
            <a:ext cx="7181424" cy="44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15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词法分析器状态的最小化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948"/>
            <a:ext cx="8883314" cy="48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89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16" y="1690688"/>
            <a:ext cx="8632918" cy="48182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源程序的结构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88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19" y="4541823"/>
            <a:ext cx="5045578" cy="18310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词法分析器的工作方式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84" y="1576873"/>
            <a:ext cx="8367880" cy="31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90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语言词法的例子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29" y="2500510"/>
            <a:ext cx="5322451" cy="3032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41" y="5464714"/>
            <a:ext cx="4511853" cy="551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59" y="2438399"/>
            <a:ext cx="4904060" cy="36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0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的例子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8627"/>
            <a:ext cx="8107454" cy="477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95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的例子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144"/>
            <a:ext cx="8203667" cy="48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09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实现原理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9" y="1575868"/>
            <a:ext cx="7422462" cy="46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将正则表达式转换成等价的正则文法 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问题：给定∑上的一个正则表达式</a:t>
            </a:r>
            <a:r>
              <a:rPr lang="en-US" altLang="zh-CN" dirty="0"/>
              <a:t>r</a:t>
            </a:r>
            <a:r>
              <a:rPr lang="zh-CN" altLang="en-US" dirty="0"/>
              <a:t>，根据</a:t>
            </a:r>
            <a:r>
              <a:rPr lang="en-US" altLang="zh-CN" dirty="0"/>
              <a:t>r</a:t>
            </a:r>
            <a:r>
              <a:rPr lang="zh-CN" altLang="en-US" dirty="0"/>
              <a:t>构造正则文法</a:t>
            </a:r>
            <a:r>
              <a:rPr lang="en-US" altLang="zh-CN" dirty="0"/>
              <a:t>G</a:t>
            </a:r>
            <a:r>
              <a:rPr lang="zh-CN" altLang="en-US" dirty="0"/>
              <a:t>，使得</a:t>
            </a:r>
            <a:r>
              <a:rPr lang="en-US" altLang="zh-CN" dirty="0"/>
              <a:t>L(G)=L(r)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设字母表为∑，</a:t>
            </a:r>
            <a:r>
              <a:rPr lang="en-US" altLang="zh-CN" dirty="0"/>
              <a:t>{A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C}</a:t>
            </a:r>
            <a:r>
              <a:rPr lang="zh-CN" altLang="en-US" dirty="0"/>
              <a:t>为语法变量集合，对于∑上的任意正则表达式</a:t>
            </a:r>
            <a:r>
              <a:rPr lang="en-US" altLang="zh-CN" dirty="0"/>
              <a:t>r</a:t>
            </a:r>
            <a:r>
              <a:rPr lang="zh-CN" altLang="en-US" dirty="0"/>
              <a:t>，形如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r</a:t>
            </a:r>
            <a:r>
              <a:rPr lang="zh-CN" altLang="en-US" dirty="0"/>
              <a:t>的式子称为正则定义式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959-E2AA-44A5-BEC9-1BDE17570FB4}" type="datetime1">
              <a:rPr lang="zh-CN" altLang="en-US" smtClean="0"/>
              <a:pPr/>
              <a:t>2019-10-10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5B7E-DD0B-4FFF-AF49-27695B54BFB8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53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将正则表达式转换成等价的正则文法 </a:t>
            </a:r>
          </a:p>
        </p:txBody>
      </p:sp>
      <p:sp>
        <p:nvSpPr>
          <p:cNvPr id="293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按如下方法构造正则定义式，并逐步将其转换成正则文法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引入开始符号</a:t>
            </a:r>
            <a:r>
              <a:rPr lang="en-US" altLang="zh-CN" dirty="0"/>
              <a:t>S</a:t>
            </a:r>
            <a:r>
              <a:rPr lang="zh-CN" altLang="en-US" dirty="0"/>
              <a:t>，从如下正则定义式开始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按如下规则将</a:t>
            </a:r>
            <a:r>
              <a:rPr lang="en-US" altLang="zh-CN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r</a:t>
            </a:r>
            <a:r>
              <a:rPr lang="zh-CN" altLang="en-US" dirty="0"/>
              <a:t>分解为新的正则定义式，在分解过程中根据需要引入新的语法变量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F624-2A72-40AB-A78E-8B13861D7425}" type="datetime1">
              <a:rPr lang="zh-CN" altLang="en-US" smtClean="0"/>
              <a:pPr/>
              <a:t>2019-10-10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1D17-89B8-4CE1-9A7D-BD10A8066CB2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67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将正则表达式转换成等价的正则文法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r</a:t>
            </a:r>
            <a:r>
              <a:rPr lang="zh-CN" altLang="en-US" dirty="0"/>
              <a:t>是正则定义式，则对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r</a:t>
            </a:r>
            <a:r>
              <a:rPr lang="zh-CN" altLang="en-US" dirty="0"/>
              <a:t>的分解规则如下：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⑴ 如果</a:t>
            </a:r>
            <a:r>
              <a:rPr lang="en-US" altLang="zh-CN" dirty="0"/>
              <a:t>r=r</a:t>
            </a:r>
            <a:r>
              <a:rPr lang="en-US" altLang="zh-CN" baseline="-25000" dirty="0"/>
              <a:t>1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，则将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r</a:t>
            </a:r>
            <a:r>
              <a:rPr lang="zh-CN" altLang="en-US" dirty="0"/>
              <a:t>分解为</a:t>
            </a:r>
            <a:r>
              <a:rPr lang="en-US" altLang="zh-CN" dirty="0"/>
              <a:t>A→r</a:t>
            </a:r>
            <a:r>
              <a:rPr lang="en-US" altLang="zh-CN" baseline="-25000" dirty="0"/>
              <a:t>1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B→r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B∈V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⑵ 如果</a:t>
            </a:r>
            <a:r>
              <a:rPr lang="en-US" altLang="zh-CN" dirty="0"/>
              <a:t>r=r</a:t>
            </a:r>
            <a:r>
              <a:rPr lang="en-US" altLang="zh-CN" baseline="-25000" dirty="0"/>
              <a:t>1</a:t>
            </a:r>
            <a:r>
              <a:rPr lang="en-US" altLang="zh-CN" dirty="0"/>
              <a:t>*r</a:t>
            </a:r>
            <a:r>
              <a:rPr lang="en-US" altLang="zh-CN" baseline="-25000" dirty="0"/>
              <a:t>2</a:t>
            </a:r>
            <a:r>
              <a:rPr lang="zh-CN" altLang="en-US" dirty="0"/>
              <a:t>，则将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r</a:t>
            </a:r>
            <a:r>
              <a:rPr lang="zh-CN" altLang="en-US" dirty="0"/>
              <a:t>分解为</a:t>
            </a:r>
            <a:r>
              <a:rPr lang="en-US" altLang="zh-CN" dirty="0"/>
              <a:t>A→r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A→r</a:t>
            </a:r>
            <a:r>
              <a:rPr lang="en-US" altLang="zh-CN" baseline="-25000" dirty="0"/>
              <a:t>2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⑶ 如果</a:t>
            </a:r>
            <a:r>
              <a:rPr lang="en-US" altLang="zh-CN" dirty="0"/>
              <a:t>r=r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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，则将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r</a:t>
            </a:r>
            <a:r>
              <a:rPr lang="zh-CN" altLang="en-US" dirty="0"/>
              <a:t>分解为</a:t>
            </a:r>
            <a:r>
              <a:rPr lang="en-US" altLang="zh-CN" dirty="0"/>
              <a:t>A→r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A→ r</a:t>
            </a:r>
            <a:r>
              <a:rPr lang="en-US" altLang="zh-CN" baseline="-25000" dirty="0"/>
              <a:t>2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不断应用分解规则⑴到⑶对各个正则定义式进行分解，直到每个正则定义式右端只含一个语法变量</a:t>
            </a:r>
            <a:r>
              <a:rPr lang="en-US" altLang="zh-CN" dirty="0"/>
              <a:t>(</a:t>
            </a:r>
            <a:r>
              <a:rPr lang="zh-CN" altLang="en-US" dirty="0"/>
              <a:t>即符合正则文法产生式的形式</a:t>
            </a:r>
            <a:r>
              <a:rPr lang="en-US" altLang="zh-CN" dirty="0"/>
              <a:t>)</a:t>
            </a:r>
            <a:r>
              <a:rPr lang="zh-CN" altLang="en-US" dirty="0"/>
              <a:t>为止。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F088-AEB3-4926-A4D6-610B22EB8DBE}" type="datetime1">
              <a:rPr lang="zh-CN" altLang="en-US" smtClean="0"/>
              <a:pPr/>
              <a:t>2019-10-10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081F-EC91-49CB-A98A-D7481F0025D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8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a(</a:t>
            </a:r>
            <a:r>
              <a:rPr lang="en-US" altLang="zh-CN" dirty="0" err="1"/>
              <a:t>a|b</a:t>
            </a:r>
            <a:r>
              <a:rPr lang="en-US" altLang="zh-CN" dirty="0"/>
              <a:t>)*</a:t>
            </a:r>
            <a:r>
              <a:rPr lang="zh-CN" altLang="en-US" dirty="0"/>
              <a:t>到正则文法的转换</a:t>
            </a:r>
          </a:p>
        </p:txBody>
      </p:sp>
      <p:sp>
        <p:nvSpPr>
          <p:cNvPr id="299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引入语法变量</a:t>
            </a:r>
            <a:r>
              <a:rPr lang="en-US" altLang="zh-CN" dirty="0"/>
              <a:t>A</a:t>
            </a:r>
            <a:r>
              <a:rPr lang="zh-CN" altLang="en-US" dirty="0"/>
              <a:t>，将</a:t>
            </a:r>
            <a:r>
              <a:rPr lang="en-US" altLang="zh-CN" dirty="0"/>
              <a:t>a(</a:t>
            </a:r>
            <a:r>
              <a:rPr lang="en-US" altLang="zh-CN" dirty="0" err="1"/>
              <a:t>a|b</a:t>
            </a:r>
            <a:r>
              <a:rPr lang="en-US" altLang="zh-CN" dirty="0"/>
              <a:t>)*</a:t>
            </a:r>
            <a:r>
              <a:rPr lang="zh-CN" altLang="en-US" dirty="0"/>
              <a:t>分解为：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S→aA</a:t>
            </a:r>
            <a:r>
              <a:rPr lang="en-US" altLang="zh-CN" dirty="0"/>
              <a:t>	A→(</a:t>
            </a:r>
            <a:r>
              <a:rPr lang="en-US" altLang="zh-CN" dirty="0" err="1"/>
              <a:t>a|b</a:t>
            </a:r>
            <a:r>
              <a:rPr lang="en-US" altLang="zh-CN" dirty="0"/>
              <a:t>)*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对于</a:t>
            </a:r>
            <a:r>
              <a:rPr lang="en-US" altLang="zh-CN" dirty="0"/>
              <a:t>A→(</a:t>
            </a:r>
            <a:r>
              <a:rPr lang="en-US" altLang="zh-CN" dirty="0" err="1"/>
              <a:t>a|b</a:t>
            </a:r>
            <a:r>
              <a:rPr lang="en-US" altLang="zh-CN" dirty="0"/>
              <a:t>)*</a:t>
            </a:r>
            <a:r>
              <a:rPr lang="zh-CN" altLang="en-US" dirty="0"/>
              <a:t>，分解为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A→(</a:t>
            </a:r>
            <a:r>
              <a:rPr lang="en-US" altLang="zh-CN" dirty="0" err="1"/>
              <a:t>a|b</a:t>
            </a:r>
            <a:r>
              <a:rPr lang="en-US" altLang="zh-CN" dirty="0"/>
              <a:t>)A		A→</a:t>
            </a:r>
            <a:r>
              <a:rPr lang="el-GR" altLang="zh-CN" dirty="0"/>
              <a:t>ε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将</a:t>
            </a:r>
            <a:r>
              <a:rPr lang="en-US" altLang="zh-CN" dirty="0"/>
              <a:t>A→(</a:t>
            </a:r>
            <a:r>
              <a:rPr lang="en-US" altLang="zh-CN" dirty="0" err="1"/>
              <a:t>a|b</a:t>
            </a:r>
            <a:r>
              <a:rPr lang="en-US" altLang="zh-CN" dirty="0"/>
              <a:t>)A</a:t>
            </a:r>
            <a:r>
              <a:rPr lang="zh-CN" altLang="en-US" dirty="0"/>
              <a:t>，转换为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	 </a:t>
            </a:r>
            <a:r>
              <a:rPr lang="en-US" altLang="zh-CN" dirty="0" err="1"/>
              <a:t>A→aA|bA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最终的得到的</a:t>
            </a:r>
            <a:r>
              <a:rPr lang="en-US" altLang="zh-CN" dirty="0"/>
              <a:t>a(</a:t>
            </a:r>
            <a:r>
              <a:rPr lang="en-US" altLang="zh-CN" dirty="0" err="1"/>
              <a:t>a|b</a:t>
            </a:r>
            <a:r>
              <a:rPr lang="en-US" altLang="zh-CN" dirty="0"/>
              <a:t>)*</a:t>
            </a:r>
            <a:r>
              <a:rPr lang="zh-CN" altLang="en-US" dirty="0"/>
              <a:t>对应的正则文法为：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	 </a:t>
            </a:r>
            <a:r>
              <a:rPr lang="en-US" altLang="zh-CN" dirty="0" err="1"/>
              <a:t>S→aA</a:t>
            </a:r>
            <a:r>
              <a:rPr lang="en-US" altLang="zh-CN" dirty="0"/>
              <a:t>		 </a:t>
            </a:r>
            <a:r>
              <a:rPr lang="en-US" altLang="zh-CN" dirty="0" err="1"/>
              <a:t>A→aA|bA</a:t>
            </a:r>
            <a:r>
              <a:rPr lang="en-US" altLang="zh-CN" dirty="0"/>
              <a:t>|</a:t>
            </a:r>
            <a:r>
              <a:rPr lang="el-GR" altLang="zh-CN" dirty="0"/>
              <a:t>ε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BA93-6D3C-4965-9A6B-5927A1C9EC0F}" type="datetime1">
              <a:rPr lang="zh-CN" altLang="en-US" smtClean="0"/>
              <a:pPr/>
              <a:t>2019-10-10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7877-A268-4DE6-9386-86D820C6F7E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98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根据正则文法构造等价的正则表达式 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问题：给定正则文法</a:t>
            </a:r>
            <a:r>
              <a:rPr lang="en-US" altLang="zh-CN" dirty="0"/>
              <a:t>G</a:t>
            </a:r>
            <a:r>
              <a:rPr lang="zh-CN" altLang="en-US" dirty="0"/>
              <a:t>，构造一个正则表达式</a:t>
            </a:r>
            <a:r>
              <a:rPr lang="en-US" altLang="zh-CN" dirty="0"/>
              <a:t>r</a:t>
            </a:r>
            <a:r>
              <a:rPr lang="zh-CN" altLang="en-US" dirty="0"/>
              <a:t>，使得</a:t>
            </a:r>
            <a:r>
              <a:rPr lang="en-US" altLang="zh-CN" dirty="0"/>
              <a:t>L(r) =L(G)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基本思路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为正则文法的每个产生式构造一个正则表达式方程式，这些方程式中的变量是文法</a:t>
            </a:r>
            <a:r>
              <a:rPr lang="en-US" altLang="zh-CN" dirty="0"/>
              <a:t>G</a:t>
            </a:r>
            <a:r>
              <a:rPr lang="zh-CN" altLang="en-US" dirty="0"/>
              <a:t>中的语法变量，各变量的系数是正则表达式，简称为方程式。从而得到一个联立方程组。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用代入消元法消去联立方程组中除开始符号外的其他变量，最后得到关于开始符号</a:t>
            </a:r>
            <a:r>
              <a:rPr lang="en-US" altLang="zh-CN" dirty="0"/>
              <a:t>S</a:t>
            </a:r>
            <a:r>
              <a:rPr lang="zh-CN" altLang="en-US" dirty="0"/>
              <a:t>的解：</a:t>
            </a:r>
            <a:r>
              <a:rPr lang="en-US" altLang="zh-CN" dirty="0"/>
              <a:t>S = r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即为所求的正则表达式。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1A0E-69A8-4211-B8D0-4FC5FA0C6188}" type="datetime1">
              <a:rPr lang="zh-CN" altLang="en-US" smtClean="0"/>
              <a:pPr/>
              <a:t>2019-10-10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B154-60E1-4B23-82CA-EF0018902B4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52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根据正则文法构造等价的正则表达式 </a:t>
            </a:r>
          </a:p>
        </p:txBody>
      </p:sp>
      <p:sp>
        <p:nvSpPr>
          <p:cNvPr id="211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具体步骤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(1) </a:t>
            </a:r>
            <a:r>
              <a:rPr lang="zh-CN" altLang="en-US" dirty="0"/>
              <a:t>根据正则文法</a:t>
            </a:r>
            <a:r>
              <a:rPr lang="en-US" altLang="zh-CN" dirty="0"/>
              <a:t>G</a:t>
            </a:r>
            <a:r>
              <a:rPr lang="zh-CN" altLang="en-US" dirty="0"/>
              <a:t>构造正则表达式联立方程组。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假设正则文法</a:t>
            </a:r>
            <a:r>
              <a:rPr lang="en-US" altLang="zh-CN" dirty="0"/>
              <a:t>G</a:t>
            </a:r>
            <a:r>
              <a:rPr lang="zh-CN" altLang="en-US" dirty="0"/>
              <a:t>是右线性的，其每个产生式的右部只含有一个终结符，则有如下方程式构造规则：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① 对形如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</a:t>
            </a:r>
            <a:r>
              <a:rPr lang="en-US" altLang="zh-CN" baseline="-25000" dirty="0"/>
              <a:t>1</a:t>
            </a:r>
            <a:r>
              <a:rPr lang="en-US" altLang="zh-CN" dirty="0"/>
              <a:t>|a</a:t>
            </a:r>
            <a:r>
              <a:rPr lang="en-US" altLang="zh-CN" baseline="-25000" dirty="0"/>
              <a:t>2</a:t>
            </a:r>
            <a:r>
              <a:rPr lang="en-US" altLang="zh-CN" dirty="0"/>
              <a:t>|…|a</a:t>
            </a:r>
            <a:r>
              <a:rPr lang="en-US" altLang="zh-CN" baseline="-25000" dirty="0"/>
              <a:t>m</a:t>
            </a:r>
            <a:r>
              <a:rPr lang="zh-CN" altLang="en-US" dirty="0"/>
              <a:t>的产生式，构造方程式</a:t>
            </a:r>
            <a:r>
              <a:rPr lang="en-US" altLang="zh-CN" dirty="0"/>
              <a:t>A= a</a:t>
            </a:r>
            <a:r>
              <a:rPr lang="en-US" altLang="zh-CN" baseline="-25000" dirty="0"/>
              <a:t>1</a:t>
            </a:r>
            <a:r>
              <a:rPr lang="en-US" altLang="zh-CN" dirty="0"/>
              <a:t>|a</a:t>
            </a:r>
            <a:r>
              <a:rPr lang="en-US" altLang="zh-CN" baseline="-25000" dirty="0"/>
              <a:t>2</a:t>
            </a:r>
            <a:r>
              <a:rPr lang="en-US" altLang="zh-CN" dirty="0"/>
              <a:t>|…|a</a:t>
            </a:r>
            <a:r>
              <a:rPr lang="en-US" altLang="zh-CN" baseline="-25000" dirty="0"/>
              <a:t>m</a:t>
            </a:r>
            <a:r>
              <a:rPr lang="zh-CN" altLang="en-US" dirty="0"/>
              <a:t>。其中可以有形如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ε</a:t>
            </a:r>
            <a:r>
              <a:rPr lang="zh-CN" altLang="en-US" dirty="0"/>
              <a:t>的产生式；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② 对形如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A|a</a:t>
            </a:r>
            <a:r>
              <a:rPr lang="en-US" altLang="zh-CN" baseline="-25000" dirty="0"/>
              <a:t>2</a:t>
            </a:r>
            <a:r>
              <a:rPr lang="en-US" altLang="zh-CN" dirty="0"/>
              <a:t>A|…|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m</a:t>
            </a:r>
            <a:r>
              <a:rPr lang="en-US" altLang="zh-CN" dirty="0" err="1"/>
              <a:t>A</a:t>
            </a:r>
            <a:r>
              <a:rPr lang="zh-CN" altLang="en-US" dirty="0"/>
              <a:t>的产生式，构造方程式</a:t>
            </a:r>
            <a:r>
              <a:rPr lang="en-US" altLang="zh-CN" dirty="0"/>
              <a:t>A=(a</a:t>
            </a:r>
            <a:r>
              <a:rPr lang="en-US" altLang="zh-CN" baseline="-25000" dirty="0"/>
              <a:t>1</a:t>
            </a:r>
            <a:r>
              <a:rPr lang="en-US" altLang="zh-CN" dirty="0"/>
              <a:t>|a</a:t>
            </a:r>
            <a:r>
              <a:rPr lang="en-US" altLang="zh-CN" baseline="-25000" dirty="0"/>
              <a:t>2</a:t>
            </a:r>
            <a:r>
              <a:rPr lang="en-US" altLang="zh-CN" dirty="0"/>
              <a:t>|…|a</a:t>
            </a:r>
            <a:r>
              <a:rPr lang="en-US" altLang="zh-CN" baseline="-25000" dirty="0"/>
              <a:t>m</a:t>
            </a:r>
            <a:r>
              <a:rPr lang="en-US" altLang="zh-CN" dirty="0"/>
              <a:t>)*A</a:t>
            </a:r>
            <a:r>
              <a:rPr lang="zh-CN" altLang="en-US" dirty="0"/>
              <a:t>；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③ 对形如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B|a</a:t>
            </a:r>
            <a:r>
              <a:rPr lang="en-US" altLang="zh-CN" baseline="-25000" dirty="0"/>
              <a:t>2</a:t>
            </a:r>
            <a:r>
              <a:rPr lang="en-US" altLang="zh-CN" dirty="0"/>
              <a:t>B|…|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m</a:t>
            </a:r>
            <a:r>
              <a:rPr lang="en-US" altLang="zh-CN" dirty="0" err="1"/>
              <a:t>B</a:t>
            </a:r>
            <a:r>
              <a:rPr lang="zh-CN" altLang="en-US" dirty="0"/>
              <a:t>的产生式，构造方程式</a:t>
            </a:r>
            <a:r>
              <a:rPr lang="en-US" altLang="zh-CN" dirty="0"/>
              <a:t>A=(a</a:t>
            </a:r>
            <a:r>
              <a:rPr lang="en-US" altLang="zh-CN" baseline="-25000" dirty="0"/>
              <a:t>1</a:t>
            </a:r>
            <a:r>
              <a:rPr lang="en-US" altLang="zh-CN" dirty="0"/>
              <a:t>|a</a:t>
            </a:r>
            <a:r>
              <a:rPr lang="en-US" altLang="zh-CN" baseline="-25000" dirty="0"/>
              <a:t>2</a:t>
            </a:r>
            <a:r>
              <a:rPr lang="en-US" altLang="zh-CN" dirty="0"/>
              <a:t>|…|a</a:t>
            </a:r>
            <a:r>
              <a:rPr lang="en-US" altLang="zh-CN" baseline="-25000" dirty="0"/>
              <a:t>m</a:t>
            </a:r>
            <a:r>
              <a:rPr lang="en-US" altLang="zh-CN" dirty="0"/>
              <a:t>)B</a:t>
            </a:r>
            <a:r>
              <a:rPr lang="zh-CN" altLang="en-US" dirty="0"/>
              <a:t>，其中</a:t>
            </a:r>
            <a:r>
              <a:rPr lang="en-US" altLang="zh-CN" dirty="0"/>
              <a:t>B≠A</a:t>
            </a:r>
            <a:r>
              <a:rPr lang="zh-CN" altLang="en-US" dirty="0"/>
              <a:t>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32F1-A23A-4163-8DA5-387A319DEB5B}" type="datetime1">
              <a:rPr lang="zh-CN" altLang="en-US" smtClean="0"/>
              <a:pPr/>
              <a:t>2019-10-10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CD56-CC15-4AAE-A12F-A2AE300B1152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53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1256</Words>
  <Application>Microsoft Office PowerPoint</Application>
  <PresentationFormat>宽屏</PresentationFormat>
  <Paragraphs>195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Symbol</vt:lpstr>
      <vt:lpstr>Office 主题​​</vt:lpstr>
      <vt:lpstr>编译原理</vt:lpstr>
      <vt:lpstr>内容</vt:lpstr>
      <vt:lpstr>正则表达式与正则文法的等价性</vt:lpstr>
      <vt:lpstr>将正则表达式转换成等价的正则文法 </vt:lpstr>
      <vt:lpstr>将正则表达式转换成等价的正则文法 </vt:lpstr>
      <vt:lpstr>将正则表达式转换成等价的正则文法</vt:lpstr>
      <vt:lpstr>例 a(a|b)*到正则文法的转换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  <vt:lpstr>根据DFA生成正则表达式</vt:lpstr>
      <vt:lpstr>根据DFA生成正则表达式</vt:lpstr>
      <vt:lpstr>根据DFA生成正则表达式</vt:lpstr>
      <vt:lpstr>算法</vt:lpstr>
      <vt:lpstr>词法分析工具Lex/Flex </vt:lpstr>
      <vt:lpstr> 词法单元的识别  </vt:lpstr>
      <vt:lpstr>词法分析器的体系结构 </vt:lpstr>
      <vt:lpstr>状态转换图</vt:lpstr>
      <vt:lpstr>处理多个模式的方法 </vt:lpstr>
      <vt:lpstr>状态转换图的例子</vt:lpstr>
      <vt:lpstr>Relop对应的代码概要 </vt:lpstr>
      <vt:lpstr>保留字和标识符的识别 </vt:lpstr>
      <vt:lpstr>其它的状态转换图 </vt:lpstr>
      <vt:lpstr>词法分析器生成工具的功能 </vt:lpstr>
      <vt:lpstr>NFA合并的方法 </vt:lpstr>
      <vt:lpstr>确定化NFA后的处理 </vt:lpstr>
      <vt:lpstr>例子</vt:lpstr>
      <vt:lpstr>例子</vt:lpstr>
      <vt:lpstr>例子</vt:lpstr>
      <vt:lpstr>词法分析器状态的最小化 </vt:lpstr>
      <vt:lpstr>Lex源程序的结构 </vt:lpstr>
      <vt:lpstr>词法分析器的工作方式 </vt:lpstr>
      <vt:lpstr>C语言词法的例子</vt:lpstr>
      <vt:lpstr>Lex的例子</vt:lpstr>
      <vt:lpstr>Lex的例子</vt:lpstr>
      <vt:lpstr>Lex实现原理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Dr. Wang</dc:creator>
  <cp:lastModifiedBy>Wang Xinming</cp:lastModifiedBy>
  <cp:revision>454</cp:revision>
  <dcterms:created xsi:type="dcterms:W3CDTF">2016-09-05T01:21:07Z</dcterms:created>
  <dcterms:modified xsi:type="dcterms:W3CDTF">2019-10-10T15:16:47Z</dcterms:modified>
</cp:coreProperties>
</file>