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1" r:id="rId1"/>
  </p:sldMasterIdLst>
  <p:notesMasterIdLst>
    <p:notesMasterId r:id="rId50"/>
  </p:notesMasterIdLst>
  <p:sldIdLst>
    <p:sldId id="256" r:id="rId2"/>
    <p:sldId id="301" r:id="rId3"/>
    <p:sldId id="303" r:id="rId4"/>
    <p:sldId id="258" r:id="rId5"/>
    <p:sldId id="304" r:id="rId6"/>
    <p:sldId id="259" r:id="rId7"/>
    <p:sldId id="260" r:id="rId8"/>
    <p:sldId id="280" r:id="rId9"/>
    <p:sldId id="279" r:id="rId10"/>
    <p:sldId id="276" r:id="rId11"/>
    <p:sldId id="277" r:id="rId12"/>
    <p:sldId id="312" r:id="rId13"/>
    <p:sldId id="261" r:id="rId14"/>
    <p:sldId id="305" r:id="rId15"/>
    <p:sldId id="283" r:id="rId16"/>
    <p:sldId id="284" r:id="rId17"/>
    <p:sldId id="295" r:id="rId18"/>
    <p:sldId id="296" r:id="rId19"/>
    <p:sldId id="278"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81" r:id="rId35"/>
    <p:sldId id="285" r:id="rId36"/>
    <p:sldId id="308" r:id="rId37"/>
    <p:sldId id="311" r:id="rId38"/>
    <p:sldId id="286" r:id="rId39"/>
    <p:sldId id="287" r:id="rId40"/>
    <p:sldId id="288" r:id="rId41"/>
    <p:sldId id="289" r:id="rId42"/>
    <p:sldId id="290" r:id="rId43"/>
    <p:sldId id="293" r:id="rId44"/>
    <p:sldId id="294" r:id="rId45"/>
    <p:sldId id="306" r:id="rId46"/>
    <p:sldId id="307" r:id="rId47"/>
    <p:sldId id="291" r:id="rId48"/>
    <p:sldId id="299"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84" autoAdjust="0"/>
    <p:restoredTop sz="88823" autoAdjust="0"/>
  </p:normalViewPr>
  <p:slideViewPr>
    <p:cSldViewPr snapToGrid="0">
      <p:cViewPr varScale="1">
        <p:scale>
          <a:sx n="112" d="100"/>
          <a:sy n="112" d="100"/>
        </p:scale>
        <p:origin x="41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E527D-8E7A-4527-9357-4ACB82ED7803}" type="datetimeFigureOut">
              <a:rPr lang="zh-CN" altLang="en-US" smtClean="0"/>
              <a:t>2019-10-25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BDDFC-3E8B-4153-9B0B-289BC605851C}" type="slidenum">
              <a:rPr lang="zh-CN" altLang="en-US" smtClean="0"/>
              <a:t>‹#›</a:t>
            </a:fld>
            <a:endParaRPr lang="zh-CN" altLang="en-US"/>
          </a:p>
        </p:txBody>
      </p:sp>
    </p:spTree>
    <p:extLst>
      <p:ext uri="{BB962C8B-B14F-4D97-AF65-F5344CB8AC3E}">
        <p14:creationId xmlns:p14="http://schemas.microsoft.com/office/powerpoint/2010/main" val="18223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39700" y="768350"/>
            <a:ext cx="6819900" cy="3836988"/>
          </a:xfrm>
          <a:ln/>
        </p:spPr>
      </p:sp>
      <p:sp>
        <p:nvSpPr>
          <p:cNvPr id="40963" name="Rectangle 3"/>
          <p:cNvSpPr>
            <a:spLocks noGrp="1" noChangeArrowheads="1"/>
          </p:cNvSpPr>
          <p:nvPr>
            <p:ph type="body" idx="1"/>
          </p:nvPr>
        </p:nvSpPr>
        <p:spPr>
          <a:noFill/>
        </p:spPr>
        <p:txBody>
          <a:bodyPr/>
          <a:lstStyle/>
          <a:p>
            <a:pPr eaLnBrk="1" hangingPunct="1"/>
            <a:r>
              <a:rPr lang="en-US" altLang="zh-CN"/>
              <a:t>L</a:t>
            </a:r>
            <a:r>
              <a:rPr lang="en-US" altLang="zh-CN" baseline="-25000"/>
              <a:t>1</a:t>
            </a:r>
            <a:r>
              <a:rPr lang="en-US" altLang="zh-CN"/>
              <a:t>: the declaration before use principle for identifiers. </a:t>
            </a:r>
          </a:p>
          <a:p>
            <a:pPr eaLnBrk="1" hangingPunct="1"/>
            <a:r>
              <a:rPr lang="en-US" altLang="zh-CN"/>
              <a:t>L</a:t>
            </a:r>
            <a:r>
              <a:rPr lang="en-US" altLang="zh-CN" baseline="-25000"/>
              <a:t>2</a:t>
            </a:r>
            <a:r>
              <a:rPr lang="en-US" altLang="zh-CN"/>
              <a:t>: the number of arguments constraints in parameter passing.</a:t>
            </a:r>
          </a:p>
        </p:txBody>
      </p:sp>
    </p:spTree>
    <p:extLst>
      <p:ext uri="{BB962C8B-B14F-4D97-AF65-F5344CB8AC3E}">
        <p14:creationId xmlns:p14="http://schemas.microsoft.com/office/powerpoint/2010/main" val="393024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2BDDFC-3E8B-4153-9B0B-289BC605851C}" type="slidenum">
              <a:rPr lang="zh-CN" altLang="en-US" smtClean="0"/>
              <a:t>12</a:t>
            </a:fld>
            <a:endParaRPr lang="zh-CN" altLang="en-US"/>
          </a:p>
        </p:txBody>
      </p:sp>
    </p:spTree>
    <p:extLst>
      <p:ext uri="{BB962C8B-B14F-4D97-AF65-F5344CB8AC3E}">
        <p14:creationId xmlns:p14="http://schemas.microsoft.com/office/powerpoint/2010/main" val="3966067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能买的豪车，也买得起。</a:t>
            </a:r>
          </a:p>
        </p:txBody>
      </p:sp>
      <p:sp>
        <p:nvSpPr>
          <p:cNvPr id="4" name="灯片编号占位符 3"/>
          <p:cNvSpPr>
            <a:spLocks noGrp="1"/>
          </p:cNvSpPr>
          <p:nvPr>
            <p:ph type="sldNum" sz="quarter" idx="10"/>
          </p:nvPr>
        </p:nvSpPr>
        <p:spPr/>
        <p:txBody>
          <a:bodyPr/>
          <a:lstStyle/>
          <a:p>
            <a:fld id="{8F2BDDFC-3E8B-4153-9B0B-289BC605851C}" type="slidenum">
              <a:rPr lang="zh-CN" altLang="en-US" smtClean="0"/>
              <a:t>17</a:t>
            </a:fld>
            <a:endParaRPr lang="zh-CN" altLang="en-US"/>
          </a:p>
        </p:txBody>
      </p:sp>
    </p:spTree>
    <p:extLst>
      <p:ext uri="{BB962C8B-B14F-4D97-AF65-F5344CB8AC3E}">
        <p14:creationId xmlns:p14="http://schemas.microsoft.com/office/powerpoint/2010/main" val="2378088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强迫按优先级处理结合。</a:t>
            </a:r>
          </a:p>
        </p:txBody>
      </p:sp>
      <p:sp>
        <p:nvSpPr>
          <p:cNvPr id="4" name="灯片编号占位符 3"/>
          <p:cNvSpPr>
            <a:spLocks noGrp="1"/>
          </p:cNvSpPr>
          <p:nvPr>
            <p:ph type="sldNum" sz="quarter" idx="10"/>
          </p:nvPr>
        </p:nvSpPr>
        <p:spPr/>
        <p:txBody>
          <a:bodyPr/>
          <a:lstStyle/>
          <a:p>
            <a:fld id="{8F2BDDFC-3E8B-4153-9B0B-289BC605851C}" type="slidenum">
              <a:rPr lang="zh-CN" altLang="en-US" smtClean="0"/>
              <a:t>47</a:t>
            </a:fld>
            <a:endParaRPr lang="zh-CN" altLang="en-US"/>
          </a:p>
        </p:txBody>
      </p:sp>
    </p:spTree>
    <p:extLst>
      <p:ext uri="{BB962C8B-B14F-4D97-AF65-F5344CB8AC3E}">
        <p14:creationId xmlns:p14="http://schemas.microsoft.com/office/powerpoint/2010/main" val="1975535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E817476-0DCB-4384-8BD4-B615F884C664}" type="datetime1">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290642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204598-05D8-4189-AE87-01F671EABFB1}" type="datetime1">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347925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0592F-E811-4499-A84C-81006D734EAD}" type="datetime1">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245552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5A58EC4-7847-4112-A3C7-951CDC4BFDB9}" type="datetime1">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361209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1EDECA9-40A3-46D9-A9D7-0DF22F58DD64}" type="datetime1">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18502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3ED96F2-E7D7-4653-BF8F-20247065939E}" type="datetime1">
              <a:rPr lang="zh-CN" altLang="en-US" smtClean="0"/>
              <a:t>2019-10-25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3621789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4FA4E9-2656-449D-9B92-A572C39654A5}" type="datetime1">
              <a:rPr lang="zh-CN" altLang="en-US" smtClean="0"/>
              <a:t>2019-10-25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110782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CDBDFC-085B-46F9-857E-0A37335CDB7D}" type="datetime1">
              <a:rPr lang="zh-CN" altLang="en-US" smtClean="0"/>
              <a:t>2019-10-25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149176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2D0270-5200-467D-A7E2-D1B902B34E2F}" type="datetime1">
              <a:rPr lang="zh-CN" altLang="en-US" smtClean="0"/>
              <a:t>2019-10-25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26363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5B3C1F3-A75F-44CB-AD32-1BB2E23817DC}" type="datetime1">
              <a:rPr lang="zh-CN" altLang="en-US" smtClean="0"/>
              <a:t>2019-10-25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231489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2BE6CF5-2FBC-4332-B447-D440DB4A29CE}" type="datetime1">
              <a:rPr lang="zh-CN" altLang="en-US" smtClean="0"/>
              <a:t>2019-10-25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209663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17EF5-B876-4C7E-956F-5CAB68406841}" type="datetime1">
              <a:rPr lang="zh-CN" altLang="en-US" smtClean="0"/>
              <a:t>2019-10-25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EEFB0-B63D-4295-A631-D63A173DC90C}" type="slidenum">
              <a:rPr lang="zh-CN" altLang="en-US" smtClean="0"/>
              <a:t>‹#›</a:t>
            </a:fld>
            <a:endParaRPr lang="zh-CN" altLang="en-US"/>
          </a:p>
        </p:txBody>
      </p:sp>
    </p:spTree>
    <p:extLst>
      <p:ext uri="{BB962C8B-B14F-4D97-AF65-F5344CB8AC3E}">
        <p14:creationId xmlns:p14="http://schemas.microsoft.com/office/powerpoint/2010/main" val="346215138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png"/><Relationship Id="rId4" Type="http://schemas.openxmlformats.org/officeDocument/2006/relationships/image" Target="../media/image11.wmf"/></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9.png"/><Relationship Id="rId5" Type="http://schemas.openxmlformats.org/officeDocument/2006/relationships/image" Target="../media/image28.wmf"/><Relationship Id="rId4" Type="http://schemas.openxmlformats.org/officeDocument/2006/relationships/oleObject" Target="../embeddings/oleObject13.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编译原理</a:t>
            </a:r>
          </a:p>
        </p:txBody>
      </p:sp>
      <p:sp>
        <p:nvSpPr>
          <p:cNvPr id="3" name="副标题 2"/>
          <p:cNvSpPr>
            <a:spLocks noGrp="1"/>
          </p:cNvSpPr>
          <p:nvPr>
            <p:ph type="subTitle" idx="1"/>
          </p:nvPr>
        </p:nvSpPr>
        <p:spPr/>
        <p:txBody>
          <a:bodyPr>
            <a:normAutofit fontScale="92500" lnSpcReduction="20000"/>
          </a:bodyPr>
          <a:lstStyle/>
          <a:p>
            <a:r>
              <a:rPr lang="en-US" altLang="zh-CN" sz="3600" dirty="0"/>
              <a:t>Lecture 8</a:t>
            </a:r>
            <a:r>
              <a:rPr lang="zh-CN" altLang="en-US" sz="3600" dirty="0"/>
              <a:t>：</a:t>
            </a:r>
            <a:r>
              <a:rPr lang="en-US" altLang="zh-CN" sz="3600" dirty="0"/>
              <a:t>Syntax Analysis I</a:t>
            </a:r>
          </a:p>
          <a:p>
            <a:r>
              <a:rPr lang="zh-CN" altLang="en-US" sz="3600" dirty="0"/>
              <a:t>语法分析</a:t>
            </a:r>
            <a:r>
              <a:rPr lang="en-US" altLang="zh-CN" sz="3600" dirty="0"/>
              <a:t>I </a:t>
            </a:r>
            <a:r>
              <a:rPr lang="zh-CN" altLang="en-US" sz="3600" dirty="0"/>
              <a:t>上下文无关文法推导</a:t>
            </a:r>
            <a:endParaRPr lang="en-US" altLang="zh-CN" sz="3600" dirty="0"/>
          </a:p>
          <a:p>
            <a:endParaRPr lang="en-US" altLang="zh-CN" dirty="0"/>
          </a:p>
          <a:p>
            <a:r>
              <a:rPr lang="en-US" altLang="zh-CN" dirty="0" smtClean="0"/>
              <a:t>2019</a:t>
            </a:r>
            <a:r>
              <a:rPr lang="zh-CN" altLang="en-US" dirty="0" smtClean="0"/>
              <a:t>年</a:t>
            </a:r>
            <a:r>
              <a:rPr lang="zh-CN" altLang="en-US" dirty="0"/>
              <a:t>秋季学期</a:t>
            </a:r>
          </a:p>
        </p:txBody>
      </p:sp>
    </p:spTree>
    <p:extLst>
      <p:ext uri="{BB962C8B-B14F-4D97-AF65-F5344CB8AC3E}">
        <p14:creationId xmlns:p14="http://schemas.microsoft.com/office/powerpoint/2010/main" val="2638069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z="3600" dirty="0"/>
              <a:t>上下文无关文法的定义</a:t>
            </a:r>
          </a:p>
        </p:txBody>
      </p:sp>
      <p:sp>
        <p:nvSpPr>
          <p:cNvPr id="3" name="内容占位符 2"/>
          <p:cNvSpPr>
            <a:spLocks noGrp="1"/>
          </p:cNvSpPr>
          <p:nvPr>
            <p:ph idx="1"/>
          </p:nvPr>
        </p:nvSpPr>
        <p:spPr/>
        <p:txBody>
          <a:bodyPr>
            <a:normAutofit fontScale="77500" lnSpcReduction="20000"/>
          </a:bodyPr>
          <a:lstStyle/>
          <a:p>
            <a:pPr>
              <a:lnSpc>
                <a:spcPct val="150000"/>
              </a:lnSpc>
              <a:buFont typeface="Arial" charset="0"/>
              <a:buNone/>
              <a:defRPr/>
            </a:pPr>
            <a:r>
              <a:rPr lang="zh-CN" altLang="en-US" dirty="0"/>
              <a:t>一个上下文无关文法（</a:t>
            </a:r>
            <a:r>
              <a:rPr lang="en-US" altLang="zh-CN" dirty="0"/>
              <a:t>CFG</a:t>
            </a:r>
            <a:r>
              <a:rPr lang="zh-CN" altLang="en-US" dirty="0"/>
              <a:t>）包括四部分：</a:t>
            </a:r>
            <a:endParaRPr lang="en-US" altLang="zh-CN" dirty="0"/>
          </a:p>
          <a:p>
            <a:pPr marL="514350" indent="-514350">
              <a:lnSpc>
                <a:spcPct val="150000"/>
              </a:lnSpc>
              <a:buFont typeface="+mj-lt"/>
              <a:buAutoNum type="arabicPeriod"/>
              <a:defRPr/>
            </a:pPr>
            <a:r>
              <a:rPr lang="zh-CN" altLang="en-US" dirty="0"/>
              <a:t>终结符号（</a:t>
            </a:r>
            <a:r>
              <a:rPr lang="en-US" altLang="zh-CN" dirty="0"/>
              <a:t>terminal</a:t>
            </a:r>
            <a:r>
              <a:rPr lang="zh-CN" altLang="en-US" dirty="0"/>
              <a:t>）的集合</a:t>
            </a:r>
            <a:r>
              <a:rPr lang="en-US" altLang="zh-CN" dirty="0"/>
              <a:t>T</a:t>
            </a:r>
          </a:p>
          <a:p>
            <a:pPr marL="514350" indent="-514350">
              <a:lnSpc>
                <a:spcPct val="150000"/>
              </a:lnSpc>
              <a:buFont typeface="+mj-lt"/>
              <a:buAutoNum type="arabicPeriod"/>
              <a:defRPr/>
            </a:pPr>
            <a:r>
              <a:rPr lang="zh-CN" altLang="en-US" dirty="0"/>
              <a:t>非终结符号（</a:t>
            </a:r>
            <a:r>
              <a:rPr lang="en-US" altLang="zh-CN" dirty="0" err="1"/>
              <a:t>nonterminal</a:t>
            </a:r>
            <a:r>
              <a:rPr lang="zh-CN" altLang="en-US" dirty="0"/>
              <a:t>）的集合</a:t>
            </a:r>
            <a:r>
              <a:rPr lang="en-US" altLang="zh-CN" dirty="0"/>
              <a:t>N</a:t>
            </a:r>
          </a:p>
          <a:p>
            <a:pPr marL="514350" indent="-514350">
              <a:lnSpc>
                <a:spcPct val="150000"/>
              </a:lnSpc>
              <a:buFont typeface="+mj-lt"/>
              <a:buAutoNum type="arabicPeriod"/>
              <a:defRPr/>
            </a:pPr>
            <a:r>
              <a:rPr lang="zh-CN" altLang="en-US" dirty="0"/>
              <a:t>唯一的开始符号</a:t>
            </a:r>
            <a:r>
              <a:rPr lang="en-US" altLang="zh-CN" dirty="0"/>
              <a:t>S</a:t>
            </a:r>
            <a:r>
              <a:rPr lang="zh-CN" altLang="en-US" dirty="0"/>
              <a:t>（</a:t>
            </a:r>
            <a:r>
              <a:rPr lang="en-US" altLang="zh-CN" dirty="0"/>
              <a:t>S ∈ N</a:t>
            </a:r>
            <a:r>
              <a:rPr lang="zh-CN" altLang="en-US" dirty="0"/>
              <a:t>）</a:t>
            </a:r>
            <a:endParaRPr lang="en-US" altLang="zh-CN" dirty="0"/>
          </a:p>
          <a:p>
            <a:pPr marL="514350" indent="-514350">
              <a:lnSpc>
                <a:spcPct val="150000"/>
              </a:lnSpc>
              <a:buFont typeface="+mj-lt"/>
              <a:buAutoNum type="arabicPeriod"/>
              <a:defRPr/>
            </a:pPr>
            <a:r>
              <a:rPr lang="zh-CN" altLang="en-US" dirty="0"/>
              <a:t>若干以下形式的产生式（</a:t>
            </a:r>
            <a:r>
              <a:rPr lang="en-US" altLang="zh-CN" dirty="0"/>
              <a:t>production</a:t>
            </a:r>
            <a:r>
              <a:rPr lang="zh-CN" altLang="en-US" dirty="0"/>
              <a:t>）：</a:t>
            </a:r>
            <a:endParaRPr lang="en-US" altLang="zh-CN" dirty="0"/>
          </a:p>
          <a:p>
            <a:pPr marL="514350" indent="-514350">
              <a:lnSpc>
                <a:spcPct val="150000"/>
              </a:lnSpc>
              <a:buFont typeface="+mj-lt"/>
              <a:buAutoNum type="arabicPeriod"/>
              <a:defRPr/>
            </a:pPr>
            <a:endParaRPr lang="en-US" altLang="zh-CN" dirty="0"/>
          </a:p>
          <a:p>
            <a:pPr marL="514350" indent="-514350">
              <a:lnSpc>
                <a:spcPct val="150000"/>
              </a:lnSpc>
              <a:buNone/>
              <a:defRPr/>
            </a:pPr>
            <a:r>
              <a:rPr lang="en-US" altLang="zh-CN" dirty="0"/>
              <a:t>	</a:t>
            </a:r>
            <a:r>
              <a:rPr lang="zh-CN" altLang="en-US" dirty="0"/>
              <a:t>其中</a:t>
            </a:r>
            <a:r>
              <a:rPr lang="en-US" altLang="zh-CN" dirty="0"/>
              <a:t>		</a:t>
            </a:r>
            <a:r>
              <a:rPr lang="zh-CN" altLang="en-US" dirty="0"/>
              <a:t>且</a:t>
            </a:r>
            <a:r>
              <a:rPr lang="en-US" altLang="zh-CN" dirty="0"/>
              <a:t>	</a:t>
            </a:r>
          </a:p>
          <a:p>
            <a:pPr marL="914400" lvl="1" indent="-514350">
              <a:lnSpc>
                <a:spcPct val="150000"/>
              </a:lnSpc>
              <a:buNone/>
              <a:defRPr/>
            </a:pPr>
            <a:r>
              <a:rPr lang="en-US" altLang="zh-CN" dirty="0"/>
              <a:t>		</a:t>
            </a:r>
            <a:endParaRPr lang="zh-CN" altLang="en-US" i="1" dirty="0"/>
          </a:p>
        </p:txBody>
      </p:sp>
      <p:graphicFrame>
        <p:nvGraphicFramePr>
          <p:cNvPr id="35844" name="Object 2"/>
          <p:cNvGraphicFramePr>
            <a:graphicFrameLocks noChangeAspect="1"/>
          </p:cNvGraphicFramePr>
          <p:nvPr>
            <p:extLst>
              <p:ext uri="{D42A27DB-BD31-4B8C-83A1-F6EECF244321}">
                <p14:modId xmlns:p14="http://schemas.microsoft.com/office/powerpoint/2010/main" val="289929545"/>
              </p:ext>
            </p:extLst>
          </p:nvPr>
        </p:nvGraphicFramePr>
        <p:xfrm>
          <a:off x="4038996" y="4608050"/>
          <a:ext cx="1969918" cy="529407"/>
        </p:xfrm>
        <a:graphic>
          <a:graphicData uri="http://schemas.openxmlformats.org/presentationml/2006/ole">
            <mc:AlternateContent xmlns:mc="http://schemas.openxmlformats.org/markup-compatibility/2006">
              <mc:Choice xmlns:v="urn:schemas-microsoft-com:vml" Requires="v">
                <p:oleObj spid="_x0000_s1341" name="公式" r:id="rId3" imgW="850900" imgH="228600" progId="Equation.3">
                  <p:embed/>
                </p:oleObj>
              </mc:Choice>
              <mc:Fallback>
                <p:oleObj name="公式" r:id="rId3" imgW="850900" imgH="228600" progId="Equation.3">
                  <p:embed/>
                  <p:pic>
                    <p:nvPicPr>
                      <p:cNvPr id="3584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996" y="4608050"/>
                        <a:ext cx="1969918" cy="529407"/>
                      </a:xfrm>
                      <a:prstGeom prst="rect">
                        <a:avLst/>
                      </a:prstGeom>
                      <a:noFill/>
                      <a:ln>
                        <a:noFill/>
                      </a:ln>
                      <a:effectLst/>
                    </p:spPr>
                  </p:pic>
                </p:oleObj>
              </mc:Fallback>
            </mc:AlternateContent>
          </a:graphicData>
        </a:graphic>
      </p:graphicFrame>
      <p:graphicFrame>
        <p:nvGraphicFramePr>
          <p:cNvPr id="35845" name="Object 3"/>
          <p:cNvGraphicFramePr>
            <a:graphicFrameLocks noChangeAspect="1"/>
          </p:cNvGraphicFramePr>
          <p:nvPr>
            <p:extLst>
              <p:ext uri="{D42A27DB-BD31-4B8C-83A1-F6EECF244321}">
                <p14:modId xmlns:p14="http://schemas.microsoft.com/office/powerpoint/2010/main" val="6359133"/>
              </p:ext>
            </p:extLst>
          </p:nvPr>
        </p:nvGraphicFramePr>
        <p:xfrm>
          <a:off x="4279356" y="5250267"/>
          <a:ext cx="2420937" cy="531813"/>
        </p:xfrm>
        <a:graphic>
          <a:graphicData uri="http://schemas.openxmlformats.org/presentationml/2006/ole">
            <mc:AlternateContent xmlns:mc="http://schemas.openxmlformats.org/markup-compatibility/2006">
              <mc:Choice xmlns:v="urn:schemas-microsoft-com:vml" Requires="v">
                <p:oleObj spid="_x0000_s1342" name="公式" r:id="rId5" imgW="1040948" imgH="228501" progId="Equation.3">
                  <p:embed/>
                </p:oleObj>
              </mc:Choice>
              <mc:Fallback>
                <p:oleObj name="公式" r:id="rId5" imgW="1040948" imgH="228501" progId="Equation.3">
                  <p:embed/>
                  <p:pic>
                    <p:nvPicPr>
                      <p:cNvPr id="3584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9356" y="5250267"/>
                        <a:ext cx="242093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4"/>
          <p:cNvGraphicFramePr>
            <a:graphicFrameLocks noChangeAspect="1"/>
          </p:cNvGraphicFramePr>
          <p:nvPr>
            <p:extLst>
              <p:ext uri="{D42A27DB-BD31-4B8C-83A1-F6EECF244321}">
                <p14:modId xmlns:p14="http://schemas.microsoft.com/office/powerpoint/2010/main" val="1743376836"/>
              </p:ext>
            </p:extLst>
          </p:nvPr>
        </p:nvGraphicFramePr>
        <p:xfrm>
          <a:off x="2302350" y="5250267"/>
          <a:ext cx="1071563" cy="428625"/>
        </p:xfrm>
        <a:graphic>
          <a:graphicData uri="http://schemas.openxmlformats.org/presentationml/2006/ole">
            <mc:AlternateContent xmlns:mc="http://schemas.openxmlformats.org/markup-compatibility/2006">
              <mc:Choice xmlns:v="urn:schemas-microsoft-com:vml" Requires="v">
                <p:oleObj spid="_x0000_s1343" name="公式" r:id="rId7" imgW="444114" imgH="177646" progId="Equation.3">
                  <p:embed/>
                </p:oleObj>
              </mc:Choice>
              <mc:Fallback>
                <p:oleObj name="公式" r:id="rId7" imgW="444114" imgH="177646" progId="Equation.3">
                  <p:embed/>
                  <p:pic>
                    <p:nvPicPr>
                      <p:cNvPr id="3584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2350" y="5250267"/>
                        <a:ext cx="107156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0374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a:t>一些为了方便的规定</a:t>
            </a:r>
          </a:p>
        </p:txBody>
      </p:sp>
      <p:sp>
        <p:nvSpPr>
          <p:cNvPr id="36867" name="内容占位符 2"/>
          <p:cNvSpPr>
            <a:spLocks noGrp="1"/>
          </p:cNvSpPr>
          <p:nvPr>
            <p:ph idx="1"/>
          </p:nvPr>
        </p:nvSpPr>
        <p:spPr>
          <a:xfrm>
            <a:off x="838200" y="1825624"/>
            <a:ext cx="10515600" cy="4611461"/>
          </a:xfrm>
        </p:spPr>
        <p:txBody>
          <a:bodyPr>
            <a:normAutofit/>
          </a:bodyPr>
          <a:lstStyle/>
          <a:p>
            <a:pPr>
              <a:lnSpc>
                <a:spcPct val="150000"/>
              </a:lnSpc>
              <a:buFont typeface="Arial" panose="020B0604020202020204" pitchFamily="34" charset="0"/>
              <a:buChar char="•"/>
            </a:pPr>
            <a:r>
              <a:rPr lang="zh-CN" altLang="en-US" dirty="0"/>
              <a:t>第一个产生式左端的非终端符号为开始符号</a:t>
            </a:r>
            <a:endParaRPr lang="en-US" altLang="zh-CN" dirty="0"/>
          </a:p>
          <a:p>
            <a:pPr>
              <a:lnSpc>
                <a:spcPct val="150000"/>
              </a:lnSpc>
              <a:buFont typeface="Arial" panose="020B0604020202020204" pitchFamily="34" charset="0"/>
              <a:buChar char="•"/>
            </a:pPr>
            <a:r>
              <a:rPr lang="zh-CN" altLang="en-US" dirty="0"/>
              <a:t>多个形如  </a:t>
            </a:r>
            <a:r>
              <a:rPr lang="en-US" altLang="zh-CN" dirty="0"/>
              <a:t>				</a:t>
            </a:r>
            <a:r>
              <a:rPr lang="zh-CN" altLang="en-US" dirty="0"/>
              <a:t>的产生式可简写为</a:t>
            </a:r>
            <a:endParaRPr lang="en-US" altLang="zh-CN" dirty="0"/>
          </a:p>
          <a:p>
            <a:pPr>
              <a:lnSpc>
                <a:spcPct val="150000"/>
              </a:lnSpc>
            </a:pPr>
            <a:r>
              <a:rPr lang="zh-CN" altLang="en-US" dirty="0"/>
              <a:t>终结符号：</a:t>
            </a:r>
            <a:r>
              <a:rPr lang="en-US" altLang="zh-CN" dirty="0"/>
              <a:t>a b + 3 id …</a:t>
            </a:r>
          </a:p>
          <a:p>
            <a:pPr>
              <a:lnSpc>
                <a:spcPct val="150000"/>
              </a:lnSpc>
            </a:pPr>
            <a:r>
              <a:rPr lang="zh-CN" altLang="en-US" dirty="0"/>
              <a:t>非终结符号：</a:t>
            </a:r>
            <a:r>
              <a:rPr lang="en-US" altLang="zh-CN" dirty="0"/>
              <a:t>A, B, C</a:t>
            </a:r>
            <a:r>
              <a:rPr lang="zh-CN" altLang="en-US" dirty="0"/>
              <a:t>等</a:t>
            </a:r>
            <a:endParaRPr lang="en-US" altLang="zh-CN" dirty="0"/>
          </a:p>
          <a:p>
            <a:pPr>
              <a:lnSpc>
                <a:spcPct val="150000"/>
              </a:lnSpc>
            </a:pPr>
            <a:r>
              <a:rPr lang="en-US" altLang="zh-CN" dirty="0"/>
              <a:t>α, </a:t>
            </a:r>
            <a:r>
              <a:rPr lang="el-GR" altLang="zh-CN" dirty="0"/>
              <a:t>β</a:t>
            </a:r>
            <a:r>
              <a:rPr lang="en-US" altLang="zh-CN" dirty="0"/>
              <a:t>, </a:t>
            </a:r>
            <a:r>
              <a:rPr lang="el-GR" altLang="zh-CN" dirty="0"/>
              <a:t>γ</a:t>
            </a:r>
            <a:r>
              <a:rPr lang="zh-CN" altLang="en-US" dirty="0"/>
              <a:t>等表示由终结符号和非终结符号组成的串</a:t>
            </a:r>
            <a:endParaRPr lang="en-US" altLang="zh-CN" dirty="0"/>
          </a:p>
          <a:p>
            <a:pPr>
              <a:lnSpc>
                <a:spcPct val="150000"/>
              </a:lnSpc>
            </a:pPr>
            <a:r>
              <a:rPr lang="zh-CN" altLang="en-US" dirty="0"/>
              <a:t>开始符号：</a:t>
            </a:r>
            <a:r>
              <a:rPr lang="en-US" altLang="zh-CN" dirty="0"/>
              <a:t>S</a:t>
            </a:r>
          </a:p>
        </p:txBody>
      </p:sp>
      <p:graphicFrame>
        <p:nvGraphicFramePr>
          <p:cNvPr id="36868" name="Object 2"/>
          <p:cNvGraphicFramePr>
            <a:graphicFrameLocks noChangeAspect="1"/>
          </p:cNvGraphicFramePr>
          <p:nvPr>
            <p:extLst>
              <p:ext uri="{D42A27DB-BD31-4B8C-83A1-F6EECF244321}">
                <p14:modId xmlns:p14="http://schemas.microsoft.com/office/powerpoint/2010/main" val="435604251"/>
              </p:ext>
            </p:extLst>
          </p:nvPr>
        </p:nvGraphicFramePr>
        <p:xfrm>
          <a:off x="2777782" y="2800411"/>
          <a:ext cx="3429000" cy="460375"/>
        </p:xfrm>
        <a:graphic>
          <a:graphicData uri="http://schemas.openxmlformats.org/presentationml/2006/ole">
            <mc:AlternateContent xmlns:mc="http://schemas.openxmlformats.org/markup-compatibility/2006">
              <mc:Choice xmlns:v="urn:schemas-microsoft-com:vml" Requires="v">
                <p:oleObj spid="_x0000_s2260" name="公式" r:id="rId3" imgW="1701800" imgH="228600" progId="Equation.3">
                  <p:embed/>
                </p:oleObj>
              </mc:Choice>
              <mc:Fallback>
                <p:oleObj name="公式" r:id="rId3" imgW="1701800" imgH="228600" progId="Equation.3">
                  <p:embed/>
                  <p:pic>
                    <p:nvPicPr>
                      <p:cNvPr id="3686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7782" y="2800411"/>
                        <a:ext cx="3429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3"/>
          <p:cNvGraphicFramePr>
            <a:graphicFrameLocks noChangeAspect="1"/>
          </p:cNvGraphicFramePr>
          <p:nvPr>
            <p:extLst>
              <p:ext uri="{D42A27DB-BD31-4B8C-83A1-F6EECF244321}">
                <p14:modId xmlns:p14="http://schemas.microsoft.com/office/powerpoint/2010/main" val="1446596161"/>
              </p:ext>
            </p:extLst>
          </p:nvPr>
        </p:nvGraphicFramePr>
        <p:xfrm>
          <a:off x="9383193" y="2764147"/>
          <a:ext cx="2214562" cy="438150"/>
        </p:xfrm>
        <a:graphic>
          <a:graphicData uri="http://schemas.openxmlformats.org/presentationml/2006/ole">
            <mc:AlternateContent xmlns:mc="http://schemas.openxmlformats.org/markup-compatibility/2006">
              <mc:Choice xmlns:v="urn:schemas-microsoft-com:vml" Requires="v">
                <p:oleObj spid="_x0000_s2261" name="公式" r:id="rId5" imgW="1155700" imgH="228600" progId="Equation.3">
                  <p:embed/>
                </p:oleObj>
              </mc:Choice>
              <mc:Fallback>
                <p:oleObj name="公式" r:id="rId5" imgW="1155700" imgH="228600" progId="Equation.3">
                  <p:embed/>
                  <p:pic>
                    <p:nvPicPr>
                      <p:cNvPr id="3686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83193" y="2764147"/>
                        <a:ext cx="2214562"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60803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th-TH" altLang="zh-CN" dirty="0"/>
              <a:t>Backus-Naur Form (BNF</a:t>
            </a:r>
            <a:r>
              <a:rPr lang="en-US" altLang="zh-CN" dirty="0"/>
              <a:t> </a:t>
            </a:r>
            <a:r>
              <a:rPr lang="zh-CN" altLang="en-US" dirty="0"/>
              <a:t>范式</a:t>
            </a:r>
            <a:r>
              <a:rPr lang="th-TH" altLang="zh-CN" dirty="0"/>
              <a:t>)</a:t>
            </a:r>
          </a:p>
        </p:txBody>
      </p:sp>
      <p:sp>
        <p:nvSpPr>
          <p:cNvPr id="16387" name="Rectangle 3"/>
          <p:cNvSpPr>
            <a:spLocks noGrp="1" noChangeArrowheads="1"/>
          </p:cNvSpPr>
          <p:nvPr>
            <p:ph idx="1"/>
          </p:nvPr>
        </p:nvSpPr>
        <p:spPr/>
        <p:txBody>
          <a:bodyPr>
            <a:normAutofit/>
          </a:bodyPr>
          <a:lstStyle/>
          <a:p>
            <a:r>
              <a:rPr lang="th-TH" altLang="zh-CN" dirty="0"/>
              <a:t>Nonterminals are in </a:t>
            </a:r>
            <a:r>
              <a:rPr lang="th-TH" altLang="zh-CN" dirty="0">
                <a:cs typeface="Tahoma" panose="020B0604030504040204" pitchFamily="34" charset="0"/>
              </a:rPr>
              <a:t>&lt; &gt;.</a:t>
            </a:r>
          </a:p>
          <a:p>
            <a:r>
              <a:rPr lang="th-TH" altLang="zh-CN" dirty="0"/>
              <a:t>Terminals are any other symbols.</a:t>
            </a:r>
          </a:p>
          <a:p>
            <a:r>
              <a:rPr lang="th-TH" altLang="zh-CN" dirty="0"/>
              <a:t>::= means </a:t>
            </a:r>
            <a:r>
              <a:rPr lang="th-TH" altLang="zh-CN" dirty="0">
                <a:sym typeface="Symbol" panose="05050102010706020507" pitchFamily="18" charset="2"/>
              </a:rPr>
              <a:t></a:t>
            </a:r>
            <a:r>
              <a:rPr lang="th-TH" altLang="zh-CN" dirty="0"/>
              <a:t>.</a:t>
            </a:r>
          </a:p>
          <a:p>
            <a:r>
              <a:rPr lang="th-TH" altLang="zh-CN" dirty="0"/>
              <a:t>| means or.</a:t>
            </a:r>
          </a:p>
          <a:p>
            <a:r>
              <a:rPr lang="th-TH" altLang="zh-CN" dirty="0"/>
              <a:t>Examples:</a:t>
            </a:r>
          </a:p>
          <a:p>
            <a:pPr lvl="1">
              <a:buFont typeface="Wingdings" panose="05000000000000000000" pitchFamily="2" charset="2"/>
              <a:buNone/>
            </a:pPr>
            <a:r>
              <a:rPr lang="th-TH" altLang="zh-CN" dirty="0"/>
              <a:t>&lt;E&gt; ::= &lt;E&gt;&lt;O&gt;&lt;E&gt;| </a:t>
            </a:r>
            <a:r>
              <a:rPr lang="en-US" altLang="zh-CN" dirty="0">
                <a:cs typeface="Tahoma" panose="020B0604030504040204" pitchFamily="34" charset="0"/>
              </a:rPr>
              <a:t>(&lt;E&gt;) |</a:t>
            </a:r>
            <a:r>
              <a:rPr lang="th-TH" altLang="zh-CN" dirty="0"/>
              <a:t> ID </a:t>
            </a:r>
          </a:p>
          <a:p>
            <a:pPr lvl="1">
              <a:buFont typeface="Wingdings" panose="05000000000000000000" pitchFamily="2" charset="2"/>
              <a:buNone/>
            </a:pPr>
            <a:r>
              <a:rPr lang="th-TH" altLang="zh-CN" dirty="0"/>
              <a:t>&lt;O&gt; ::= </a:t>
            </a:r>
            <a:r>
              <a:rPr lang="th-TH" altLang="zh-CN" dirty="0">
                <a:cs typeface="Tahoma" panose="020B0604030504040204" pitchFamily="34" charset="0"/>
              </a:rPr>
              <a:t>+ | - | * | /</a:t>
            </a:r>
          </a:p>
          <a:p>
            <a:pPr lvl="1">
              <a:buFont typeface="Wingdings" panose="05000000000000000000" pitchFamily="2" charset="2"/>
              <a:buNone/>
            </a:pPr>
            <a:endParaRPr lang="th-TH" altLang="zh-CN" dirty="0">
              <a:cs typeface="Tahoma" panose="020B0604030504040204" pitchFamily="34" charset="0"/>
            </a:endParaRPr>
          </a:p>
          <a:p>
            <a:pPr lvl="1">
              <a:buFont typeface="Wingdings" panose="05000000000000000000" pitchFamily="2" charset="2"/>
              <a:buNone/>
            </a:pPr>
            <a:r>
              <a:rPr lang="th-TH" altLang="zh-CN" dirty="0"/>
              <a:t>&lt;S&gt; ::= &lt;S&gt;&lt;S&gt; </a:t>
            </a:r>
            <a:r>
              <a:rPr lang="th-TH" altLang="zh-CN" dirty="0">
                <a:cs typeface="Tahoma" panose="020B0604030504040204" pitchFamily="34" charset="0"/>
              </a:rPr>
              <a:t>| (&lt;S&gt;)&lt;S&gt; | () | </a:t>
            </a:r>
            <a:r>
              <a:rPr lang="el-GR" altLang="zh-CN" dirty="0">
                <a:latin typeface="Arial Narrow" panose="020B0606020202030204" pitchFamily="34" charset="0"/>
                <a:sym typeface="Symbol" panose="05050102010706020507" pitchFamily="18" charset="2"/>
              </a:rPr>
              <a:t>ε</a:t>
            </a:r>
            <a:endParaRPr lang="th-TH" altLang="zh-CN" dirty="0">
              <a:sym typeface="Symbol" panose="05050102010706020507" pitchFamily="18" charset="2"/>
            </a:endParaRPr>
          </a:p>
        </p:txBody>
      </p:sp>
      <p:sp>
        <p:nvSpPr>
          <p:cNvPr id="4" name="日期占位符 4"/>
          <p:cNvSpPr>
            <a:spLocks noGrp="1"/>
          </p:cNvSpPr>
          <p:nvPr>
            <p:ph type="dt" sz="half" idx="10"/>
          </p:nvPr>
        </p:nvSpPr>
        <p:spPr/>
        <p:txBody>
          <a:bodyPr/>
          <a:lstStyle/>
          <a:p>
            <a:r>
              <a:rPr lang="en-US" altLang="zh-CN"/>
              <a:t>2301373</a:t>
            </a:r>
            <a:endParaRPr lang="th-TH" altLang="zh-CN"/>
          </a:p>
        </p:txBody>
      </p:sp>
      <p:sp>
        <p:nvSpPr>
          <p:cNvPr id="5" name="页脚占位符 5"/>
          <p:cNvSpPr>
            <a:spLocks noGrp="1"/>
          </p:cNvSpPr>
          <p:nvPr>
            <p:ph type="ftr" sz="quarter" idx="11"/>
          </p:nvPr>
        </p:nvSpPr>
        <p:spPr/>
        <p:txBody>
          <a:bodyPr/>
          <a:lstStyle/>
          <a:p>
            <a:r>
              <a:rPr lang="en-US" altLang="zh-CN"/>
              <a:t>Chapter 3 Context-free Grammar</a:t>
            </a:r>
            <a:endParaRPr lang="th-TH" altLang="zh-CN"/>
          </a:p>
        </p:txBody>
      </p:sp>
      <p:sp>
        <p:nvSpPr>
          <p:cNvPr id="6" name="灯片编号占位符 6"/>
          <p:cNvSpPr>
            <a:spLocks noGrp="1"/>
          </p:cNvSpPr>
          <p:nvPr>
            <p:ph type="sldNum" sz="quarter" idx="12"/>
          </p:nvPr>
        </p:nvSpPr>
        <p:spPr/>
        <p:txBody>
          <a:bodyPr/>
          <a:lstStyle/>
          <a:p>
            <a:fld id="{118B4782-41D0-415A-B2E1-4972E9FAC4AF}" type="slidenum">
              <a:rPr lang="en-US" altLang="zh-CN"/>
              <a:pPr/>
              <a:t>12</a:t>
            </a:fld>
            <a:endParaRPr lang="th-TH" altLang="zh-CN"/>
          </a:p>
        </p:txBody>
      </p:sp>
    </p:spTree>
    <p:extLst>
      <p:ext uri="{BB962C8B-B14F-4D97-AF65-F5344CB8AC3E}">
        <p14:creationId xmlns:p14="http://schemas.microsoft.com/office/powerpoint/2010/main" val="4205639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a:t>例子</a:t>
            </a:r>
            <a:r>
              <a:rPr lang="en-US" altLang="zh-CN" dirty="0"/>
              <a:t>1</a:t>
            </a:r>
            <a:r>
              <a:rPr lang="zh-CN" altLang="en-US" dirty="0"/>
              <a:t>：</a:t>
            </a:r>
          </a:p>
        </p:txBody>
      </p:sp>
      <p:sp>
        <p:nvSpPr>
          <p:cNvPr id="20483" name="内容占位符 2"/>
          <p:cNvSpPr>
            <a:spLocks noGrp="1"/>
          </p:cNvSpPr>
          <p:nvPr>
            <p:ph idx="1"/>
          </p:nvPr>
        </p:nvSpPr>
        <p:spPr/>
        <p:txBody>
          <a:bodyPr>
            <a:normAutofit fontScale="92500" lnSpcReduction="20000"/>
          </a:bodyPr>
          <a:lstStyle/>
          <a:p>
            <a:pPr marL="0" indent="0">
              <a:lnSpc>
                <a:spcPct val="150000"/>
              </a:lnSpc>
              <a:buNone/>
            </a:pPr>
            <a:r>
              <a:rPr lang="zh-CN" altLang="en-US" dirty="0"/>
              <a:t>比如对于含</a:t>
            </a:r>
            <a:r>
              <a:rPr lang="en-US" altLang="zh-CN" dirty="0"/>
              <a:t>else</a:t>
            </a:r>
            <a:r>
              <a:rPr lang="zh-CN" altLang="en-US" dirty="0"/>
              <a:t>的</a:t>
            </a:r>
            <a:r>
              <a:rPr lang="en-US" altLang="zh-CN" dirty="0"/>
              <a:t>if</a:t>
            </a:r>
            <a:r>
              <a:rPr lang="zh-CN" altLang="en-US" dirty="0"/>
              <a:t>语句，其构成方式如下：</a:t>
            </a:r>
            <a:endParaRPr lang="en-US" altLang="zh-CN" dirty="0"/>
          </a:p>
          <a:p>
            <a:pPr marL="0" indent="0">
              <a:lnSpc>
                <a:spcPct val="150000"/>
              </a:lnSpc>
              <a:buNone/>
            </a:pPr>
            <a:r>
              <a:rPr lang="en-US" altLang="zh-CN" dirty="0"/>
              <a:t>			</a:t>
            </a:r>
            <a:r>
              <a:rPr lang="en-US" altLang="zh-CN" dirty="0">
                <a:latin typeface="Times New Roman" panose="02020603050405020304" pitchFamily="18" charset="0"/>
                <a:cs typeface="Times New Roman" panose="02020603050405020304" pitchFamily="18" charset="0"/>
              </a:rPr>
              <a:t>if</a:t>
            </a:r>
            <a:r>
              <a:rPr lang="en-US" altLang="zh-CN" b="0" dirty="0"/>
              <a:t> ( </a:t>
            </a:r>
            <a:r>
              <a:rPr lang="en-US" altLang="zh-CN" b="0" i="1" dirty="0"/>
              <a:t>expression</a:t>
            </a:r>
            <a:r>
              <a:rPr lang="en-US" altLang="zh-CN" b="0" dirty="0"/>
              <a:t> ) </a:t>
            </a:r>
            <a:r>
              <a:rPr lang="en-US" altLang="zh-CN" b="0" i="1" dirty="0"/>
              <a:t>statement </a:t>
            </a:r>
            <a:r>
              <a:rPr lang="en-US" altLang="zh-CN" dirty="0">
                <a:latin typeface="Times New Roman" panose="02020603050405020304" pitchFamily="18" charset="0"/>
                <a:cs typeface="Times New Roman" panose="02020603050405020304" pitchFamily="18" charset="0"/>
              </a:rPr>
              <a:t>else </a:t>
            </a:r>
            <a:r>
              <a:rPr lang="en-US" altLang="zh-CN" i="1" dirty="0"/>
              <a:t>statement</a:t>
            </a:r>
            <a:endParaRPr lang="en-US" altLang="zh-CN" b="0" i="1" dirty="0"/>
          </a:p>
          <a:p>
            <a:pPr marL="0" indent="0">
              <a:lnSpc>
                <a:spcPct val="150000"/>
              </a:lnSpc>
              <a:buNone/>
            </a:pPr>
            <a:r>
              <a:rPr lang="en-US" altLang="zh-CN" b="0" dirty="0">
                <a:latin typeface="Times New Roman" panose="02020603050405020304" pitchFamily="18" charset="0"/>
                <a:cs typeface="Times New Roman" panose="02020603050405020304" pitchFamily="18" charset="0"/>
              </a:rPr>
              <a:t>if</a:t>
            </a:r>
            <a:r>
              <a:rPr lang="zh-CN" altLang="en-US" b="0" dirty="0">
                <a:latin typeface="Times New Roman" panose="02020603050405020304" pitchFamily="18" charset="0"/>
                <a:cs typeface="Times New Roman" panose="02020603050405020304" pitchFamily="18" charset="0"/>
              </a:rPr>
              <a:t>语句是语句的一种</a:t>
            </a:r>
            <a:endParaRPr lang="en-US" altLang="zh-CN" b="0" dirty="0">
              <a:latin typeface="Times New Roman" panose="02020603050405020304" pitchFamily="18" charset="0"/>
              <a:cs typeface="Times New Roman" panose="02020603050405020304" pitchFamily="18" charset="0"/>
            </a:endParaRPr>
          </a:p>
          <a:p>
            <a:pPr marL="0" indent="0">
              <a:lnSpc>
                <a:spcPct val="150000"/>
              </a:lnSpc>
              <a:buNone/>
            </a:pPr>
            <a:r>
              <a:rPr lang="en-US" altLang="zh-CN" b="0" dirty="0">
                <a:latin typeface="Times New Roman" panose="02020603050405020304" pitchFamily="18" charset="0"/>
                <a:cs typeface="Times New Roman" panose="02020603050405020304" pitchFamily="18" charset="0"/>
              </a:rPr>
              <a:t>			</a:t>
            </a:r>
            <a:r>
              <a:rPr lang="en-US" altLang="zh-CN" b="0" i="1" dirty="0"/>
              <a:t> STMT </a:t>
            </a:r>
            <a:r>
              <a:rPr lang="en-US" altLang="zh-CN" b="0" dirty="0">
                <a:sym typeface="Wingdings" panose="05000000000000000000" pitchFamily="2" charset="2"/>
              </a:rPr>
              <a:t></a:t>
            </a:r>
            <a:r>
              <a:rPr lang="en-US" altLang="zh-CN" dirty="0">
                <a:latin typeface="Times New Roman" panose="02020603050405020304" pitchFamily="18" charset="0"/>
                <a:cs typeface="Times New Roman" panose="02020603050405020304" pitchFamily="18" charset="0"/>
              </a:rPr>
              <a:t> if</a:t>
            </a:r>
            <a:r>
              <a:rPr lang="en-US" altLang="zh-CN" b="0" dirty="0"/>
              <a:t> (</a:t>
            </a:r>
            <a:r>
              <a:rPr lang="en-US" altLang="zh-CN" i="1" dirty="0"/>
              <a:t>EXPR </a:t>
            </a:r>
            <a:r>
              <a:rPr lang="en-US" altLang="zh-CN" b="0" dirty="0"/>
              <a:t>) </a:t>
            </a:r>
            <a:r>
              <a:rPr lang="en-US" altLang="zh-CN" i="1" dirty="0"/>
              <a:t>STMT </a:t>
            </a:r>
            <a:r>
              <a:rPr lang="en-US" altLang="zh-CN" dirty="0">
                <a:latin typeface="Times New Roman" panose="02020603050405020304" pitchFamily="18" charset="0"/>
                <a:cs typeface="Times New Roman" panose="02020603050405020304" pitchFamily="18" charset="0"/>
              </a:rPr>
              <a:t>else </a:t>
            </a:r>
            <a:r>
              <a:rPr lang="en-US" altLang="zh-CN" i="1" dirty="0"/>
              <a:t>STMT</a:t>
            </a:r>
            <a:endParaRPr lang="en-US" altLang="zh-CN" b="0" i="1" dirty="0"/>
          </a:p>
          <a:p>
            <a:pPr marL="0" indent="0">
              <a:lnSpc>
                <a:spcPct val="150000"/>
              </a:lnSpc>
              <a:buNone/>
            </a:pPr>
            <a:r>
              <a:rPr lang="en-US" altLang="zh-CN" b="0" dirty="0">
                <a:latin typeface="Times New Roman" panose="02020603050405020304" pitchFamily="18" charset="0"/>
                <a:cs typeface="Times New Roman" panose="02020603050405020304" pitchFamily="18" charset="0"/>
              </a:rPr>
              <a:t>if, else, (</a:t>
            </a:r>
            <a:r>
              <a:rPr lang="zh-CN" altLang="en-US" b="0" dirty="0">
                <a:latin typeface="Times New Roman" panose="02020603050405020304" pitchFamily="18" charset="0"/>
                <a:cs typeface="Times New Roman" panose="02020603050405020304" pitchFamily="18" charset="0"/>
              </a:rPr>
              <a:t>和</a:t>
            </a:r>
            <a:r>
              <a:rPr lang="en-US" altLang="zh-CN" b="0"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为终结符号</a:t>
            </a:r>
            <a:endParaRPr lang="en-US" altLang="zh-CN" b="0" dirty="0">
              <a:latin typeface="Times New Roman" panose="02020603050405020304" pitchFamily="18" charset="0"/>
              <a:cs typeface="Times New Roman" panose="02020603050405020304" pitchFamily="18" charset="0"/>
            </a:endParaRPr>
          </a:p>
          <a:p>
            <a:pPr marL="457200" lvl="1" indent="0">
              <a:lnSpc>
                <a:spcPct val="150000"/>
              </a:lnSpc>
              <a:buNone/>
            </a:pPr>
            <a:r>
              <a:rPr lang="zh-CN" altLang="en-US" b="0" dirty="0">
                <a:latin typeface="Times New Roman" panose="02020603050405020304" pitchFamily="18" charset="0"/>
                <a:ea typeface="黑体" panose="02010609060101010101" pitchFamily="49" charset="-122"/>
                <a:cs typeface="Times New Roman" panose="02020603050405020304" pitchFamily="18" charset="0"/>
              </a:rPr>
              <a:t>从词法分析器获得</a:t>
            </a:r>
            <a:endParaRPr lang="en-US" altLang="zh-CN" b="0" dirty="0">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150000"/>
              </a:lnSpc>
              <a:buNone/>
            </a:pPr>
            <a:r>
              <a:rPr lang="en-US" altLang="zh-CN" b="0" i="1" dirty="0"/>
              <a:t>STMT, EXPR</a:t>
            </a:r>
            <a:r>
              <a:rPr lang="zh-CN" altLang="en-US" b="0" dirty="0"/>
              <a:t>为非</a:t>
            </a:r>
            <a:r>
              <a:rPr lang="zh-CN" altLang="en-US" dirty="0"/>
              <a:t>终结</a:t>
            </a:r>
            <a:r>
              <a:rPr lang="zh-CN" altLang="en-US" b="0" dirty="0"/>
              <a:t>符号</a:t>
            </a:r>
            <a:endParaRPr lang="en-US" altLang="zh-CN" b="0" dirty="0"/>
          </a:p>
        </p:txBody>
      </p:sp>
    </p:spTree>
    <p:extLst>
      <p:ext uri="{BB962C8B-B14F-4D97-AF65-F5344CB8AC3E}">
        <p14:creationId xmlns:p14="http://schemas.microsoft.com/office/powerpoint/2010/main" val="330692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r>
              <a:rPr lang="en-US" altLang="zh-CN" dirty="0"/>
              <a:t>2</a:t>
            </a:r>
            <a:endParaRPr lang="zh-CN" altLang="en-US" dirty="0"/>
          </a:p>
        </p:txBody>
      </p:sp>
      <p:sp>
        <p:nvSpPr>
          <p:cNvPr id="4" name="日期占位符 3"/>
          <p:cNvSpPr>
            <a:spLocks noGrp="1"/>
          </p:cNvSpPr>
          <p:nvPr>
            <p:ph type="dt" sz="half" idx="10"/>
          </p:nvPr>
        </p:nvSpPr>
        <p:spPr/>
        <p:txBody>
          <a:bodyPr/>
          <a:lstStyle/>
          <a:p>
            <a:fld id="{35A58EC4-7847-4112-A3C7-951CDC4BFDB9}" type="datetime1">
              <a:rPr lang="zh-CN" altLang="en-US" smtClean="0"/>
              <a:t>2019-10-25</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14</a:t>
            </a:fld>
            <a:endParaRPr lang="zh-CN" altLang="en-US"/>
          </a:p>
        </p:txBody>
      </p:sp>
      <p:sp>
        <p:nvSpPr>
          <p:cNvPr id="6" name="矩形 5"/>
          <p:cNvSpPr/>
          <p:nvPr/>
        </p:nvSpPr>
        <p:spPr>
          <a:xfrm>
            <a:off x="939800" y="1864859"/>
            <a:ext cx="7253514" cy="1569660"/>
          </a:xfrm>
          <a:prstGeom prst="rect">
            <a:avLst/>
          </a:prstGeom>
        </p:spPr>
        <p:txBody>
          <a:bodyPr wrap="square">
            <a:spAutoFit/>
          </a:bodyPr>
          <a:lstStyle/>
          <a:p>
            <a:r>
              <a:rPr lang="en-US" altLang="zh-CN" sz="3200" i="1" dirty="0">
                <a:solidFill>
                  <a:srgbClr val="292929"/>
                </a:solidFill>
                <a:latin typeface="Times New Roman" panose="02020603050405020304" pitchFamily="18" charset="0"/>
              </a:rPr>
              <a:t>E </a:t>
            </a:r>
            <a:r>
              <a:rPr lang="en-US" altLang="zh-CN" sz="3200" dirty="0">
                <a:solidFill>
                  <a:srgbClr val="292929"/>
                </a:solidFill>
                <a:latin typeface="Wingdings" panose="05000000000000000000" pitchFamily="2" charset="2"/>
              </a:rPr>
              <a:t></a:t>
            </a:r>
            <a:r>
              <a:rPr lang="en-US" altLang="zh-CN" sz="3200" i="1" dirty="0">
                <a:solidFill>
                  <a:srgbClr val="292929"/>
                </a:solidFill>
                <a:latin typeface="Times New Roman" panose="02020603050405020304" pitchFamily="18" charset="0"/>
              </a:rPr>
              <a:t>E </a:t>
            </a:r>
            <a:r>
              <a:rPr lang="en-US" altLang="zh-CN" sz="3200" dirty="0">
                <a:solidFill>
                  <a:srgbClr val="292929"/>
                </a:solidFill>
                <a:latin typeface="Times New Roman" panose="02020603050405020304" pitchFamily="18" charset="0"/>
              </a:rPr>
              <a:t>+ </a:t>
            </a:r>
            <a:r>
              <a:rPr lang="en-US" altLang="zh-CN" sz="3200" i="1" dirty="0">
                <a:solidFill>
                  <a:srgbClr val="292929"/>
                </a:solidFill>
                <a:latin typeface="Times New Roman" panose="02020603050405020304" pitchFamily="18" charset="0"/>
              </a:rPr>
              <a:t>T </a:t>
            </a:r>
            <a:r>
              <a:rPr lang="en-US" altLang="zh-CN" sz="3200" dirty="0">
                <a:solidFill>
                  <a:srgbClr val="292929"/>
                </a:solidFill>
                <a:latin typeface="Times New Roman" panose="02020603050405020304" pitchFamily="18" charset="0"/>
              </a:rPr>
              <a:t>| </a:t>
            </a:r>
            <a:r>
              <a:rPr lang="en-US" altLang="zh-CN" sz="3200" i="1" dirty="0">
                <a:solidFill>
                  <a:srgbClr val="292929"/>
                </a:solidFill>
                <a:latin typeface="Times New Roman" panose="02020603050405020304" pitchFamily="18" charset="0"/>
              </a:rPr>
              <a:t>E </a:t>
            </a:r>
            <a:r>
              <a:rPr lang="en-US" altLang="zh-CN" sz="3200" dirty="0">
                <a:solidFill>
                  <a:srgbClr val="292929"/>
                </a:solidFill>
                <a:latin typeface="Times New Roman" panose="02020603050405020304" pitchFamily="18" charset="0"/>
              </a:rPr>
              <a:t>– </a:t>
            </a:r>
            <a:r>
              <a:rPr lang="en-US" altLang="zh-CN" sz="3200" i="1" dirty="0">
                <a:solidFill>
                  <a:srgbClr val="292929"/>
                </a:solidFill>
                <a:latin typeface="Times New Roman" panose="02020603050405020304" pitchFamily="18" charset="0"/>
              </a:rPr>
              <a:t>T </a:t>
            </a:r>
            <a:r>
              <a:rPr lang="en-US" altLang="zh-CN" sz="3200" dirty="0">
                <a:solidFill>
                  <a:srgbClr val="292929"/>
                </a:solidFill>
                <a:latin typeface="Times New Roman" panose="02020603050405020304" pitchFamily="18" charset="0"/>
              </a:rPr>
              <a:t>| </a:t>
            </a:r>
            <a:r>
              <a:rPr lang="en-US" altLang="zh-CN" sz="3200" i="1" dirty="0">
                <a:solidFill>
                  <a:srgbClr val="292929"/>
                </a:solidFill>
                <a:latin typeface="Times New Roman" panose="02020603050405020304" pitchFamily="18" charset="0"/>
              </a:rPr>
              <a:t>T</a:t>
            </a:r>
            <a:endParaRPr lang="en-US" altLang="zh-CN" sz="3200" dirty="0">
              <a:solidFill>
                <a:srgbClr val="000000"/>
              </a:solidFill>
              <a:latin typeface="Times New Roman" panose="02020603050405020304" pitchFamily="18" charset="0"/>
            </a:endParaRPr>
          </a:p>
          <a:p>
            <a:r>
              <a:rPr lang="en-US" altLang="zh-CN" sz="3200" i="1" dirty="0">
                <a:solidFill>
                  <a:srgbClr val="292929"/>
                </a:solidFill>
                <a:latin typeface="Times New Roman" panose="02020603050405020304" pitchFamily="18" charset="0"/>
              </a:rPr>
              <a:t>T </a:t>
            </a:r>
            <a:r>
              <a:rPr lang="en-US" altLang="zh-CN" sz="3200" dirty="0">
                <a:solidFill>
                  <a:srgbClr val="292929"/>
                </a:solidFill>
                <a:latin typeface="Wingdings" panose="05000000000000000000" pitchFamily="2" charset="2"/>
              </a:rPr>
              <a:t></a:t>
            </a:r>
            <a:r>
              <a:rPr lang="en-US" altLang="zh-CN" sz="3200" i="1" dirty="0">
                <a:solidFill>
                  <a:srgbClr val="292929"/>
                </a:solidFill>
                <a:latin typeface="Times New Roman" panose="02020603050405020304" pitchFamily="18" charset="0"/>
              </a:rPr>
              <a:t>T </a:t>
            </a:r>
            <a:r>
              <a:rPr lang="en-US" altLang="zh-CN" sz="3200" dirty="0">
                <a:solidFill>
                  <a:srgbClr val="292929"/>
                </a:solidFill>
                <a:latin typeface="Times New Roman" panose="02020603050405020304" pitchFamily="18" charset="0"/>
              </a:rPr>
              <a:t>* </a:t>
            </a:r>
            <a:r>
              <a:rPr lang="en-US" altLang="zh-CN" sz="3200" i="1" dirty="0">
                <a:solidFill>
                  <a:srgbClr val="292929"/>
                </a:solidFill>
                <a:latin typeface="Times New Roman" panose="02020603050405020304" pitchFamily="18" charset="0"/>
              </a:rPr>
              <a:t>F </a:t>
            </a:r>
            <a:r>
              <a:rPr lang="en-US" altLang="zh-CN" sz="3200" dirty="0">
                <a:solidFill>
                  <a:srgbClr val="292929"/>
                </a:solidFill>
                <a:latin typeface="Times New Roman" panose="02020603050405020304" pitchFamily="18" charset="0"/>
              </a:rPr>
              <a:t>| </a:t>
            </a:r>
            <a:r>
              <a:rPr lang="en-US" altLang="zh-CN" sz="3200" i="1" dirty="0">
                <a:solidFill>
                  <a:srgbClr val="292929"/>
                </a:solidFill>
                <a:latin typeface="Times New Roman" panose="02020603050405020304" pitchFamily="18" charset="0"/>
              </a:rPr>
              <a:t>T </a:t>
            </a:r>
            <a:r>
              <a:rPr lang="en-US" altLang="zh-CN" sz="3200" dirty="0">
                <a:solidFill>
                  <a:srgbClr val="292929"/>
                </a:solidFill>
                <a:latin typeface="Times New Roman" panose="02020603050405020304" pitchFamily="18" charset="0"/>
              </a:rPr>
              <a:t>/ </a:t>
            </a:r>
            <a:r>
              <a:rPr lang="en-US" altLang="zh-CN" sz="3200" i="1" dirty="0">
                <a:solidFill>
                  <a:srgbClr val="292929"/>
                </a:solidFill>
                <a:latin typeface="Times New Roman" panose="02020603050405020304" pitchFamily="18" charset="0"/>
              </a:rPr>
              <a:t>F </a:t>
            </a:r>
            <a:r>
              <a:rPr lang="en-US" altLang="zh-CN" sz="3200" dirty="0">
                <a:solidFill>
                  <a:srgbClr val="292929"/>
                </a:solidFill>
                <a:latin typeface="Times New Roman" panose="02020603050405020304" pitchFamily="18" charset="0"/>
              </a:rPr>
              <a:t>| </a:t>
            </a:r>
            <a:r>
              <a:rPr lang="en-US" altLang="zh-CN" sz="3200" i="1" dirty="0">
                <a:solidFill>
                  <a:srgbClr val="292929"/>
                </a:solidFill>
                <a:latin typeface="Times New Roman" panose="02020603050405020304" pitchFamily="18" charset="0"/>
              </a:rPr>
              <a:t>F</a:t>
            </a:r>
            <a:endParaRPr lang="en-US" altLang="zh-CN" sz="3200" dirty="0">
              <a:solidFill>
                <a:srgbClr val="000000"/>
              </a:solidFill>
              <a:latin typeface="Times New Roman" panose="02020603050405020304" pitchFamily="18" charset="0"/>
            </a:endParaRPr>
          </a:p>
          <a:p>
            <a:r>
              <a:rPr lang="en-US" altLang="zh-CN" sz="3200" i="1" dirty="0">
                <a:solidFill>
                  <a:srgbClr val="292929"/>
                </a:solidFill>
                <a:latin typeface="Times New Roman" panose="02020603050405020304" pitchFamily="18" charset="0"/>
              </a:rPr>
              <a:t>F </a:t>
            </a:r>
            <a:r>
              <a:rPr lang="en-US" altLang="zh-CN" sz="3200" dirty="0">
                <a:solidFill>
                  <a:srgbClr val="292929"/>
                </a:solidFill>
                <a:latin typeface="Wingdings" panose="05000000000000000000" pitchFamily="2" charset="2"/>
              </a:rPr>
              <a:t></a:t>
            </a:r>
            <a:r>
              <a:rPr lang="en-US" altLang="zh-CN" sz="3200" dirty="0">
                <a:solidFill>
                  <a:srgbClr val="292929"/>
                </a:solidFill>
                <a:latin typeface="Times New Roman" panose="02020603050405020304" pitchFamily="18" charset="0"/>
              </a:rPr>
              <a:t>( </a:t>
            </a:r>
            <a:r>
              <a:rPr lang="en-US" altLang="zh-CN" sz="3200" i="1" dirty="0">
                <a:solidFill>
                  <a:srgbClr val="292929"/>
                </a:solidFill>
                <a:latin typeface="Times New Roman" panose="02020603050405020304" pitchFamily="18" charset="0"/>
              </a:rPr>
              <a:t>E </a:t>
            </a:r>
            <a:r>
              <a:rPr lang="en-US" altLang="zh-CN" sz="3200" dirty="0">
                <a:solidFill>
                  <a:srgbClr val="292929"/>
                </a:solidFill>
                <a:latin typeface="Times New Roman" panose="02020603050405020304" pitchFamily="18" charset="0"/>
              </a:rPr>
              <a:t>) | id</a:t>
            </a:r>
            <a:endParaRPr lang="en-US" altLang="zh-CN" sz="3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45910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pPr marL="0" indent="0">
              <a:lnSpc>
                <a:spcPct val="150000"/>
              </a:lnSpc>
              <a:buNone/>
            </a:pPr>
            <a:r>
              <a:rPr lang="zh-CN" altLang="en-US" dirty="0"/>
              <a:t>用上下文无关文法定义下列语言：</a:t>
            </a:r>
            <a:endParaRPr lang="en-US" altLang="zh-CN" dirty="0"/>
          </a:p>
          <a:p>
            <a:pPr marL="0" indent="0">
              <a:lnSpc>
                <a:spcPct val="150000"/>
              </a:lnSpc>
              <a:buNone/>
            </a:pPr>
            <a:r>
              <a:rPr lang="en-US" altLang="zh-CN" dirty="0"/>
              <a:t>1)</a:t>
            </a:r>
          </a:p>
          <a:p>
            <a:pPr marL="0" indent="0">
              <a:lnSpc>
                <a:spcPct val="150000"/>
              </a:lnSpc>
              <a:buNone/>
            </a:pPr>
            <a:r>
              <a:rPr lang="en-US" altLang="zh-CN" dirty="0"/>
              <a:t>2) </a:t>
            </a:r>
            <a:r>
              <a:rPr lang="zh-CN" altLang="en-US" dirty="0"/>
              <a:t>只含有</a:t>
            </a:r>
            <a:r>
              <a:rPr lang="en-US" altLang="zh-CN" dirty="0"/>
              <a:t>0</a:t>
            </a:r>
            <a:r>
              <a:rPr lang="zh-CN" altLang="en-US" dirty="0"/>
              <a:t>和</a:t>
            </a:r>
            <a:r>
              <a:rPr lang="en-US" altLang="zh-CN" dirty="0"/>
              <a:t>1</a:t>
            </a:r>
            <a:r>
              <a:rPr lang="zh-CN" altLang="en-US" dirty="0"/>
              <a:t>的回文串</a:t>
            </a:r>
            <a:endParaRPr lang="en-US" altLang="zh-CN" dirty="0"/>
          </a:p>
          <a:p>
            <a:pPr marL="0" indent="0">
              <a:lnSpc>
                <a:spcPct val="150000"/>
              </a:lnSpc>
              <a:buNone/>
            </a:pPr>
            <a:r>
              <a:rPr lang="en-US" altLang="zh-CN" dirty="0"/>
              <a:t>3) </a:t>
            </a:r>
            <a:r>
              <a:rPr lang="zh-CN" altLang="en-US" dirty="0"/>
              <a:t>只含有</a:t>
            </a:r>
            <a:r>
              <a:rPr lang="en-US" altLang="zh-CN" dirty="0"/>
              <a:t>(</a:t>
            </a:r>
            <a:r>
              <a:rPr lang="zh-CN" altLang="en-US" dirty="0"/>
              <a:t>和</a:t>
            </a:r>
            <a:r>
              <a:rPr lang="en-US" altLang="zh-CN" dirty="0"/>
              <a:t>)</a:t>
            </a:r>
            <a:r>
              <a:rPr lang="zh-CN" altLang="en-US" dirty="0"/>
              <a:t>的匹配括号串</a:t>
            </a:r>
          </a:p>
        </p:txBody>
      </p:sp>
      <p:graphicFrame>
        <p:nvGraphicFramePr>
          <p:cNvPr id="5" name="Object 2"/>
          <p:cNvGraphicFramePr>
            <a:graphicFrameLocks noChangeAspect="1"/>
          </p:cNvGraphicFramePr>
          <p:nvPr>
            <p:extLst>
              <p:ext uri="{D42A27DB-BD31-4B8C-83A1-F6EECF244321}">
                <p14:modId xmlns:p14="http://schemas.microsoft.com/office/powerpoint/2010/main" val="3084209959"/>
              </p:ext>
            </p:extLst>
          </p:nvPr>
        </p:nvGraphicFramePr>
        <p:xfrm>
          <a:off x="1346795" y="2719530"/>
          <a:ext cx="2428875" cy="520700"/>
        </p:xfrm>
        <a:graphic>
          <a:graphicData uri="http://schemas.openxmlformats.org/presentationml/2006/ole">
            <mc:AlternateContent xmlns:mc="http://schemas.openxmlformats.org/markup-compatibility/2006">
              <mc:Choice xmlns:v="urn:schemas-microsoft-com:vml" Requires="v">
                <p:oleObj spid="_x0000_s5227" name="Equation" r:id="rId3" imgW="1066800" imgH="228600" progId="Equation.DSMT4">
                  <p:embed/>
                </p:oleObj>
              </mc:Choice>
              <mc:Fallback>
                <p:oleObj name="Equation" r:id="rId3" imgW="1066800" imgH="228600"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795" y="2719530"/>
                        <a:ext cx="242887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76136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a:t>参考答案</a:t>
            </a:r>
          </a:p>
        </p:txBody>
      </p:sp>
      <p:sp>
        <p:nvSpPr>
          <p:cNvPr id="45059" name="内容占位符 2"/>
          <p:cNvSpPr>
            <a:spLocks noGrp="1"/>
          </p:cNvSpPr>
          <p:nvPr>
            <p:ph idx="1"/>
          </p:nvPr>
        </p:nvSpPr>
        <p:spPr/>
        <p:txBody>
          <a:bodyPr>
            <a:normAutofit/>
          </a:bodyPr>
          <a:lstStyle/>
          <a:p>
            <a:pPr marL="0" indent="0">
              <a:buNone/>
            </a:pPr>
            <a:r>
              <a:rPr lang="zh-CN" altLang="en-US" dirty="0"/>
              <a:t>用上下文无关文法定义下列语言：</a:t>
            </a:r>
            <a:endParaRPr lang="en-US" altLang="zh-CN" dirty="0"/>
          </a:p>
          <a:p>
            <a:pPr marL="0" indent="0">
              <a:buNone/>
            </a:pPr>
            <a:r>
              <a:rPr lang="en-US" altLang="zh-CN" sz="2400" dirty="0"/>
              <a:t>(1)</a:t>
            </a:r>
          </a:p>
          <a:p>
            <a:pPr marL="0" indent="0">
              <a:buNone/>
            </a:pPr>
            <a:r>
              <a:rPr lang="en-US" altLang="zh-CN" dirty="0"/>
              <a:t>	</a:t>
            </a:r>
            <a:r>
              <a:rPr lang="zh-CN" altLang="zh-CN" dirty="0"/>
              <a:t> </a:t>
            </a:r>
            <a:r>
              <a:rPr lang="en-US" altLang="zh-CN" sz="2400" dirty="0"/>
              <a:t>S	-&gt;  0 EXPR 1</a:t>
            </a:r>
            <a:endParaRPr lang="zh-CN" altLang="zh-CN" sz="2400" dirty="0"/>
          </a:p>
          <a:p>
            <a:pPr marL="0" indent="0">
              <a:buNone/>
            </a:pPr>
            <a:r>
              <a:rPr lang="en-US" altLang="zh-CN" sz="2400" dirty="0"/>
              <a:t>	 EXPR	-&gt;  0 EXPR 1 |</a:t>
            </a:r>
            <a:r>
              <a:rPr lang="zh-CN" altLang="zh-CN" sz="2400" dirty="0"/>
              <a:t>ε</a:t>
            </a:r>
          </a:p>
          <a:p>
            <a:pPr marL="0" indent="0">
              <a:buNone/>
            </a:pPr>
            <a:r>
              <a:rPr lang="en-US" altLang="zh-CN" sz="2400" dirty="0"/>
              <a:t>(2)</a:t>
            </a:r>
            <a:endParaRPr lang="zh-CN" altLang="zh-CN" sz="2400" dirty="0"/>
          </a:p>
          <a:p>
            <a:pPr marL="0" indent="0">
              <a:buNone/>
            </a:pPr>
            <a:r>
              <a:rPr lang="en-US" altLang="zh-CN" sz="2400" dirty="0"/>
              <a:t>	 S -&gt; 0 S 0 | 1 S 1 | 0 | 1 |</a:t>
            </a:r>
            <a:r>
              <a:rPr lang="zh-CN" altLang="zh-CN" sz="2400" dirty="0"/>
              <a:t>ε</a:t>
            </a:r>
          </a:p>
          <a:p>
            <a:pPr marL="0" indent="0">
              <a:buNone/>
            </a:pPr>
            <a:r>
              <a:rPr lang="en-US" altLang="zh-CN" sz="2400" dirty="0"/>
              <a:t>(3)</a:t>
            </a:r>
            <a:endParaRPr lang="zh-CN" altLang="zh-CN" sz="2400" dirty="0"/>
          </a:p>
          <a:p>
            <a:pPr marL="0" indent="0">
              <a:buNone/>
            </a:pPr>
            <a:r>
              <a:rPr lang="en-US" altLang="zh-CN" sz="2400" dirty="0"/>
              <a:t>	 S -&gt; ( S ) | S </a:t>
            </a:r>
            <a:r>
              <a:rPr lang="en-US" altLang="zh-CN" sz="2400" dirty="0" err="1"/>
              <a:t>S</a:t>
            </a:r>
            <a:r>
              <a:rPr lang="en-US" altLang="zh-CN" sz="2400" dirty="0"/>
              <a:t> | </a:t>
            </a:r>
            <a:r>
              <a:rPr lang="zh-CN" altLang="zh-CN" sz="2400" dirty="0"/>
              <a:t>ε</a:t>
            </a:r>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574211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z="3600"/>
              <a:t>上下文无关文法 </a:t>
            </a:r>
            <a:r>
              <a:rPr lang="en-US" altLang="zh-CN" sz="3600"/>
              <a:t>vs. </a:t>
            </a:r>
            <a:r>
              <a:rPr lang="zh-CN" altLang="en-US" sz="3600"/>
              <a:t>正则表达式</a:t>
            </a:r>
          </a:p>
        </p:txBody>
      </p:sp>
      <p:sp>
        <p:nvSpPr>
          <p:cNvPr id="56323" name="内容占位符 2"/>
          <p:cNvSpPr>
            <a:spLocks noGrp="1"/>
          </p:cNvSpPr>
          <p:nvPr>
            <p:ph idx="1"/>
          </p:nvPr>
        </p:nvSpPr>
        <p:spPr/>
        <p:txBody>
          <a:bodyPr/>
          <a:lstStyle/>
          <a:p>
            <a:pPr>
              <a:lnSpc>
                <a:spcPct val="150000"/>
              </a:lnSpc>
              <a:buFont typeface="Arial" panose="020B0604020202020204" pitchFamily="34" charset="0"/>
              <a:buChar char="•"/>
            </a:pPr>
            <a:r>
              <a:rPr lang="zh-CN" altLang="en-US" dirty="0"/>
              <a:t>正则表达式无法定义语言</a:t>
            </a:r>
            <a:endParaRPr lang="en-US" altLang="zh-CN" dirty="0"/>
          </a:p>
          <a:p>
            <a:pPr>
              <a:lnSpc>
                <a:spcPct val="150000"/>
              </a:lnSpc>
            </a:pPr>
            <a:r>
              <a:rPr lang="zh-CN" altLang="en-US" dirty="0"/>
              <a:t>而上下文无关文法可以，是否说明上下文无关文法定义（或描述）语言的能力强于正则表达式？</a:t>
            </a:r>
          </a:p>
        </p:txBody>
      </p:sp>
      <p:pic>
        <p:nvPicPr>
          <p:cNvPr id="56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771" y="1985283"/>
            <a:ext cx="2582632" cy="496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a:spLocks/>
          </p:cNvSpPr>
          <p:nvPr/>
        </p:nvSpPr>
        <p:spPr bwMode="auto">
          <a:xfrm>
            <a:off x="2123223" y="4312053"/>
            <a:ext cx="8186738" cy="1143000"/>
          </a:xfrm>
          <a:prstGeom prst="rect">
            <a:avLst/>
          </a:prstGeom>
          <a:noFill/>
          <a:ln w="9525">
            <a:noFill/>
            <a:miter lim="800000"/>
            <a:headEnd/>
            <a:tailEnd/>
          </a:ln>
        </p:spPr>
        <p:txBody>
          <a:bodyPr/>
          <a:lstStyle/>
          <a:p>
            <a:pPr marL="342900" indent="-342900">
              <a:spcBef>
                <a:spcPct val="20000"/>
              </a:spcBef>
              <a:defRPr/>
            </a:pPr>
            <a:r>
              <a:rPr lang="zh-CN" altLang="en-US" sz="3200" dirty="0"/>
              <a:t>思考：是否存在可以用正则表达式定义的语言，不能用上下文无关文法定义？</a:t>
            </a:r>
          </a:p>
        </p:txBody>
      </p:sp>
    </p:spTree>
    <p:extLst>
      <p:ext uri="{BB962C8B-B14F-4D97-AF65-F5344CB8AC3E}">
        <p14:creationId xmlns:p14="http://schemas.microsoft.com/office/powerpoint/2010/main" val="277227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a:t>From NFA to CFG</a:t>
            </a:r>
            <a:endParaRPr lang="zh-CN" altLang="en-US"/>
          </a:p>
        </p:txBody>
      </p:sp>
      <p:pic>
        <p:nvPicPr>
          <p:cNvPr id="5734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939919" y="1861533"/>
            <a:ext cx="6886575" cy="1962150"/>
          </a:xfrm>
          <a:noFill/>
        </p:spPr>
      </p:pic>
      <p:pic>
        <p:nvPicPr>
          <p:cNvPr id="573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431" y="3994529"/>
            <a:ext cx="6000750"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025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dirty="0"/>
              <a:t>上下文无关文法的判别</a:t>
            </a:r>
          </a:p>
        </p:txBody>
      </p:sp>
      <p:graphicFrame>
        <p:nvGraphicFramePr>
          <p:cNvPr id="37891" name="内容占位符 3"/>
          <p:cNvGraphicFramePr>
            <a:graphicFrameLocks noGrp="1" noChangeAspect="1"/>
          </p:cNvGraphicFramePr>
          <p:nvPr>
            <p:ph idx="4294967295"/>
            <p:extLst>
              <p:ext uri="{D42A27DB-BD31-4B8C-83A1-F6EECF244321}">
                <p14:modId xmlns:p14="http://schemas.microsoft.com/office/powerpoint/2010/main" val="3821777168"/>
              </p:ext>
            </p:extLst>
          </p:nvPr>
        </p:nvGraphicFramePr>
        <p:xfrm>
          <a:off x="1215842" y="2078832"/>
          <a:ext cx="4683125" cy="500062"/>
        </p:xfrm>
        <a:graphic>
          <a:graphicData uri="http://schemas.openxmlformats.org/presentationml/2006/ole">
            <mc:AlternateContent xmlns:mc="http://schemas.openxmlformats.org/markup-compatibility/2006">
              <mc:Choice xmlns:v="urn:schemas-microsoft-com:vml" Requires="v">
                <p:oleObj spid="_x0000_s3179" name="公式" r:id="rId3" imgW="1905000" imgH="203200" progId="Equation.3">
                  <p:embed/>
                </p:oleObj>
              </mc:Choice>
              <mc:Fallback>
                <p:oleObj name="公式" r:id="rId3" imgW="1905000" imgH="203200" progId="Equation.3">
                  <p:embed/>
                  <p:pic>
                    <p:nvPicPr>
                      <p:cNvPr id="37891" name="内容占位符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5842" y="2078832"/>
                        <a:ext cx="4683125"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2" name="TextBox 4"/>
          <p:cNvSpPr txBox="1">
            <a:spLocks noChangeArrowheads="1"/>
          </p:cNvSpPr>
          <p:nvPr/>
        </p:nvSpPr>
        <p:spPr bwMode="auto">
          <a:xfrm>
            <a:off x="1158195" y="3162300"/>
            <a:ext cx="912517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eaLnBrk="1" hangingPunct="1">
              <a:spcBef>
                <a:spcPct val="0"/>
              </a:spcBef>
              <a:buFontTx/>
              <a:buNone/>
            </a:pPr>
            <a:r>
              <a:rPr lang="zh-CN" altLang="en-US" sz="2800" dirty="0">
                <a:latin typeface="Arial" panose="020B0604020202020204" pitchFamily="34" charset="0"/>
                <a:ea typeface="宋体" panose="02010600030101010101" pitchFamily="2" charset="-122"/>
              </a:rPr>
              <a:t>显然对于上面的文法，</a:t>
            </a:r>
            <a:r>
              <a:rPr lang="en-US" altLang="zh-CN" sz="2800" dirty="0">
                <a:latin typeface="Arial" panose="020B0604020202020204" pitchFamily="34" charset="0"/>
                <a:ea typeface="宋体" panose="02010600030101010101" pitchFamily="2" charset="-122"/>
              </a:rPr>
              <a:t>id, (id + id), -id*id</a:t>
            </a:r>
            <a:r>
              <a:rPr lang="zh-CN" altLang="en-US" sz="2800" dirty="0">
                <a:latin typeface="Arial" panose="020B0604020202020204" pitchFamily="34" charset="0"/>
                <a:ea typeface="宋体" panose="02010600030101010101" pitchFamily="2" charset="-122"/>
              </a:rPr>
              <a:t>都是符合文法定义的，而</a:t>
            </a:r>
            <a:r>
              <a:rPr lang="en-US" altLang="zh-CN" sz="2800" dirty="0">
                <a:latin typeface="Arial" panose="020B0604020202020204" pitchFamily="34" charset="0"/>
                <a:ea typeface="宋体" panose="02010600030101010101" pitchFamily="2" charset="-122"/>
              </a:rPr>
              <a:t>(id, id*+id</a:t>
            </a:r>
            <a:r>
              <a:rPr lang="zh-CN" altLang="en-US" sz="2800" dirty="0">
                <a:latin typeface="Arial" panose="020B0604020202020204" pitchFamily="34" charset="0"/>
                <a:ea typeface="宋体" panose="02010600030101010101" pitchFamily="2" charset="-122"/>
              </a:rPr>
              <a:t>都是不符合的</a:t>
            </a:r>
            <a:r>
              <a:rPr lang="en-US" altLang="zh-CN" sz="2800" dirty="0">
                <a:latin typeface="Arial" panose="020B0604020202020204" pitchFamily="34" charset="0"/>
                <a:ea typeface="宋体" panose="02010600030101010101" pitchFamily="2" charset="-122"/>
              </a:rPr>
              <a:t>.</a:t>
            </a:r>
          </a:p>
          <a:p>
            <a:pPr eaLnBrk="1" hangingPunct="1">
              <a:spcBef>
                <a:spcPct val="0"/>
              </a:spcBef>
              <a:buFontTx/>
              <a:buNone/>
            </a:pPr>
            <a:endParaRPr lang="en-US" altLang="zh-CN" sz="2800" dirty="0">
              <a:latin typeface="Arial" panose="020B0604020202020204" pitchFamily="34" charset="0"/>
              <a:ea typeface="宋体" panose="02010600030101010101" pitchFamily="2" charset="-122"/>
            </a:endParaRPr>
          </a:p>
          <a:p>
            <a:pPr eaLnBrk="1" hangingPunct="1">
              <a:spcBef>
                <a:spcPct val="0"/>
              </a:spcBef>
              <a:buFontTx/>
              <a:buNone/>
            </a:pPr>
            <a:r>
              <a:rPr lang="zh-CN" altLang="en-US" sz="2800" dirty="0">
                <a:latin typeface="Arial" panose="020B0604020202020204" pitchFamily="34" charset="0"/>
                <a:ea typeface="宋体" panose="02010600030101010101" pitchFamily="2" charset="-122"/>
              </a:rPr>
              <a:t>问题：如何判断一个字符串是否符合上下文无关文法？</a:t>
            </a:r>
          </a:p>
        </p:txBody>
      </p:sp>
    </p:spTree>
    <p:extLst>
      <p:ext uri="{BB962C8B-B14F-4D97-AF65-F5344CB8AC3E}">
        <p14:creationId xmlns:p14="http://schemas.microsoft.com/office/powerpoint/2010/main" val="99561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语法分析器</a:t>
            </a:r>
            <a:endParaRPr lang="en-US" altLang="zh-CN" dirty="0"/>
          </a:p>
          <a:p>
            <a:r>
              <a:rPr lang="zh-CN" altLang="en-US" dirty="0"/>
              <a:t>上下文无关文法</a:t>
            </a:r>
            <a:endParaRPr lang="en-US" altLang="zh-CN" dirty="0"/>
          </a:p>
          <a:p>
            <a:r>
              <a:rPr lang="zh-CN" altLang="en-US" dirty="0"/>
              <a:t>上下文无关文法与正则文法的关系</a:t>
            </a:r>
            <a:endParaRPr lang="en-US" altLang="zh-CN" dirty="0"/>
          </a:p>
          <a:p>
            <a:r>
              <a:rPr lang="zh-CN" altLang="en-US" dirty="0"/>
              <a:t>语法推导</a:t>
            </a:r>
            <a:endParaRPr lang="en-US" altLang="zh-CN" dirty="0"/>
          </a:p>
          <a:p>
            <a:r>
              <a:rPr lang="zh-CN" altLang="en-US" dirty="0"/>
              <a:t>二义性</a:t>
            </a:r>
          </a:p>
        </p:txBody>
      </p:sp>
      <p:sp>
        <p:nvSpPr>
          <p:cNvPr id="4" name="日期占位符 3"/>
          <p:cNvSpPr>
            <a:spLocks noGrp="1"/>
          </p:cNvSpPr>
          <p:nvPr>
            <p:ph type="dt" sz="half" idx="10"/>
          </p:nvPr>
        </p:nvSpPr>
        <p:spPr/>
        <p:txBody>
          <a:bodyPr/>
          <a:lstStyle/>
          <a:p>
            <a:fld id="{35A58EC4-7847-4112-A3C7-951CDC4BFDB9}" type="datetime1">
              <a:rPr lang="zh-CN" altLang="en-US" smtClean="0"/>
              <a:t>2019-10-25</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2</a:t>
            </a:fld>
            <a:endParaRPr lang="zh-CN" altLang="en-US"/>
          </a:p>
        </p:txBody>
      </p:sp>
    </p:spTree>
    <p:extLst>
      <p:ext uri="{BB962C8B-B14F-4D97-AF65-F5344CB8AC3E}">
        <p14:creationId xmlns:p14="http://schemas.microsoft.com/office/powerpoint/2010/main" val="3987122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分析的策略</a:t>
            </a:r>
          </a:p>
        </p:txBody>
      </p:sp>
      <p:sp>
        <p:nvSpPr>
          <p:cNvPr id="21506" name="Rectangle 3"/>
          <p:cNvSpPr>
            <a:spLocks noGrp="1"/>
          </p:cNvSpPr>
          <p:nvPr>
            <p:ph idx="1"/>
          </p:nvPr>
        </p:nvSpPr>
        <p:spPr/>
        <p:txBody>
          <a:bodyPr>
            <a:normAutofit/>
          </a:bodyPr>
          <a:lstStyle/>
          <a:p>
            <a:pPr>
              <a:lnSpc>
                <a:spcPct val="150000"/>
              </a:lnSpc>
            </a:pPr>
            <a:r>
              <a:rPr lang="en-US" altLang="zh-CN" sz="3600" dirty="0"/>
              <a:t>Parsing strategies</a:t>
            </a:r>
          </a:p>
          <a:p>
            <a:pPr lvl="1">
              <a:lnSpc>
                <a:spcPct val="150000"/>
              </a:lnSpc>
            </a:pPr>
            <a:r>
              <a:rPr lang="en-US" altLang="zh-CN" sz="2800" dirty="0">
                <a:latin typeface="黑体" panose="02010609060101010101" pitchFamily="49" charset="-122"/>
                <a:ea typeface="黑体" panose="02010609060101010101" pitchFamily="49" charset="-122"/>
              </a:rPr>
              <a:t>Top-down parsing</a:t>
            </a:r>
            <a:r>
              <a:rPr lang="zh-CN" altLang="en-US" sz="2800" dirty="0">
                <a:latin typeface="黑体" panose="02010609060101010101" pitchFamily="49" charset="-122"/>
                <a:ea typeface="黑体" panose="02010609060101010101" pitchFamily="49" charset="-122"/>
              </a:rPr>
              <a:t>（推导）</a:t>
            </a:r>
            <a:endParaRPr lang="en-US" altLang="zh-CN" sz="2800" dirty="0">
              <a:latin typeface="黑体" panose="02010609060101010101" pitchFamily="49" charset="-122"/>
              <a:ea typeface="黑体" panose="02010609060101010101" pitchFamily="49" charset="-122"/>
            </a:endParaRPr>
          </a:p>
          <a:p>
            <a:pPr lvl="2">
              <a:lnSpc>
                <a:spcPct val="150000"/>
              </a:lnSpc>
            </a:pPr>
            <a:r>
              <a:rPr lang="en-US" altLang="zh-CN" sz="2400" dirty="0"/>
              <a:t>How to choose a unique production in multiple candidates ?</a:t>
            </a:r>
          </a:p>
          <a:p>
            <a:pPr lvl="1">
              <a:lnSpc>
                <a:spcPct val="150000"/>
              </a:lnSpc>
            </a:pPr>
            <a:r>
              <a:rPr lang="en-US" altLang="zh-CN" sz="2800" dirty="0">
                <a:latin typeface="黑体" panose="02010609060101010101" pitchFamily="49" charset="-122"/>
                <a:ea typeface="黑体" panose="02010609060101010101" pitchFamily="49" charset="-122"/>
              </a:rPr>
              <a:t>Bottom-up parsing</a:t>
            </a:r>
            <a:r>
              <a:rPr lang="zh-CN" altLang="en-US" sz="2800" dirty="0">
                <a:latin typeface="黑体" panose="02010609060101010101" pitchFamily="49" charset="-122"/>
                <a:ea typeface="黑体" panose="02010609060101010101" pitchFamily="49" charset="-122"/>
              </a:rPr>
              <a:t>（规约）</a:t>
            </a:r>
            <a:endParaRPr lang="en-US" altLang="zh-CN" sz="2800" dirty="0">
              <a:latin typeface="黑体" panose="02010609060101010101" pitchFamily="49" charset="-122"/>
              <a:ea typeface="黑体" panose="02010609060101010101" pitchFamily="49" charset="-122"/>
            </a:endParaRPr>
          </a:p>
          <a:p>
            <a:pPr lvl="2">
              <a:lnSpc>
                <a:spcPct val="150000"/>
              </a:lnSpc>
            </a:pPr>
            <a:r>
              <a:rPr lang="en-US" altLang="zh-CN" sz="2400" dirty="0"/>
              <a:t>How to find the handle in a sentential form ?</a:t>
            </a:r>
          </a:p>
        </p:txBody>
      </p:sp>
    </p:spTree>
    <p:extLst>
      <p:ext uri="{BB962C8B-B14F-4D97-AF65-F5344CB8AC3E}">
        <p14:creationId xmlns:p14="http://schemas.microsoft.com/office/powerpoint/2010/main" val="170206162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altLang="zh-CN"/>
              <a:t>Top-Down Parsing: Motivation</a:t>
            </a:r>
          </a:p>
        </p:txBody>
      </p:sp>
      <p:sp>
        <p:nvSpPr>
          <p:cNvPr id="22531" name="Rectangle 3"/>
          <p:cNvSpPr>
            <a:spLocks noGrp="1"/>
          </p:cNvSpPr>
          <p:nvPr>
            <p:ph type="body" idx="4294967295"/>
          </p:nvPr>
        </p:nvSpPr>
        <p:spPr/>
        <p:txBody>
          <a:bodyPr/>
          <a:lstStyle/>
          <a:p>
            <a:r>
              <a:rPr lang="en-US" altLang="zh-CN" dirty="0"/>
              <a:t>A motivating example</a:t>
            </a:r>
          </a:p>
          <a:p>
            <a:pPr marL="914400" lvl="2" indent="0">
              <a:buNone/>
            </a:pPr>
            <a:r>
              <a:rPr lang="en-US" altLang="zh-CN" sz="2200" i="1" dirty="0">
                <a:solidFill>
                  <a:srgbClr val="A50021"/>
                </a:solidFill>
                <a:latin typeface="Times New Roman" panose="02020603050405020304" pitchFamily="18" charset="0"/>
                <a:sym typeface="Symbol" panose="05050102010706020507" pitchFamily="18" charset="2"/>
              </a:rPr>
              <a:t>type</a:t>
            </a:r>
            <a:r>
              <a:rPr lang="en-US" altLang="zh-CN" sz="2200" dirty="0">
                <a:solidFill>
                  <a:srgbClr val="A50021"/>
                </a:solidFill>
                <a:latin typeface="Times New Roman" panose="02020603050405020304" pitchFamily="18" charset="0"/>
                <a:sym typeface="Symbol" panose="05050102010706020507" pitchFamily="18" charset="2"/>
              </a:rPr>
              <a:t>		</a:t>
            </a:r>
            <a:r>
              <a:rPr lang="en-US" altLang="zh-CN" sz="2200" i="1" dirty="0">
                <a:solidFill>
                  <a:srgbClr val="A50021"/>
                </a:solidFill>
                <a:latin typeface="Times New Roman" panose="02020603050405020304" pitchFamily="18" charset="0"/>
                <a:sym typeface="Symbol" panose="05050102010706020507" pitchFamily="18" charset="2"/>
              </a:rPr>
              <a:t>simple</a:t>
            </a:r>
            <a:endParaRPr lang="en-US" altLang="zh-CN" sz="2200" dirty="0">
              <a:solidFill>
                <a:srgbClr val="A50021"/>
              </a:solidFill>
              <a:latin typeface="Times New Roman" panose="02020603050405020304" pitchFamily="18" charset="0"/>
              <a:sym typeface="Symbol" panose="05050102010706020507" pitchFamily="18" charset="2"/>
            </a:endParaRPr>
          </a:p>
          <a:p>
            <a:pPr marL="914400" lvl="2" indent="0">
              <a:buNone/>
            </a:pPr>
            <a:r>
              <a:rPr lang="en-US" altLang="zh-CN" sz="2200" dirty="0">
                <a:solidFill>
                  <a:srgbClr val="A50021"/>
                </a:solidFill>
                <a:latin typeface="Times New Roman" panose="02020603050405020304" pitchFamily="18" charset="0"/>
                <a:sym typeface="Symbol" panose="05050102010706020507" pitchFamily="18" charset="2"/>
              </a:rPr>
              <a:t>		 |	^  </a:t>
            </a:r>
            <a:r>
              <a:rPr lang="en-US" altLang="zh-CN" sz="2200" b="1" dirty="0">
                <a:solidFill>
                  <a:srgbClr val="A50021"/>
                </a:solidFill>
                <a:latin typeface="Times New Roman" panose="02020603050405020304" pitchFamily="18" charset="0"/>
                <a:sym typeface="Symbol" panose="05050102010706020507" pitchFamily="18" charset="2"/>
              </a:rPr>
              <a:t>id</a:t>
            </a:r>
          </a:p>
          <a:p>
            <a:pPr marL="914400" lvl="2" indent="0">
              <a:buNone/>
            </a:pPr>
            <a:r>
              <a:rPr lang="en-US" altLang="zh-CN" sz="2200" dirty="0">
                <a:solidFill>
                  <a:srgbClr val="A50021"/>
                </a:solidFill>
                <a:latin typeface="Times New Roman" panose="02020603050405020304" pitchFamily="18" charset="0"/>
                <a:sym typeface="Symbol" panose="05050102010706020507" pitchFamily="18" charset="2"/>
              </a:rPr>
              <a:t>		 |	</a:t>
            </a:r>
            <a:r>
              <a:rPr lang="en-US" altLang="zh-CN" sz="2200" b="1" dirty="0">
                <a:solidFill>
                  <a:srgbClr val="A50021"/>
                </a:solidFill>
                <a:latin typeface="Times New Roman" panose="02020603050405020304" pitchFamily="18" charset="0"/>
                <a:sym typeface="Symbol" panose="05050102010706020507" pitchFamily="18" charset="2"/>
              </a:rPr>
              <a:t>array</a:t>
            </a:r>
            <a:r>
              <a:rPr lang="en-US" altLang="zh-CN" sz="2200" dirty="0">
                <a:solidFill>
                  <a:srgbClr val="A50021"/>
                </a:solidFill>
                <a:latin typeface="Times New Roman" panose="02020603050405020304" pitchFamily="18" charset="0"/>
                <a:sym typeface="Symbol" panose="05050102010706020507" pitchFamily="18" charset="2"/>
              </a:rPr>
              <a:t>  [  </a:t>
            </a:r>
            <a:r>
              <a:rPr lang="en-US" altLang="zh-CN" sz="2200" i="1" dirty="0">
                <a:solidFill>
                  <a:srgbClr val="A50021"/>
                </a:solidFill>
                <a:latin typeface="Times New Roman" panose="02020603050405020304" pitchFamily="18" charset="0"/>
                <a:sym typeface="Symbol" panose="05050102010706020507" pitchFamily="18" charset="2"/>
              </a:rPr>
              <a:t>simple</a:t>
            </a:r>
            <a:r>
              <a:rPr lang="en-US" altLang="zh-CN" sz="2200" dirty="0">
                <a:solidFill>
                  <a:srgbClr val="A50021"/>
                </a:solidFill>
                <a:latin typeface="Times New Roman" panose="02020603050405020304" pitchFamily="18" charset="0"/>
                <a:sym typeface="Symbol" panose="05050102010706020507" pitchFamily="18" charset="2"/>
              </a:rPr>
              <a:t>  ]  </a:t>
            </a:r>
            <a:r>
              <a:rPr lang="en-US" altLang="zh-CN" sz="2200" b="1" dirty="0">
                <a:solidFill>
                  <a:srgbClr val="A50021"/>
                </a:solidFill>
                <a:latin typeface="Times New Roman" panose="02020603050405020304" pitchFamily="18" charset="0"/>
                <a:sym typeface="Symbol" panose="05050102010706020507" pitchFamily="18" charset="2"/>
              </a:rPr>
              <a:t>of</a:t>
            </a:r>
            <a:r>
              <a:rPr lang="en-US" altLang="zh-CN" sz="2200" dirty="0">
                <a:solidFill>
                  <a:srgbClr val="A50021"/>
                </a:solidFill>
                <a:latin typeface="Times New Roman" panose="02020603050405020304" pitchFamily="18" charset="0"/>
                <a:sym typeface="Symbol" panose="05050102010706020507" pitchFamily="18" charset="2"/>
              </a:rPr>
              <a:t>  </a:t>
            </a:r>
            <a:r>
              <a:rPr lang="en-US" altLang="zh-CN" sz="2200" i="1" dirty="0">
                <a:solidFill>
                  <a:srgbClr val="A50021"/>
                </a:solidFill>
                <a:latin typeface="Times New Roman" panose="02020603050405020304" pitchFamily="18" charset="0"/>
                <a:sym typeface="Symbol" panose="05050102010706020507" pitchFamily="18" charset="2"/>
              </a:rPr>
              <a:t>type</a:t>
            </a:r>
            <a:endParaRPr lang="en-US" altLang="zh-CN" sz="2200" b="1" i="1" dirty="0">
              <a:solidFill>
                <a:srgbClr val="A50021"/>
              </a:solidFill>
              <a:latin typeface="Times New Roman" panose="02020603050405020304" pitchFamily="18" charset="0"/>
              <a:sym typeface="Symbol" panose="05050102010706020507" pitchFamily="18" charset="2"/>
            </a:endParaRPr>
          </a:p>
          <a:p>
            <a:pPr marL="914400" lvl="2" indent="0">
              <a:buNone/>
            </a:pPr>
            <a:r>
              <a:rPr lang="en-US" altLang="zh-CN" sz="2200" i="1" dirty="0">
                <a:solidFill>
                  <a:srgbClr val="A50021"/>
                </a:solidFill>
                <a:latin typeface="Times New Roman" panose="02020603050405020304" pitchFamily="18" charset="0"/>
                <a:sym typeface="Symbol" panose="05050102010706020507" pitchFamily="18" charset="2"/>
              </a:rPr>
              <a:t>simple</a:t>
            </a:r>
            <a:r>
              <a:rPr lang="en-US" altLang="zh-CN" sz="2200" dirty="0">
                <a:solidFill>
                  <a:srgbClr val="A50021"/>
                </a:solidFill>
                <a:latin typeface="Times New Roman" panose="02020603050405020304" pitchFamily="18" charset="0"/>
                <a:sym typeface="Symbol" panose="05050102010706020507" pitchFamily="18" charset="2"/>
              </a:rPr>
              <a:t>		</a:t>
            </a:r>
            <a:r>
              <a:rPr lang="en-US" altLang="zh-CN" sz="2200" b="1" dirty="0">
                <a:solidFill>
                  <a:srgbClr val="A50021"/>
                </a:solidFill>
                <a:latin typeface="Times New Roman" panose="02020603050405020304" pitchFamily="18" charset="0"/>
                <a:sym typeface="Symbol" panose="05050102010706020507" pitchFamily="18" charset="2"/>
              </a:rPr>
              <a:t>integer</a:t>
            </a:r>
          </a:p>
          <a:p>
            <a:pPr marL="914400" lvl="2" indent="0">
              <a:buNone/>
            </a:pPr>
            <a:r>
              <a:rPr lang="en-US" altLang="zh-CN" sz="2200" dirty="0">
                <a:solidFill>
                  <a:srgbClr val="A50021"/>
                </a:solidFill>
                <a:latin typeface="Times New Roman" panose="02020603050405020304" pitchFamily="18" charset="0"/>
                <a:sym typeface="Symbol" panose="05050102010706020507" pitchFamily="18" charset="2"/>
              </a:rPr>
              <a:t>		 |	</a:t>
            </a:r>
            <a:r>
              <a:rPr lang="en-US" altLang="zh-CN" sz="2200" b="1" dirty="0">
                <a:solidFill>
                  <a:srgbClr val="A50021"/>
                </a:solidFill>
                <a:latin typeface="Times New Roman" panose="02020603050405020304" pitchFamily="18" charset="0"/>
                <a:sym typeface="Symbol" panose="05050102010706020507" pitchFamily="18" charset="2"/>
              </a:rPr>
              <a:t>char</a:t>
            </a:r>
          </a:p>
          <a:p>
            <a:pPr marL="914400" lvl="2" indent="0">
              <a:buNone/>
            </a:pPr>
            <a:r>
              <a:rPr lang="en-US" altLang="zh-CN" sz="2200" dirty="0">
                <a:solidFill>
                  <a:srgbClr val="A50021"/>
                </a:solidFill>
                <a:latin typeface="Times New Roman" panose="02020603050405020304" pitchFamily="18" charset="0"/>
                <a:sym typeface="Symbol" panose="05050102010706020507" pitchFamily="18" charset="2"/>
              </a:rPr>
              <a:t>		 |	</a:t>
            </a:r>
            <a:r>
              <a:rPr lang="en-US" altLang="zh-CN" sz="2200" b="1" dirty="0" err="1">
                <a:solidFill>
                  <a:srgbClr val="A50021"/>
                </a:solidFill>
                <a:latin typeface="Times New Roman" panose="02020603050405020304" pitchFamily="18" charset="0"/>
                <a:sym typeface="Symbol" panose="05050102010706020507" pitchFamily="18" charset="2"/>
              </a:rPr>
              <a:t>num</a:t>
            </a:r>
            <a:r>
              <a:rPr lang="en-US" altLang="zh-CN" sz="2200" dirty="0">
                <a:solidFill>
                  <a:srgbClr val="A50021"/>
                </a:solidFill>
                <a:latin typeface="Times New Roman" panose="02020603050405020304" pitchFamily="18" charset="0"/>
                <a:sym typeface="Symbol" panose="05050102010706020507" pitchFamily="18" charset="2"/>
              </a:rPr>
              <a:t>  </a:t>
            </a:r>
            <a:r>
              <a:rPr lang="en-US" altLang="zh-CN" sz="2200" b="1" dirty="0" err="1">
                <a:solidFill>
                  <a:srgbClr val="A50021"/>
                </a:solidFill>
                <a:latin typeface="Times New Roman" panose="02020603050405020304" pitchFamily="18" charset="0"/>
                <a:sym typeface="Symbol" panose="05050102010706020507" pitchFamily="18" charset="2"/>
              </a:rPr>
              <a:t>dotdot</a:t>
            </a:r>
            <a:r>
              <a:rPr lang="en-US" altLang="zh-CN" sz="2200" dirty="0">
                <a:solidFill>
                  <a:srgbClr val="A50021"/>
                </a:solidFill>
                <a:latin typeface="Times New Roman" panose="02020603050405020304" pitchFamily="18" charset="0"/>
                <a:sym typeface="Symbol" panose="05050102010706020507" pitchFamily="18" charset="2"/>
              </a:rPr>
              <a:t>  </a:t>
            </a:r>
            <a:r>
              <a:rPr lang="en-US" altLang="zh-CN" sz="2200" b="1" dirty="0" err="1">
                <a:solidFill>
                  <a:srgbClr val="A50021"/>
                </a:solidFill>
                <a:latin typeface="Times New Roman" panose="02020603050405020304" pitchFamily="18" charset="0"/>
                <a:sym typeface="Symbol" panose="05050102010706020507" pitchFamily="18" charset="2"/>
              </a:rPr>
              <a:t>num</a:t>
            </a:r>
            <a:endParaRPr lang="en-US" altLang="zh-CN" sz="2200" dirty="0"/>
          </a:p>
          <a:p>
            <a:pPr lvl="1"/>
            <a:endParaRPr lang="en-US" altLang="zh-CN" sz="2000" dirty="0">
              <a:latin typeface="黑体" panose="02010609060101010101" pitchFamily="49" charset="-122"/>
              <a:ea typeface="黑体" panose="02010609060101010101" pitchFamily="49" charset="-122"/>
            </a:endParaRPr>
          </a:p>
          <a:p>
            <a:pPr lvl="1"/>
            <a:r>
              <a:rPr lang="zh-CN" altLang="en-US" sz="2000" b="1" dirty="0">
                <a:solidFill>
                  <a:srgbClr val="3333CC"/>
                </a:solidFill>
                <a:latin typeface="Courier New" panose="02070309020205020404" pitchFamily="49" charset="0"/>
                <a:ea typeface="黑体" panose="02010609060101010101" pitchFamily="49" charset="-122"/>
              </a:rPr>
              <a:t>例：</a:t>
            </a:r>
            <a:endParaRPr lang="en-US" altLang="zh-CN" sz="2000" b="1" dirty="0">
              <a:solidFill>
                <a:srgbClr val="3333CC"/>
              </a:solidFill>
              <a:latin typeface="Courier New" panose="02070309020205020404" pitchFamily="49" charset="0"/>
              <a:ea typeface="黑体" panose="02010609060101010101" pitchFamily="49" charset="-122"/>
            </a:endParaRPr>
          </a:p>
          <a:p>
            <a:pPr marL="914400" lvl="2" indent="0">
              <a:buNone/>
            </a:pPr>
            <a:r>
              <a:rPr lang="en-US" altLang="zh-CN" b="1" dirty="0">
                <a:solidFill>
                  <a:srgbClr val="3333CC"/>
                </a:solidFill>
                <a:latin typeface="Courier New" panose="02070309020205020404" pitchFamily="49" charset="0"/>
                <a:ea typeface="黑体" panose="02010609060101010101" pitchFamily="49" charset="-122"/>
              </a:rPr>
              <a:t>array</a:t>
            </a:r>
            <a:r>
              <a:rPr lang="en-US" altLang="zh-CN" dirty="0">
                <a:solidFill>
                  <a:srgbClr val="3333CC"/>
                </a:solidFill>
                <a:latin typeface="Courier New" panose="02070309020205020404" pitchFamily="49" charset="0"/>
                <a:ea typeface="黑体" panose="02010609060101010101" pitchFamily="49" charset="-122"/>
              </a:rPr>
              <a:t> [1..10] </a:t>
            </a:r>
            <a:r>
              <a:rPr lang="en-US" altLang="zh-CN" b="1" dirty="0">
                <a:solidFill>
                  <a:srgbClr val="3333CC"/>
                </a:solidFill>
                <a:latin typeface="Courier New" panose="02070309020205020404" pitchFamily="49" charset="0"/>
                <a:ea typeface="黑体" panose="02010609060101010101" pitchFamily="49" charset="-122"/>
              </a:rPr>
              <a:t>of</a:t>
            </a:r>
            <a:r>
              <a:rPr lang="en-US" altLang="zh-CN" dirty="0">
                <a:solidFill>
                  <a:srgbClr val="3333CC"/>
                </a:solidFill>
                <a:latin typeface="Courier New" panose="02070309020205020404" pitchFamily="49" charset="0"/>
                <a:ea typeface="黑体" panose="02010609060101010101" pitchFamily="49" charset="-122"/>
              </a:rPr>
              <a:t> </a:t>
            </a:r>
            <a:r>
              <a:rPr lang="en-US" altLang="zh-CN" b="1" dirty="0">
                <a:solidFill>
                  <a:srgbClr val="3333CC"/>
                </a:solidFill>
                <a:latin typeface="Courier New" panose="02070309020205020404" pitchFamily="49" charset="0"/>
                <a:ea typeface="黑体" panose="02010609060101010101" pitchFamily="49" charset="-122"/>
              </a:rPr>
              <a:t>integer</a:t>
            </a:r>
          </a:p>
        </p:txBody>
      </p:sp>
    </p:spTree>
    <p:extLst>
      <p:ext uri="{BB962C8B-B14F-4D97-AF65-F5344CB8AC3E}">
        <p14:creationId xmlns:p14="http://schemas.microsoft.com/office/powerpoint/2010/main" val="201332347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zh-CN"/>
              <a:t>Parsing Process (Initial)</a:t>
            </a:r>
          </a:p>
        </p:txBody>
      </p:sp>
      <p:sp>
        <p:nvSpPr>
          <p:cNvPr id="23555" name="Line 3"/>
          <p:cNvSpPr>
            <a:spLocks noChangeShapeType="1"/>
          </p:cNvSpPr>
          <p:nvPr/>
        </p:nvSpPr>
        <p:spPr bwMode="auto">
          <a:xfrm flipH="1">
            <a:off x="4038600" y="5029200"/>
            <a:ext cx="0" cy="457200"/>
          </a:xfrm>
          <a:prstGeom prst="line">
            <a:avLst/>
          </a:prstGeom>
          <a:noFill/>
          <a:ln w="28575">
            <a:solidFill>
              <a:srgbClr val="A5002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556" name="Group 4"/>
          <p:cNvGrpSpPr>
            <a:grpSpLocks/>
          </p:cNvGrpSpPr>
          <p:nvPr/>
        </p:nvGrpSpPr>
        <p:grpSpPr bwMode="auto">
          <a:xfrm>
            <a:off x="3657600" y="5486401"/>
            <a:ext cx="4953000" cy="346075"/>
            <a:chOff x="288" y="144"/>
            <a:chExt cx="2688" cy="218"/>
          </a:xfrm>
        </p:grpSpPr>
        <p:sp>
          <p:nvSpPr>
            <p:cNvPr id="23560" name="Text Box 5"/>
            <p:cNvSpPr txBox="1">
              <a:spLocks noChangeArrowheads="1"/>
            </p:cNvSpPr>
            <p:nvPr/>
          </p:nvSpPr>
          <p:spPr bwMode="auto">
            <a:xfrm>
              <a:off x="288" y="144"/>
              <a:ext cx="384"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array</a:t>
              </a:r>
            </a:p>
          </p:txBody>
        </p:sp>
        <p:sp>
          <p:nvSpPr>
            <p:cNvPr id="23561" name="Text Box 6"/>
            <p:cNvSpPr txBox="1">
              <a:spLocks noChangeArrowheads="1"/>
            </p:cNvSpPr>
            <p:nvPr/>
          </p:nvSpPr>
          <p:spPr bwMode="auto">
            <a:xfrm>
              <a:off x="672"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23562" name="Text Box 7"/>
            <p:cNvSpPr txBox="1">
              <a:spLocks noChangeArrowheads="1"/>
            </p:cNvSpPr>
            <p:nvPr/>
          </p:nvSpPr>
          <p:spPr bwMode="auto">
            <a:xfrm>
              <a:off x="864"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23563" name="Text Box 8"/>
            <p:cNvSpPr txBox="1">
              <a:spLocks noChangeArrowheads="1"/>
            </p:cNvSpPr>
            <p:nvPr/>
          </p:nvSpPr>
          <p:spPr bwMode="auto">
            <a:xfrm>
              <a:off x="2448" y="144"/>
              <a:ext cx="528"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integer</a:t>
              </a:r>
            </a:p>
          </p:txBody>
        </p:sp>
        <p:sp>
          <p:nvSpPr>
            <p:cNvPr id="23564" name="Text Box 9"/>
            <p:cNvSpPr txBox="1">
              <a:spLocks noChangeArrowheads="1"/>
            </p:cNvSpPr>
            <p:nvPr/>
          </p:nvSpPr>
          <p:spPr bwMode="auto">
            <a:xfrm>
              <a:off x="1200" y="144"/>
              <a:ext cx="48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dotdot</a:t>
              </a:r>
            </a:p>
          </p:txBody>
        </p:sp>
        <p:sp>
          <p:nvSpPr>
            <p:cNvPr id="23565" name="Text Box 10"/>
            <p:cNvSpPr txBox="1">
              <a:spLocks noChangeArrowheads="1"/>
            </p:cNvSpPr>
            <p:nvPr/>
          </p:nvSpPr>
          <p:spPr bwMode="auto">
            <a:xfrm>
              <a:off x="1680"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23566" name="Text Box 11"/>
            <p:cNvSpPr txBox="1">
              <a:spLocks noChangeArrowheads="1"/>
            </p:cNvSpPr>
            <p:nvPr/>
          </p:nvSpPr>
          <p:spPr bwMode="auto">
            <a:xfrm>
              <a:off x="2016"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23567" name="Text Box 12"/>
            <p:cNvSpPr txBox="1">
              <a:spLocks noChangeArrowheads="1"/>
            </p:cNvSpPr>
            <p:nvPr/>
          </p:nvSpPr>
          <p:spPr bwMode="auto">
            <a:xfrm>
              <a:off x="2208" y="144"/>
              <a:ext cx="24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of</a:t>
              </a:r>
            </a:p>
          </p:txBody>
        </p:sp>
      </p:grpSp>
      <p:sp>
        <p:nvSpPr>
          <p:cNvPr id="23557" name="Line 13"/>
          <p:cNvSpPr>
            <a:spLocks noChangeShapeType="1"/>
          </p:cNvSpPr>
          <p:nvPr/>
        </p:nvSpPr>
        <p:spPr bwMode="auto">
          <a:xfrm flipV="1">
            <a:off x="6400800" y="2286000"/>
            <a:ext cx="0" cy="381000"/>
          </a:xfrm>
          <a:prstGeom prst="line">
            <a:avLst/>
          </a:prstGeom>
          <a:noFill/>
          <a:ln w="28575">
            <a:solidFill>
              <a:srgbClr val="0066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 name="Text Box 14"/>
          <p:cNvSpPr txBox="1">
            <a:spLocks noChangeArrowheads="1"/>
          </p:cNvSpPr>
          <p:nvPr/>
        </p:nvSpPr>
        <p:spPr bwMode="auto">
          <a:xfrm>
            <a:off x="5943600" y="1981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23559" name="Text Box 15"/>
          <p:cNvSpPr txBox="1">
            <a:spLocks noChangeArrowheads="1"/>
          </p:cNvSpPr>
          <p:nvPr/>
        </p:nvSpPr>
        <p:spPr bwMode="auto">
          <a:xfrm>
            <a:off x="1676400" y="1524001"/>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r">
              <a:spcBef>
                <a:spcPct val="50000"/>
              </a:spcBef>
              <a:buFontTx/>
              <a:buNone/>
            </a:pPr>
            <a:r>
              <a:rPr lang="en-US" altLang="zh-CN" sz="1800" i="1">
                <a:solidFill>
                  <a:srgbClr val="FF00FF"/>
                </a:solidFill>
                <a:latin typeface="Garamond" panose="02020404030301010803" pitchFamily="18" charset="0"/>
                <a:ea typeface="宋体" panose="02010600030101010101" pitchFamily="2" charset="-122"/>
              </a:rPr>
              <a:t>Derive with "type </a:t>
            </a:r>
            <a:r>
              <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rPr>
              <a:t> </a:t>
            </a:r>
            <a:r>
              <a:rPr lang="en-US" altLang="zh-CN" sz="1800" b="1" i="1">
                <a:solidFill>
                  <a:srgbClr val="FF00FF"/>
                </a:solidFill>
                <a:latin typeface="Garamond" panose="02020404030301010803" pitchFamily="18" charset="0"/>
                <a:ea typeface="宋体" panose="02010600030101010101" pitchFamily="2" charset="-122"/>
                <a:sym typeface="Symbol" panose="05050102010706020507" pitchFamily="18" charset="2"/>
              </a:rPr>
              <a:t>array [ </a:t>
            </a:r>
            <a:r>
              <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rPr>
              <a:t>simple</a:t>
            </a:r>
            <a:r>
              <a:rPr lang="en-US" altLang="zh-CN" sz="1800" b="1" i="1">
                <a:solidFill>
                  <a:srgbClr val="FF00FF"/>
                </a:solidFill>
                <a:latin typeface="Garamond" panose="02020404030301010803" pitchFamily="18" charset="0"/>
                <a:ea typeface="宋体" panose="02010600030101010101" pitchFamily="2" charset="-122"/>
                <a:sym typeface="Symbol" panose="05050102010706020507" pitchFamily="18" charset="2"/>
              </a:rPr>
              <a:t> ] of </a:t>
            </a:r>
            <a:r>
              <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rPr>
              <a:t>type"</a:t>
            </a:r>
          </a:p>
        </p:txBody>
      </p:sp>
    </p:spTree>
    <p:extLst>
      <p:ext uri="{BB962C8B-B14F-4D97-AF65-F5344CB8AC3E}">
        <p14:creationId xmlns:p14="http://schemas.microsoft.com/office/powerpoint/2010/main" val="177692665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3"/>
          <p:cNvSpPr>
            <a:spLocks noChangeShapeType="1"/>
          </p:cNvSpPr>
          <p:nvPr/>
        </p:nvSpPr>
        <p:spPr bwMode="auto">
          <a:xfrm flipH="1">
            <a:off x="4038600" y="5029200"/>
            <a:ext cx="0" cy="457200"/>
          </a:xfrm>
          <a:prstGeom prst="line">
            <a:avLst/>
          </a:prstGeom>
          <a:noFill/>
          <a:ln w="28575">
            <a:solidFill>
              <a:srgbClr val="A5002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4579" name="Group 4"/>
          <p:cNvGrpSpPr>
            <a:grpSpLocks/>
          </p:cNvGrpSpPr>
          <p:nvPr/>
        </p:nvGrpSpPr>
        <p:grpSpPr bwMode="auto">
          <a:xfrm>
            <a:off x="3657600" y="5486401"/>
            <a:ext cx="4953000" cy="346075"/>
            <a:chOff x="288" y="144"/>
            <a:chExt cx="2688" cy="218"/>
          </a:xfrm>
        </p:grpSpPr>
        <p:sp>
          <p:nvSpPr>
            <p:cNvPr id="24595" name="Text Box 5"/>
            <p:cNvSpPr txBox="1">
              <a:spLocks noChangeArrowheads="1"/>
            </p:cNvSpPr>
            <p:nvPr/>
          </p:nvSpPr>
          <p:spPr bwMode="auto">
            <a:xfrm>
              <a:off x="288" y="144"/>
              <a:ext cx="384"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array</a:t>
              </a:r>
            </a:p>
          </p:txBody>
        </p:sp>
        <p:sp>
          <p:nvSpPr>
            <p:cNvPr id="24596" name="Text Box 6"/>
            <p:cNvSpPr txBox="1">
              <a:spLocks noChangeArrowheads="1"/>
            </p:cNvSpPr>
            <p:nvPr/>
          </p:nvSpPr>
          <p:spPr bwMode="auto">
            <a:xfrm>
              <a:off x="672"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24597" name="Text Box 7"/>
            <p:cNvSpPr txBox="1">
              <a:spLocks noChangeArrowheads="1"/>
            </p:cNvSpPr>
            <p:nvPr/>
          </p:nvSpPr>
          <p:spPr bwMode="auto">
            <a:xfrm>
              <a:off x="864"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24598" name="Text Box 8"/>
            <p:cNvSpPr txBox="1">
              <a:spLocks noChangeArrowheads="1"/>
            </p:cNvSpPr>
            <p:nvPr/>
          </p:nvSpPr>
          <p:spPr bwMode="auto">
            <a:xfrm>
              <a:off x="2448" y="144"/>
              <a:ext cx="528"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integer</a:t>
              </a:r>
            </a:p>
          </p:txBody>
        </p:sp>
        <p:sp>
          <p:nvSpPr>
            <p:cNvPr id="24599" name="Text Box 9"/>
            <p:cNvSpPr txBox="1">
              <a:spLocks noChangeArrowheads="1"/>
            </p:cNvSpPr>
            <p:nvPr/>
          </p:nvSpPr>
          <p:spPr bwMode="auto">
            <a:xfrm>
              <a:off x="1200" y="144"/>
              <a:ext cx="48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dotdot</a:t>
              </a:r>
            </a:p>
          </p:txBody>
        </p:sp>
        <p:sp>
          <p:nvSpPr>
            <p:cNvPr id="24600" name="Text Box 10"/>
            <p:cNvSpPr txBox="1">
              <a:spLocks noChangeArrowheads="1"/>
            </p:cNvSpPr>
            <p:nvPr/>
          </p:nvSpPr>
          <p:spPr bwMode="auto">
            <a:xfrm>
              <a:off x="1680"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24601" name="Text Box 11"/>
            <p:cNvSpPr txBox="1">
              <a:spLocks noChangeArrowheads="1"/>
            </p:cNvSpPr>
            <p:nvPr/>
          </p:nvSpPr>
          <p:spPr bwMode="auto">
            <a:xfrm>
              <a:off x="2016"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24602" name="Text Box 12"/>
            <p:cNvSpPr txBox="1">
              <a:spLocks noChangeArrowheads="1"/>
            </p:cNvSpPr>
            <p:nvPr/>
          </p:nvSpPr>
          <p:spPr bwMode="auto">
            <a:xfrm>
              <a:off x="2208" y="144"/>
              <a:ext cx="24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of</a:t>
              </a:r>
            </a:p>
          </p:txBody>
        </p:sp>
      </p:grpSp>
      <p:sp>
        <p:nvSpPr>
          <p:cNvPr id="24580" name="Line 13"/>
          <p:cNvSpPr>
            <a:spLocks noChangeShapeType="1"/>
          </p:cNvSpPr>
          <p:nvPr/>
        </p:nvSpPr>
        <p:spPr bwMode="auto">
          <a:xfrm flipV="1">
            <a:off x="4572000" y="2819400"/>
            <a:ext cx="0" cy="381000"/>
          </a:xfrm>
          <a:prstGeom prst="line">
            <a:avLst/>
          </a:prstGeom>
          <a:noFill/>
          <a:ln w="28575">
            <a:solidFill>
              <a:srgbClr val="0066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1" name="Text Box 14"/>
          <p:cNvSpPr txBox="1">
            <a:spLocks noChangeArrowheads="1"/>
          </p:cNvSpPr>
          <p:nvPr/>
        </p:nvSpPr>
        <p:spPr bwMode="auto">
          <a:xfrm>
            <a:off x="5943600" y="1981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24582" name="Text Box 15"/>
          <p:cNvSpPr txBox="1">
            <a:spLocks noChangeArrowheads="1"/>
          </p:cNvSpPr>
          <p:nvPr/>
        </p:nvSpPr>
        <p:spPr bwMode="auto">
          <a:xfrm>
            <a:off x="5486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simple</a:t>
            </a:r>
          </a:p>
        </p:txBody>
      </p:sp>
      <p:sp>
        <p:nvSpPr>
          <p:cNvPr id="24583" name="Text Box 16"/>
          <p:cNvSpPr txBox="1">
            <a:spLocks noChangeArrowheads="1"/>
          </p:cNvSpPr>
          <p:nvPr/>
        </p:nvSpPr>
        <p:spPr bwMode="auto">
          <a:xfrm>
            <a:off x="6248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24584" name="Text Box 17"/>
          <p:cNvSpPr txBox="1">
            <a:spLocks noChangeArrowheads="1"/>
          </p:cNvSpPr>
          <p:nvPr/>
        </p:nvSpPr>
        <p:spPr bwMode="auto">
          <a:xfrm>
            <a:off x="48006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24585" name="Text Box 18"/>
          <p:cNvSpPr txBox="1">
            <a:spLocks noChangeArrowheads="1"/>
          </p:cNvSpPr>
          <p:nvPr/>
        </p:nvSpPr>
        <p:spPr bwMode="auto">
          <a:xfrm>
            <a:off x="41148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array</a:t>
            </a:r>
          </a:p>
        </p:txBody>
      </p:sp>
      <p:sp>
        <p:nvSpPr>
          <p:cNvPr id="24586" name="Text Box 19"/>
          <p:cNvSpPr txBox="1">
            <a:spLocks noChangeArrowheads="1"/>
          </p:cNvSpPr>
          <p:nvPr/>
        </p:nvSpPr>
        <p:spPr bwMode="auto">
          <a:xfrm>
            <a:off x="6858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of</a:t>
            </a:r>
          </a:p>
        </p:txBody>
      </p:sp>
      <p:sp>
        <p:nvSpPr>
          <p:cNvPr id="24587" name="Text Box 20"/>
          <p:cNvSpPr txBox="1">
            <a:spLocks noChangeArrowheads="1"/>
          </p:cNvSpPr>
          <p:nvPr/>
        </p:nvSpPr>
        <p:spPr bwMode="auto">
          <a:xfrm>
            <a:off x="7620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24588" name="Line 21"/>
          <p:cNvSpPr>
            <a:spLocks noChangeShapeType="1"/>
          </p:cNvSpPr>
          <p:nvPr/>
        </p:nvSpPr>
        <p:spPr bwMode="auto">
          <a:xfrm flipV="1">
            <a:off x="4572000" y="2362200"/>
            <a:ext cx="1524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9" name="Line 22"/>
          <p:cNvSpPr>
            <a:spLocks noChangeShapeType="1"/>
          </p:cNvSpPr>
          <p:nvPr/>
        </p:nvSpPr>
        <p:spPr bwMode="auto">
          <a:xfrm flipV="1">
            <a:off x="5334000" y="2362200"/>
            <a:ext cx="990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0" name="Line 23"/>
          <p:cNvSpPr>
            <a:spLocks noChangeShapeType="1"/>
          </p:cNvSpPr>
          <p:nvPr/>
        </p:nvSpPr>
        <p:spPr bwMode="auto">
          <a:xfrm flipV="1">
            <a:off x="6248400" y="23622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1" name="Line 24"/>
          <p:cNvSpPr>
            <a:spLocks noChangeShapeType="1"/>
          </p:cNvSpPr>
          <p:nvPr/>
        </p:nvSpPr>
        <p:spPr bwMode="auto">
          <a:xfrm>
            <a:off x="6553200" y="2362200"/>
            <a:ext cx="609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2" name="Line 25"/>
          <p:cNvSpPr>
            <a:spLocks noChangeShapeType="1"/>
          </p:cNvSpPr>
          <p:nvPr/>
        </p:nvSpPr>
        <p:spPr bwMode="auto">
          <a:xfrm>
            <a:off x="6705600" y="2362200"/>
            <a:ext cx="1295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3" name="Text Box 26"/>
          <p:cNvSpPr txBox="1">
            <a:spLocks noChangeArrowheads="1"/>
          </p:cNvSpPr>
          <p:nvPr/>
        </p:nvSpPr>
        <p:spPr bwMode="auto">
          <a:xfrm>
            <a:off x="1676400" y="1524001"/>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r">
              <a:spcBef>
                <a:spcPct val="50000"/>
              </a:spcBef>
              <a:buFontTx/>
              <a:buNone/>
            </a:pPr>
            <a:r>
              <a:rPr lang="en-US" altLang="zh-CN" sz="1800" i="1">
                <a:solidFill>
                  <a:srgbClr val="FF00FF"/>
                </a:solidFill>
                <a:latin typeface="Garamond" panose="02020404030301010803" pitchFamily="18" charset="0"/>
                <a:ea typeface="宋体" panose="02010600030101010101" pitchFamily="2" charset="-122"/>
              </a:rPr>
              <a:t>Match !</a:t>
            </a:r>
            <a:endPar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24594" name="Rectangle 27"/>
          <p:cNvSpPr>
            <a:spLocks noGrp="1"/>
          </p:cNvSpPr>
          <p:nvPr>
            <p:ph type="title" idx="4294967295"/>
          </p:nvPr>
        </p:nvSpPr>
        <p:spPr/>
        <p:txBody>
          <a:bodyPr/>
          <a:lstStyle/>
          <a:p>
            <a:endParaRPr lang="en-US" altLang="zh-CN"/>
          </a:p>
        </p:txBody>
      </p:sp>
    </p:spTree>
    <p:extLst>
      <p:ext uri="{BB962C8B-B14F-4D97-AF65-F5344CB8AC3E}">
        <p14:creationId xmlns:p14="http://schemas.microsoft.com/office/powerpoint/2010/main" val="11530382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endParaRPr lang="en-US" altLang="zh-CN"/>
          </a:p>
        </p:txBody>
      </p:sp>
      <p:sp>
        <p:nvSpPr>
          <p:cNvPr id="25603" name="Line 3"/>
          <p:cNvSpPr>
            <a:spLocks noChangeShapeType="1"/>
          </p:cNvSpPr>
          <p:nvPr/>
        </p:nvSpPr>
        <p:spPr bwMode="auto">
          <a:xfrm flipH="1">
            <a:off x="4572000" y="5029200"/>
            <a:ext cx="0" cy="457200"/>
          </a:xfrm>
          <a:prstGeom prst="line">
            <a:avLst/>
          </a:prstGeom>
          <a:noFill/>
          <a:ln w="28575">
            <a:solidFill>
              <a:srgbClr val="A5002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604" name="Group 4"/>
          <p:cNvGrpSpPr>
            <a:grpSpLocks/>
          </p:cNvGrpSpPr>
          <p:nvPr/>
        </p:nvGrpSpPr>
        <p:grpSpPr bwMode="auto">
          <a:xfrm>
            <a:off x="3657600" y="5486401"/>
            <a:ext cx="4953000" cy="346075"/>
            <a:chOff x="288" y="144"/>
            <a:chExt cx="2688" cy="218"/>
          </a:xfrm>
        </p:grpSpPr>
        <p:sp>
          <p:nvSpPr>
            <p:cNvPr id="25619" name="Text Box 5"/>
            <p:cNvSpPr txBox="1">
              <a:spLocks noChangeArrowheads="1"/>
            </p:cNvSpPr>
            <p:nvPr/>
          </p:nvSpPr>
          <p:spPr bwMode="auto">
            <a:xfrm>
              <a:off x="288" y="144"/>
              <a:ext cx="384"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array</a:t>
              </a:r>
            </a:p>
          </p:txBody>
        </p:sp>
        <p:sp>
          <p:nvSpPr>
            <p:cNvPr id="25620" name="Text Box 6"/>
            <p:cNvSpPr txBox="1">
              <a:spLocks noChangeArrowheads="1"/>
            </p:cNvSpPr>
            <p:nvPr/>
          </p:nvSpPr>
          <p:spPr bwMode="auto">
            <a:xfrm>
              <a:off x="672"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25621" name="Text Box 7"/>
            <p:cNvSpPr txBox="1">
              <a:spLocks noChangeArrowheads="1"/>
            </p:cNvSpPr>
            <p:nvPr/>
          </p:nvSpPr>
          <p:spPr bwMode="auto">
            <a:xfrm>
              <a:off x="864"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25622" name="Text Box 8"/>
            <p:cNvSpPr txBox="1">
              <a:spLocks noChangeArrowheads="1"/>
            </p:cNvSpPr>
            <p:nvPr/>
          </p:nvSpPr>
          <p:spPr bwMode="auto">
            <a:xfrm>
              <a:off x="2448" y="144"/>
              <a:ext cx="528"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integer</a:t>
              </a:r>
            </a:p>
          </p:txBody>
        </p:sp>
        <p:sp>
          <p:nvSpPr>
            <p:cNvPr id="25623" name="Text Box 9"/>
            <p:cNvSpPr txBox="1">
              <a:spLocks noChangeArrowheads="1"/>
            </p:cNvSpPr>
            <p:nvPr/>
          </p:nvSpPr>
          <p:spPr bwMode="auto">
            <a:xfrm>
              <a:off x="1200" y="144"/>
              <a:ext cx="48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dotdot</a:t>
              </a:r>
            </a:p>
          </p:txBody>
        </p:sp>
        <p:sp>
          <p:nvSpPr>
            <p:cNvPr id="25624" name="Text Box 10"/>
            <p:cNvSpPr txBox="1">
              <a:spLocks noChangeArrowheads="1"/>
            </p:cNvSpPr>
            <p:nvPr/>
          </p:nvSpPr>
          <p:spPr bwMode="auto">
            <a:xfrm>
              <a:off x="1680"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25625" name="Text Box 11"/>
            <p:cNvSpPr txBox="1">
              <a:spLocks noChangeArrowheads="1"/>
            </p:cNvSpPr>
            <p:nvPr/>
          </p:nvSpPr>
          <p:spPr bwMode="auto">
            <a:xfrm>
              <a:off x="2016"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25626" name="Text Box 12"/>
            <p:cNvSpPr txBox="1">
              <a:spLocks noChangeArrowheads="1"/>
            </p:cNvSpPr>
            <p:nvPr/>
          </p:nvSpPr>
          <p:spPr bwMode="auto">
            <a:xfrm>
              <a:off x="2208" y="144"/>
              <a:ext cx="24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of</a:t>
              </a:r>
            </a:p>
          </p:txBody>
        </p:sp>
      </p:grpSp>
      <p:sp>
        <p:nvSpPr>
          <p:cNvPr id="25605" name="Line 13"/>
          <p:cNvSpPr>
            <a:spLocks noChangeShapeType="1"/>
          </p:cNvSpPr>
          <p:nvPr/>
        </p:nvSpPr>
        <p:spPr bwMode="auto">
          <a:xfrm flipV="1">
            <a:off x="5257800" y="2819400"/>
            <a:ext cx="0" cy="381000"/>
          </a:xfrm>
          <a:prstGeom prst="line">
            <a:avLst/>
          </a:prstGeom>
          <a:noFill/>
          <a:ln w="28575">
            <a:solidFill>
              <a:srgbClr val="0066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6" name="Text Box 14"/>
          <p:cNvSpPr txBox="1">
            <a:spLocks noChangeArrowheads="1"/>
          </p:cNvSpPr>
          <p:nvPr/>
        </p:nvSpPr>
        <p:spPr bwMode="auto">
          <a:xfrm>
            <a:off x="5943600" y="1981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25607" name="Text Box 15"/>
          <p:cNvSpPr txBox="1">
            <a:spLocks noChangeArrowheads="1"/>
          </p:cNvSpPr>
          <p:nvPr/>
        </p:nvSpPr>
        <p:spPr bwMode="auto">
          <a:xfrm>
            <a:off x="5486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simple</a:t>
            </a:r>
          </a:p>
        </p:txBody>
      </p:sp>
      <p:sp>
        <p:nvSpPr>
          <p:cNvPr id="25608" name="Text Box 16"/>
          <p:cNvSpPr txBox="1">
            <a:spLocks noChangeArrowheads="1"/>
          </p:cNvSpPr>
          <p:nvPr/>
        </p:nvSpPr>
        <p:spPr bwMode="auto">
          <a:xfrm>
            <a:off x="6248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25609" name="Text Box 17"/>
          <p:cNvSpPr txBox="1">
            <a:spLocks noChangeArrowheads="1"/>
          </p:cNvSpPr>
          <p:nvPr/>
        </p:nvSpPr>
        <p:spPr bwMode="auto">
          <a:xfrm>
            <a:off x="48006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25610" name="Text Box 18"/>
          <p:cNvSpPr txBox="1">
            <a:spLocks noChangeArrowheads="1"/>
          </p:cNvSpPr>
          <p:nvPr/>
        </p:nvSpPr>
        <p:spPr bwMode="auto">
          <a:xfrm>
            <a:off x="41148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array</a:t>
            </a:r>
          </a:p>
        </p:txBody>
      </p:sp>
      <p:sp>
        <p:nvSpPr>
          <p:cNvPr id="25611" name="Text Box 19"/>
          <p:cNvSpPr txBox="1">
            <a:spLocks noChangeArrowheads="1"/>
          </p:cNvSpPr>
          <p:nvPr/>
        </p:nvSpPr>
        <p:spPr bwMode="auto">
          <a:xfrm>
            <a:off x="6858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of</a:t>
            </a:r>
          </a:p>
        </p:txBody>
      </p:sp>
      <p:sp>
        <p:nvSpPr>
          <p:cNvPr id="25612" name="Text Box 20"/>
          <p:cNvSpPr txBox="1">
            <a:spLocks noChangeArrowheads="1"/>
          </p:cNvSpPr>
          <p:nvPr/>
        </p:nvSpPr>
        <p:spPr bwMode="auto">
          <a:xfrm>
            <a:off x="7620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25613" name="Line 21"/>
          <p:cNvSpPr>
            <a:spLocks noChangeShapeType="1"/>
          </p:cNvSpPr>
          <p:nvPr/>
        </p:nvSpPr>
        <p:spPr bwMode="auto">
          <a:xfrm flipV="1">
            <a:off x="4572000" y="2362200"/>
            <a:ext cx="1524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4" name="Line 22"/>
          <p:cNvSpPr>
            <a:spLocks noChangeShapeType="1"/>
          </p:cNvSpPr>
          <p:nvPr/>
        </p:nvSpPr>
        <p:spPr bwMode="auto">
          <a:xfrm flipV="1">
            <a:off x="5334000" y="2362200"/>
            <a:ext cx="990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5" name="Line 23"/>
          <p:cNvSpPr>
            <a:spLocks noChangeShapeType="1"/>
          </p:cNvSpPr>
          <p:nvPr/>
        </p:nvSpPr>
        <p:spPr bwMode="auto">
          <a:xfrm flipV="1">
            <a:off x="6248400" y="23622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6" name="Line 24"/>
          <p:cNvSpPr>
            <a:spLocks noChangeShapeType="1"/>
          </p:cNvSpPr>
          <p:nvPr/>
        </p:nvSpPr>
        <p:spPr bwMode="auto">
          <a:xfrm>
            <a:off x="6553200" y="2362200"/>
            <a:ext cx="609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7" name="Line 25"/>
          <p:cNvSpPr>
            <a:spLocks noChangeShapeType="1"/>
          </p:cNvSpPr>
          <p:nvPr/>
        </p:nvSpPr>
        <p:spPr bwMode="auto">
          <a:xfrm>
            <a:off x="6705600" y="2362200"/>
            <a:ext cx="1295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8" name="Text Box 26"/>
          <p:cNvSpPr txBox="1">
            <a:spLocks noChangeArrowheads="1"/>
          </p:cNvSpPr>
          <p:nvPr/>
        </p:nvSpPr>
        <p:spPr bwMode="auto">
          <a:xfrm>
            <a:off x="1524000" y="1557338"/>
            <a:ext cx="853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r">
              <a:spcBef>
                <a:spcPct val="50000"/>
              </a:spcBef>
              <a:buFontTx/>
              <a:buNone/>
            </a:pPr>
            <a:r>
              <a:rPr lang="en-US" altLang="zh-CN" sz="1800" i="1">
                <a:solidFill>
                  <a:srgbClr val="FF00FF"/>
                </a:solidFill>
                <a:latin typeface="Garamond" panose="02020404030301010803" pitchFamily="18" charset="0"/>
                <a:ea typeface="宋体" panose="02010600030101010101" pitchFamily="2" charset="-122"/>
              </a:rPr>
              <a:t>Match !</a:t>
            </a:r>
            <a:endPar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236392976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3"/>
          <p:cNvSpPr>
            <a:spLocks noChangeShapeType="1"/>
          </p:cNvSpPr>
          <p:nvPr/>
        </p:nvSpPr>
        <p:spPr bwMode="auto">
          <a:xfrm flipH="1">
            <a:off x="5029200" y="5029200"/>
            <a:ext cx="0" cy="457200"/>
          </a:xfrm>
          <a:prstGeom prst="line">
            <a:avLst/>
          </a:prstGeom>
          <a:noFill/>
          <a:ln w="28575">
            <a:solidFill>
              <a:srgbClr val="A5002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6627" name="Group 4"/>
          <p:cNvGrpSpPr>
            <a:grpSpLocks/>
          </p:cNvGrpSpPr>
          <p:nvPr/>
        </p:nvGrpSpPr>
        <p:grpSpPr bwMode="auto">
          <a:xfrm>
            <a:off x="3657600" y="5486401"/>
            <a:ext cx="4953000" cy="346075"/>
            <a:chOff x="288" y="144"/>
            <a:chExt cx="2688" cy="218"/>
          </a:xfrm>
        </p:grpSpPr>
        <p:sp>
          <p:nvSpPr>
            <p:cNvPr id="26643" name="Text Box 5"/>
            <p:cNvSpPr txBox="1">
              <a:spLocks noChangeArrowheads="1"/>
            </p:cNvSpPr>
            <p:nvPr/>
          </p:nvSpPr>
          <p:spPr bwMode="auto">
            <a:xfrm>
              <a:off x="288" y="144"/>
              <a:ext cx="384"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array</a:t>
              </a:r>
            </a:p>
          </p:txBody>
        </p:sp>
        <p:sp>
          <p:nvSpPr>
            <p:cNvPr id="26644" name="Text Box 6"/>
            <p:cNvSpPr txBox="1">
              <a:spLocks noChangeArrowheads="1"/>
            </p:cNvSpPr>
            <p:nvPr/>
          </p:nvSpPr>
          <p:spPr bwMode="auto">
            <a:xfrm>
              <a:off x="672"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26645" name="Text Box 7"/>
            <p:cNvSpPr txBox="1">
              <a:spLocks noChangeArrowheads="1"/>
            </p:cNvSpPr>
            <p:nvPr/>
          </p:nvSpPr>
          <p:spPr bwMode="auto">
            <a:xfrm>
              <a:off x="864"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26646" name="Text Box 8"/>
            <p:cNvSpPr txBox="1">
              <a:spLocks noChangeArrowheads="1"/>
            </p:cNvSpPr>
            <p:nvPr/>
          </p:nvSpPr>
          <p:spPr bwMode="auto">
            <a:xfrm>
              <a:off x="2448" y="144"/>
              <a:ext cx="528"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integer</a:t>
              </a:r>
            </a:p>
          </p:txBody>
        </p:sp>
        <p:sp>
          <p:nvSpPr>
            <p:cNvPr id="26647" name="Text Box 9"/>
            <p:cNvSpPr txBox="1">
              <a:spLocks noChangeArrowheads="1"/>
            </p:cNvSpPr>
            <p:nvPr/>
          </p:nvSpPr>
          <p:spPr bwMode="auto">
            <a:xfrm>
              <a:off x="1200" y="144"/>
              <a:ext cx="48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dotdot</a:t>
              </a:r>
            </a:p>
          </p:txBody>
        </p:sp>
        <p:sp>
          <p:nvSpPr>
            <p:cNvPr id="26648" name="Text Box 10"/>
            <p:cNvSpPr txBox="1">
              <a:spLocks noChangeArrowheads="1"/>
            </p:cNvSpPr>
            <p:nvPr/>
          </p:nvSpPr>
          <p:spPr bwMode="auto">
            <a:xfrm>
              <a:off x="1680"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26649" name="Text Box 11"/>
            <p:cNvSpPr txBox="1">
              <a:spLocks noChangeArrowheads="1"/>
            </p:cNvSpPr>
            <p:nvPr/>
          </p:nvSpPr>
          <p:spPr bwMode="auto">
            <a:xfrm>
              <a:off x="2016"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26650" name="Text Box 12"/>
            <p:cNvSpPr txBox="1">
              <a:spLocks noChangeArrowheads="1"/>
            </p:cNvSpPr>
            <p:nvPr/>
          </p:nvSpPr>
          <p:spPr bwMode="auto">
            <a:xfrm>
              <a:off x="2208" y="144"/>
              <a:ext cx="24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of</a:t>
              </a:r>
            </a:p>
          </p:txBody>
        </p:sp>
      </p:grpSp>
      <p:sp>
        <p:nvSpPr>
          <p:cNvPr id="26628" name="Line 13"/>
          <p:cNvSpPr>
            <a:spLocks noChangeShapeType="1"/>
          </p:cNvSpPr>
          <p:nvPr/>
        </p:nvSpPr>
        <p:spPr bwMode="auto">
          <a:xfrm flipV="1">
            <a:off x="5943600" y="2819400"/>
            <a:ext cx="0" cy="381000"/>
          </a:xfrm>
          <a:prstGeom prst="line">
            <a:avLst/>
          </a:prstGeom>
          <a:noFill/>
          <a:ln w="28575">
            <a:solidFill>
              <a:srgbClr val="0066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9" name="Text Box 14"/>
          <p:cNvSpPr txBox="1">
            <a:spLocks noChangeArrowheads="1"/>
          </p:cNvSpPr>
          <p:nvPr/>
        </p:nvSpPr>
        <p:spPr bwMode="auto">
          <a:xfrm>
            <a:off x="5943600" y="1981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26630" name="Text Box 15"/>
          <p:cNvSpPr txBox="1">
            <a:spLocks noChangeArrowheads="1"/>
          </p:cNvSpPr>
          <p:nvPr/>
        </p:nvSpPr>
        <p:spPr bwMode="auto">
          <a:xfrm>
            <a:off x="5486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simple</a:t>
            </a:r>
          </a:p>
        </p:txBody>
      </p:sp>
      <p:sp>
        <p:nvSpPr>
          <p:cNvPr id="26631" name="Text Box 16"/>
          <p:cNvSpPr txBox="1">
            <a:spLocks noChangeArrowheads="1"/>
          </p:cNvSpPr>
          <p:nvPr/>
        </p:nvSpPr>
        <p:spPr bwMode="auto">
          <a:xfrm>
            <a:off x="6248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26632" name="Text Box 17"/>
          <p:cNvSpPr txBox="1">
            <a:spLocks noChangeArrowheads="1"/>
          </p:cNvSpPr>
          <p:nvPr/>
        </p:nvSpPr>
        <p:spPr bwMode="auto">
          <a:xfrm>
            <a:off x="48006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26633" name="Text Box 18"/>
          <p:cNvSpPr txBox="1">
            <a:spLocks noChangeArrowheads="1"/>
          </p:cNvSpPr>
          <p:nvPr/>
        </p:nvSpPr>
        <p:spPr bwMode="auto">
          <a:xfrm>
            <a:off x="41148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array</a:t>
            </a:r>
          </a:p>
        </p:txBody>
      </p:sp>
      <p:sp>
        <p:nvSpPr>
          <p:cNvPr id="26634" name="Text Box 19"/>
          <p:cNvSpPr txBox="1">
            <a:spLocks noChangeArrowheads="1"/>
          </p:cNvSpPr>
          <p:nvPr/>
        </p:nvSpPr>
        <p:spPr bwMode="auto">
          <a:xfrm>
            <a:off x="6858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of</a:t>
            </a:r>
          </a:p>
        </p:txBody>
      </p:sp>
      <p:sp>
        <p:nvSpPr>
          <p:cNvPr id="26635" name="Text Box 20"/>
          <p:cNvSpPr txBox="1">
            <a:spLocks noChangeArrowheads="1"/>
          </p:cNvSpPr>
          <p:nvPr/>
        </p:nvSpPr>
        <p:spPr bwMode="auto">
          <a:xfrm>
            <a:off x="7620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26636" name="Line 21"/>
          <p:cNvSpPr>
            <a:spLocks noChangeShapeType="1"/>
          </p:cNvSpPr>
          <p:nvPr/>
        </p:nvSpPr>
        <p:spPr bwMode="auto">
          <a:xfrm flipV="1">
            <a:off x="4572000" y="2362200"/>
            <a:ext cx="1524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7" name="Line 22"/>
          <p:cNvSpPr>
            <a:spLocks noChangeShapeType="1"/>
          </p:cNvSpPr>
          <p:nvPr/>
        </p:nvSpPr>
        <p:spPr bwMode="auto">
          <a:xfrm flipV="1">
            <a:off x="5334000" y="2362200"/>
            <a:ext cx="990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8" name="Line 23"/>
          <p:cNvSpPr>
            <a:spLocks noChangeShapeType="1"/>
          </p:cNvSpPr>
          <p:nvPr/>
        </p:nvSpPr>
        <p:spPr bwMode="auto">
          <a:xfrm flipV="1">
            <a:off x="6248400" y="23622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9" name="Line 24"/>
          <p:cNvSpPr>
            <a:spLocks noChangeShapeType="1"/>
          </p:cNvSpPr>
          <p:nvPr/>
        </p:nvSpPr>
        <p:spPr bwMode="auto">
          <a:xfrm>
            <a:off x="6553200" y="2362200"/>
            <a:ext cx="609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0" name="Line 25"/>
          <p:cNvSpPr>
            <a:spLocks noChangeShapeType="1"/>
          </p:cNvSpPr>
          <p:nvPr/>
        </p:nvSpPr>
        <p:spPr bwMode="auto">
          <a:xfrm>
            <a:off x="6705600" y="2362200"/>
            <a:ext cx="1295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1" name="Text Box 26"/>
          <p:cNvSpPr txBox="1">
            <a:spLocks noChangeArrowheads="1"/>
          </p:cNvSpPr>
          <p:nvPr/>
        </p:nvSpPr>
        <p:spPr bwMode="auto">
          <a:xfrm>
            <a:off x="1676400" y="1524001"/>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r">
              <a:spcBef>
                <a:spcPct val="50000"/>
              </a:spcBef>
              <a:buFontTx/>
              <a:buNone/>
            </a:pPr>
            <a:r>
              <a:rPr lang="en-US" altLang="zh-CN" sz="1800" i="1">
                <a:solidFill>
                  <a:srgbClr val="FF00FF"/>
                </a:solidFill>
                <a:latin typeface="Garamond" panose="02020404030301010803" pitchFamily="18" charset="0"/>
                <a:ea typeface="宋体" panose="02010600030101010101" pitchFamily="2" charset="-122"/>
              </a:rPr>
              <a:t>Derive with "simple </a:t>
            </a:r>
            <a:r>
              <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rPr>
              <a:t> </a:t>
            </a:r>
            <a:r>
              <a:rPr lang="en-US" altLang="zh-CN" sz="1800" b="1" i="1">
                <a:solidFill>
                  <a:srgbClr val="FF00FF"/>
                </a:solidFill>
                <a:latin typeface="Garamond" panose="02020404030301010803" pitchFamily="18" charset="0"/>
                <a:ea typeface="宋体" panose="02010600030101010101" pitchFamily="2" charset="-122"/>
                <a:sym typeface="Symbol" panose="05050102010706020507" pitchFamily="18" charset="2"/>
              </a:rPr>
              <a:t>num dotdot num</a:t>
            </a:r>
            <a:r>
              <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rPr>
              <a:t>"</a:t>
            </a:r>
          </a:p>
        </p:txBody>
      </p:sp>
      <p:sp>
        <p:nvSpPr>
          <p:cNvPr id="26642" name="Rectangle 27"/>
          <p:cNvSpPr>
            <a:spLocks noGrp="1"/>
          </p:cNvSpPr>
          <p:nvPr>
            <p:ph type="title" idx="4294967295"/>
          </p:nvPr>
        </p:nvSpPr>
        <p:spPr/>
        <p:txBody>
          <a:bodyPr/>
          <a:lstStyle/>
          <a:p>
            <a:endParaRPr lang="en-US" altLang="zh-CN"/>
          </a:p>
        </p:txBody>
      </p:sp>
    </p:spTree>
    <p:extLst>
      <p:ext uri="{BB962C8B-B14F-4D97-AF65-F5344CB8AC3E}">
        <p14:creationId xmlns:p14="http://schemas.microsoft.com/office/powerpoint/2010/main" val="133251318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3"/>
          <p:cNvSpPr>
            <a:spLocks noChangeShapeType="1"/>
          </p:cNvSpPr>
          <p:nvPr/>
        </p:nvSpPr>
        <p:spPr bwMode="auto">
          <a:xfrm flipH="1">
            <a:off x="5029200" y="5029200"/>
            <a:ext cx="0" cy="457200"/>
          </a:xfrm>
          <a:prstGeom prst="line">
            <a:avLst/>
          </a:prstGeom>
          <a:noFill/>
          <a:ln w="28575">
            <a:solidFill>
              <a:srgbClr val="A5002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651" name="Group 4"/>
          <p:cNvGrpSpPr>
            <a:grpSpLocks/>
          </p:cNvGrpSpPr>
          <p:nvPr/>
        </p:nvGrpSpPr>
        <p:grpSpPr bwMode="auto">
          <a:xfrm>
            <a:off x="3657600" y="5486401"/>
            <a:ext cx="4953000" cy="346075"/>
            <a:chOff x="288" y="144"/>
            <a:chExt cx="2688" cy="218"/>
          </a:xfrm>
        </p:grpSpPr>
        <p:sp>
          <p:nvSpPr>
            <p:cNvPr id="27673" name="Text Box 5"/>
            <p:cNvSpPr txBox="1">
              <a:spLocks noChangeArrowheads="1"/>
            </p:cNvSpPr>
            <p:nvPr/>
          </p:nvSpPr>
          <p:spPr bwMode="auto">
            <a:xfrm>
              <a:off x="288" y="144"/>
              <a:ext cx="384"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array</a:t>
              </a:r>
            </a:p>
          </p:txBody>
        </p:sp>
        <p:sp>
          <p:nvSpPr>
            <p:cNvPr id="27674" name="Text Box 6"/>
            <p:cNvSpPr txBox="1">
              <a:spLocks noChangeArrowheads="1"/>
            </p:cNvSpPr>
            <p:nvPr/>
          </p:nvSpPr>
          <p:spPr bwMode="auto">
            <a:xfrm>
              <a:off x="672"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27675" name="Text Box 7"/>
            <p:cNvSpPr txBox="1">
              <a:spLocks noChangeArrowheads="1"/>
            </p:cNvSpPr>
            <p:nvPr/>
          </p:nvSpPr>
          <p:spPr bwMode="auto">
            <a:xfrm>
              <a:off x="864"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27676" name="Text Box 8"/>
            <p:cNvSpPr txBox="1">
              <a:spLocks noChangeArrowheads="1"/>
            </p:cNvSpPr>
            <p:nvPr/>
          </p:nvSpPr>
          <p:spPr bwMode="auto">
            <a:xfrm>
              <a:off x="2448" y="144"/>
              <a:ext cx="528"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integer</a:t>
              </a:r>
            </a:p>
          </p:txBody>
        </p:sp>
        <p:sp>
          <p:nvSpPr>
            <p:cNvPr id="27677" name="Text Box 9"/>
            <p:cNvSpPr txBox="1">
              <a:spLocks noChangeArrowheads="1"/>
            </p:cNvSpPr>
            <p:nvPr/>
          </p:nvSpPr>
          <p:spPr bwMode="auto">
            <a:xfrm>
              <a:off x="1200" y="144"/>
              <a:ext cx="48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dotdot</a:t>
              </a:r>
            </a:p>
          </p:txBody>
        </p:sp>
        <p:sp>
          <p:nvSpPr>
            <p:cNvPr id="27678" name="Text Box 10"/>
            <p:cNvSpPr txBox="1">
              <a:spLocks noChangeArrowheads="1"/>
            </p:cNvSpPr>
            <p:nvPr/>
          </p:nvSpPr>
          <p:spPr bwMode="auto">
            <a:xfrm>
              <a:off x="1680"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27679" name="Text Box 11"/>
            <p:cNvSpPr txBox="1">
              <a:spLocks noChangeArrowheads="1"/>
            </p:cNvSpPr>
            <p:nvPr/>
          </p:nvSpPr>
          <p:spPr bwMode="auto">
            <a:xfrm>
              <a:off x="2016"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27680" name="Text Box 12"/>
            <p:cNvSpPr txBox="1">
              <a:spLocks noChangeArrowheads="1"/>
            </p:cNvSpPr>
            <p:nvPr/>
          </p:nvSpPr>
          <p:spPr bwMode="auto">
            <a:xfrm>
              <a:off x="2208" y="144"/>
              <a:ext cx="24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of</a:t>
              </a:r>
            </a:p>
          </p:txBody>
        </p:sp>
      </p:grpSp>
      <p:sp>
        <p:nvSpPr>
          <p:cNvPr id="27652" name="Line 13"/>
          <p:cNvSpPr>
            <a:spLocks noChangeShapeType="1"/>
          </p:cNvSpPr>
          <p:nvPr/>
        </p:nvSpPr>
        <p:spPr bwMode="auto">
          <a:xfrm flipV="1">
            <a:off x="5105400" y="3429000"/>
            <a:ext cx="0" cy="381000"/>
          </a:xfrm>
          <a:prstGeom prst="line">
            <a:avLst/>
          </a:prstGeom>
          <a:noFill/>
          <a:ln w="28575">
            <a:solidFill>
              <a:srgbClr val="0066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3" name="Text Box 14"/>
          <p:cNvSpPr txBox="1">
            <a:spLocks noChangeArrowheads="1"/>
          </p:cNvSpPr>
          <p:nvPr/>
        </p:nvSpPr>
        <p:spPr bwMode="auto">
          <a:xfrm>
            <a:off x="5943600" y="1981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27654" name="Text Box 15"/>
          <p:cNvSpPr txBox="1">
            <a:spLocks noChangeArrowheads="1"/>
          </p:cNvSpPr>
          <p:nvPr/>
        </p:nvSpPr>
        <p:spPr bwMode="auto">
          <a:xfrm>
            <a:off x="5486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simple</a:t>
            </a:r>
          </a:p>
        </p:txBody>
      </p:sp>
      <p:sp>
        <p:nvSpPr>
          <p:cNvPr id="27655" name="Text Box 16"/>
          <p:cNvSpPr txBox="1">
            <a:spLocks noChangeArrowheads="1"/>
          </p:cNvSpPr>
          <p:nvPr/>
        </p:nvSpPr>
        <p:spPr bwMode="auto">
          <a:xfrm>
            <a:off x="6248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27656" name="Text Box 17"/>
          <p:cNvSpPr txBox="1">
            <a:spLocks noChangeArrowheads="1"/>
          </p:cNvSpPr>
          <p:nvPr/>
        </p:nvSpPr>
        <p:spPr bwMode="auto">
          <a:xfrm>
            <a:off x="48006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27657" name="Text Box 18"/>
          <p:cNvSpPr txBox="1">
            <a:spLocks noChangeArrowheads="1"/>
          </p:cNvSpPr>
          <p:nvPr/>
        </p:nvSpPr>
        <p:spPr bwMode="auto">
          <a:xfrm>
            <a:off x="41148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array</a:t>
            </a:r>
          </a:p>
        </p:txBody>
      </p:sp>
      <p:sp>
        <p:nvSpPr>
          <p:cNvPr id="27658" name="Text Box 19"/>
          <p:cNvSpPr txBox="1">
            <a:spLocks noChangeArrowheads="1"/>
          </p:cNvSpPr>
          <p:nvPr/>
        </p:nvSpPr>
        <p:spPr bwMode="auto">
          <a:xfrm>
            <a:off x="6858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of</a:t>
            </a:r>
          </a:p>
        </p:txBody>
      </p:sp>
      <p:sp>
        <p:nvSpPr>
          <p:cNvPr id="27659" name="Text Box 20"/>
          <p:cNvSpPr txBox="1">
            <a:spLocks noChangeArrowheads="1"/>
          </p:cNvSpPr>
          <p:nvPr/>
        </p:nvSpPr>
        <p:spPr bwMode="auto">
          <a:xfrm>
            <a:off x="7620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27660" name="Line 21"/>
          <p:cNvSpPr>
            <a:spLocks noChangeShapeType="1"/>
          </p:cNvSpPr>
          <p:nvPr/>
        </p:nvSpPr>
        <p:spPr bwMode="auto">
          <a:xfrm flipV="1">
            <a:off x="4572000" y="2362200"/>
            <a:ext cx="1524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1" name="Line 22"/>
          <p:cNvSpPr>
            <a:spLocks noChangeShapeType="1"/>
          </p:cNvSpPr>
          <p:nvPr/>
        </p:nvSpPr>
        <p:spPr bwMode="auto">
          <a:xfrm flipV="1">
            <a:off x="5334000" y="2362200"/>
            <a:ext cx="990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2" name="Line 23"/>
          <p:cNvSpPr>
            <a:spLocks noChangeShapeType="1"/>
          </p:cNvSpPr>
          <p:nvPr/>
        </p:nvSpPr>
        <p:spPr bwMode="auto">
          <a:xfrm flipV="1">
            <a:off x="6248400" y="23622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3" name="Line 24"/>
          <p:cNvSpPr>
            <a:spLocks noChangeShapeType="1"/>
          </p:cNvSpPr>
          <p:nvPr/>
        </p:nvSpPr>
        <p:spPr bwMode="auto">
          <a:xfrm>
            <a:off x="6553200" y="2362200"/>
            <a:ext cx="609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4" name="Line 25"/>
          <p:cNvSpPr>
            <a:spLocks noChangeShapeType="1"/>
          </p:cNvSpPr>
          <p:nvPr/>
        </p:nvSpPr>
        <p:spPr bwMode="auto">
          <a:xfrm>
            <a:off x="6705600" y="2362200"/>
            <a:ext cx="1295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5" name="Text Box 26"/>
          <p:cNvSpPr txBox="1">
            <a:spLocks noChangeArrowheads="1"/>
          </p:cNvSpPr>
          <p:nvPr/>
        </p:nvSpPr>
        <p:spPr bwMode="auto">
          <a:xfrm>
            <a:off x="54864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dotdot</a:t>
            </a:r>
          </a:p>
        </p:txBody>
      </p:sp>
      <p:sp>
        <p:nvSpPr>
          <p:cNvPr id="27666" name="Text Box 27"/>
          <p:cNvSpPr txBox="1">
            <a:spLocks noChangeArrowheads="1"/>
          </p:cNvSpPr>
          <p:nvPr/>
        </p:nvSpPr>
        <p:spPr bwMode="auto">
          <a:xfrm>
            <a:off x="64008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27667" name="Text Box 28"/>
          <p:cNvSpPr txBox="1">
            <a:spLocks noChangeArrowheads="1"/>
          </p:cNvSpPr>
          <p:nvPr/>
        </p:nvSpPr>
        <p:spPr bwMode="auto">
          <a:xfrm>
            <a:off x="46482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27668" name="Line 29"/>
          <p:cNvSpPr>
            <a:spLocks noChangeShapeType="1"/>
          </p:cNvSpPr>
          <p:nvPr/>
        </p:nvSpPr>
        <p:spPr bwMode="auto">
          <a:xfrm flipV="1">
            <a:off x="59436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9" name="Line 30"/>
          <p:cNvSpPr>
            <a:spLocks noChangeShapeType="1"/>
          </p:cNvSpPr>
          <p:nvPr/>
        </p:nvSpPr>
        <p:spPr bwMode="auto">
          <a:xfrm flipV="1">
            <a:off x="5257800" y="2895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0" name="Line 31"/>
          <p:cNvSpPr>
            <a:spLocks noChangeShapeType="1"/>
          </p:cNvSpPr>
          <p:nvPr/>
        </p:nvSpPr>
        <p:spPr bwMode="auto">
          <a:xfrm>
            <a:off x="6096000" y="28956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1" name="Text Box 32"/>
          <p:cNvSpPr txBox="1">
            <a:spLocks noChangeArrowheads="1"/>
          </p:cNvSpPr>
          <p:nvPr/>
        </p:nvSpPr>
        <p:spPr bwMode="auto">
          <a:xfrm>
            <a:off x="1524000" y="1557338"/>
            <a:ext cx="853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r">
              <a:spcBef>
                <a:spcPct val="50000"/>
              </a:spcBef>
              <a:buFontTx/>
              <a:buNone/>
            </a:pPr>
            <a:r>
              <a:rPr lang="en-US" altLang="zh-CN" sz="1800" i="1">
                <a:solidFill>
                  <a:srgbClr val="FF00FF"/>
                </a:solidFill>
                <a:latin typeface="Garamond" panose="02020404030301010803" pitchFamily="18" charset="0"/>
                <a:ea typeface="宋体" panose="02010600030101010101" pitchFamily="2" charset="-122"/>
              </a:rPr>
              <a:t>Match !</a:t>
            </a:r>
            <a:endPar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27672" name="Rectangle 33"/>
          <p:cNvSpPr>
            <a:spLocks noGrp="1"/>
          </p:cNvSpPr>
          <p:nvPr>
            <p:ph type="title" idx="4294967295"/>
          </p:nvPr>
        </p:nvSpPr>
        <p:spPr/>
        <p:txBody>
          <a:bodyPr/>
          <a:lstStyle/>
          <a:p>
            <a:endParaRPr lang="en-US" altLang="zh-CN"/>
          </a:p>
        </p:txBody>
      </p:sp>
    </p:spTree>
    <p:extLst>
      <p:ext uri="{BB962C8B-B14F-4D97-AF65-F5344CB8AC3E}">
        <p14:creationId xmlns:p14="http://schemas.microsoft.com/office/powerpoint/2010/main" val="156144648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3"/>
          <p:cNvSpPr>
            <a:spLocks noChangeShapeType="1"/>
          </p:cNvSpPr>
          <p:nvPr/>
        </p:nvSpPr>
        <p:spPr bwMode="auto">
          <a:xfrm flipH="1">
            <a:off x="5791200" y="5029200"/>
            <a:ext cx="0" cy="457200"/>
          </a:xfrm>
          <a:prstGeom prst="line">
            <a:avLst/>
          </a:prstGeom>
          <a:noFill/>
          <a:ln w="28575">
            <a:solidFill>
              <a:srgbClr val="A5002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675" name="Group 4"/>
          <p:cNvGrpSpPr>
            <a:grpSpLocks/>
          </p:cNvGrpSpPr>
          <p:nvPr/>
        </p:nvGrpSpPr>
        <p:grpSpPr bwMode="auto">
          <a:xfrm>
            <a:off x="3657600" y="5486401"/>
            <a:ext cx="4953000" cy="346075"/>
            <a:chOff x="288" y="144"/>
            <a:chExt cx="2688" cy="218"/>
          </a:xfrm>
        </p:grpSpPr>
        <p:sp>
          <p:nvSpPr>
            <p:cNvPr id="28697" name="Text Box 5"/>
            <p:cNvSpPr txBox="1">
              <a:spLocks noChangeArrowheads="1"/>
            </p:cNvSpPr>
            <p:nvPr/>
          </p:nvSpPr>
          <p:spPr bwMode="auto">
            <a:xfrm>
              <a:off x="288" y="144"/>
              <a:ext cx="384"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array</a:t>
              </a:r>
            </a:p>
          </p:txBody>
        </p:sp>
        <p:sp>
          <p:nvSpPr>
            <p:cNvPr id="28698" name="Text Box 6"/>
            <p:cNvSpPr txBox="1">
              <a:spLocks noChangeArrowheads="1"/>
            </p:cNvSpPr>
            <p:nvPr/>
          </p:nvSpPr>
          <p:spPr bwMode="auto">
            <a:xfrm>
              <a:off x="672"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28699" name="Text Box 7"/>
            <p:cNvSpPr txBox="1">
              <a:spLocks noChangeArrowheads="1"/>
            </p:cNvSpPr>
            <p:nvPr/>
          </p:nvSpPr>
          <p:spPr bwMode="auto">
            <a:xfrm>
              <a:off x="864"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28700" name="Text Box 8"/>
            <p:cNvSpPr txBox="1">
              <a:spLocks noChangeArrowheads="1"/>
            </p:cNvSpPr>
            <p:nvPr/>
          </p:nvSpPr>
          <p:spPr bwMode="auto">
            <a:xfrm>
              <a:off x="2448" y="144"/>
              <a:ext cx="528"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integer</a:t>
              </a:r>
            </a:p>
          </p:txBody>
        </p:sp>
        <p:sp>
          <p:nvSpPr>
            <p:cNvPr id="28701" name="Text Box 9"/>
            <p:cNvSpPr txBox="1">
              <a:spLocks noChangeArrowheads="1"/>
            </p:cNvSpPr>
            <p:nvPr/>
          </p:nvSpPr>
          <p:spPr bwMode="auto">
            <a:xfrm>
              <a:off x="1200" y="144"/>
              <a:ext cx="48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dotdot</a:t>
              </a:r>
            </a:p>
          </p:txBody>
        </p:sp>
        <p:sp>
          <p:nvSpPr>
            <p:cNvPr id="28702" name="Text Box 10"/>
            <p:cNvSpPr txBox="1">
              <a:spLocks noChangeArrowheads="1"/>
            </p:cNvSpPr>
            <p:nvPr/>
          </p:nvSpPr>
          <p:spPr bwMode="auto">
            <a:xfrm>
              <a:off x="1680"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28703" name="Text Box 11"/>
            <p:cNvSpPr txBox="1">
              <a:spLocks noChangeArrowheads="1"/>
            </p:cNvSpPr>
            <p:nvPr/>
          </p:nvSpPr>
          <p:spPr bwMode="auto">
            <a:xfrm>
              <a:off x="2016"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28704" name="Text Box 12"/>
            <p:cNvSpPr txBox="1">
              <a:spLocks noChangeArrowheads="1"/>
            </p:cNvSpPr>
            <p:nvPr/>
          </p:nvSpPr>
          <p:spPr bwMode="auto">
            <a:xfrm>
              <a:off x="2208" y="144"/>
              <a:ext cx="24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of</a:t>
              </a:r>
            </a:p>
          </p:txBody>
        </p:sp>
      </p:grpSp>
      <p:sp>
        <p:nvSpPr>
          <p:cNvPr id="28676" name="Line 13"/>
          <p:cNvSpPr>
            <a:spLocks noChangeShapeType="1"/>
          </p:cNvSpPr>
          <p:nvPr/>
        </p:nvSpPr>
        <p:spPr bwMode="auto">
          <a:xfrm flipV="1">
            <a:off x="5943600" y="3429000"/>
            <a:ext cx="0" cy="381000"/>
          </a:xfrm>
          <a:prstGeom prst="line">
            <a:avLst/>
          </a:prstGeom>
          <a:noFill/>
          <a:ln w="28575">
            <a:solidFill>
              <a:srgbClr val="0066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7" name="Text Box 14"/>
          <p:cNvSpPr txBox="1">
            <a:spLocks noChangeArrowheads="1"/>
          </p:cNvSpPr>
          <p:nvPr/>
        </p:nvSpPr>
        <p:spPr bwMode="auto">
          <a:xfrm>
            <a:off x="5943600" y="1981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28678" name="Text Box 15"/>
          <p:cNvSpPr txBox="1">
            <a:spLocks noChangeArrowheads="1"/>
          </p:cNvSpPr>
          <p:nvPr/>
        </p:nvSpPr>
        <p:spPr bwMode="auto">
          <a:xfrm>
            <a:off x="5486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simple</a:t>
            </a:r>
          </a:p>
        </p:txBody>
      </p:sp>
      <p:sp>
        <p:nvSpPr>
          <p:cNvPr id="28679" name="Text Box 16"/>
          <p:cNvSpPr txBox="1">
            <a:spLocks noChangeArrowheads="1"/>
          </p:cNvSpPr>
          <p:nvPr/>
        </p:nvSpPr>
        <p:spPr bwMode="auto">
          <a:xfrm>
            <a:off x="6248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28680" name="Text Box 17"/>
          <p:cNvSpPr txBox="1">
            <a:spLocks noChangeArrowheads="1"/>
          </p:cNvSpPr>
          <p:nvPr/>
        </p:nvSpPr>
        <p:spPr bwMode="auto">
          <a:xfrm>
            <a:off x="48006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28681" name="Text Box 18"/>
          <p:cNvSpPr txBox="1">
            <a:spLocks noChangeArrowheads="1"/>
          </p:cNvSpPr>
          <p:nvPr/>
        </p:nvSpPr>
        <p:spPr bwMode="auto">
          <a:xfrm>
            <a:off x="41148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array</a:t>
            </a:r>
          </a:p>
        </p:txBody>
      </p:sp>
      <p:sp>
        <p:nvSpPr>
          <p:cNvPr id="28682" name="Text Box 19"/>
          <p:cNvSpPr txBox="1">
            <a:spLocks noChangeArrowheads="1"/>
          </p:cNvSpPr>
          <p:nvPr/>
        </p:nvSpPr>
        <p:spPr bwMode="auto">
          <a:xfrm>
            <a:off x="6858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of</a:t>
            </a:r>
          </a:p>
        </p:txBody>
      </p:sp>
      <p:sp>
        <p:nvSpPr>
          <p:cNvPr id="28683" name="Text Box 20"/>
          <p:cNvSpPr txBox="1">
            <a:spLocks noChangeArrowheads="1"/>
          </p:cNvSpPr>
          <p:nvPr/>
        </p:nvSpPr>
        <p:spPr bwMode="auto">
          <a:xfrm>
            <a:off x="7620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28684" name="Line 21"/>
          <p:cNvSpPr>
            <a:spLocks noChangeShapeType="1"/>
          </p:cNvSpPr>
          <p:nvPr/>
        </p:nvSpPr>
        <p:spPr bwMode="auto">
          <a:xfrm flipV="1">
            <a:off x="4572000" y="2362200"/>
            <a:ext cx="1524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5" name="Line 22"/>
          <p:cNvSpPr>
            <a:spLocks noChangeShapeType="1"/>
          </p:cNvSpPr>
          <p:nvPr/>
        </p:nvSpPr>
        <p:spPr bwMode="auto">
          <a:xfrm flipV="1">
            <a:off x="5334000" y="2362200"/>
            <a:ext cx="990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6" name="Line 23"/>
          <p:cNvSpPr>
            <a:spLocks noChangeShapeType="1"/>
          </p:cNvSpPr>
          <p:nvPr/>
        </p:nvSpPr>
        <p:spPr bwMode="auto">
          <a:xfrm flipV="1">
            <a:off x="6248400" y="23622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7" name="Line 24"/>
          <p:cNvSpPr>
            <a:spLocks noChangeShapeType="1"/>
          </p:cNvSpPr>
          <p:nvPr/>
        </p:nvSpPr>
        <p:spPr bwMode="auto">
          <a:xfrm>
            <a:off x="6553200" y="2362200"/>
            <a:ext cx="609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8" name="Line 25"/>
          <p:cNvSpPr>
            <a:spLocks noChangeShapeType="1"/>
          </p:cNvSpPr>
          <p:nvPr/>
        </p:nvSpPr>
        <p:spPr bwMode="auto">
          <a:xfrm>
            <a:off x="6705600" y="2362200"/>
            <a:ext cx="1295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9" name="Text Box 26"/>
          <p:cNvSpPr txBox="1">
            <a:spLocks noChangeArrowheads="1"/>
          </p:cNvSpPr>
          <p:nvPr/>
        </p:nvSpPr>
        <p:spPr bwMode="auto">
          <a:xfrm>
            <a:off x="54864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dotdot</a:t>
            </a:r>
          </a:p>
        </p:txBody>
      </p:sp>
      <p:sp>
        <p:nvSpPr>
          <p:cNvPr id="28690" name="Text Box 27"/>
          <p:cNvSpPr txBox="1">
            <a:spLocks noChangeArrowheads="1"/>
          </p:cNvSpPr>
          <p:nvPr/>
        </p:nvSpPr>
        <p:spPr bwMode="auto">
          <a:xfrm>
            <a:off x="64008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28691" name="Text Box 28"/>
          <p:cNvSpPr txBox="1">
            <a:spLocks noChangeArrowheads="1"/>
          </p:cNvSpPr>
          <p:nvPr/>
        </p:nvSpPr>
        <p:spPr bwMode="auto">
          <a:xfrm>
            <a:off x="46482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28692" name="Line 29"/>
          <p:cNvSpPr>
            <a:spLocks noChangeShapeType="1"/>
          </p:cNvSpPr>
          <p:nvPr/>
        </p:nvSpPr>
        <p:spPr bwMode="auto">
          <a:xfrm flipV="1">
            <a:off x="59436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3" name="Line 30"/>
          <p:cNvSpPr>
            <a:spLocks noChangeShapeType="1"/>
          </p:cNvSpPr>
          <p:nvPr/>
        </p:nvSpPr>
        <p:spPr bwMode="auto">
          <a:xfrm flipV="1">
            <a:off x="5257800" y="2895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4" name="Line 31"/>
          <p:cNvSpPr>
            <a:spLocks noChangeShapeType="1"/>
          </p:cNvSpPr>
          <p:nvPr/>
        </p:nvSpPr>
        <p:spPr bwMode="auto">
          <a:xfrm>
            <a:off x="6096000" y="28956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5" name="Text Box 32"/>
          <p:cNvSpPr txBox="1">
            <a:spLocks noChangeArrowheads="1"/>
          </p:cNvSpPr>
          <p:nvPr/>
        </p:nvSpPr>
        <p:spPr bwMode="auto">
          <a:xfrm>
            <a:off x="1676400" y="1524001"/>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r">
              <a:spcBef>
                <a:spcPct val="50000"/>
              </a:spcBef>
              <a:buFontTx/>
              <a:buNone/>
            </a:pPr>
            <a:r>
              <a:rPr lang="en-US" altLang="zh-CN" sz="1800" i="1">
                <a:solidFill>
                  <a:srgbClr val="FF00FF"/>
                </a:solidFill>
                <a:latin typeface="Garamond" panose="02020404030301010803" pitchFamily="18" charset="0"/>
                <a:ea typeface="宋体" panose="02010600030101010101" pitchFamily="2" charset="-122"/>
              </a:rPr>
              <a:t>Match !</a:t>
            </a:r>
            <a:endPar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28696" name="Rectangle 33"/>
          <p:cNvSpPr>
            <a:spLocks noGrp="1"/>
          </p:cNvSpPr>
          <p:nvPr>
            <p:ph type="title" idx="4294967295"/>
          </p:nvPr>
        </p:nvSpPr>
        <p:spPr/>
        <p:txBody>
          <a:bodyPr/>
          <a:lstStyle/>
          <a:p>
            <a:endParaRPr lang="en-US" altLang="zh-CN"/>
          </a:p>
        </p:txBody>
      </p:sp>
    </p:spTree>
    <p:extLst>
      <p:ext uri="{BB962C8B-B14F-4D97-AF65-F5344CB8AC3E}">
        <p14:creationId xmlns:p14="http://schemas.microsoft.com/office/powerpoint/2010/main" val="377944736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3"/>
          <p:cNvSpPr>
            <a:spLocks noChangeShapeType="1"/>
          </p:cNvSpPr>
          <p:nvPr/>
        </p:nvSpPr>
        <p:spPr bwMode="auto">
          <a:xfrm flipH="1">
            <a:off x="6477000" y="5029200"/>
            <a:ext cx="0" cy="457200"/>
          </a:xfrm>
          <a:prstGeom prst="line">
            <a:avLst/>
          </a:prstGeom>
          <a:noFill/>
          <a:ln w="28575">
            <a:solidFill>
              <a:srgbClr val="A5002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9699" name="Group 4"/>
          <p:cNvGrpSpPr>
            <a:grpSpLocks/>
          </p:cNvGrpSpPr>
          <p:nvPr/>
        </p:nvGrpSpPr>
        <p:grpSpPr bwMode="auto">
          <a:xfrm>
            <a:off x="3657600" y="5486401"/>
            <a:ext cx="4953000" cy="346075"/>
            <a:chOff x="288" y="144"/>
            <a:chExt cx="2688" cy="218"/>
          </a:xfrm>
        </p:grpSpPr>
        <p:sp>
          <p:nvSpPr>
            <p:cNvPr id="29721" name="Text Box 5"/>
            <p:cNvSpPr txBox="1">
              <a:spLocks noChangeArrowheads="1"/>
            </p:cNvSpPr>
            <p:nvPr/>
          </p:nvSpPr>
          <p:spPr bwMode="auto">
            <a:xfrm>
              <a:off x="288" y="144"/>
              <a:ext cx="384"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array</a:t>
              </a:r>
            </a:p>
          </p:txBody>
        </p:sp>
        <p:sp>
          <p:nvSpPr>
            <p:cNvPr id="29722" name="Text Box 6"/>
            <p:cNvSpPr txBox="1">
              <a:spLocks noChangeArrowheads="1"/>
            </p:cNvSpPr>
            <p:nvPr/>
          </p:nvSpPr>
          <p:spPr bwMode="auto">
            <a:xfrm>
              <a:off x="672"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29723" name="Text Box 7"/>
            <p:cNvSpPr txBox="1">
              <a:spLocks noChangeArrowheads="1"/>
            </p:cNvSpPr>
            <p:nvPr/>
          </p:nvSpPr>
          <p:spPr bwMode="auto">
            <a:xfrm>
              <a:off x="864"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29724" name="Text Box 8"/>
            <p:cNvSpPr txBox="1">
              <a:spLocks noChangeArrowheads="1"/>
            </p:cNvSpPr>
            <p:nvPr/>
          </p:nvSpPr>
          <p:spPr bwMode="auto">
            <a:xfrm>
              <a:off x="2448" y="144"/>
              <a:ext cx="528"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integer</a:t>
              </a:r>
            </a:p>
          </p:txBody>
        </p:sp>
        <p:sp>
          <p:nvSpPr>
            <p:cNvPr id="29725" name="Text Box 9"/>
            <p:cNvSpPr txBox="1">
              <a:spLocks noChangeArrowheads="1"/>
            </p:cNvSpPr>
            <p:nvPr/>
          </p:nvSpPr>
          <p:spPr bwMode="auto">
            <a:xfrm>
              <a:off x="1200" y="144"/>
              <a:ext cx="48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dotdot</a:t>
              </a:r>
            </a:p>
          </p:txBody>
        </p:sp>
        <p:sp>
          <p:nvSpPr>
            <p:cNvPr id="29726" name="Text Box 10"/>
            <p:cNvSpPr txBox="1">
              <a:spLocks noChangeArrowheads="1"/>
            </p:cNvSpPr>
            <p:nvPr/>
          </p:nvSpPr>
          <p:spPr bwMode="auto">
            <a:xfrm>
              <a:off x="1680"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29727" name="Text Box 11"/>
            <p:cNvSpPr txBox="1">
              <a:spLocks noChangeArrowheads="1"/>
            </p:cNvSpPr>
            <p:nvPr/>
          </p:nvSpPr>
          <p:spPr bwMode="auto">
            <a:xfrm>
              <a:off x="2016"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29728" name="Text Box 12"/>
            <p:cNvSpPr txBox="1">
              <a:spLocks noChangeArrowheads="1"/>
            </p:cNvSpPr>
            <p:nvPr/>
          </p:nvSpPr>
          <p:spPr bwMode="auto">
            <a:xfrm>
              <a:off x="2208" y="144"/>
              <a:ext cx="24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of</a:t>
              </a:r>
            </a:p>
          </p:txBody>
        </p:sp>
      </p:grpSp>
      <p:sp>
        <p:nvSpPr>
          <p:cNvPr id="29700" name="Line 13"/>
          <p:cNvSpPr>
            <a:spLocks noChangeShapeType="1"/>
          </p:cNvSpPr>
          <p:nvPr/>
        </p:nvSpPr>
        <p:spPr bwMode="auto">
          <a:xfrm flipV="1">
            <a:off x="6858000" y="3429000"/>
            <a:ext cx="0" cy="381000"/>
          </a:xfrm>
          <a:prstGeom prst="line">
            <a:avLst/>
          </a:prstGeom>
          <a:noFill/>
          <a:ln w="28575">
            <a:solidFill>
              <a:srgbClr val="0066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1" name="Text Box 14"/>
          <p:cNvSpPr txBox="1">
            <a:spLocks noChangeArrowheads="1"/>
          </p:cNvSpPr>
          <p:nvPr/>
        </p:nvSpPr>
        <p:spPr bwMode="auto">
          <a:xfrm>
            <a:off x="5943600" y="1981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29702" name="Text Box 15"/>
          <p:cNvSpPr txBox="1">
            <a:spLocks noChangeArrowheads="1"/>
          </p:cNvSpPr>
          <p:nvPr/>
        </p:nvSpPr>
        <p:spPr bwMode="auto">
          <a:xfrm>
            <a:off x="5486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simple</a:t>
            </a:r>
          </a:p>
        </p:txBody>
      </p:sp>
      <p:sp>
        <p:nvSpPr>
          <p:cNvPr id="29703" name="Text Box 16"/>
          <p:cNvSpPr txBox="1">
            <a:spLocks noChangeArrowheads="1"/>
          </p:cNvSpPr>
          <p:nvPr/>
        </p:nvSpPr>
        <p:spPr bwMode="auto">
          <a:xfrm>
            <a:off x="6248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29704" name="Text Box 17"/>
          <p:cNvSpPr txBox="1">
            <a:spLocks noChangeArrowheads="1"/>
          </p:cNvSpPr>
          <p:nvPr/>
        </p:nvSpPr>
        <p:spPr bwMode="auto">
          <a:xfrm>
            <a:off x="48006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29705" name="Text Box 18"/>
          <p:cNvSpPr txBox="1">
            <a:spLocks noChangeArrowheads="1"/>
          </p:cNvSpPr>
          <p:nvPr/>
        </p:nvSpPr>
        <p:spPr bwMode="auto">
          <a:xfrm>
            <a:off x="41148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array</a:t>
            </a:r>
          </a:p>
        </p:txBody>
      </p:sp>
      <p:sp>
        <p:nvSpPr>
          <p:cNvPr id="29706" name="Text Box 19"/>
          <p:cNvSpPr txBox="1">
            <a:spLocks noChangeArrowheads="1"/>
          </p:cNvSpPr>
          <p:nvPr/>
        </p:nvSpPr>
        <p:spPr bwMode="auto">
          <a:xfrm>
            <a:off x="6858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of</a:t>
            </a:r>
          </a:p>
        </p:txBody>
      </p:sp>
      <p:sp>
        <p:nvSpPr>
          <p:cNvPr id="29707" name="Text Box 20"/>
          <p:cNvSpPr txBox="1">
            <a:spLocks noChangeArrowheads="1"/>
          </p:cNvSpPr>
          <p:nvPr/>
        </p:nvSpPr>
        <p:spPr bwMode="auto">
          <a:xfrm>
            <a:off x="7620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29708" name="Line 21"/>
          <p:cNvSpPr>
            <a:spLocks noChangeShapeType="1"/>
          </p:cNvSpPr>
          <p:nvPr/>
        </p:nvSpPr>
        <p:spPr bwMode="auto">
          <a:xfrm flipV="1">
            <a:off x="4572000" y="2362200"/>
            <a:ext cx="1524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9" name="Line 22"/>
          <p:cNvSpPr>
            <a:spLocks noChangeShapeType="1"/>
          </p:cNvSpPr>
          <p:nvPr/>
        </p:nvSpPr>
        <p:spPr bwMode="auto">
          <a:xfrm flipV="1">
            <a:off x="5334000" y="2362200"/>
            <a:ext cx="990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0" name="Line 23"/>
          <p:cNvSpPr>
            <a:spLocks noChangeShapeType="1"/>
          </p:cNvSpPr>
          <p:nvPr/>
        </p:nvSpPr>
        <p:spPr bwMode="auto">
          <a:xfrm flipV="1">
            <a:off x="6248400" y="23622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1" name="Line 24"/>
          <p:cNvSpPr>
            <a:spLocks noChangeShapeType="1"/>
          </p:cNvSpPr>
          <p:nvPr/>
        </p:nvSpPr>
        <p:spPr bwMode="auto">
          <a:xfrm>
            <a:off x="6553200" y="2362200"/>
            <a:ext cx="609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2" name="Line 25"/>
          <p:cNvSpPr>
            <a:spLocks noChangeShapeType="1"/>
          </p:cNvSpPr>
          <p:nvPr/>
        </p:nvSpPr>
        <p:spPr bwMode="auto">
          <a:xfrm>
            <a:off x="6705600" y="2362200"/>
            <a:ext cx="1295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3" name="Text Box 26"/>
          <p:cNvSpPr txBox="1">
            <a:spLocks noChangeArrowheads="1"/>
          </p:cNvSpPr>
          <p:nvPr/>
        </p:nvSpPr>
        <p:spPr bwMode="auto">
          <a:xfrm>
            <a:off x="54864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dotdot</a:t>
            </a:r>
          </a:p>
        </p:txBody>
      </p:sp>
      <p:sp>
        <p:nvSpPr>
          <p:cNvPr id="29714" name="Text Box 27"/>
          <p:cNvSpPr txBox="1">
            <a:spLocks noChangeArrowheads="1"/>
          </p:cNvSpPr>
          <p:nvPr/>
        </p:nvSpPr>
        <p:spPr bwMode="auto">
          <a:xfrm>
            <a:off x="64008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29715" name="Text Box 28"/>
          <p:cNvSpPr txBox="1">
            <a:spLocks noChangeArrowheads="1"/>
          </p:cNvSpPr>
          <p:nvPr/>
        </p:nvSpPr>
        <p:spPr bwMode="auto">
          <a:xfrm>
            <a:off x="46482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29716" name="Line 29"/>
          <p:cNvSpPr>
            <a:spLocks noChangeShapeType="1"/>
          </p:cNvSpPr>
          <p:nvPr/>
        </p:nvSpPr>
        <p:spPr bwMode="auto">
          <a:xfrm flipV="1">
            <a:off x="59436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7" name="Line 30"/>
          <p:cNvSpPr>
            <a:spLocks noChangeShapeType="1"/>
          </p:cNvSpPr>
          <p:nvPr/>
        </p:nvSpPr>
        <p:spPr bwMode="auto">
          <a:xfrm flipV="1">
            <a:off x="5257800" y="2895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8" name="Line 31"/>
          <p:cNvSpPr>
            <a:spLocks noChangeShapeType="1"/>
          </p:cNvSpPr>
          <p:nvPr/>
        </p:nvSpPr>
        <p:spPr bwMode="auto">
          <a:xfrm>
            <a:off x="6096000" y="28956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9" name="Text Box 32"/>
          <p:cNvSpPr txBox="1">
            <a:spLocks noChangeArrowheads="1"/>
          </p:cNvSpPr>
          <p:nvPr/>
        </p:nvSpPr>
        <p:spPr bwMode="auto">
          <a:xfrm>
            <a:off x="1524000" y="1557338"/>
            <a:ext cx="853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r">
              <a:spcBef>
                <a:spcPct val="50000"/>
              </a:spcBef>
              <a:buFontTx/>
              <a:buNone/>
            </a:pPr>
            <a:r>
              <a:rPr lang="en-US" altLang="zh-CN" sz="1800" i="1">
                <a:solidFill>
                  <a:srgbClr val="FF00FF"/>
                </a:solidFill>
                <a:latin typeface="Garamond" panose="02020404030301010803" pitchFamily="18" charset="0"/>
                <a:ea typeface="宋体" panose="02010600030101010101" pitchFamily="2" charset="-122"/>
              </a:rPr>
              <a:t>Match !</a:t>
            </a:r>
            <a:endPar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29720" name="Rectangle 33"/>
          <p:cNvSpPr>
            <a:spLocks noGrp="1"/>
          </p:cNvSpPr>
          <p:nvPr>
            <p:ph type="title" idx="4294967295"/>
          </p:nvPr>
        </p:nvSpPr>
        <p:spPr/>
        <p:txBody>
          <a:bodyPr/>
          <a:lstStyle/>
          <a:p>
            <a:endParaRPr lang="en-US" altLang="zh-CN"/>
          </a:p>
        </p:txBody>
      </p:sp>
    </p:spTree>
    <p:extLst>
      <p:ext uri="{BB962C8B-B14F-4D97-AF65-F5344CB8AC3E}">
        <p14:creationId xmlns:p14="http://schemas.microsoft.com/office/powerpoint/2010/main" val="175883482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3"/>
          <p:cNvSpPr>
            <a:spLocks noChangeShapeType="1"/>
          </p:cNvSpPr>
          <p:nvPr/>
        </p:nvSpPr>
        <p:spPr bwMode="auto">
          <a:xfrm flipH="1">
            <a:off x="7010400" y="5029200"/>
            <a:ext cx="0" cy="457200"/>
          </a:xfrm>
          <a:prstGeom prst="line">
            <a:avLst/>
          </a:prstGeom>
          <a:noFill/>
          <a:ln w="28575">
            <a:solidFill>
              <a:srgbClr val="A5002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723" name="Group 4"/>
          <p:cNvGrpSpPr>
            <a:grpSpLocks/>
          </p:cNvGrpSpPr>
          <p:nvPr/>
        </p:nvGrpSpPr>
        <p:grpSpPr bwMode="auto">
          <a:xfrm>
            <a:off x="3657600" y="5486401"/>
            <a:ext cx="4953000" cy="346075"/>
            <a:chOff x="288" y="144"/>
            <a:chExt cx="2688" cy="218"/>
          </a:xfrm>
        </p:grpSpPr>
        <p:sp>
          <p:nvSpPr>
            <p:cNvPr id="30745" name="Text Box 5"/>
            <p:cNvSpPr txBox="1">
              <a:spLocks noChangeArrowheads="1"/>
            </p:cNvSpPr>
            <p:nvPr/>
          </p:nvSpPr>
          <p:spPr bwMode="auto">
            <a:xfrm>
              <a:off x="288" y="144"/>
              <a:ext cx="384"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array</a:t>
              </a:r>
            </a:p>
          </p:txBody>
        </p:sp>
        <p:sp>
          <p:nvSpPr>
            <p:cNvPr id="30746" name="Text Box 6"/>
            <p:cNvSpPr txBox="1">
              <a:spLocks noChangeArrowheads="1"/>
            </p:cNvSpPr>
            <p:nvPr/>
          </p:nvSpPr>
          <p:spPr bwMode="auto">
            <a:xfrm>
              <a:off x="672"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30747" name="Text Box 7"/>
            <p:cNvSpPr txBox="1">
              <a:spLocks noChangeArrowheads="1"/>
            </p:cNvSpPr>
            <p:nvPr/>
          </p:nvSpPr>
          <p:spPr bwMode="auto">
            <a:xfrm>
              <a:off x="864"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30748" name="Text Box 8"/>
            <p:cNvSpPr txBox="1">
              <a:spLocks noChangeArrowheads="1"/>
            </p:cNvSpPr>
            <p:nvPr/>
          </p:nvSpPr>
          <p:spPr bwMode="auto">
            <a:xfrm>
              <a:off x="2448" y="144"/>
              <a:ext cx="528"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integer</a:t>
              </a:r>
            </a:p>
          </p:txBody>
        </p:sp>
        <p:sp>
          <p:nvSpPr>
            <p:cNvPr id="30749" name="Text Box 9"/>
            <p:cNvSpPr txBox="1">
              <a:spLocks noChangeArrowheads="1"/>
            </p:cNvSpPr>
            <p:nvPr/>
          </p:nvSpPr>
          <p:spPr bwMode="auto">
            <a:xfrm>
              <a:off x="1200" y="144"/>
              <a:ext cx="48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dotdot</a:t>
              </a:r>
            </a:p>
          </p:txBody>
        </p:sp>
        <p:sp>
          <p:nvSpPr>
            <p:cNvPr id="30750" name="Text Box 10"/>
            <p:cNvSpPr txBox="1">
              <a:spLocks noChangeArrowheads="1"/>
            </p:cNvSpPr>
            <p:nvPr/>
          </p:nvSpPr>
          <p:spPr bwMode="auto">
            <a:xfrm>
              <a:off x="1680"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30751" name="Text Box 11"/>
            <p:cNvSpPr txBox="1">
              <a:spLocks noChangeArrowheads="1"/>
            </p:cNvSpPr>
            <p:nvPr/>
          </p:nvSpPr>
          <p:spPr bwMode="auto">
            <a:xfrm>
              <a:off x="2016"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30752" name="Text Box 12"/>
            <p:cNvSpPr txBox="1">
              <a:spLocks noChangeArrowheads="1"/>
            </p:cNvSpPr>
            <p:nvPr/>
          </p:nvSpPr>
          <p:spPr bwMode="auto">
            <a:xfrm>
              <a:off x="2208" y="144"/>
              <a:ext cx="24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of</a:t>
              </a:r>
            </a:p>
          </p:txBody>
        </p:sp>
      </p:grpSp>
      <p:sp>
        <p:nvSpPr>
          <p:cNvPr id="30724" name="Line 13"/>
          <p:cNvSpPr>
            <a:spLocks noChangeShapeType="1"/>
          </p:cNvSpPr>
          <p:nvPr/>
        </p:nvSpPr>
        <p:spPr bwMode="auto">
          <a:xfrm flipV="1">
            <a:off x="6705600" y="2819400"/>
            <a:ext cx="0" cy="381000"/>
          </a:xfrm>
          <a:prstGeom prst="line">
            <a:avLst/>
          </a:prstGeom>
          <a:noFill/>
          <a:ln w="28575">
            <a:solidFill>
              <a:srgbClr val="0066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5" name="Text Box 14"/>
          <p:cNvSpPr txBox="1">
            <a:spLocks noChangeArrowheads="1"/>
          </p:cNvSpPr>
          <p:nvPr/>
        </p:nvSpPr>
        <p:spPr bwMode="auto">
          <a:xfrm>
            <a:off x="5943600" y="1981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30726" name="Text Box 15"/>
          <p:cNvSpPr txBox="1">
            <a:spLocks noChangeArrowheads="1"/>
          </p:cNvSpPr>
          <p:nvPr/>
        </p:nvSpPr>
        <p:spPr bwMode="auto">
          <a:xfrm>
            <a:off x="5486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simple</a:t>
            </a:r>
          </a:p>
        </p:txBody>
      </p:sp>
      <p:sp>
        <p:nvSpPr>
          <p:cNvPr id="30727" name="Text Box 16"/>
          <p:cNvSpPr txBox="1">
            <a:spLocks noChangeArrowheads="1"/>
          </p:cNvSpPr>
          <p:nvPr/>
        </p:nvSpPr>
        <p:spPr bwMode="auto">
          <a:xfrm>
            <a:off x="6248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30728" name="Text Box 17"/>
          <p:cNvSpPr txBox="1">
            <a:spLocks noChangeArrowheads="1"/>
          </p:cNvSpPr>
          <p:nvPr/>
        </p:nvSpPr>
        <p:spPr bwMode="auto">
          <a:xfrm>
            <a:off x="48006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30729" name="Text Box 18"/>
          <p:cNvSpPr txBox="1">
            <a:spLocks noChangeArrowheads="1"/>
          </p:cNvSpPr>
          <p:nvPr/>
        </p:nvSpPr>
        <p:spPr bwMode="auto">
          <a:xfrm>
            <a:off x="41148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array</a:t>
            </a:r>
          </a:p>
        </p:txBody>
      </p:sp>
      <p:sp>
        <p:nvSpPr>
          <p:cNvPr id="30730" name="Text Box 19"/>
          <p:cNvSpPr txBox="1">
            <a:spLocks noChangeArrowheads="1"/>
          </p:cNvSpPr>
          <p:nvPr/>
        </p:nvSpPr>
        <p:spPr bwMode="auto">
          <a:xfrm>
            <a:off x="6858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of</a:t>
            </a:r>
          </a:p>
        </p:txBody>
      </p:sp>
      <p:sp>
        <p:nvSpPr>
          <p:cNvPr id="30731" name="Text Box 20"/>
          <p:cNvSpPr txBox="1">
            <a:spLocks noChangeArrowheads="1"/>
          </p:cNvSpPr>
          <p:nvPr/>
        </p:nvSpPr>
        <p:spPr bwMode="auto">
          <a:xfrm>
            <a:off x="7620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30732" name="Line 21"/>
          <p:cNvSpPr>
            <a:spLocks noChangeShapeType="1"/>
          </p:cNvSpPr>
          <p:nvPr/>
        </p:nvSpPr>
        <p:spPr bwMode="auto">
          <a:xfrm flipV="1">
            <a:off x="4572000" y="2362200"/>
            <a:ext cx="1524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3" name="Line 22"/>
          <p:cNvSpPr>
            <a:spLocks noChangeShapeType="1"/>
          </p:cNvSpPr>
          <p:nvPr/>
        </p:nvSpPr>
        <p:spPr bwMode="auto">
          <a:xfrm flipV="1">
            <a:off x="5334000" y="2362200"/>
            <a:ext cx="990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4" name="Line 23"/>
          <p:cNvSpPr>
            <a:spLocks noChangeShapeType="1"/>
          </p:cNvSpPr>
          <p:nvPr/>
        </p:nvSpPr>
        <p:spPr bwMode="auto">
          <a:xfrm flipV="1">
            <a:off x="6248400" y="23622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5" name="Line 24"/>
          <p:cNvSpPr>
            <a:spLocks noChangeShapeType="1"/>
          </p:cNvSpPr>
          <p:nvPr/>
        </p:nvSpPr>
        <p:spPr bwMode="auto">
          <a:xfrm>
            <a:off x="6553200" y="2362200"/>
            <a:ext cx="609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6" name="Line 25"/>
          <p:cNvSpPr>
            <a:spLocks noChangeShapeType="1"/>
          </p:cNvSpPr>
          <p:nvPr/>
        </p:nvSpPr>
        <p:spPr bwMode="auto">
          <a:xfrm>
            <a:off x="6705600" y="2362200"/>
            <a:ext cx="1295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7" name="Text Box 26"/>
          <p:cNvSpPr txBox="1">
            <a:spLocks noChangeArrowheads="1"/>
          </p:cNvSpPr>
          <p:nvPr/>
        </p:nvSpPr>
        <p:spPr bwMode="auto">
          <a:xfrm>
            <a:off x="54864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dotdot</a:t>
            </a:r>
          </a:p>
        </p:txBody>
      </p:sp>
      <p:sp>
        <p:nvSpPr>
          <p:cNvPr id="30738" name="Text Box 27"/>
          <p:cNvSpPr txBox="1">
            <a:spLocks noChangeArrowheads="1"/>
          </p:cNvSpPr>
          <p:nvPr/>
        </p:nvSpPr>
        <p:spPr bwMode="auto">
          <a:xfrm>
            <a:off x="64008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30739" name="Text Box 28"/>
          <p:cNvSpPr txBox="1">
            <a:spLocks noChangeArrowheads="1"/>
          </p:cNvSpPr>
          <p:nvPr/>
        </p:nvSpPr>
        <p:spPr bwMode="auto">
          <a:xfrm>
            <a:off x="46482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30740" name="Line 29"/>
          <p:cNvSpPr>
            <a:spLocks noChangeShapeType="1"/>
          </p:cNvSpPr>
          <p:nvPr/>
        </p:nvSpPr>
        <p:spPr bwMode="auto">
          <a:xfrm flipV="1">
            <a:off x="59436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1" name="Line 30"/>
          <p:cNvSpPr>
            <a:spLocks noChangeShapeType="1"/>
          </p:cNvSpPr>
          <p:nvPr/>
        </p:nvSpPr>
        <p:spPr bwMode="auto">
          <a:xfrm flipV="1">
            <a:off x="5257800" y="2895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2" name="Line 31"/>
          <p:cNvSpPr>
            <a:spLocks noChangeShapeType="1"/>
          </p:cNvSpPr>
          <p:nvPr/>
        </p:nvSpPr>
        <p:spPr bwMode="auto">
          <a:xfrm>
            <a:off x="6096000" y="28956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3" name="Text Box 32"/>
          <p:cNvSpPr txBox="1">
            <a:spLocks noChangeArrowheads="1"/>
          </p:cNvSpPr>
          <p:nvPr/>
        </p:nvSpPr>
        <p:spPr bwMode="auto">
          <a:xfrm>
            <a:off x="1524000" y="1557338"/>
            <a:ext cx="853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r">
              <a:spcBef>
                <a:spcPct val="50000"/>
              </a:spcBef>
              <a:buFontTx/>
              <a:buNone/>
            </a:pPr>
            <a:r>
              <a:rPr lang="en-US" altLang="zh-CN" sz="1800" i="1">
                <a:solidFill>
                  <a:srgbClr val="FF00FF"/>
                </a:solidFill>
                <a:latin typeface="Garamond" panose="02020404030301010803" pitchFamily="18" charset="0"/>
                <a:ea typeface="宋体" panose="02010600030101010101" pitchFamily="2" charset="-122"/>
              </a:rPr>
              <a:t>Match !</a:t>
            </a:r>
            <a:endPar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30744" name="Rectangle 33"/>
          <p:cNvSpPr>
            <a:spLocks noGrp="1"/>
          </p:cNvSpPr>
          <p:nvPr>
            <p:ph type="title" idx="4294967295"/>
          </p:nvPr>
        </p:nvSpPr>
        <p:spPr/>
        <p:txBody>
          <a:bodyPr/>
          <a:lstStyle/>
          <a:p>
            <a:endParaRPr lang="en-US" altLang="zh-CN"/>
          </a:p>
        </p:txBody>
      </p:sp>
    </p:spTree>
    <p:extLst>
      <p:ext uri="{BB962C8B-B14F-4D97-AF65-F5344CB8AC3E}">
        <p14:creationId xmlns:p14="http://schemas.microsoft.com/office/powerpoint/2010/main" val="246418504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语法分析器的作用</a:t>
            </a:r>
          </a:p>
        </p:txBody>
      </p:sp>
      <p:sp>
        <p:nvSpPr>
          <p:cNvPr id="7" name="内容占位符 6"/>
          <p:cNvSpPr>
            <a:spLocks noGrp="1"/>
          </p:cNvSpPr>
          <p:nvPr>
            <p:ph idx="1"/>
          </p:nvPr>
        </p:nvSpPr>
        <p:spPr>
          <a:xfrm>
            <a:off x="838200" y="1825624"/>
            <a:ext cx="11099800" cy="3428547"/>
          </a:xfrm>
        </p:spPr>
        <p:txBody>
          <a:bodyPr>
            <a:normAutofit fontScale="85000" lnSpcReduction="10000"/>
          </a:bodyPr>
          <a:lstStyle/>
          <a:p>
            <a:pPr>
              <a:lnSpc>
                <a:spcPct val="150000"/>
              </a:lnSpc>
            </a:pPr>
            <a:r>
              <a:rPr lang="zh-CN" altLang="en-US" sz="3200" dirty="0"/>
              <a:t>基本作用</a:t>
            </a:r>
            <a:endParaRPr lang="en-US" altLang="zh-CN" sz="3200" dirty="0"/>
          </a:p>
          <a:p>
            <a:pPr lvl="1">
              <a:lnSpc>
                <a:spcPct val="150000"/>
              </a:lnSpc>
            </a:pPr>
            <a:r>
              <a:rPr lang="zh-CN" altLang="en-US" sz="2800" dirty="0"/>
              <a:t>从词法分析器获得词法单元的序列，确认该序列是否可以由语言的文法生成</a:t>
            </a:r>
            <a:endParaRPr lang="en-US" altLang="zh-CN" sz="2800" dirty="0"/>
          </a:p>
          <a:p>
            <a:pPr lvl="1">
              <a:lnSpc>
                <a:spcPct val="150000"/>
              </a:lnSpc>
            </a:pPr>
            <a:r>
              <a:rPr lang="zh-CN" altLang="en-US" sz="2800" dirty="0"/>
              <a:t>对于语法错误的程序，报告错误信息</a:t>
            </a:r>
            <a:endParaRPr lang="en-US" altLang="zh-CN" sz="2800" dirty="0"/>
          </a:p>
          <a:p>
            <a:pPr lvl="1">
              <a:lnSpc>
                <a:spcPct val="150000"/>
              </a:lnSpc>
            </a:pPr>
            <a:r>
              <a:rPr lang="zh-CN" altLang="en-US" sz="2800" dirty="0"/>
              <a:t>对于语法正确的程序，生成语法分析树</a:t>
            </a:r>
            <a:r>
              <a:rPr lang="en-US" altLang="zh-CN" sz="2800" b="1" dirty="0"/>
              <a:t>(</a:t>
            </a:r>
            <a:r>
              <a:rPr lang="zh-CN" altLang="en-US" sz="2800" dirty="0"/>
              <a:t>简称语法树</a:t>
            </a:r>
            <a:r>
              <a:rPr lang="en-US" altLang="zh-CN" sz="2800" b="1" dirty="0"/>
              <a:t>)</a:t>
            </a:r>
          </a:p>
          <a:p>
            <a:pPr lvl="2">
              <a:lnSpc>
                <a:spcPct val="150000"/>
              </a:lnSpc>
            </a:pPr>
            <a:r>
              <a:rPr lang="zh-CN" altLang="en-US" sz="2400" dirty="0"/>
              <a:t>通常并不真的生产这棵语法分析树 </a:t>
            </a:r>
            <a:endParaRPr lang="zh-CN" altLang="en-US" sz="3200" dirty="0"/>
          </a:p>
        </p:txBody>
      </p:sp>
      <p:sp>
        <p:nvSpPr>
          <p:cNvPr id="4" name="日期占位符 3"/>
          <p:cNvSpPr>
            <a:spLocks noGrp="1"/>
          </p:cNvSpPr>
          <p:nvPr>
            <p:ph type="dt" sz="half" idx="10"/>
          </p:nvPr>
        </p:nvSpPr>
        <p:spPr/>
        <p:txBody>
          <a:bodyPr/>
          <a:lstStyle/>
          <a:p>
            <a:fld id="{35A58EC4-7847-4112-A3C7-951CDC4BFDB9}" type="datetime1">
              <a:rPr lang="zh-CN" altLang="en-US" smtClean="0"/>
              <a:t>2019-10-25</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3</a:t>
            </a:fld>
            <a:endParaRPr lang="zh-CN" altLang="en-US"/>
          </a:p>
        </p:txBody>
      </p:sp>
      <p:pic>
        <p:nvPicPr>
          <p:cNvPr id="8" name="图片 7"/>
          <p:cNvPicPr>
            <a:picLocks noChangeAspect="1"/>
          </p:cNvPicPr>
          <p:nvPr/>
        </p:nvPicPr>
        <p:blipFill>
          <a:blip r:embed="rId2"/>
          <a:stretch>
            <a:fillRect/>
          </a:stretch>
        </p:blipFill>
        <p:spPr>
          <a:xfrm>
            <a:off x="3581400" y="4787118"/>
            <a:ext cx="6137599" cy="2006928"/>
          </a:xfrm>
          <a:prstGeom prst="rect">
            <a:avLst/>
          </a:prstGeom>
        </p:spPr>
      </p:pic>
    </p:spTree>
    <p:extLst>
      <p:ext uri="{BB962C8B-B14F-4D97-AF65-F5344CB8AC3E}">
        <p14:creationId xmlns:p14="http://schemas.microsoft.com/office/powerpoint/2010/main" val="3928968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3"/>
          <p:cNvSpPr>
            <a:spLocks noChangeShapeType="1"/>
          </p:cNvSpPr>
          <p:nvPr/>
        </p:nvSpPr>
        <p:spPr bwMode="auto">
          <a:xfrm flipH="1">
            <a:off x="7391400" y="5029200"/>
            <a:ext cx="0" cy="457200"/>
          </a:xfrm>
          <a:prstGeom prst="line">
            <a:avLst/>
          </a:prstGeom>
          <a:noFill/>
          <a:ln w="28575">
            <a:solidFill>
              <a:srgbClr val="A5002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1747" name="Group 4"/>
          <p:cNvGrpSpPr>
            <a:grpSpLocks/>
          </p:cNvGrpSpPr>
          <p:nvPr/>
        </p:nvGrpSpPr>
        <p:grpSpPr bwMode="auto">
          <a:xfrm>
            <a:off x="3657600" y="5486401"/>
            <a:ext cx="4953000" cy="346075"/>
            <a:chOff x="288" y="144"/>
            <a:chExt cx="2688" cy="218"/>
          </a:xfrm>
        </p:grpSpPr>
        <p:sp>
          <p:nvSpPr>
            <p:cNvPr id="31769" name="Text Box 5"/>
            <p:cNvSpPr txBox="1">
              <a:spLocks noChangeArrowheads="1"/>
            </p:cNvSpPr>
            <p:nvPr/>
          </p:nvSpPr>
          <p:spPr bwMode="auto">
            <a:xfrm>
              <a:off x="288" y="144"/>
              <a:ext cx="384"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array</a:t>
              </a:r>
            </a:p>
          </p:txBody>
        </p:sp>
        <p:sp>
          <p:nvSpPr>
            <p:cNvPr id="31770" name="Text Box 6"/>
            <p:cNvSpPr txBox="1">
              <a:spLocks noChangeArrowheads="1"/>
            </p:cNvSpPr>
            <p:nvPr/>
          </p:nvSpPr>
          <p:spPr bwMode="auto">
            <a:xfrm>
              <a:off x="672"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31771" name="Text Box 7"/>
            <p:cNvSpPr txBox="1">
              <a:spLocks noChangeArrowheads="1"/>
            </p:cNvSpPr>
            <p:nvPr/>
          </p:nvSpPr>
          <p:spPr bwMode="auto">
            <a:xfrm>
              <a:off x="864"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31772" name="Text Box 8"/>
            <p:cNvSpPr txBox="1">
              <a:spLocks noChangeArrowheads="1"/>
            </p:cNvSpPr>
            <p:nvPr/>
          </p:nvSpPr>
          <p:spPr bwMode="auto">
            <a:xfrm>
              <a:off x="2448" y="144"/>
              <a:ext cx="528"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integer</a:t>
              </a:r>
            </a:p>
          </p:txBody>
        </p:sp>
        <p:sp>
          <p:nvSpPr>
            <p:cNvPr id="31773" name="Text Box 9"/>
            <p:cNvSpPr txBox="1">
              <a:spLocks noChangeArrowheads="1"/>
            </p:cNvSpPr>
            <p:nvPr/>
          </p:nvSpPr>
          <p:spPr bwMode="auto">
            <a:xfrm>
              <a:off x="1200" y="144"/>
              <a:ext cx="48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dotdot</a:t>
              </a:r>
            </a:p>
          </p:txBody>
        </p:sp>
        <p:sp>
          <p:nvSpPr>
            <p:cNvPr id="31774" name="Text Box 10"/>
            <p:cNvSpPr txBox="1">
              <a:spLocks noChangeArrowheads="1"/>
            </p:cNvSpPr>
            <p:nvPr/>
          </p:nvSpPr>
          <p:spPr bwMode="auto">
            <a:xfrm>
              <a:off x="1680"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31775" name="Text Box 11"/>
            <p:cNvSpPr txBox="1">
              <a:spLocks noChangeArrowheads="1"/>
            </p:cNvSpPr>
            <p:nvPr/>
          </p:nvSpPr>
          <p:spPr bwMode="auto">
            <a:xfrm>
              <a:off x="2016"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31776" name="Text Box 12"/>
            <p:cNvSpPr txBox="1">
              <a:spLocks noChangeArrowheads="1"/>
            </p:cNvSpPr>
            <p:nvPr/>
          </p:nvSpPr>
          <p:spPr bwMode="auto">
            <a:xfrm>
              <a:off x="2208" y="144"/>
              <a:ext cx="24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of</a:t>
              </a:r>
            </a:p>
          </p:txBody>
        </p:sp>
      </p:grpSp>
      <p:sp>
        <p:nvSpPr>
          <p:cNvPr id="31748" name="Line 13"/>
          <p:cNvSpPr>
            <a:spLocks noChangeShapeType="1"/>
          </p:cNvSpPr>
          <p:nvPr/>
        </p:nvSpPr>
        <p:spPr bwMode="auto">
          <a:xfrm flipV="1">
            <a:off x="7315200" y="2819400"/>
            <a:ext cx="0" cy="381000"/>
          </a:xfrm>
          <a:prstGeom prst="line">
            <a:avLst/>
          </a:prstGeom>
          <a:noFill/>
          <a:ln w="28575">
            <a:solidFill>
              <a:srgbClr val="0066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9" name="Text Box 14"/>
          <p:cNvSpPr txBox="1">
            <a:spLocks noChangeArrowheads="1"/>
          </p:cNvSpPr>
          <p:nvPr/>
        </p:nvSpPr>
        <p:spPr bwMode="auto">
          <a:xfrm>
            <a:off x="5943600" y="1981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31750" name="Text Box 15"/>
          <p:cNvSpPr txBox="1">
            <a:spLocks noChangeArrowheads="1"/>
          </p:cNvSpPr>
          <p:nvPr/>
        </p:nvSpPr>
        <p:spPr bwMode="auto">
          <a:xfrm>
            <a:off x="5486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simple</a:t>
            </a:r>
          </a:p>
        </p:txBody>
      </p:sp>
      <p:sp>
        <p:nvSpPr>
          <p:cNvPr id="31751" name="Text Box 16"/>
          <p:cNvSpPr txBox="1">
            <a:spLocks noChangeArrowheads="1"/>
          </p:cNvSpPr>
          <p:nvPr/>
        </p:nvSpPr>
        <p:spPr bwMode="auto">
          <a:xfrm>
            <a:off x="6248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31752" name="Text Box 17"/>
          <p:cNvSpPr txBox="1">
            <a:spLocks noChangeArrowheads="1"/>
          </p:cNvSpPr>
          <p:nvPr/>
        </p:nvSpPr>
        <p:spPr bwMode="auto">
          <a:xfrm>
            <a:off x="48006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31753" name="Text Box 18"/>
          <p:cNvSpPr txBox="1">
            <a:spLocks noChangeArrowheads="1"/>
          </p:cNvSpPr>
          <p:nvPr/>
        </p:nvSpPr>
        <p:spPr bwMode="auto">
          <a:xfrm>
            <a:off x="41148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array</a:t>
            </a:r>
          </a:p>
        </p:txBody>
      </p:sp>
      <p:sp>
        <p:nvSpPr>
          <p:cNvPr id="31754" name="Text Box 19"/>
          <p:cNvSpPr txBox="1">
            <a:spLocks noChangeArrowheads="1"/>
          </p:cNvSpPr>
          <p:nvPr/>
        </p:nvSpPr>
        <p:spPr bwMode="auto">
          <a:xfrm>
            <a:off x="6858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of</a:t>
            </a:r>
          </a:p>
        </p:txBody>
      </p:sp>
      <p:sp>
        <p:nvSpPr>
          <p:cNvPr id="31755" name="Text Box 20"/>
          <p:cNvSpPr txBox="1">
            <a:spLocks noChangeArrowheads="1"/>
          </p:cNvSpPr>
          <p:nvPr/>
        </p:nvSpPr>
        <p:spPr bwMode="auto">
          <a:xfrm>
            <a:off x="7620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31756" name="Line 21"/>
          <p:cNvSpPr>
            <a:spLocks noChangeShapeType="1"/>
          </p:cNvSpPr>
          <p:nvPr/>
        </p:nvSpPr>
        <p:spPr bwMode="auto">
          <a:xfrm flipV="1">
            <a:off x="4572000" y="2362200"/>
            <a:ext cx="1524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7" name="Line 22"/>
          <p:cNvSpPr>
            <a:spLocks noChangeShapeType="1"/>
          </p:cNvSpPr>
          <p:nvPr/>
        </p:nvSpPr>
        <p:spPr bwMode="auto">
          <a:xfrm flipV="1">
            <a:off x="5334000" y="2362200"/>
            <a:ext cx="990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8" name="Line 23"/>
          <p:cNvSpPr>
            <a:spLocks noChangeShapeType="1"/>
          </p:cNvSpPr>
          <p:nvPr/>
        </p:nvSpPr>
        <p:spPr bwMode="auto">
          <a:xfrm flipV="1">
            <a:off x="6248400" y="23622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9" name="Line 24"/>
          <p:cNvSpPr>
            <a:spLocks noChangeShapeType="1"/>
          </p:cNvSpPr>
          <p:nvPr/>
        </p:nvSpPr>
        <p:spPr bwMode="auto">
          <a:xfrm>
            <a:off x="6553200" y="2362200"/>
            <a:ext cx="609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0" name="Line 25"/>
          <p:cNvSpPr>
            <a:spLocks noChangeShapeType="1"/>
          </p:cNvSpPr>
          <p:nvPr/>
        </p:nvSpPr>
        <p:spPr bwMode="auto">
          <a:xfrm>
            <a:off x="6705600" y="2362200"/>
            <a:ext cx="1295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1" name="Text Box 26"/>
          <p:cNvSpPr txBox="1">
            <a:spLocks noChangeArrowheads="1"/>
          </p:cNvSpPr>
          <p:nvPr/>
        </p:nvSpPr>
        <p:spPr bwMode="auto">
          <a:xfrm>
            <a:off x="54864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dotdot</a:t>
            </a:r>
          </a:p>
        </p:txBody>
      </p:sp>
      <p:sp>
        <p:nvSpPr>
          <p:cNvPr id="31762" name="Text Box 27"/>
          <p:cNvSpPr txBox="1">
            <a:spLocks noChangeArrowheads="1"/>
          </p:cNvSpPr>
          <p:nvPr/>
        </p:nvSpPr>
        <p:spPr bwMode="auto">
          <a:xfrm>
            <a:off x="64008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31763" name="Text Box 28"/>
          <p:cNvSpPr txBox="1">
            <a:spLocks noChangeArrowheads="1"/>
          </p:cNvSpPr>
          <p:nvPr/>
        </p:nvSpPr>
        <p:spPr bwMode="auto">
          <a:xfrm>
            <a:off x="46482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31764" name="Line 29"/>
          <p:cNvSpPr>
            <a:spLocks noChangeShapeType="1"/>
          </p:cNvSpPr>
          <p:nvPr/>
        </p:nvSpPr>
        <p:spPr bwMode="auto">
          <a:xfrm flipV="1">
            <a:off x="59436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5" name="Line 30"/>
          <p:cNvSpPr>
            <a:spLocks noChangeShapeType="1"/>
          </p:cNvSpPr>
          <p:nvPr/>
        </p:nvSpPr>
        <p:spPr bwMode="auto">
          <a:xfrm flipV="1">
            <a:off x="5257800" y="2895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6" name="Line 31"/>
          <p:cNvSpPr>
            <a:spLocks noChangeShapeType="1"/>
          </p:cNvSpPr>
          <p:nvPr/>
        </p:nvSpPr>
        <p:spPr bwMode="auto">
          <a:xfrm>
            <a:off x="6096000" y="28956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7" name="Text Box 32"/>
          <p:cNvSpPr txBox="1">
            <a:spLocks noChangeArrowheads="1"/>
          </p:cNvSpPr>
          <p:nvPr/>
        </p:nvSpPr>
        <p:spPr bwMode="auto">
          <a:xfrm>
            <a:off x="1676400" y="1524001"/>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r">
              <a:spcBef>
                <a:spcPct val="50000"/>
              </a:spcBef>
              <a:buFontTx/>
              <a:buNone/>
            </a:pPr>
            <a:r>
              <a:rPr lang="en-US" altLang="zh-CN" sz="1800" i="1">
                <a:solidFill>
                  <a:srgbClr val="FF00FF"/>
                </a:solidFill>
                <a:latin typeface="Garamond" panose="02020404030301010803" pitchFamily="18" charset="0"/>
                <a:ea typeface="宋体" panose="02010600030101010101" pitchFamily="2" charset="-122"/>
              </a:rPr>
              <a:t>Match !</a:t>
            </a:r>
            <a:endPar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31768" name="Rectangle 33"/>
          <p:cNvSpPr>
            <a:spLocks noGrp="1"/>
          </p:cNvSpPr>
          <p:nvPr>
            <p:ph type="title" idx="4294967295"/>
          </p:nvPr>
        </p:nvSpPr>
        <p:spPr/>
        <p:txBody>
          <a:bodyPr/>
          <a:lstStyle/>
          <a:p>
            <a:endParaRPr lang="en-US" altLang="zh-CN"/>
          </a:p>
        </p:txBody>
      </p:sp>
    </p:spTree>
    <p:extLst>
      <p:ext uri="{BB962C8B-B14F-4D97-AF65-F5344CB8AC3E}">
        <p14:creationId xmlns:p14="http://schemas.microsoft.com/office/powerpoint/2010/main" val="249048247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3"/>
          <p:cNvSpPr>
            <a:spLocks noChangeShapeType="1"/>
          </p:cNvSpPr>
          <p:nvPr/>
        </p:nvSpPr>
        <p:spPr bwMode="auto">
          <a:xfrm flipH="1">
            <a:off x="8077200" y="5029200"/>
            <a:ext cx="0" cy="457200"/>
          </a:xfrm>
          <a:prstGeom prst="line">
            <a:avLst/>
          </a:prstGeom>
          <a:noFill/>
          <a:ln w="28575">
            <a:solidFill>
              <a:srgbClr val="A5002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771" name="Group 4"/>
          <p:cNvGrpSpPr>
            <a:grpSpLocks/>
          </p:cNvGrpSpPr>
          <p:nvPr/>
        </p:nvGrpSpPr>
        <p:grpSpPr bwMode="auto">
          <a:xfrm>
            <a:off x="3657600" y="5486401"/>
            <a:ext cx="4953000" cy="346075"/>
            <a:chOff x="288" y="144"/>
            <a:chExt cx="2688" cy="218"/>
          </a:xfrm>
        </p:grpSpPr>
        <p:sp>
          <p:nvSpPr>
            <p:cNvPr id="32793" name="Text Box 5"/>
            <p:cNvSpPr txBox="1">
              <a:spLocks noChangeArrowheads="1"/>
            </p:cNvSpPr>
            <p:nvPr/>
          </p:nvSpPr>
          <p:spPr bwMode="auto">
            <a:xfrm>
              <a:off x="288" y="144"/>
              <a:ext cx="384"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array</a:t>
              </a:r>
            </a:p>
          </p:txBody>
        </p:sp>
        <p:sp>
          <p:nvSpPr>
            <p:cNvPr id="32794" name="Text Box 6"/>
            <p:cNvSpPr txBox="1">
              <a:spLocks noChangeArrowheads="1"/>
            </p:cNvSpPr>
            <p:nvPr/>
          </p:nvSpPr>
          <p:spPr bwMode="auto">
            <a:xfrm>
              <a:off x="672"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32795" name="Text Box 7"/>
            <p:cNvSpPr txBox="1">
              <a:spLocks noChangeArrowheads="1"/>
            </p:cNvSpPr>
            <p:nvPr/>
          </p:nvSpPr>
          <p:spPr bwMode="auto">
            <a:xfrm>
              <a:off x="864"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32796" name="Text Box 8"/>
            <p:cNvSpPr txBox="1">
              <a:spLocks noChangeArrowheads="1"/>
            </p:cNvSpPr>
            <p:nvPr/>
          </p:nvSpPr>
          <p:spPr bwMode="auto">
            <a:xfrm>
              <a:off x="2448" y="144"/>
              <a:ext cx="528"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integer</a:t>
              </a:r>
            </a:p>
          </p:txBody>
        </p:sp>
        <p:sp>
          <p:nvSpPr>
            <p:cNvPr id="32797" name="Text Box 9"/>
            <p:cNvSpPr txBox="1">
              <a:spLocks noChangeArrowheads="1"/>
            </p:cNvSpPr>
            <p:nvPr/>
          </p:nvSpPr>
          <p:spPr bwMode="auto">
            <a:xfrm>
              <a:off x="1200" y="144"/>
              <a:ext cx="48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dotdot</a:t>
              </a:r>
            </a:p>
          </p:txBody>
        </p:sp>
        <p:sp>
          <p:nvSpPr>
            <p:cNvPr id="32798" name="Text Box 10"/>
            <p:cNvSpPr txBox="1">
              <a:spLocks noChangeArrowheads="1"/>
            </p:cNvSpPr>
            <p:nvPr/>
          </p:nvSpPr>
          <p:spPr bwMode="auto">
            <a:xfrm>
              <a:off x="1680"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32799" name="Text Box 11"/>
            <p:cNvSpPr txBox="1">
              <a:spLocks noChangeArrowheads="1"/>
            </p:cNvSpPr>
            <p:nvPr/>
          </p:nvSpPr>
          <p:spPr bwMode="auto">
            <a:xfrm>
              <a:off x="2016"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32800" name="Text Box 12"/>
            <p:cNvSpPr txBox="1">
              <a:spLocks noChangeArrowheads="1"/>
            </p:cNvSpPr>
            <p:nvPr/>
          </p:nvSpPr>
          <p:spPr bwMode="auto">
            <a:xfrm>
              <a:off x="2208" y="144"/>
              <a:ext cx="24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of</a:t>
              </a:r>
            </a:p>
          </p:txBody>
        </p:sp>
      </p:grpSp>
      <p:sp>
        <p:nvSpPr>
          <p:cNvPr id="32772" name="Line 13"/>
          <p:cNvSpPr>
            <a:spLocks noChangeShapeType="1"/>
          </p:cNvSpPr>
          <p:nvPr/>
        </p:nvSpPr>
        <p:spPr bwMode="auto">
          <a:xfrm flipV="1">
            <a:off x="8077200" y="2895600"/>
            <a:ext cx="0" cy="381000"/>
          </a:xfrm>
          <a:prstGeom prst="line">
            <a:avLst/>
          </a:prstGeom>
          <a:noFill/>
          <a:ln w="28575">
            <a:solidFill>
              <a:srgbClr val="0066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3" name="Text Box 14"/>
          <p:cNvSpPr txBox="1">
            <a:spLocks noChangeArrowheads="1"/>
          </p:cNvSpPr>
          <p:nvPr/>
        </p:nvSpPr>
        <p:spPr bwMode="auto">
          <a:xfrm>
            <a:off x="5943600" y="1981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32774" name="Text Box 15"/>
          <p:cNvSpPr txBox="1">
            <a:spLocks noChangeArrowheads="1"/>
          </p:cNvSpPr>
          <p:nvPr/>
        </p:nvSpPr>
        <p:spPr bwMode="auto">
          <a:xfrm>
            <a:off x="5486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simple</a:t>
            </a:r>
          </a:p>
        </p:txBody>
      </p:sp>
      <p:sp>
        <p:nvSpPr>
          <p:cNvPr id="32775" name="Text Box 16"/>
          <p:cNvSpPr txBox="1">
            <a:spLocks noChangeArrowheads="1"/>
          </p:cNvSpPr>
          <p:nvPr/>
        </p:nvSpPr>
        <p:spPr bwMode="auto">
          <a:xfrm>
            <a:off x="6248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32776" name="Text Box 17"/>
          <p:cNvSpPr txBox="1">
            <a:spLocks noChangeArrowheads="1"/>
          </p:cNvSpPr>
          <p:nvPr/>
        </p:nvSpPr>
        <p:spPr bwMode="auto">
          <a:xfrm>
            <a:off x="48006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32777" name="Text Box 18"/>
          <p:cNvSpPr txBox="1">
            <a:spLocks noChangeArrowheads="1"/>
          </p:cNvSpPr>
          <p:nvPr/>
        </p:nvSpPr>
        <p:spPr bwMode="auto">
          <a:xfrm>
            <a:off x="41148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array</a:t>
            </a:r>
          </a:p>
        </p:txBody>
      </p:sp>
      <p:sp>
        <p:nvSpPr>
          <p:cNvPr id="32778" name="Text Box 19"/>
          <p:cNvSpPr txBox="1">
            <a:spLocks noChangeArrowheads="1"/>
          </p:cNvSpPr>
          <p:nvPr/>
        </p:nvSpPr>
        <p:spPr bwMode="auto">
          <a:xfrm>
            <a:off x="6858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of</a:t>
            </a:r>
          </a:p>
        </p:txBody>
      </p:sp>
      <p:sp>
        <p:nvSpPr>
          <p:cNvPr id="32779" name="Text Box 20"/>
          <p:cNvSpPr txBox="1">
            <a:spLocks noChangeArrowheads="1"/>
          </p:cNvSpPr>
          <p:nvPr/>
        </p:nvSpPr>
        <p:spPr bwMode="auto">
          <a:xfrm>
            <a:off x="7620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32780" name="Line 21"/>
          <p:cNvSpPr>
            <a:spLocks noChangeShapeType="1"/>
          </p:cNvSpPr>
          <p:nvPr/>
        </p:nvSpPr>
        <p:spPr bwMode="auto">
          <a:xfrm flipV="1">
            <a:off x="4572000" y="2362200"/>
            <a:ext cx="1524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1" name="Line 22"/>
          <p:cNvSpPr>
            <a:spLocks noChangeShapeType="1"/>
          </p:cNvSpPr>
          <p:nvPr/>
        </p:nvSpPr>
        <p:spPr bwMode="auto">
          <a:xfrm flipV="1">
            <a:off x="5334000" y="2362200"/>
            <a:ext cx="990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2" name="Line 23"/>
          <p:cNvSpPr>
            <a:spLocks noChangeShapeType="1"/>
          </p:cNvSpPr>
          <p:nvPr/>
        </p:nvSpPr>
        <p:spPr bwMode="auto">
          <a:xfrm flipV="1">
            <a:off x="6248400" y="23622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3" name="Line 24"/>
          <p:cNvSpPr>
            <a:spLocks noChangeShapeType="1"/>
          </p:cNvSpPr>
          <p:nvPr/>
        </p:nvSpPr>
        <p:spPr bwMode="auto">
          <a:xfrm>
            <a:off x="6553200" y="2362200"/>
            <a:ext cx="609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4" name="Line 25"/>
          <p:cNvSpPr>
            <a:spLocks noChangeShapeType="1"/>
          </p:cNvSpPr>
          <p:nvPr/>
        </p:nvSpPr>
        <p:spPr bwMode="auto">
          <a:xfrm>
            <a:off x="6705600" y="2362200"/>
            <a:ext cx="1295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5" name="Text Box 26"/>
          <p:cNvSpPr txBox="1">
            <a:spLocks noChangeArrowheads="1"/>
          </p:cNvSpPr>
          <p:nvPr/>
        </p:nvSpPr>
        <p:spPr bwMode="auto">
          <a:xfrm>
            <a:off x="54864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dotdot</a:t>
            </a:r>
          </a:p>
        </p:txBody>
      </p:sp>
      <p:sp>
        <p:nvSpPr>
          <p:cNvPr id="32786" name="Text Box 27"/>
          <p:cNvSpPr txBox="1">
            <a:spLocks noChangeArrowheads="1"/>
          </p:cNvSpPr>
          <p:nvPr/>
        </p:nvSpPr>
        <p:spPr bwMode="auto">
          <a:xfrm>
            <a:off x="64008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32787" name="Text Box 28"/>
          <p:cNvSpPr txBox="1">
            <a:spLocks noChangeArrowheads="1"/>
          </p:cNvSpPr>
          <p:nvPr/>
        </p:nvSpPr>
        <p:spPr bwMode="auto">
          <a:xfrm>
            <a:off x="46482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32788" name="Line 29"/>
          <p:cNvSpPr>
            <a:spLocks noChangeShapeType="1"/>
          </p:cNvSpPr>
          <p:nvPr/>
        </p:nvSpPr>
        <p:spPr bwMode="auto">
          <a:xfrm flipV="1">
            <a:off x="59436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9" name="Line 30"/>
          <p:cNvSpPr>
            <a:spLocks noChangeShapeType="1"/>
          </p:cNvSpPr>
          <p:nvPr/>
        </p:nvSpPr>
        <p:spPr bwMode="auto">
          <a:xfrm flipV="1">
            <a:off x="5257800" y="2895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0" name="Line 31"/>
          <p:cNvSpPr>
            <a:spLocks noChangeShapeType="1"/>
          </p:cNvSpPr>
          <p:nvPr/>
        </p:nvSpPr>
        <p:spPr bwMode="auto">
          <a:xfrm>
            <a:off x="6096000" y="28956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1" name="Text Box 32"/>
          <p:cNvSpPr txBox="1">
            <a:spLocks noChangeArrowheads="1"/>
          </p:cNvSpPr>
          <p:nvPr/>
        </p:nvSpPr>
        <p:spPr bwMode="auto">
          <a:xfrm>
            <a:off x="1676400" y="1524001"/>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r">
              <a:spcBef>
                <a:spcPct val="50000"/>
              </a:spcBef>
              <a:buFontTx/>
              <a:buNone/>
            </a:pPr>
            <a:r>
              <a:rPr lang="en-US" altLang="zh-CN" sz="1800" i="1">
                <a:solidFill>
                  <a:srgbClr val="FF00FF"/>
                </a:solidFill>
                <a:latin typeface="Garamond" panose="02020404030301010803" pitchFamily="18" charset="0"/>
                <a:ea typeface="宋体" panose="02010600030101010101" pitchFamily="2" charset="-122"/>
              </a:rPr>
              <a:t>Derive with "type </a:t>
            </a:r>
            <a:r>
              <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rPr>
              <a:t> simple"</a:t>
            </a:r>
          </a:p>
        </p:txBody>
      </p:sp>
      <p:sp>
        <p:nvSpPr>
          <p:cNvPr id="32792" name="Rectangle 33"/>
          <p:cNvSpPr>
            <a:spLocks noGrp="1"/>
          </p:cNvSpPr>
          <p:nvPr>
            <p:ph type="title" idx="4294967295"/>
          </p:nvPr>
        </p:nvSpPr>
        <p:spPr/>
        <p:txBody>
          <a:bodyPr/>
          <a:lstStyle/>
          <a:p>
            <a:endParaRPr lang="en-US" altLang="zh-CN"/>
          </a:p>
        </p:txBody>
      </p:sp>
    </p:spTree>
    <p:extLst>
      <p:ext uri="{BB962C8B-B14F-4D97-AF65-F5344CB8AC3E}">
        <p14:creationId xmlns:p14="http://schemas.microsoft.com/office/powerpoint/2010/main" val="287417292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3"/>
          <p:cNvSpPr>
            <a:spLocks noChangeShapeType="1"/>
          </p:cNvSpPr>
          <p:nvPr/>
        </p:nvSpPr>
        <p:spPr bwMode="auto">
          <a:xfrm flipH="1">
            <a:off x="8077200" y="5029200"/>
            <a:ext cx="0" cy="457200"/>
          </a:xfrm>
          <a:prstGeom prst="line">
            <a:avLst/>
          </a:prstGeom>
          <a:noFill/>
          <a:ln w="28575">
            <a:solidFill>
              <a:srgbClr val="A5002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795" name="Group 4"/>
          <p:cNvGrpSpPr>
            <a:grpSpLocks/>
          </p:cNvGrpSpPr>
          <p:nvPr/>
        </p:nvGrpSpPr>
        <p:grpSpPr bwMode="auto">
          <a:xfrm>
            <a:off x="3657600" y="5486401"/>
            <a:ext cx="4953000" cy="346075"/>
            <a:chOff x="288" y="144"/>
            <a:chExt cx="2688" cy="218"/>
          </a:xfrm>
        </p:grpSpPr>
        <p:sp>
          <p:nvSpPr>
            <p:cNvPr id="33819" name="Text Box 5"/>
            <p:cNvSpPr txBox="1">
              <a:spLocks noChangeArrowheads="1"/>
            </p:cNvSpPr>
            <p:nvPr/>
          </p:nvSpPr>
          <p:spPr bwMode="auto">
            <a:xfrm>
              <a:off x="288" y="144"/>
              <a:ext cx="384"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array</a:t>
              </a:r>
            </a:p>
          </p:txBody>
        </p:sp>
        <p:sp>
          <p:nvSpPr>
            <p:cNvPr id="33820" name="Text Box 6"/>
            <p:cNvSpPr txBox="1">
              <a:spLocks noChangeArrowheads="1"/>
            </p:cNvSpPr>
            <p:nvPr/>
          </p:nvSpPr>
          <p:spPr bwMode="auto">
            <a:xfrm>
              <a:off x="672"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33821" name="Text Box 7"/>
            <p:cNvSpPr txBox="1">
              <a:spLocks noChangeArrowheads="1"/>
            </p:cNvSpPr>
            <p:nvPr/>
          </p:nvSpPr>
          <p:spPr bwMode="auto">
            <a:xfrm>
              <a:off x="864"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33822" name="Text Box 8"/>
            <p:cNvSpPr txBox="1">
              <a:spLocks noChangeArrowheads="1"/>
            </p:cNvSpPr>
            <p:nvPr/>
          </p:nvSpPr>
          <p:spPr bwMode="auto">
            <a:xfrm>
              <a:off x="2448" y="144"/>
              <a:ext cx="528"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integer</a:t>
              </a:r>
            </a:p>
          </p:txBody>
        </p:sp>
        <p:sp>
          <p:nvSpPr>
            <p:cNvPr id="33823" name="Text Box 9"/>
            <p:cNvSpPr txBox="1">
              <a:spLocks noChangeArrowheads="1"/>
            </p:cNvSpPr>
            <p:nvPr/>
          </p:nvSpPr>
          <p:spPr bwMode="auto">
            <a:xfrm>
              <a:off x="1200" y="144"/>
              <a:ext cx="48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dotdot</a:t>
              </a:r>
            </a:p>
          </p:txBody>
        </p:sp>
        <p:sp>
          <p:nvSpPr>
            <p:cNvPr id="33824" name="Text Box 10"/>
            <p:cNvSpPr txBox="1">
              <a:spLocks noChangeArrowheads="1"/>
            </p:cNvSpPr>
            <p:nvPr/>
          </p:nvSpPr>
          <p:spPr bwMode="auto">
            <a:xfrm>
              <a:off x="1680"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33825" name="Text Box 11"/>
            <p:cNvSpPr txBox="1">
              <a:spLocks noChangeArrowheads="1"/>
            </p:cNvSpPr>
            <p:nvPr/>
          </p:nvSpPr>
          <p:spPr bwMode="auto">
            <a:xfrm>
              <a:off x="2016"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33826" name="Text Box 12"/>
            <p:cNvSpPr txBox="1">
              <a:spLocks noChangeArrowheads="1"/>
            </p:cNvSpPr>
            <p:nvPr/>
          </p:nvSpPr>
          <p:spPr bwMode="auto">
            <a:xfrm>
              <a:off x="2208" y="144"/>
              <a:ext cx="24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of</a:t>
              </a:r>
            </a:p>
          </p:txBody>
        </p:sp>
      </p:grpSp>
      <p:sp>
        <p:nvSpPr>
          <p:cNvPr id="33796" name="Line 13"/>
          <p:cNvSpPr>
            <a:spLocks noChangeShapeType="1"/>
          </p:cNvSpPr>
          <p:nvPr/>
        </p:nvSpPr>
        <p:spPr bwMode="auto">
          <a:xfrm flipV="1">
            <a:off x="8077200" y="3429000"/>
            <a:ext cx="0" cy="381000"/>
          </a:xfrm>
          <a:prstGeom prst="line">
            <a:avLst/>
          </a:prstGeom>
          <a:noFill/>
          <a:ln w="28575">
            <a:solidFill>
              <a:srgbClr val="0066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7" name="Text Box 14"/>
          <p:cNvSpPr txBox="1">
            <a:spLocks noChangeArrowheads="1"/>
          </p:cNvSpPr>
          <p:nvPr/>
        </p:nvSpPr>
        <p:spPr bwMode="auto">
          <a:xfrm>
            <a:off x="5943600" y="1981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33798" name="Text Box 15"/>
          <p:cNvSpPr txBox="1">
            <a:spLocks noChangeArrowheads="1"/>
          </p:cNvSpPr>
          <p:nvPr/>
        </p:nvSpPr>
        <p:spPr bwMode="auto">
          <a:xfrm>
            <a:off x="5486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simple</a:t>
            </a:r>
          </a:p>
        </p:txBody>
      </p:sp>
      <p:sp>
        <p:nvSpPr>
          <p:cNvPr id="33799" name="Text Box 16"/>
          <p:cNvSpPr txBox="1">
            <a:spLocks noChangeArrowheads="1"/>
          </p:cNvSpPr>
          <p:nvPr/>
        </p:nvSpPr>
        <p:spPr bwMode="auto">
          <a:xfrm>
            <a:off x="62484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33800" name="Text Box 17"/>
          <p:cNvSpPr txBox="1">
            <a:spLocks noChangeArrowheads="1"/>
          </p:cNvSpPr>
          <p:nvPr/>
        </p:nvSpPr>
        <p:spPr bwMode="auto">
          <a:xfrm>
            <a:off x="48006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33801" name="Text Box 18"/>
          <p:cNvSpPr txBox="1">
            <a:spLocks noChangeArrowheads="1"/>
          </p:cNvSpPr>
          <p:nvPr/>
        </p:nvSpPr>
        <p:spPr bwMode="auto">
          <a:xfrm>
            <a:off x="41148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array</a:t>
            </a:r>
          </a:p>
        </p:txBody>
      </p:sp>
      <p:sp>
        <p:nvSpPr>
          <p:cNvPr id="33802" name="Text Box 19"/>
          <p:cNvSpPr txBox="1">
            <a:spLocks noChangeArrowheads="1"/>
          </p:cNvSpPr>
          <p:nvPr/>
        </p:nvSpPr>
        <p:spPr bwMode="auto">
          <a:xfrm>
            <a:off x="6858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of</a:t>
            </a:r>
          </a:p>
        </p:txBody>
      </p:sp>
      <p:sp>
        <p:nvSpPr>
          <p:cNvPr id="33803" name="Text Box 20"/>
          <p:cNvSpPr txBox="1">
            <a:spLocks noChangeArrowheads="1"/>
          </p:cNvSpPr>
          <p:nvPr/>
        </p:nvSpPr>
        <p:spPr bwMode="auto">
          <a:xfrm>
            <a:off x="7620000" y="25146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33804" name="Line 21"/>
          <p:cNvSpPr>
            <a:spLocks noChangeShapeType="1"/>
          </p:cNvSpPr>
          <p:nvPr/>
        </p:nvSpPr>
        <p:spPr bwMode="auto">
          <a:xfrm flipV="1">
            <a:off x="4572000" y="2362200"/>
            <a:ext cx="1524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5" name="Line 22"/>
          <p:cNvSpPr>
            <a:spLocks noChangeShapeType="1"/>
          </p:cNvSpPr>
          <p:nvPr/>
        </p:nvSpPr>
        <p:spPr bwMode="auto">
          <a:xfrm flipV="1">
            <a:off x="5334000" y="2362200"/>
            <a:ext cx="990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6" name="Line 23"/>
          <p:cNvSpPr>
            <a:spLocks noChangeShapeType="1"/>
          </p:cNvSpPr>
          <p:nvPr/>
        </p:nvSpPr>
        <p:spPr bwMode="auto">
          <a:xfrm flipV="1">
            <a:off x="6248400" y="23622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7" name="Line 24"/>
          <p:cNvSpPr>
            <a:spLocks noChangeShapeType="1"/>
          </p:cNvSpPr>
          <p:nvPr/>
        </p:nvSpPr>
        <p:spPr bwMode="auto">
          <a:xfrm>
            <a:off x="6553200" y="2362200"/>
            <a:ext cx="609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8" name="Line 25"/>
          <p:cNvSpPr>
            <a:spLocks noChangeShapeType="1"/>
          </p:cNvSpPr>
          <p:nvPr/>
        </p:nvSpPr>
        <p:spPr bwMode="auto">
          <a:xfrm>
            <a:off x="6705600" y="2362200"/>
            <a:ext cx="1295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9" name="Text Box 26"/>
          <p:cNvSpPr txBox="1">
            <a:spLocks noChangeArrowheads="1"/>
          </p:cNvSpPr>
          <p:nvPr/>
        </p:nvSpPr>
        <p:spPr bwMode="auto">
          <a:xfrm>
            <a:off x="54864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dotdot</a:t>
            </a:r>
          </a:p>
        </p:txBody>
      </p:sp>
      <p:sp>
        <p:nvSpPr>
          <p:cNvPr id="33810" name="Text Box 27"/>
          <p:cNvSpPr txBox="1">
            <a:spLocks noChangeArrowheads="1"/>
          </p:cNvSpPr>
          <p:nvPr/>
        </p:nvSpPr>
        <p:spPr bwMode="auto">
          <a:xfrm>
            <a:off x="64008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33811" name="Text Box 28"/>
          <p:cNvSpPr txBox="1">
            <a:spLocks noChangeArrowheads="1"/>
          </p:cNvSpPr>
          <p:nvPr/>
        </p:nvSpPr>
        <p:spPr bwMode="auto">
          <a:xfrm>
            <a:off x="46482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33812" name="Line 29"/>
          <p:cNvSpPr>
            <a:spLocks noChangeShapeType="1"/>
          </p:cNvSpPr>
          <p:nvPr/>
        </p:nvSpPr>
        <p:spPr bwMode="auto">
          <a:xfrm flipV="1">
            <a:off x="59436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3" name="Line 30"/>
          <p:cNvSpPr>
            <a:spLocks noChangeShapeType="1"/>
          </p:cNvSpPr>
          <p:nvPr/>
        </p:nvSpPr>
        <p:spPr bwMode="auto">
          <a:xfrm flipV="1">
            <a:off x="5257800" y="2895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4" name="Line 31"/>
          <p:cNvSpPr>
            <a:spLocks noChangeShapeType="1"/>
          </p:cNvSpPr>
          <p:nvPr/>
        </p:nvSpPr>
        <p:spPr bwMode="auto">
          <a:xfrm>
            <a:off x="6096000" y="28956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5" name="Text Box 32"/>
          <p:cNvSpPr txBox="1">
            <a:spLocks noChangeArrowheads="1"/>
          </p:cNvSpPr>
          <p:nvPr/>
        </p:nvSpPr>
        <p:spPr bwMode="auto">
          <a:xfrm>
            <a:off x="7620000" y="3124201"/>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simple</a:t>
            </a:r>
          </a:p>
        </p:txBody>
      </p:sp>
      <p:sp>
        <p:nvSpPr>
          <p:cNvPr id="33816" name="Line 33"/>
          <p:cNvSpPr>
            <a:spLocks noChangeShapeType="1"/>
          </p:cNvSpPr>
          <p:nvPr/>
        </p:nvSpPr>
        <p:spPr bwMode="auto">
          <a:xfrm flipV="1">
            <a:off x="80772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7" name="Text Box 34"/>
          <p:cNvSpPr txBox="1">
            <a:spLocks noChangeArrowheads="1"/>
          </p:cNvSpPr>
          <p:nvPr/>
        </p:nvSpPr>
        <p:spPr bwMode="auto">
          <a:xfrm>
            <a:off x="1676400" y="1524001"/>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r">
              <a:spcBef>
                <a:spcPct val="50000"/>
              </a:spcBef>
              <a:buFontTx/>
              <a:buNone/>
            </a:pPr>
            <a:r>
              <a:rPr lang="en-US" altLang="zh-CN" sz="1800" i="1">
                <a:solidFill>
                  <a:srgbClr val="FF00FF"/>
                </a:solidFill>
                <a:latin typeface="Garamond" panose="02020404030301010803" pitchFamily="18" charset="0"/>
                <a:ea typeface="宋体" panose="02010600030101010101" pitchFamily="2" charset="-122"/>
              </a:rPr>
              <a:t>Derive with "simple </a:t>
            </a:r>
            <a:r>
              <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rPr>
              <a:t> </a:t>
            </a:r>
            <a:r>
              <a:rPr lang="en-US" altLang="zh-CN" sz="1800" b="1" i="1">
                <a:solidFill>
                  <a:srgbClr val="FF00FF"/>
                </a:solidFill>
                <a:latin typeface="Garamond" panose="02020404030301010803" pitchFamily="18" charset="0"/>
                <a:ea typeface="宋体" panose="02010600030101010101" pitchFamily="2" charset="-122"/>
                <a:sym typeface="Symbol" panose="05050102010706020507" pitchFamily="18" charset="2"/>
              </a:rPr>
              <a:t>integer</a:t>
            </a:r>
            <a:r>
              <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rPr>
              <a:t>"</a:t>
            </a:r>
          </a:p>
        </p:txBody>
      </p:sp>
      <p:sp>
        <p:nvSpPr>
          <p:cNvPr id="33818" name="Rectangle 35"/>
          <p:cNvSpPr>
            <a:spLocks noGrp="1"/>
          </p:cNvSpPr>
          <p:nvPr>
            <p:ph type="title" idx="4294967295"/>
          </p:nvPr>
        </p:nvSpPr>
        <p:spPr/>
        <p:txBody>
          <a:bodyPr/>
          <a:lstStyle/>
          <a:p>
            <a:endParaRPr lang="en-US" altLang="zh-CN"/>
          </a:p>
        </p:txBody>
      </p:sp>
    </p:spTree>
    <p:extLst>
      <p:ext uri="{BB962C8B-B14F-4D97-AF65-F5344CB8AC3E}">
        <p14:creationId xmlns:p14="http://schemas.microsoft.com/office/powerpoint/2010/main" val="418442059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3"/>
          <p:cNvSpPr>
            <a:spLocks noChangeShapeType="1"/>
          </p:cNvSpPr>
          <p:nvPr/>
        </p:nvSpPr>
        <p:spPr bwMode="auto">
          <a:xfrm flipH="1">
            <a:off x="8077200" y="5029200"/>
            <a:ext cx="0" cy="457200"/>
          </a:xfrm>
          <a:prstGeom prst="line">
            <a:avLst/>
          </a:prstGeom>
          <a:noFill/>
          <a:ln w="28575">
            <a:solidFill>
              <a:srgbClr val="A5002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4819" name="Group 4"/>
          <p:cNvGrpSpPr>
            <a:grpSpLocks/>
          </p:cNvGrpSpPr>
          <p:nvPr/>
        </p:nvGrpSpPr>
        <p:grpSpPr bwMode="auto">
          <a:xfrm>
            <a:off x="3657600" y="5486401"/>
            <a:ext cx="4953000" cy="346075"/>
            <a:chOff x="288" y="144"/>
            <a:chExt cx="2688" cy="218"/>
          </a:xfrm>
        </p:grpSpPr>
        <p:sp>
          <p:nvSpPr>
            <p:cNvPr id="34846" name="Text Box 5"/>
            <p:cNvSpPr txBox="1">
              <a:spLocks noChangeArrowheads="1"/>
            </p:cNvSpPr>
            <p:nvPr/>
          </p:nvSpPr>
          <p:spPr bwMode="auto">
            <a:xfrm>
              <a:off x="288" y="144"/>
              <a:ext cx="384"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array</a:t>
              </a:r>
            </a:p>
          </p:txBody>
        </p:sp>
        <p:sp>
          <p:nvSpPr>
            <p:cNvPr id="34847" name="Text Box 6"/>
            <p:cNvSpPr txBox="1">
              <a:spLocks noChangeArrowheads="1"/>
            </p:cNvSpPr>
            <p:nvPr/>
          </p:nvSpPr>
          <p:spPr bwMode="auto">
            <a:xfrm>
              <a:off x="672"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34848" name="Text Box 7"/>
            <p:cNvSpPr txBox="1">
              <a:spLocks noChangeArrowheads="1"/>
            </p:cNvSpPr>
            <p:nvPr/>
          </p:nvSpPr>
          <p:spPr bwMode="auto">
            <a:xfrm>
              <a:off x="864"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34849" name="Text Box 8"/>
            <p:cNvSpPr txBox="1">
              <a:spLocks noChangeArrowheads="1"/>
            </p:cNvSpPr>
            <p:nvPr/>
          </p:nvSpPr>
          <p:spPr bwMode="auto">
            <a:xfrm>
              <a:off x="2448" y="144"/>
              <a:ext cx="528"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integer</a:t>
              </a:r>
            </a:p>
          </p:txBody>
        </p:sp>
        <p:sp>
          <p:nvSpPr>
            <p:cNvPr id="34850" name="Text Box 9"/>
            <p:cNvSpPr txBox="1">
              <a:spLocks noChangeArrowheads="1"/>
            </p:cNvSpPr>
            <p:nvPr/>
          </p:nvSpPr>
          <p:spPr bwMode="auto">
            <a:xfrm>
              <a:off x="1200" y="144"/>
              <a:ext cx="48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dotdot</a:t>
              </a:r>
            </a:p>
          </p:txBody>
        </p:sp>
        <p:sp>
          <p:nvSpPr>
            <p:cNvPr id="34851" name="Text Box 10"/>
            <p:cNvSpPr txBox="1">
              <a:spLocks noChangeArrowheads="1"/>
            </p:cNvSpPr>
            <p:nvPr/>
          </p:nvSpPr>
          <p:spPr bwMode="auto">
            <a:xfrm>
              <a:off x="1680" y="144"/>
              <a:ext cx="336"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num</a:t>
              </a:r>
            </a:p>
          </p:txBody>
        </p:sp>
        <p:sp>
          <p:nvSpPr>
            <p:cNvPr id="34852" name="Text Box 11"/>
            <p:cNvSpPr txBox="1">
              <a:spLocks noChangeArrowheads="1"/>
            </p:cNvSpPr>
            <p:nvPr/>
          </p:nvSpPr>
          <p:spPr bwMode="auto">
            <a:xfrm>
              <a:off x="2016" y="144"/>
              <a:ext cx="192"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a:t>
              </a:r>
            </a:p>
          </p:txBody>
        </p:sp>
        <p:sp>
          <p:nvSpPr>
            <p:cNvPr id="34853" name="Text Box 12"/>
            <p:cNvSpPr txBox="1">
              <a:spLocks noChangeArrowheads="1"/>
            </p:cNvSpPr>
            <p:nvPr/>
          </p:nvSpPr>
          <p:spPr bwMode="auto">
            <a:xfrm>
              <a:off x="2208" y="144"/>
              <a:ext cx="240" cy="218"/>
            </a:xfrm>
            <a:prstGeom prst="rect">
              <a:avLst/>
            </a:prstGeom>
            <a:solidFill>
              <a:schemeClr val="bg1"/>
            </a:solidFill>
            <a:ln w="9525">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600" b="1">
                  <a:latin typeface="Arial" panose="020B0604020202020204" pitchFamily="34" charset="0"/>
                  <a:ea typeface="宋体" panose="02010600030101010101" pitchFamily="2" charset="-122"/>
                </a:rPr>
                <a:t>of</a:t>
              </a:r>
            </a:p>
          </p:txBody>
        </p:sp>
      </p:grpSp>
      <p:sp>
        <p:nvSpPr>
          <p:cNvPr id="34820" name="Line 13"/>
          <p:cNvSpPr>
            <a:spLocks noChangeShapeType="1"/>
          </p:cNvSpPr>
          <p:nvPr/>
        </p:nvSpPr>
        <p:spPr bwMode="auto">
          <a:xfrm flipV="1">
            <a:off x="8077200" y="4038600"/>
            <a:ext cx="0" cy="381000"/>
          </a:xfrm>
          <a:prstGeom prst="line">
            <a:avLst/>
          </a:prstGeom>
          <a:noFill/>
          <a:ln w="28575">
            <a:solidFill>
              <a:srgbClr val="0066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4821" name="Group 14"/>
          <p:cNvGrpSpPr>
            <a:grpSpLocks/>
          </p:cNvGrpSpPr>
          <p:nvPr/>
        </p:nvGrpSpPr>
        <p:grpSpPr bwMode="auto">
          <a:xfrm>
            <a:off x="4114800" y="1981201"/>
            <a:ext cx="4495800" cy="2119313"/>
            <a:chOff x="1440" y="1632"/>
            <a:chExt cx="2832" cy="1335"/>
          </a:xfrm>
        </p:grpSpPr>
        <p:sp>
          <p:nvSpPr>
            <p:cNvPr id="34824" name="Text Box 15"/>
            <p:cNvSpPr txBox="1">
              <a:spLocks noChangeArrowheads="1"/>
            </p:cNvSpPr>
            <p:nvPr/>
          </p:nvSpPr>
          <p:spPr bwMode="auto">
            <a:xfrm>
              <a:off x="2592" y="163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34825" name="Text Box 16"/>
            <p:cNvSpPr txBox="1">
              <a:spLocks noChangeArrowheads="1"/>
            </p:cNvSpPr>
            <p:nvPr/>
          </p:nvSpPr>
          <p:spPr bwMode="auto">
            <a:xfrm>
              <a:off x="2304" y="196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simple</a:t>
              </a:r>
            </a:p>
          </p:txBody>
        </p:sp>
        <p:sp>
          <p:nvSpPr>
            <p:cNvPr id="34826" name="Text Box 17"/>
            <p:cNvSpPr txBox="1">
              <a:spLocks noChangeArrowheads="1"/>
            </p:cNvSpPr>
            <p:nvPr/>
          </p:nvSpPr>
          <p:spPr bwMode="auto">
            <a:xfrm>
              <a:off x="2784" y="196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34827" name="Text Box 18"/>
            <p:cNvSpPr txBox="1">
              <a:spLocks noChangeArrowheads="1"/>
            </p:cNvSpPr>
            <p:nvPr/>
          </p:nvSpPr>
          <p:spPr bwMode="auto">
            <a:xfrm>
              <a:off x="1872" y="196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a:t>
              </a:r>
            </a:p>
          </p:txBody>
        </p:sp>
        <p:sp>
          <p:nvSpPr>
            <p:cNvPr id="34828" name="Text Box 19"/>
            <p:cNvSpPr txBox="1">
              <a:spLocks noChangeArrowheads="1"/>
            </p:cNvSpPr>
            <p:nvPr/>
          </p:nvSpPr>
          <p:spPr bwMode="auto">
            <a:xfrm>
              <a:off x="1440" y="196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array</a:t>
              </a:r>
            </a:p>
          </p:txBody>
        </p:sp>
        <p:sp>
          <p:nvSpPr>
            <p:cNvPr id="34829" name="Text Box 20"/>
            <p:cNvSpPr txBox="1">
              <a:spLocks noChangeArrowheads="1"/>
            </p:cNvSpPr>
            <p:nvPr/>
          </p:nvSpPr>
          <p:spPr bwMode="auto">
            <a:xfrm>
              <a:off x="3168" y="196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of</a:t>
              </a:r>
            </a:p>
          </p:txBody>
        </p:sp>
        <p:sp>
          <p:nvSpPr>
            <p:cNvPr id="34830" name="Text Box 21"/>
            <p:cNvSpPr txBox="1">
              <a:spLocks noChangeArrowheads="1"/>
            </p:cNvSpPr>
            <p:nvPr/>
          </p:nvSpPr>
          <p:spPr bwMode="auto">
            <a:xfrm>
              <a:off x="3648" y="196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type</a:t>
              </a:r>
            </a:p>
          </p:txBody>
        </p:sp>
        <p:sp>
          <p:nvSpPr>
            <p:cNvPr id="34831" name="Line 22"/>
            <p:cNvSpPr>
              <a:spLocks noChangeShapeType="1"/>
            </p:cNvSpPr>
            <p:nvPr/>
          </p:nvSpPr>
          <p:spPr bwMode="auto">
            <a:xfrm flipV="1">
              <a:off x="1728" y="1872"/>
              <a:ext cx="96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2" name="Line 23"/>
            <p:cNvSpPr>
              <a:spLocks noChangeShapeType="1"/>
            </p:cNvSpPr>
            <p:nvPr/>
          </p:nvSpPr>
          <p:spPr bwMode="auto">
            <a:xfrm flipV="1">
              <a:off x="2208" y="1872"/>
              <a:ext cx="62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3" name="Line 24"/>
            <p:cNvSpPr>
              <a:spLocks noChangeShapeType="1"/>
            </p:cNvSpPr>
            <p:nvPr/>
          </p:nvSpPr>
          <p:spPr bwMode="auto">
            <a:xfrm flipV="1">
              <a:off x="2784" y="1872"/>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4" name="Line 25"/>
            <p:cNvSpPr>
              <a:spLocks noChangeShapeType="1"/>
            </p:cNvSpPr>
            <p:nvPr/>
          </p:nvSpPr>
          <p:spPr bwMode="auto">
            <a:xfrm>
              <a:off x="2976" y="1872"/>
              <a:ext cx="38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5" name="Line 26"/>
            <p:cNvSpPr>
              <a:spLocks noChangeShapeType="1"/>
            </p:cNvSpPr>
            <p:nvPr/>
          </p:nvSpPr>
          <p:spPr bwMode="auto">
            <a:xfrm>
              <a:off x="3072" y="1872"/>
              <a:ext cx="81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6" name="Text Box 27"/>
            <p:cNvSpPr txBox="1">
              <a:spLocks noChangeArrowheads="1"/>
            </p:cNvSpPr>
            <p:nvPr/>
          </p:nvSpPr>
          <p:spPr bwMode="auto">
            <a:xfrm>
              <a:off x="2304" y="235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dotdot</a:t>
              </a:r>
            </a:p>
          </p:txBody>
        </p:sp>
        <p:sp>
          <p:nvSpPr>
            <p:cNvPr id="34837" name="Text Box 28"/>
            <p:cNvSpPr txBox="1">
              <a:spLocks noChangeArrowheads="1"/>
            </p:cNvSpPr>
            <p:nvPr/>
          </p:nvSpPr>
          <p:spPr bwMode="auto">
            <a:xfrm>
              <a:off x="2880" y="235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34838" name="Text Box 29"/>
            <p:cNvSpPr txBox="1">
              <a:spLocks noChangeArrowheads="1"/>
            </p:cNvSpPr>
            <p:nvPr/>
          </p:nvSpPr>
          <p:spPr bwMode="auto">
            <a:xfrm>
              <a:off x="1776" y="235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num</a:t>
              </a:r>
            </a:p>
          </p:txBody>
        </p:sp>
        <p:sp>
          <p:nvSpPr>
            <p:cNvPr id="34839" name="Line 30"/>
            <p:cNvSpPr>
              <a:spLocks noChangeShapeType="1"/>
            </p:cNvSpPr>
            <p:nvPr/>
          </p:nvSpPr>
          <p:spPr bwMode="auto">
            <a:xfrm flipV="1">
              <a:off x="2592" y="220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0" name="Line 31"/>
            <p:cNvSpPr>
              <a:spLocks noChangeShapeType="1"/>
            </p:cNvSpPr>
            <p:nvPr/>
          </p:nvSpPr>
          <p:spPr bwMode="auto">
            <a:xfrm flipV="1">
              <a:off x="2160" y="2208"/>
              <a:ext cx="33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1" name="Line 32"/>
            <p:cNvSpPr>
              <a:spLocks noChangeShapeType="1"/>
            </p:cNvSpPr>
            <p:nvPr/>
          </p:nvSpPr>
          <p:spPr bwMode="auto">
            <a:xfrm>
              <a:off x="2688" y="2208"/>
              <a:ext cx="38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2" name="Text Box 33"/>
            <p:cNvSpPr txBox="1">
              <a:spLocks noChangeArrowheads="1"/>
            </p:cNvSpPr>
            <p:nvPr/>
          </p:nvSpPr>
          <p:spPr bwMode="auto">
            <a:xfrm>
              <a:off x="3648" y="235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a:latin typeface="Arial" panose="020B0604020202020204" pitchFamily="34" charset="0"/>
                  <a:ea typeface="宋体" panose="02010600030101010101" pitchFamily="2" charset="-122"/>
                </a:rPr>
                <a:t>simple</a:t>
              </a:r>
            </a:p>
          </p:txBody>
        </p:sp>
        <p:sp>
          <p:nvSpPr>
            <p:cNvPr id="34843" name="Text Box 34"/>
            <p:cNvSpPr txBox="1">
              <a:spLocks noChangeArrowheads="1"/>
            </p:cNvSpPr>
            <p:nvPr/>
          </p:nvSpPr>
          <p:spPr bwMode="auto">
            <a:xfrm>
              <a:off x="3600" y="2736"/>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800" b="1">
                  <a:latin typeface="Arial" panose="020B0604020202020204" pitchFamily="34" charset="0"/>
                  <a:ea typeface="宋体" panose="02010600030101010101" pitchFamily="2" charset="-122"/>
                </a:rPr>
                <a:t>integer</a:t>
              </a:r>
            </a:p>
          </p:txBody>
        </p:sp>
        <p:sp>
          <p:nvSpPr>
            <p:cNvPr id="34844" name="Line 35"/>
            <p:cNvSpPr>
              <a:spLocks noChangeShapeType="1"/>
            </p:cNvSpPr>
            <p:nvPr/>
          </p:nvSpPr>
          <p:spPr bwMode="auto">
            <a:xfrm flipV="1">
              <a:off x="3936" y="220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5" name="Line 36"/>
            <p:cNvSpPr>
              <a:spLocks noChangeShapeType="1"/>
            </p:cNvSpPr>
            <p:nvPr/>
          </p:nvSpPr>
          <p:spPr bwMode="auto">
            <a:xfrm flipV="1">
              <a:off x="3936" y="25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822" name="Text Box 37"/>
          <p:cNvSpPr txBox="1">
            <a:spLocks noChangeArrowheads="1"/>
          </p:cNvSpPr>
          <p:nvPr/>
        </p:nvSpPr>
        <p:spPr bwMode="auto">
          <a:xfrm>
            <a:off x="1676400" y="1524001"/>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r">
              <a:spcBef>
                <a:spcPct val="50000"/>
              </a:spcBef>
              <a:buFontTx/>
              <a:buNone/>
            </a:pPr>
            <a:r>
              <a:rPr lang="en-US" altLang="zh-CN" sz="1800" i="1">
                <a:solidFill>
                  <a:srgbClr val="FF00FF"/>
                </a:solidFill>
                <a:latin typeface="Garamond" panose="02020404030301010803" pitchFamily="18" charset="0"/>
                <a:ea typeface="宋体" panose="02010600030101010101" pitchFamily="2" charset="-122"/>
              </a:rPr>
              <a:t>Match and Accept !</a:t>
            </a:r>
            <a:endParaRPr lang="en-US" altLang="zh-CN" sz="1800" i="1">
              <a:solidFill>
                <a:srgbClr val="FF00FF"/>
              </a:solidFill>
              <a:latin typeface="Garamond" panose="02020404030301010803" pitchFamily="18" charset="0"/>
              <a:ea typeface="宋体" panose="02010600030101010101" pitchFamily="2" charset="-122"/>
              <a:sym typeface="Symbol" panose="05050102010706020507" pitchFamily="18" charset="2"/>
            </a:endParaRPr>
          </a:p>
        </p:txBody>
      </p:sp>
      <p:sp>
        <p:nvSpPr>
          <p:cNvPr id="34823" name="Rectangle 38"/>
          <p:cNvSpPr>
            <a:spLocks noGrp="1"/>
          </p:cNvSpPr>
          <p:nvPr>
            <p:ph type="title" idx="4294967295"/>
          </p:nvPr>
        </p:nvSpPr>
        <p:spPr/>
        <p:txBody>
          <a:bodyPr/>
          <a:lstStyle/>
          <a:p>
            <a:endParaRPr lang="en-US" altLang="zh-CN"/>
          </a:p>
        </p:txBody>
      </p:sp>
    </p:spTree>
    <p:extLst>
      <p:ext uri="{BB962C8B-B14F-4D97-AF65-F5344CB8AC3E}">
        <p14:creationId xmlns:p14="http://schemas.microsoft.com/office/powerpoint/2010/main" val="341904686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dirty="0"/>
              <a:t>推导的定义</a:t>
            </a:r>
          </a:p>
        </p:txBody>
      </p:sp>
      <p:sp>
        <p:nvSpPr>
          <p:cNvPr id="41987" name="内容占位符 2"/>
          <p:cNvSpPr>
            <a:spLocks noGrp="1"/>
          </p:cNvSpPr>
          <p:nvPr>
            <p:ph idx="1"/>
          </p:nvPr>
        </p:nvSpPr>
        <p:spPr/>
        <p:txBody>
          <a:bodyPr/>
          <a:lstStyle/>
          <a:p>
            <a:pPr>
              <a:lnSpc>
                <a:spcPct val="150000"/>
              </a:lnSpc>
            </a:pPr>
            <a:r>
              <a:rPr lang="zh-CN" altLang="en-US" dirty="0"/>
              <a:t>推导（</a:t>
            </a:r>
            <a:r>
              <a:rPr lang="en-US" altLang="zh-CN" dirty="0"/>
              <a:t>derivation</a:t>
            </a:r>
            <a:r>
              <a:rPr lang="zh-CN" altLang="en-US" dirty="0"/>
              <a:t>）：从开始符号开始，每一步推导就是用一个产生式的右方取代左端的非终端符号</a:t>
            </a:r>
            <a:endParaRPr lang="en-US" altLang="zh-CN" dirty="0"/>
          </a:p>
          <a:p>
            <a:pPr lvl="1">
              <a:lnSpc>
                <a:spcPct val="150000"/>
              </a:lnSpc>
            </a:pPr>
            <a:r>
              <a:rPr lang="zh-CN" altLang="en-US" dirty="0">
                <a:latin typeface="黑体" panose="02010609060101010101" pitchFamily="49" charset="-122"/>
                <a:ea typeface="黑体" panose="02010609060101010101" pitchFamily="49" charset="-122"/>
              </a:rPr>
              <a:t>例如：</a:t>
            </a:r>
            <a:endParaRPr lang="en-US" altLang="zh-CN" dirty="0">
              <a:latin typeface="黑体" panose="02010609060101010101" pitchFamily="49" charset="-122"/>
              <a:ea typeface="黑体" panose="02010609060101010101" pitchFamily="49" charset="-122"/>
            </a:endParaRPr>
          </a:p>
          <a:p>
            <a:pPr lvl="1">
              <a:lnSpc>
                <a:spcPct val="150000"/>
              </a:lnSpc>
            </a:pPr>
            <a:endParaRPr lang="en-US" altLang="zh-CN" dirty="0">
              <a:latin typeface="黑体" panose="02010609060101010101" pitchFamily="49" charset="-122"/>
              <a:ea typeface="黑体" panose="02010609060101010101" pitchFamily="49" charset="-122"/>
            </a:endParaRPr>
          </a:p>
          <a:p>
            <a:pPr lvl="1">
              <a:lnSpc>
                <a:spcPct val="150000"/>
              </a:lnSpc>
            </a:pPr>
            <a:r>
              <a:rPr lang="zh-CN" altLang="en-US" dirty="0">
                <a:latin typeface="黑体" panose="02010609060101010101" pitchFamily="49" charset="-122"/>
                <a:ea typeface="黑体" panose="02010609060101010101" pitchFamily="49" charset="-122"/>
              </a:rPr>
              <a:t>我们将由开始符号推导出来的只含有终端符号的串称为这个文法的句子，一个文法</a:t>
            </a:r>
            <a:r>
              <a:rPr lang="en-US" altLang="zh-CN" dirty="0">
                <a:latin typeface="黑体" panose="02010609060101010101" pitchFamily="49" charset="-122"/>
                <a:ea typeface="黑体" panose="02010609060101010101" pitchFamily="49" charset="-122"/>
              </a:rPr>
              <a:t>G</a:t>
            </a:r>
            <a:r>
              <a:rPr lang="zh-CN" altLang="en-US" dirty="0">
                <a:latin typeface="黑体" panose="02010609060101010101" pitchFamily="49" charset="-122"/>
                <a:ea typeface="黑体" panose="02010609060101010101" pitchFamily="49" charset="-122"/>
              </a:rPr>
              <a:t>定义的语言就是这个文法所有句子的集合，记为</a:t>
            </a:r>
            <a:r>
              <a:rPr lang="en-US" altLang="zh-CN" dirty="0">
                <a:latin typeface="黑体" panose="02010609060101010101" pitchFamily="49" charset="-122"/>
                <a:ea typeface="黑体" panose="02010609060101010101" pitchFamily="49" charset="-122"/>
              </a:rPr>
              <a:t>L(G). </a:t>
            </a:r>
            <a:r>
              <a:rPr lang="zh-CN" altLang="en-US" dirty="0">
                <a:latin typeface="黑体" panose="02010609060101010101" pitchFamily="49" charset="-122"/>
                <a:ea typeface="黑体" panose="02010609060101010101" pitchFamily="49" charset="-122"/>
              </a:rPr>
              <a:t>判断一个终端符号串</a:t>
            </a:r>
            <a:r>
              <a:rPr lang="en-US" altLang="zh-CN"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是否符合</a:t>
            </a:r>
            <a:r>
              <a:rPr lang="en-US" altLang="zh-CN" dirty="0">
                <a:latin typeface="黑体" panose="02010609060101010101" pitchFamily="49" charset="-122"/>
                <a:ea typeface="黑体" panose="02010609060101010101" pitchFamily="49" charset="-122"/>
              </a:rPr>
              <a:t>G</a:t>
            </a:r>
            <a:r>
              <a:rPr lang="zh-CN" altLang="en-US" dirty="0">
                <a:latin typeface="黑体" panose="02010609060101010101" pitchFamily="49" charset="-122"/>
                <a:ea typeface="黑体" panose="02010609060101010101" pitchFamily="49" charset="-122"/>
              </a:rPr>
              <a:t>的语法就是判断</a:t>
            </a:r>
            <a:r>
              <a:rPr lang="en-US" altLang="zh-CN"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是否属于</a:t>
            </a:r>
            <a:r>
              <a:rPr lang="en-US" altLang="zh-CN" dirty="0">
                <a:latin typeface="黑体" panose="02010609060101010101" pitchFamily="49" charset="-122"/>
                <a:ea typeface="黑体" panose="02010609060101010101" pitchFamily="49" charset="-122"/>
              </a:rPr>
              <a:t>L(G).</a:t>
            </a:r>
            <a:endParaRPr lang="zh-CN" altLang="en-US" dirty="0">
              <a:latin typeface="黑体" panose="02010609060101010101" pitchFamily="49" charset="-122"/>
              <a:ea typeface="黑体" panose="02010609060101010101" pitchFamily="49" charset="-122"/>
            </a:endParaRPr>
          </a:p>
        </p:txBody>
      </p:sp>
      <p:graphicFrame>
        <p:nvGraphicFramePr>
          <p:cNvPr id="41988" name="Object 3"/>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4308" name="公式" r:id="rId3" imgW="114151" imgH="215619" progId="Equation.3">
                  <p:embed/>
                </p:oleObj>
              </mc:Choice>
              <mc:Fallback>
                <p:oleObj name="公式" r:id="rId3" imgW="114151" imgH="215619" progId="Equation.3">
                  <p:embed/>
                  <p:pic>
                    <p:nvPicPr>
                      <p:cNvPr id="4198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9" name="Object 4"/>
          <p:cNvGraphicFramePr>
            <a:graphicFrameLocks noChangeAspect="1"/>
          </p:cNvGraphicFramePr>
          <p:nvPr>
            <p:extLst>
              <p:ext uri="{D42A27DB-BD31-4B8C-83A1-F6EECF244321}">
                <p14:modId xmlns:p14="http://schemas.microsoft.com/office/powerpoint/2010/main" val="2588270197"/>
              </p:ext>
            </p:extLst>
          </p:nvPr>
        </p:nvGraphicFramePr>
        <p:xfrm>
          <a:off x="2711570" y="3786981"/>
          <a:ext cx="7126287" cy="428625"/>
        </p:xfrm>
        <a:graphic>
          <a:graphicData uri="http://schemas.openxmlformats.org/presentationml/2006/ole">
            <mc:AlternateContent xmlns:mc="http://schemas.openxmlformats.org/markup-compatibility/2006">
              <mc:Choice xmlns:v="urn:schemas-microsoft-com:vml" Requires="v">
                <p:oleObj spid="_x0000_s4309" name="公式" r:id="rId5" imgW="3378200" imgH="203200" progId="Equation.3">
                  <p:embed/>
                </p:oleObj>
              </mc:Choice>
              <mc:Fallback>
                <p:oleObj name="公式" r:id="rId5" imgW="3378200" imgH="203200" progId="Equation.3">
                  <p:embed/>
                  <p:pic>
                    <p:nvPicPr>
                      <p:cNvPr id="4198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1570" y="3786981"/>
                        <a:ext cx="712628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84810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dirty="0"/>
              <a:t>最左推导与最右推导</a:t>
            </a:r>
          </a:p>
        </p:txBody>
      </p:sp>
      <p:sp>
        <p:nvSpPr>
          <p:cNvPr id="46083" name="内容占位符 2"/>
          <p:cNvSpPr>
            <a:spLocks noGrp="1"/>
          </p:cNvSpPr>
          <p:nvPr>
            <p:ph idx="4294967295"/>
          </p:nvPr>
        </p:nvSpPr>
        <p:spPr>
          <a:xfrm>
            <a:off x="1448117" y="1689178"/>
            <a:ext cx="10015537" cy="1571625"/>
          </a:xfrm>
        </p:spPr>
        <p:txBody>
          <a:bodyPr>
            <a:normAutofit/>
          </a:bodyPr>
          <a:lstStyle/>
          <a:p>
            <a:pPr marL="0" indent="0">
              <a:lnSpc>
                <a:spcPct val="110000"/>
              </a:lnSpc>
              <a:buNone/>
            </a:pPr>
            <a:r>
              <a:rPr lang="zh-CN" altLang="en-US" dirty="0"/>
              <a:t>最左推导（</a:t>
            </a:r>
            <a:r>
              <a:rPr lang="en-US" altLang="zh-CN" dirty="0"/>
              <a:t>leftmost derivations</a:t>
            </a:r>
            <a:r>
              <a:rPr lang="zh-CN" altLang="en-US" dirty="0"/>
              <a:t>）：每步推导都替换最左边的非终端符号。</a:t>
            </a:r>
            <a:r>
              <a:rPr lang="zh-CN" altLang="en-US" sz="2800" dirty="0"/>
              <a:t>例如：</a:t>
            </a:r>
            <a:endParaRPr lang="en-US" altLang="zh-CN" sz="2800" dirty="0"/>
          </a:p>
          <a:p>
            <a:pPr marL="457200" lvl="1" indent="0">
              <a:buNone/>
            </a:pPr>
            <a:r>
              <a:rPr lang="en-US" altLang="zh-CN"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pic>
        <p:nvPicPr>
          <p:cNvPr id="4608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674" y="2962310"/>
            <a:ext cx="68087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2"/>
          <p:cNvSpPr txBox="1">
            <a:spLocks/>
          </p:cNvSpPr>
          <p:nvPr/>
        </p:nvSpPr>
        <p:spPr bwMode="auto">
          <a:xfrm>
            <a:off x="1393836" y="4058501"/>
            <a:ext cx="10124101" cy="1571625"/>
          </a:xfrm>
          <a:prstGeom prst="rect">
            <a:avLst/>
          </a:prstGeom>
          <a:noFill/>
          <a:ln w="9525">
            <a:noFill/>
            <a:miter lim="800000"/>
            <a:headEnd/>
            <a:tailEnd/>
          </a:ln>
        </p:spPr>
        <p:txBody>
          <a:bodyPr/>
          <a:lstStyle/>
          <a:p>
            <a:pPr>
              <a:spcBef>
                <a:spcPct val="20000"/>
              </a:spcBef>
              <a:defRPr/>
            </a:pPr>
            <a:r>
              <a:rPr lang="zh-CN" altLang="en-US" sz="2800" dirty="0"/>
              <a:t>最右推导（</a:t>
            </a:r>
            <a:r>
              <a:rPr lang="en-US" altLang="zh-CN" sz="2800" dirty="0"/>
              <a:t>rightmost derivations</a:t>
            </a:r>
            <a:r>
              <a:rPr lang="zh-CN" altLang="en-US" sz="2800" dirty="0"/>
              <a:t>）：每步推导都替换最右边的非终端符号。例如：</a:t>
            </a:r>
          </a:p>
        </p:txBody>
      </p:sp>
      <p:pic>
        <p:nvPicPr>
          <p:cNvPr id="460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629" y="5412716"/>
            <a:ext cx="7000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040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a:t>例子</a:t>
            </a:r>
            <a:endParaRPr lang="th-TH" altLang="zh-CN" dirty="0"/>
          </a:p>
        </p:txBody>
      </p:sp>
      <p:sp>
        <p:nvSpPr>
          <p:cNvPr id="52228" name="Rectangle 4"/>
          <p:cNvSpPr>
            <a:spLocks noGrp="1" noChangeArrowheads="1"/>
          </p:cNvSpPr>
          <p:nvPr>
            <p:ph sz="half" idx="1"/>
          </p:nvPr>
        </p:nvSpPr>
        <p:spPr/>
        <p:txBody>
          <a:bodyPr/>
          <a:lstStyle/>
          <a:p>
            <a:pPr>
              <a:buFont typeface="Wingdings" panose="05000000000000000000" pitchFamily="2" charset="2"/>
              <a:buNone/>
            </a:pPr>
            <a:r>
              <a:rPr lang="en-US" altLang="zh-CN" dirty="0"/>
              <a:t>List of parameters in:</a:t>
            </a:r>
          </a:p>
          <a:p>
            <a:r>
              <a:rPr lang="en-US" altLang="zh-CN" dirty="0"/>
              <a:t>Function definition</a:t>
            </a:r>
          </a:p>
          <a:p>
            <a:pPr lvl="1"/>
            <a:r>
              <a:rPr lang="en-US" altLang="zh-CN" dirty="0"/>
              <a:t>function sub(</a:t>
            </a:r>
            <a:r>
              <a:rPr lang="en-US" altLang="zh-CN" dirty="0" err="1"/>
              <a:t>a,b,c</a:t>
            </a:r>
            <a:r>
              <a:rPr lang="en-US" altLang="zh-CN" dirty="0"/>
              <a:t>)</a:t>
            </a:r>
          </a:p>
          <a:p>
            <a:r>
              <a:rPr lang="en-US" altLang="zh-CN" dirty="0"/>
              <a:t>Function call</a:t>
            </a:r>
            <a:endParaRPr lang="th-TH" altLang="zh-CN" dirty="0"/>
          </a:p>
          <a:p>
            <a:pPr lvl="1"/>
            <a:r>
              <a:rPr lang="en-US" altLang="zh-CN" dirty="0"/>
              <a:t>sub(a,1,2)</a:t>
            </a:r>
          </a:p>
        </p:txBody>
      </p:sp>
      <p:sp>
        <p:nvSpPr>
          <p:cNvPr id="52229" name="Rectangle 5"/>
          <p:cNvSpPr>
            <a:spLocks noGrp="1" noChangeArrowheads="1"/>
          </p:cNvSpPr>
          <p:nvPr>
            <p:ph sz="half" idx="2"/>
          </p:nvPr>
        </p:nvSpPr>
        <p:spPr/>
        <p:txBody>
          <a:bodyPr>
            <a:normAutofit fontScale="92500" lnSpcReduction="10000"/>
          </a:bodyPr>
          <a:lstStyle/>
          <a:p>
            <a:pPr>
              <a:buFont typeface="Wingdings" panose="05000000000000000000" pitchFamily="2" charset="2"/>
              <a:buNone/>
            </a:pPr>
            <a:r>
              <a:rPr lang="en-US" altLang="zh-CN" sz="2400">
                <a:solidFill>
                  <a:srgbClr val="339966"/>
                </a:solidFill>
                <a:latin typeface="Arial Narrow" panose="020B0606020202030204" pitchFamily="34" charset="0"/>
              </a:rPr>
              <a:t>&lt;Fdef&gt; </a:t>
            </a:r>
            <a:r>
              <a:rPr lang="en-US" altLang="zh-CN" sz="2400">
                <a:solidFill>
                  <a:srgbClr val="339966"/>
                </a:solidFill>
                <a:latin typeface="Arial Narrow" panose="020B0606020202030204" pitchFamily="34" charset="0"/>
                <a:sym typeface="Symbol" panose="05050102010706020507" pitchFamily="18" charset="2"/>
              </a:rPr>
              <a:t> </a:t>
            </a:r>
            <a:r>
              <a:rPr lang="en-US" altLang="zh-CN" sz="2400" b="1">
                <a:solidFill>
                  <a:srgbClr val="339966"/>
                </a:solidFill>
                <a:latin typeface="Arial Narrow" panose="020B0606020202030204" pitchFamily="34" charset="0"/>
                <a:sym typeface="Symbol" panose="05050102010706020507" pitchFamily="18" charset="2"/>
              </a:rPr>
              <a:t>function id ( </a:t>
            </a:r>
            <a:r>
              <a:rPr lang="en-US" altLang="zh-CN" sz="2400">
                <a:solidFill>
                  <a:srgbClr val="339966"/>
                </a:solidFill>
                <a:latin typeface="Arial Narrow" panose="020B0606020202030204" pitchFamily="34" charset="0"/>
                <a:sym typeface="Symbol" panose="05050102010706020507" pitchFamily="18" charset="2"/>
              </a:rPr>
              <a:t>&lt;argList&gt; </a:t>
            </a:r>
            <a:r>
              <a:rPr lang="en-US" altLang="zh-CN" sz="2400" b="1">
                <a:solidFill>
                  <a:srgbClr val="339966"/>
                </a:solidFill>
                <a:latin typeface="Arial Narrow" panose="020B0606020202030204" pitchFamily="34" charset="0"/>
                <a:sym typeface="Symbol" panose="05050102010706020507" pitchFamily="18" charset="2"/>
              </a:rPr>
              <a:t>)</a:t>
            </a:r>
          </a:p>
          <a:p>
            <a:pPr>
              <a:buFont typeface="Wingdings" panose="05000000000000000000" pitchFamily="2" charset="2"/>
              <a:buNone/>
            </a:pPr>
            <a:r>
              <a:rPr lang="en-US" altLang="zh-CN" sz="2400">
                <a:solidFill>
                  <a:srgbClr val="339966"/>
                </a:solidFill>
                <a:latin typeface="Arial Narrow" panose="020B0606020202030204" pitchFamily="34" charset="0"/>
                <a:sym typeface="Symbol" panose="05050102010706020507" pitchFamily="18" charset="2"/>
              </a:rPr>
              <a:t>&lt;argList&gt;  </a:t>
            </a:r>
            <a:r>
              <a:rPr lang="en-US" altLang="zh-CN" sz="2400" b="1">
                <a:solidFill>
                  <a:srgbClr val="339966"/>
                </a:solidFill>
                <a:latin typeface="Arial Narrow" panose="020B0606020202030204" pitchFamily="34" charset="0"/>
                <a:sym typeface="Symbol" panose="05050102010706020507" pitchFamily="18" charset="2"/>
              </a:rPr>
              <a:t>id ,</a:t>
            </a:r>
            <a:r>
              <a:rPr lang="en-US" altLang="zh-CN" sz="2400">
                <a:solidFill>
                  <a:srgbClr val="339966"/>
                </a:solidFill>
                <a:latin typeface="Arial Narrow" panose="020B0606020202030204" pitchFamily="34" charset="0"/>
                <a:sym typeface="Symbol" panose="05050102010706020507" pitchFamily="18" charset="2"/>
              </a:rPr>
              <a:t> &lt;arglist&gt; | </a:t>
            </a:r>
            <a:r>
              <a:rPr lang="en-US" altLang="zh-CN" sz="2400" b="1">
                <a:solidFill>
                  <a:srgbClr val="339966"/>
                </a:solidFill>
                <a:latin typeface="Arial Narrow" panose="020B0606020202030204" pitchFamily="34" charset="0"/>
                <a:sym typeface="Symbol" panose="05050102010706020507" pitchFamily="18" charset="2"/>
              </a:rPr>
              <a:t>id</a:t>
            </a:r>
          </a:p>
          <a:p>
            <a:pPr>
              <a:buFont typeface="Wingdings" panose="05000000000000000000" pitchFamily="2" charset="2"/>
              <a:buNone/>
            </a:pPr>
            <a:r>
              <a:rPr lang="en-US" altLang="zh-CN" sz="2400">
                <a:solidFill>
                  <a:srgbClr val="339966"/>
                </a:solidFill>
                <a:latin typeface="Arial Narrow" panose="020B0606020202030204" pitchFamily="34" charset="0"/>
              </a:rPr>
              <a:t>&lt;Fcall&gt; </a:t>
            </a:r>
            <a:r>
              <a:rPr lang="en-US" altLang="zh-CN" sz="2400">
                <a:solidFill>
                  <a:srgbClr val="339966"/>
                </a:solidFill>
                <a:latin typeface="Arial Narrow" panose="020B0606020202030204" pitchFamily="34" charset="0"/>
                <a:sym typeface="Symbol" panose="05050102010706020507" pitchFamily="18" charset="2"/>
              </a:rPr>
              <a:t> </a:t>
            </a:r>
            <a:r>
              <a:rPr lang="en-US" altLang="zh-CN" sz="2400" b="1">
                <a:solidFill>
                  <a:srgbClr val="339966"/>
                </a:solidFill>
                <a:latin typeface="Arial Narrow" panose="020B0606020202030204" pitchFamily="34" charset="0"/>
                <a:sym typeface="Symbol" panose="05050102010706020507" pitchFamily="18" charset="2"/>
              </a:rPr>
              <a:t>id ( </a:t>
            </a:r>
            <a:r>
              <a:rPr lang="en-US" altLang="zh-CN" sz="2400">
                <a:solidFill>
                  <a:srgbClr val="339966"/>
                </a:solidFill>
                <a:latin typeface="Arial Narrow" panose="020B0606020202030204" pitchFamily="34" charset="0"/>
                <a:sym typeface="Symbol" panose="05050102010706020507" pitchFamily="18" charset="2"/>
              </a:rPr>
              <a:t>&lt;parList&gt; </a:t>
            </a:r>
            <a:r>
              <a:rPr lang="en-US" altLang="zh-CN" sz="2400" b="1">
                <a:solidFill>
                  <a:srgbClr val="339966"/>
                </a:solidFill>
                <a:latin typeface="Arial Narrow" panose="020B0606020202030204" pitchFamily="34" charset="0"/>
                <a:sym typeface="Symbol" panose="05050102010706020507" pitchFamily="18" charset="2"/>
              </a:rPr>
              <a:t>)</a:t>
            </a:r>
          </a:p>
          <a:p>
            <a:pPr>
              <a:buFont typeface="Wingdings" panose="05000000000000000000" pitchFamily="2" charset="2"/>
              <a:buNone/>
            </a:pPr>
            <a:r>
              <a:rPr lang="en-US" altLang="zh-CN" sz="2400">
                <a:solidFill>
                  <a:srgbClr val="339966"/>
                </a:solidFill>
                <a:latin typeface="Arial Narrow" panose="020B0606020202030204" pitchFamily="34" charset="0"/>
                <a:sym typeface="Symbol" panose="05050102010706020507" pitchFamily="18" charset="2"/>
              </a:rPr>
              <a:t>&lt;parList&gt;  &lt;par&gt;</a:t>
            </a:r>
            <a:r>
              <a:rPr lang="en-US" altLang="zh-CN" sz="2400" b="1">
                <a:solidFill>
                  <a:srgbClr val="339966"/>
                </a:solidFill>
                <a:latin typeface="Arial Narrow" panose="020B0606020202030204" pitchFamily="34" charset="0"/>
                <a:sym typeface="Symbol" panose="05050102010706020507" pitchFamily="18" charset="2"/>
              </a:rPr>
              <a:t> ,</a:t>
            </a:r>
            <a:r>
              <a:rPr lang="en-US" altLang="zh-CN" sz="2400">
                <a:solidFill>
                  <a:srgbClr val="339966"/>
                </a:solidFill>
                <a:latin typeface="Arial Narrow" panose="020B0606020202030204" pitchFamily="34" charset="0"/>
                <a:sym typeface="Symbol" panose="05050102010706020507" pitchFamily="18" charset="2"/>
              </a:rPr>
              <a:t>&lt;parlist&gt;| &lt;par&gt;</a:t>
            </a:r>
          </a:p>
          <a:p>
            <a:pPr>
              <a:buFont typeface="Wingdings" panose="05000000000000000000" pitchFamily="2" charset="2"/>
              <a:buNone/>
            </a:pPr>
            <a:r>
              <a:rPr lang="en-US" altLang="zh-CN" sz="2400">
                <a:solidFill>
                  <a:srgbClr val="339966"/>
                </a:solidFill>
                <a:latin typeface="Arial Narrow" panose="020B0606020202030204" pitchFamily="34" charset="0"/>
                <a:sym typeface="Symbol" panose="05050102010706020507" pitchFamily="18" charset="2"/>
              </a:rPr>
              <a:t>&lt;par&gt;  </a:t>
            </a:r>
            <a:r>
              <a:rPr lang="en-US" altLang="zh-CN" sz="2400" b="1">
                <a:solidFill>
                  <a:srgbClr val="339966"/>
                </a:solidFill>
                <a:latin typeface="Arial Narrow" panose="020B0606020202030204" pitchFamily="34" charset="0"/>
                <a:sym typeface="Symbol" panose="05050102010706020507" pitchFamily="18" charset="2"/>
              </a:rPr>
              <a:t>id </a:t>
            </a:r>
            <a:r>
              <a:rPr lang="en-US" altLang="zh-CN" sz="2400">
                <a:solidFill>
                  <a:srgbClr val="339966"/>
                </a:solidFill>
                <a:latin typeface="Arial Narrow" panose="020B0606020202030204" pitchFamily="34" charset="0"/>
                <a:sym typeface="Symbol" panose="05050102010706020507" pitchFamily="18" charset="2"/>
              </a:rPr>
              <a:t>|</a:t>
            </a:r>
            <a:r>
              <a:rPr lang="en-US" altLang="zh-CN" sz="2400" b="1">
                <a:solidFill>
                  <a:srgbClr val="339966"/>
                </a:solidFill>
                <a:latin typeface="Arial Narrow" panose="020B0606020202030204" pitchFamily="34" charset="0"/>
                <a:sym typeface="Symbol" panose="05050102010706020507" pitchFamily="18" charset="2"/>
              </a:rPr>
              <a:t> const</a:t>
            </a:r>
            <a:endParaRPr lang="en-US" altLang="zh-CN" sz="2400">
              <a:solidFill>
                <a:srgbClr val="339966"/>
              </a:solidFill>
              <a:latin typeface="Arial Narrow" panose="020B0606020202030204" pitchFamily="34" charset="0"/>
              <a:sym typeface="Symbol" panose="05050102010706020507" pitchFamily="18" charset="2"/>
            </a:endParaRPr>
          </a:p>
          <a:p>
            <a:pPr>
              <a:buFont typeface="Wingdings" panose="05000000000000000000" pitchFamily="2" charset="2"/>
              <a:buNone/>
            </a:pPr>
            <a:endParaRPr lang="en-US" altLang="zh-CN" sz="2400">
              <a:solidFill>
                <a:srgbClr val="339966"/>
              </a:solidFill>
              <a:latin typeface="Arial Narrow" panose="020B0606020202030204" pitchFamily="34" charset="0"/>
              <a:sym typeface="Symbol" panose="05050102010706020507" pitchFamily="18" charset="2"/>
            </a:endParaRPr>
          </a:p>
          <a:p>
            <a:pPr>
              <a:buFont typeface="Wingdings" panose="05000000000000000000" pitchFamily="2" charset="2"/>
              <a:buNone/>
            </a:pPr>
            <a:r>
              <a:rPr lang="en-US" altLang="zh-CN" sz="2400">
                <a:solidFill>
                  <a:srgbClr val="3366FF"/>
                </a:solidFill>
                <a:latin typeface="Arial Narrow" panose="020B0606020202030204" pitchFamily="34" charset="0"/>
              </a:rPr>
              <a:t>&lt;Fdef&gt; </a:t>
            </a:r>
            <a:r>
              <a:rPr lang="en-US" altLang="zh-CN" sz="2400">
                <a:solidFill>
                  <a:srgbClr val="3366FF"/>
                </a:solidFill>
                <a:latin typeface="Arial Narrow" panose="020B0606020202030204" pitchFamily="34" charset="0"/>
                <a:sym typeface="Symbol" panose="05050102010706020507" pitchFamily="18" charset="2"/>
              </a:rPr>
              <a:t> </a:t>
            </a:r>
            <a:r>
              <a:rPr lang="en-US" altLang="zh-CN" sz="2400" b="1">
                <a:solidFill>
                  <a:srgbClr val="3366FF"/>
                </a:solidFill>
                <a:latin typeface="Arial Narrow" panose="020B0606020202030204" pitchFamily="34" charset="0"/>
                <a:sym typeface="Symbol" panose="05050102010706020507" pitchFamily="18" charset="2"/>
              </a:rPr>
              <a:t>function id ( </a:t>
            </a:r>
            <a:r>
              <a:rPr lang="en-US" altLang="zh-CN" sz="2400">
                <a:solidFill>
                  <a:srgbClr val="3366FF"/>
                </a:solidFill>
                <a:latin typeface="Arial Narrow" panose="020B0606020202030204" pitchFamily="34" charset="0"/>
                <a:sym typeface="Symbol" panose="05050102010706020507" pitchFamily="18" charset="2"/>
              </a:rPr>
              <a:t>&lt;argList&gt; </a:t>
            </a:r>
            <a:r>
              <a:rPr lang="en-US" altLang="zh-CN" sz="2400" b="1">
                <a:solidFill>
                  <a:srgbClr val="3366FF"/>
                </a:solidFill>
                <a:latin typeface="Arial Narrow" panose="020B0606020202030204" pitchFamily="34" charset="0"/>
                <a:sym typeface="Symbol" panose="05050102010706020507" pitchFamily="18" charset="2"/>
              </a:rPr>
              <a:t>)</a:t>
            </a:r>
            <a:endParaRPr lang="en-US" altLang="zh-CN" sz="2400">
              <a:solidFill>
                <a:srgbClr val="3366FF"/>
              </a:solidFill>
              <a:latin typeface="Arial Narrow" panose="020B0606020202030204" pitchFamily="34" charset="0"/>
              <a:sym typeface="Symbol" panose="05050102010706020507" pitchFamily="18" charset="2"/>
            </a:endParaRPr>
          </a:p>
          <a:p>
            <a:pPr>
              <a:buFont typeface="Wingdings" panose="05000000000000000000" pitchFamily="2" charset="2"/>
              <a:buNone/>
            </a:pPr>
            <a:r>
              <a:rPr lang="en-US" altLang="zh-CN" sz="2400">
                <a:solidFill>
                  <a:srgbClr val="3366FF"/>
                </a:solidFill>
                <a:latin typeface="Arial Narrow" panose="020B0606020202030204" pitchFamily="34" charset="0"/>
                <a:sym typeface="Symbol" panose="05050102010706020507" pitchFamily="18" charset="2"/>
              </a:rPr>
              <a:t>&lt;argList&gt;  &lt;arglist&gt; </a:t>
            </a:r>
            <a:r>
              <a:rPr lang="en-US" altLang="zh-CN" sz="2400" b="1">
                <a:solidFill>
                  <a:srgbClr val="3366FF"/>
                </a:solidFill>
                <a:latin typeface="Arial Narrow" panose="020B0606020202030204" pitchFamily="34" charset="0"/>
                <a:sym typeface="Symbol" panose="05050102010706020507" pitchFamily="18" charset="2"/>
              </a:rPr>
              <a:t>, id</a:t>
            </a:r>
            <a:r>
              <a:rPr lang="en-US" altLang="zh-CN" sz="2400">
                <a:solidFill>
                  <a:srgbClr val="3366FF"/>
                </a:solidFill>
                <a:latin typeface="Arial Narrow" panose="020B0606020202030204" pitchFamily="34" charset="0"/>
                <a:sym typeface="Symbol" panose="05050102010706020507" pitchFamily="18" charset="2"/>
              </a:rPr>
              <a:t> | </a:t>
            </a:r>
            <a:r>
              <a:rPr lang="en-US" altLang="zh-CN" sz="2400" b="1">
                <a:solidFill>
                  <a:srgbClr val="3366FF"/>
                </a:solidFill>
                <a:latin typeface="Arial Narrow" panose="020B0606020202030204" pitchFamily="34" charset="0"/>
                <a:sym typeface="Symbol" panose="05050102010706020507" pitchFamily="18" charset="2"/>
              </a:rPr>
              <a:t>id</a:t>
            </a:r>
          </a:p>
          <a:p>
            <a:pPr>
              <a:buFont typeface="Wingdings" panose="05000000000000000000" pitchFamily="2" charset="2"/>
              <a:buNone/>
            </a:pPr>
            <a:r>
              <a:rPr lang="en-US" altLang="zh-CN" sz="2400">
                <a:solidFill>
                  <a:srgbClr val="3366FF"/>
                </a:solidFill>
                <a:latin typeface="Arial Narrow" panose="020B0606020202030204" pitchFamily="34" charset="0"/>
              </a:rPr>
              <a:t>&lt;Fcall&gt; </a:t>
            </a:r>
            <a:r>
              <a:rPr lang="en-US" altLang="zh-CN" sz="2400">
                <a:solidFill>
                  <a:srgbClr val="3366FF"/>
                </a:solidFill>
                <a:latin typeface="Arial Narrow" panose="020B0606020202030204" pitchFamily="34" charset="0"/>
                <a:sym typeface="Symbol" panose="05050102010706020507" pitchFamily="18" charset="2"/>
              </a:rPr>
              <a:t> </a:t>
            </a:r>
            <a:r>
              <a:rPr lang="en-US" altLang="zh-CN" sz="2400" b="1">
                <a:solidFill>
                  <a:srgbClr val="3366FF"/>
                </a:solidFill>
                <a:latin typeface="Arial Narrow" panose="020B0606020202030204" pitchFamily="34" charset="0"/>
                <a:sym typeface="Symbol" panose="05050102010706020507" pitchFamily="18" charset="2"/>
              </a:rPr>
              <a:t>id ( </a:t>
            </a:r>
            <a:r>
              <a:rPr lang="en-US" altLang="zh-CN" sz="2400">
                <a:solidFill>
                  <a:srgbClr val="3366FF"/>
                </a:solidFill>
                <a:latin typeface="Arial Narrow" panose="020B0606020202030204" pitchFamily="34" charset="0"/>
                <a:sym typeface="Symbol" panose="05050102010706020507" pitchFamily="18" charset="2"/>
              </a:rPr>
              <a:t>&lt;parList&gt; </a:t>
            </a:r>
            <a:r>
              <a:rPr lang="en-US" altLang="zh-CN" sz="2400" b="1">
                <a:solidFill>
                  <a:srgbClr val="3366FF"/>
                </a:solidFill>
                <a:latin typeface="Arial Narrow" panose="020B0606020202030204" pitchFamily="34" charset="0"/>
                <a:sym typeface="Symbol" panose="05050102010706020507" pitchFamily="18" charset="2"/>
              </a:rPr>
              <a:t>)</a:t>
            </a:r>
          </a:p>
          <a:p>
            <a:pPr>
              <a:buFont typeface="Wingdings" panose="05000000000000000000" pitchFamily="2" charset="2"/>
              <a:buNone/>
            </a:pPr>
            <a:r>
              <a:rPr lang="en-US" altLang="zh-CN" sz="2400">
                <a:solidFill>
                  <a:srgbClr val="3366FF"/>
                </a:solidFill>
                <a:latin typeface="Arial Narrow" panose="020B0606020202030204" pitchFamily="34" charset="0"/>
                <a:sym typeface="Symbol" panose="05050102010706020507" pitchFamily="18" charset="2"/>
              </a:rPr>
              <a:t>&lt;parList&gt;  &lt;parlist&gt;</a:t>
            </a:r>
            <a:r>
              <a:rPr lang="en-US" altLang="zh-CN" sz="2400" b="1">
                <a:solidFill>
                  <a:srgbClr val="3366FF"/>
                </a:solidFill>
                <a:latin typeface="Arial Narrow" panose="020B0606020202030204" pitchFamily="34" charset="0"/>
                <a:sym typeface="Symbol" panose="05050102010706020507" pitchFamily="18" charset="2"/>
              </a:rPr>
              <a:t> ,</a:t>
            </a:r>
            <a:r>
              <a:rPr lang="en-US" altLang="zh-CN" sz="2400">
                <a:solidFill>
                  <a:srgbClr val="3366FF"/>
                </a:solidFill>
                <a:latin typeface="Arial Narrow" panose="020B0606020202030204" pitchFamily="34" charset="0"/>
                <a:sym typeface="Symbol" panose="05050102010706020507" pitchFamily="18" charset="2"/>
              </a:rPr>
              <a:t>&lt;par&gt;| &lt;par&gt;</a:t>
            </a:r>
          </a:p>
          <a:p>
            <a:pPr>
              <a:buFont typeface="Wingdings" panose="05000000000000000000" pitchFamily="2" charset="2"/>
              <a:buNone/>
            </a:pPr>
            <a:r>
              <a:rPr lang="en-US" altLang="zh-CN" sz="2400">
                <a:solidFill>
                  <a:srgbClr val="3366FF"/>
                </a:solidFill>
                <a:latin typeface="Arial Narrow" panose="020B0606020202030204" pitchFamily="34" charset="0"/>
                <a:sym typeface="Symbol" panose="05050102010706020507" pitchFamily="18" charset="2"/>
              </a:rPr>
              <a:t>&lt;par&gt;  </a:t>
            </a:r>
            <a:r>
              <a:rPr lang="en-US" altLang="zh-CN" sz="2400" b="1">
                <a:solidFill>
                  <a:srgbClr val="3366FF"/>
                </a:solidFill>
                <a:latin typeface="Arial Narrow" panose="020B0606020202030204" pitchFamily="34" charset="0"/>
                <a:sym typeface="Symbol" panose="05050102010706020507" pitchFamily="18" charset="2"/>
              </a:rPr>
              <a:t>id </a:t>
            </a:r>
            <a:r>
              <a:rPr lang="en-US" altLang="zh-CN" sz="2400">
                <a:solidFill>
                  <a:srgbClr val="3366FF"/>
                </a:solidFill>
                <a:latin typeface="Arial Narrow" panose="020B0606020202030204" pitchFamily="34" charset="0"/>
                <a:sym typeface="Symbol" panose="05050102010706020507" pitchFamily="18" charset="2"/>
              </a:rPr>
              <a:t>|</a:t>
            </a:r>
            <a:r>
              <a:rPr lang="en-US" altLang="zh-CN" sz="2400" b="1">
                <a:solidFill>
                  <a:srgbClr val="3366FF"/>
                </a:solidFill>
                <a:latin typeface="Arial Narrow" panose="020B0606020202030204" pitchFamily="34" charset="0"/>
                <a:sym typeface="Symbol" panose="05050102010706020507" pitchFamily="18" charset="2"/>
              </a:rPr>
              <a:t> const</a:t>
            </a:r>
            <a:endParaRPr lang="en-US" altLang="zh-CN" sz="2400">
              <a:solidFill>
                <a:srgbClr val="3366FF"/>
              </a:solidFill>
              <a:latin typeface="Arial Narrow" panose="020B0606020202030204" pitchFamily="34" charset="0"/>
              <a:sym typeface="Symbol" panose="05050102010706020507" pitchFamily="18" charset="2"/>
            </a:endParaRPr>
          </a:p>
          <a:p>
            <a:pPr>
              <a:buFont typeface="Wingdings" panose="05000000000000000000" pitchFamily="2" charset="2"/>
              <a:buNone/>
            </a:pPr>
            <a:endParaRPr lang="en-US" altLang="zh-CN" sz="2400">
              <a:solidFill>
                <a:srgbClr val="3366FF"/>
              </a:solidFill>
              <a:latin typeface="Arial Narrow" panose="020B0606020202030204" pitchFamily="34" charset="0"/>
              <a:sym typeface="Symbol" panose="05050102010706020507" pitchFamily="18" charset="2"/>
            </a:endParaRPr>
          </a:p>
          <a:p>
            <a:pPr>
              <a:buFont typeface="Wingdings" panose="05000000000000000000" pitchFamily="2" charset="2"/>
              <a:buNone/>
            </a:pPr>
            <a:endParaRPr lang="en-US" altLang="zh-CN" sz="2400" b="1">
              <a:solidFill>
                <a:srgbClr val="FF3399"/>
              </a:solidFill>
              <a:latin typeface="Arial Narrow" panose="020B0606020202030204" pitchFamily="34" charset="0"/>
              <a:sym typeface="Symbol" panose="05050102010706020507" pitchFamily="18" charset="2"/>
            </a:endParaRPr>
          </a:p>
        </p:txBody>
      </p:sp>
      <p:sp>
        <p:nvSpPr>
          <p:cNvPr id="9" name="灯片编号占位符 6"/>
          <p:cNvSpPr>
            <a:spLocks noGrp="1"/>
          </p:cNvSpPr>
          <p:nvPr>
            <p:ph type="sldNum" sz="quarter" idx="12"/>
          </p:nvPr>
        </p:nvSpPr>
        <p:spPr/>
        <p:txBody>
          <a:bodyPr/>
          <a:lstStyle/>
          <a:p>
            <a:fld id="{A529085F-BE9E-4509-B265-D468D3F6A8C8}" type="slidenum">
              <a:rPr lang="en-US" altLang="zh-CN"/>
              <a:pPr/>
              <a:t>36</a:t>
            </a:fld>
            <a:endParaRPr lang="th-TH" altLang="zh-CN"/>
          </a:p>
        </p:txBody>
      </p:sp>
      <p:sp>
        <p:nvSpPr>
          <p:cNvPr id="52231" name="Text Box 7"/>
          <p:cNvSpPr txBox="1">
            <a:spLocks noChangeArrowheads="1"/>
          </p:cNvSpPr>
          <p:nvPr/>
        </p:nvSpPr>
        <p:spPr bwMode="auto">
          <a:xfrm>
            <a:off x="4050220" y="3716525"/>
            <a:ext cx="179247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9966"/>
                </a:solidFill>
                <a:latin typeface="Arial Narrow" panose="020B0606020202030204" pitchFamily="34" charset="0"/>
                <a:sym typeface="Symbol" panose="05050102010706020507" pitchFamily="18" charset="2"/>
              </a:rPr>
              <a:t>&lt;argList&gt;</a:t>
            </a:r>
          </a:p>
          <a:p>
            <a:r>
              <a:rPr lang="en-US" altLang="zh-CN">
                <a:solidFill>
                  <a:srgbClr val="339966"/>
                </a:solidFill>
                <a:latin typeface="Arial Narrow" panose="020B0606020202030204" pitchFamily="34" charset="0"/>
                <a:sym typeface="Symbol" panose="05050102010706020507" pitchFamily="18" charset="2"/>
              </a:rPr>
              <a:t> </a:t>
            </a:r>
            <a:r>
              <a:rPr lang="en-US" altLang="zh-CN" b="1">
                <a:solidFill>
                  <a:srgbClr val="339966"/>
                </a:solidFill>
                <a:latin typeface="Arial Narrow" panose="020B0606020202030204" pitchFamily="34" charset="0"/>
                <a:sym typeface="Symbol" panose="05050102010706020507" pitchFamily="18" charset="2"/>
              </a:rPr>
              <a:t>id ,</a:t>
            </a:r>
            <a:r>
              <a:rPr lang="en-US" altLang="zh-CN">
                <a:solidFill>
                  <a:srgbClr val="339966"/>
                </a:solidFill>
                <a:latin typeface="Arial Narrow" panose="020B0606020202030204" pitchFamily="34" charset="0"/>
                <a:sym typeface="Symbol" panose="05050102010706020507" pitchFamily="18" charset="2"/>
              </a:rPr>
              <a:t> &lt;arglist&gt; </a:t>
            </a:r>
          </a:p>
          <a:p>
            <a:pPr>
              <a:buFont typeface="Symbol" panose="05050102010706020507" pitchFamily="18" charset="2"/>
              <a:buChar char="Þ"/>
            </a:pPr>
            <a:r>
              <a:rPr lang="en-US" altLang="zh-CN" b="1">
                <a:solidFill>
                  <a:srgbClr val="339966"/>
                </a:solidFill>
                <a:latin typeface="Arial Narrow" panose="020B0606020202030204" pitchFamily="34" charset="0"/>
                <a:sym typeface="Symbol" panose="05050102010706020507" pitchFamily="18" charset="2"/>
              </a:rPr>
              <a:t> id, id ,</a:t>
            </a:r>
            <a:r>
              <a:rPr lang="en-US" altLang="zh-CN">
                <a:solidFill>
                  <a:srgbClr val="339966"/>
                </a:solidFill>
                <a:latin typeface="Arial Narrow" panose="020B0606020202030204" pitchFamily="34" charset="0"/>
                <a:sym typeface="Symbol" panose="05050102010706020507" pitchFamily="18" charset="2"/>
              </a:rPr>
              <a:t> &lt;arglist&gt;</a:t>
            </a:r>
          </a:p>
          <a:p>
            <a:pPr>
              <a:buFont typeface="Symbol" panose="05050102010706020507" pitchFamily="18" charset="2"/>
              <a:buChar char="Þ"/>
            </a:pPr>
            <a:r>
              <a:rPr lang="en-US" altLang="zh-CN">
                <a:solidFill>
                  <a:srgbClr val="339966"/>
                </a:solidFill>
                <a:latin typeface="Arial Narrow" panose="020B0606020202030204" pitchFamily="34" charset="0"/>
                <a:sym typeface="Symbol" panose="05050102010706020507" pitchFamily="18" charset="2"/>
              </a:rPr>
              <a:t> … </a:t>
            </a:r>
            <a:r>
              <a:rPr lang="en-US" altLang="zh-CN">
                <a:solidFill>
                  <a:srgbClr val="339966"/>
                </a:solidFill>
                <a:sym typeface="Symbol" panose="05050102010706020507" pitchFamily="18" charset="2"/>
              </a:rPr>
              <a:t> </a:t>
            </a:r>
            <a:r>
              <a:rPr lang="en-US" altLang="zh-CN">
                <a:solidFill>
                  <a:srgbClr val="339966"/>
                </a:solidFill>
                <a:latin typeface="Arial Narrow" panose="020B0606020202030204" pitchFamily="34" charset="0"/>
                <a:sym typeface="Symbol" panose="05050102010706020507" pitchFamily="18" charset="2"/>
              </a:rPr>
              <a:t>(</a:t>
            </a:r>
            <a:r>
              <a:rPr lang="en-US" altLang="zh-CN" b="1">
                <a:solidFill>
                  <a:srgbClr val="339966"/>
                </a:solidFill>
                <a:latin typeface="Arial Narrow" panose="020B0606020202030204" pitchFamily="34" charset="0"/>
                <a:sym typeface="Symbol" panose="05050102010706020507" pitchFamily="18" charset="2"/>
              </a:rPr>
              <a:t>id ,</a:t>
            </a:r>
            <a:r>
              <a:rPr lang="en-US" altLang="zh-CN">
                <a:solidFill>
                  <a:srgbClr val="339966"/>
                </a:solidFill>
                <a:latin typeface="Arial Narrow" panose="020B0606020202030204" pitchFamily="34" charset="0"/>
                <a:sym typeface="Symbol" panose="05050102010706020507" pitchFamily="18" charset="2"/>
              </a:rPr>
              <a:t>)* </a:t>
            </a:r>
            <a:r>
              <a:rPr lang="en-US" altLang="zh-CN" b="1">
                <a:solidFill>
                  <a:srgbClr val="339966"/>
                </a:solidFill>
                <a:latin typeface="Arial Narrow" panose="020B0606020202030204" pitchFamily="34" charset="0"/>
                <a:sym typeface="Symbol" panose="05050102010706020507" pitchFamily="18" charset="2"/>
              </a:rPr>
              <a:t>id</a:t>
            </a:r>
            <a:endParaRPr lang="th-TH" altLang="zh-CN" b="1">
              <a:solidFill>
                <a:srgbClr val="339966"/>
              </a:solidFill>
              <a:latin typeface="Arial Narrow" panose="020B0606020202030204" pitchFamily="34" charset="0"/>
              <a:sym typeface="Symbol" panose="05050102010706020507" pitchFamily="18" charset="2"/>
            </a:endParaRPr>
          </a:p>
        </p:txBody>
      </p:sp>
      <p:sp>
        <p:nvSpPr>
          <p:cNvPr id="52232" name="Text Box 8"/>
          <p:cNvSpPr txBox="1">
            <a:spLocks noChangeArrowheads="1"/>
          </p:cNvSpPr>
          <p:nvPr/>
        </p:nvSpPr>
        <p:spPr bwMode="auto">
          <a:xfrm>
            <a:off x="4050220" y="4976634"/>
            <a:ext cx="1744388"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3366FF"/>
                </a:solidFill>
                <a:latin typeface="Arial Narrow" panose="020B0606020202030204" pitchFamily="34" charset="0"/>
                <a:sym typeface="Symbol" panose="05050102010706020507" pitchFamily="18" charset="2"/>
              </a:rPr>
              <a:t>&lt;</a:t>
            </a:r>
            <a:r>
              <a:rPr lang="en-US" altLang="zh-CN" dirty="0" err="1">
                <a:solidFill>
                  <a:srgbClr val="3366FF"/>
                </a:solidFill>
                <a:latin typeface="Arial Narrow" panose="020B0606020202030204" pitchFamily="34" charset="0"/>
                <a:sym typeface="Symbol" panose="05050102010706020507" pitchFamily="18" charset="2"/>
              </a:rPr>
              <a:t>argList</a:t>
            </a:r>
            <a:r>
              <a:rPr lang="en-US" altLang="zh-CN" dirty="0">
                <a:solidFill>
                  <a:srgbClr val="3366FF"/>
                </a:solidFill>
                <a:latin typeface="Arial Narrow" panose="020B0606020202030204" pitchFamily="34" charset="0"/>
                <a:sym typeface="Symbol" panose="05050102010706020507" pitchFamily="18" charset="2"/>
              </a:rPr>
              <a:t>&gt;</a:t>
            </a:r>
          </a:p>
          <a:p>
            <a:r>
              <a:rPr lang="en-US" altLang="zh-CN" dirty="0">
                <a:solidFill>
                  <a:srgbClr val="3366FF"/>
                </a:solidFill>
                <a:latin typeface="Arial Narrow" panose="020B0606020202030204" pitchFamily="34" charset="0"/>
                <a:sym typeface="Symbol" panose="05050102010706020507" pitchFamily="18" charset="2"/>
              </a:rPr>
              <a:t> &lt;</a:t>
            </a:r>
            <a:r>
              <a:rPr lang="en-US" altLang="zh-CN" dirty="0" err="1">
                <a:solidFill>
                  <a:srgbClr val="3366FF"/>
                </a:solidFill>
                <a:latin typeface="Arial Narrow" panose="020B0606020202030204" pitchFamily="34" charset="0"/>
                <a:sym typeface="Symbol" panose="05050102010706020507" pitchFamily="18" charset="2"/>
              </a:rPr>
              <a:t>arglist</a:t>
            </a:r>
            <a:r>
              <a:rPr lang="en-US" altLang="zh-CN" dirty="0">
                <a:solidFill>
                  <a:srgbClr val="3366FF"/>
                </a:solidFill>
                <a:latin typeface="Arial Narrow" panose="020B0606020202030204" pitchFamily="34" charset="0"/>
                <a:sym typeface="Symbol" panose="05050102010706020507" pitchFamily="18" charset="2"/>
              </a:rPr>
              <a:t>&gt;</a:t>
            </a:r>
            <a:r>
              <a:rPr lang="en-US" altLang="zh-CN" b="1" dirty="0">
                <a:solidFill>
                  <a:srgbClr val="3366FF"/>
                </a:solidFill>
                <a:latin typeface="Arial Narrow" panose="020B0606020202030204" pitchFamily="34" charset="0"/>
                <a:sym typeface="Symbol" panose="05050102010706020507" pitchFamily="18" charset="2"/>
              </a:rPr>
              <a:t> ,</a:t>
            </a:r>
            <a:r>
              <a:rPr lang="en-US" altLang="zh-CN" dirty="0">
                <a:solidFill>
                  <a:srgbClr val="3366FF"/>
                </a:solidFill>
                <a:latin typeface="Arial Narrow" panose="020B0606020202030204" pitchFamily="34" charset="0"/>
                <a:sym typeface="Symbol" panose="05050102010706020507" pitchFamily="18" charset="2"/>
              </a:rPr>
              <a:t> </a:t>
            </a:r>
            <a:r>
              <a:rPr lang="en-US" altLang="zh-CN" b="1" dirty="0">
                <a:solidFill>
                  <a:srgbClr val="3366FF"/>
                </a:solidFill>
                <a:latin typeface="Arial Narrow" panose="020B0606020202030204" pitchFamily="34" charset="0"/>
                <a:sym typeface="Symbol" panose="05050102010706020507" pitchFamily="18" charset="2"/>
              </a:rPr>
              <a:t>id</a:t>
            </a:r>
            <a:endParaRPr lang="en-US" altLang="zh-CN" dirty="0">
              <a:solidFill>
                <a:srgbClr val="3366FF"/>
              </a:solidFill>
              <a:latin typeface="Arial Narrow" panose="020B0606020202030204" pitchFamily="34" charset="0"/>
              <a:sym typeface="Symbol" panose="05050102010706020507" pitchFamily="18" charset="2"/>
            </a:endParaRPr>
          </a:p>
          <a:p>
            <a:pPr>
              <a:buFont typeface="Symbol" panose="05050102010706020507" pitchFamily="18" charset="2"/>
              <a:buChar char="Þ"/>
            </a:pPr>
            <a:r>
              <a:rPr lang="en-US" altLang="zh-CN" dirty="0">
                <a:solidFill>
                  <a:srgbClr val="3366FF"/>
                </a:solidFill>
                <a:latin typeface="Arial Narrow" panose="020B0606020202030204" pitchFamily="34" charset="0"/>
                <a:sym typeface="Symbol" panose="05050102010706020507" pitchFamily="18" charset="2"/>
              </a:rPr>
              <a:t>&lt;</a:t>
            </a:r>
            <a:r>
              <a:rPr lang="en-US" altLang="zh-CN" dirty="0" err="1">
                <a:solidFill>
                  <a:srgbClr val="3366FF"/>
                </a:solidFill>
                <a:latin typeface="Arial Narrow" panose="020B0606020202030204" pitchFamily="34" charset="0"/>
                <a:sym typeface="Symbol" panose="05050102010706020507" pitchFamily="18" charset="2"/>
              </a:rPr>
              <a:t>arglist</a:t>
            </a:r>
            <a:r>
              <a:rPr lang="en-US" altLang="zh-CN" dirty="0">
                <a:solidFill>
                  <a:srgbClr val="3366FF"/>
                </a:solidFill>
                <a:latin typeface="Arial Narrow" panose="020B0606020202030204" pitchFamily="34" charset="0"/>
                <a:sym typeface="Symbol" panose="05050102010706020507" pitchFamily="18" charset="2"/>
              </a:rPr>
              <a:t>&gt; </a:t>
            </a:r>
            <a:r>
              <a:rPr lang="en-US" altLang="zh-CN" b="1" dirty="0">
                <a:solidFill>
                  <a:srgbClr val="3366FF"/>
                </a:solidFill>
                <a:latin typeface="Arial Narrow" panose="020B0606020202030204" pitchFamily="34" charset="0"/>
                <a:sym typeface="Symbol" panose="05050102010706020507" pitchFamily="18" charset="2"/>
              </a:rPr>
              <a:t>,</a:t>
            </a:r>
            <a:r>
              <a:rPr lang="en-US" altLang="zh-CN" dirty="0">
                <a:solidFill>
                  <a:srgbClr val="3366FF"/>
                </a:solidFill>
                <a:latin typeface="Arial Narrow" panose="020B0606020202030204" pitchFamily="34" charset="0"/>
                <a:sym typeface="Symbol" panose="05050102010706020507" pitchFamily="18" charset="2"/>
              </a:rPr>
              <a:t> </a:t>
            </a:r>
            <a:r>
              <a:rPr lang="en-US" altLang="zh-CN" b="1" dirty="0">
                <a:solidFill>
                  <a:srgbClr val="3366FF"/>
                </a:solidFill>
                <a:latin typeface="Arial Narrow" panose="020B0606020202030204" pitchFamily="34" charset="0"/>
                <a:sym typeface="Symbol" panose="05050102010706020507" pitchFamily="18" charset="2"/>
              </a:rPr>
              <a:t>id, id</a:t>
            </a:r>
            <a:endParaRPr lang="en-US" altLang="zh-CN" dirty="0">
              <a:solidFill>
                <a:srgbClr val="3366FF"/>
              </a:solidFill>
              <a:latin typeface="Arial Narrow" panose="020B0606020202030204" pitchFamily="34" charset="0"/>
              <a:sym typeface="Symbol" panose="05050102010706020507" pitchFamily="18" charset="2"/>
            </a:endParaRPr>
          </a:p>
          <a:p>
            <a:pPr>
              <a:buFont typeface="Symbol" panose="05050102010706020507" pitchFamily="18" charset="2"/>
              <a:buChar char="Þ"/>
            </a:pPr>
            <a:r>
              <a:rPr lang="en-US" altLang="zh-CN" dirty="0">
                <a:solidFill>
                  <a:srgbClr val="3366FF"/>
                </a:solidFill>
                <a:latin typeface="Arial Narrow" panose="020B0606020202030204" pitchFamily="34" charset="0"/>
                <a:sym typeface="Symbol" panose="05050102010706020507" pitchFamily="18" charset="2"/>
              </a:rPr>
              <a:t> … </a:t>
            </a:r>
            <a:r>
              <a:rPr lang="en-US" altLang="zh-CN" dirty="0">
                <a:solidFill>
                  <a:srgbClr val="3366FF"/>
                </a:solidFill>
                <a:sym typeface="Symbol" panose="05050102010706020507" pitchFamily="18" charset="2"/>
              </a:rPr>
              <a:t> </a:t>
            </a:r>
            <a:r>
              <a:rPr lang="en-US" altLang="zh-CN" b="1" dirty="0">
                <a:solidFill>
                  <a:srgbClr val="3366FF"/>
                </a:solidFill>
                <a:latin typeface="Arial Narrow" panose="020B0606020202030204" pitchFamily="34" charset="0"/>
                <a:sym typeface="Symbol" panose="05050102010706020507" pitchFamily="18" charset="2"/>
              </a:rPr>
              <a:t>id </a:t>
            </a:r>
            <a:r>
              <a:rPr lang="en-US" altLang="zh-CN" dirty="0">
                <a:solidFill>
                  <a:srgbClr val="3366FF"/>
                </a:solidFill>
                <a:latin typeface="Arial Narrow" panose="020B0606020202030204" pitchFamily="34" charset="0"/>
                <a:sym typeface="Symbol" panose="05050102010706020507" pitchFamily="18" charset="2"/>
              </a:rPr>
              <a:t>(</a:t>
            </a:r>
            <a:r>
              <a:rPr lang="en-US" altLang="zh-CN" b="1" dirty="0">
                <a:solidFill>
                  <a:srgbClr val="3366FF"/>
                </a:solidFill>
                <a:latin typeface="Arial Narrow" panose="020B0606020202030204" pitchFamily="34" charset="0"/>
                <a:sym typeface="Symbol" panose="05050102010706020507" pitchFamily="18" charset="2"/>
              </a:rPr>
              <a:t>,</a:t>
            </a:r>
            <a:r>
              <a:rPr lang="en-US" altLang="zh-CN" dirty="0">
                <a:solidFill>
                  <a:srgbClr val="3366FF"/>
                </a:solidFill>
                <a:latin typeface="Arial Narrow" panose="020B0606020202030204" pitchFamily="34" charset="0"/>
                <a:sym typeface="Symbol" panose="05050102010706020507" pitchFamily="18" charset="2"/>
              </a:rPr>
              <a:t> </a:t>
            </a:r>
            <a:r>
              <a:rPr lang="en-US" altLang="zh-CN" b="1" dirty="0">
                <a:solidFill>
                  <a:srgbClr val="3366FF"/>
                </a:solidFill>
                <a:latin typeface="Arial Narrow" panose="020B0606020202030204" pitchFamily="34" charset="0"/>
                <a:sym typeface="Symbol" panose="05050102010706020507" pitchFamily="18" charset="2"/>
              </a:rPr>
              <a:t>id </a:t>
            </a:r>
            <a:r>
              <a:rPr lang="en-US" altLang="zh-CN" dirty="0">
                <a:solidFill>
                  <a:srgbClr val="3366FF"/>
                </a:solidFill>
                <a:latin typeface="Arial Narrow" panose="020B0606020202030204" pitchFamily="34" charset="0"/>
                <a:sym typeface="Symbol" panose="05050102010706020507" pitchFamily="18" charset="2"/>
              </a:rPr>
              <a:t>)*</a:t>
            </a:r>
            <a:endParaRPr lang="th-TH" altLang="zh-CN" dirty="0">
              <a:solidFill>
                <a:srgbClr val="3366FF"/>
              </a:solidFill>
              <a:latin typeface="Arial Narrow" panose="020B0606020202030204" pitchFamily="34" charset="0"/>
              <a:sym typeface="Symbol" panose="05050102010706020507" pitchFamily="18" charset="2"/>
            </a:endParaRPr>
          </a:p>
        </p:txBody>
      </p:sp>
      <p:sp>
        <p:nvSpPr>
          <p:cNvPr id="2" name="矩形 1">
            <a:extLst>
              <a:ext uri="{FF2B5EF4-FFF2-40B4-BE49-F238E27FC236}">
                <a16:creationId xmlns:a16="http://schemas.microsoft.com/office/drawing/2014/main" id="{D487753A-7E13-4854-A196-2727A23EC76F}"/>
              </a:ext>
            </a:extLst>
          </p:cNvPr>
          <p:cNvSpPr/>
          <p:nvPr/>
        </p:nvSpPr>
        <p:spPr>
          <a:xfrm>
            <a:off x="162204" y="5576798"/>
            <a:ext cx="3720890" cy="400110"/>
          </a:xfrm>
          <a:prstGeom prst="rect">
            <a:avLst/>
          </a:prstGeom>
        </p:spPr>
        <p:txBody>
          <a:bodyPr wrap="none">
            <a:spAutoFit/>
          </a:bodyPr>
          <a:lstStyle/>
          <a:p>
            <a:r>
              <a:rPr lang="en-US" altLang="zh-CN" sz="2000" i="1" dirty="0"/>
              <a:t>How to handle zero arguments?</a:t>
            </a:r>
            <a:endParaRPr lang="zh-CN" altLang="en-US" sz="2000" i="1" dirty="0"/>
          </a:p>
        </p:txBody>
      </p:sp>
    </p:spTree>
    <p:extLst>
      <p:ext uri="{BB962C8B-B14F-4D97-AF65-F5344CB8AC3E}">
        <p14:creationId xmlns:p14="http://schemas.microsoft.com/office/powerpoint/2010/main" val="278945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222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22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22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22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22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2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p:bldP spid="52232" grpId="0" animBg="1"/>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dirty="0"/>
              <a:t>例子</a:t>
            </a:r>
            <a:endParaRPr lang="th-TH" altLang="zh-CN" dirty="0"/>
          </a:p>
        </p:txBody>
      </p:sp>
      <p:sp>
        <p:nvSpPr>
          <p:cNvPr id="57347" name="Rectangle 3"/>
          <p:cNvSpPr>
            <a:spLocks noGrp="1" noChangeArrowheads="1"/>
          </p:cNvSpPr>
          <p:nvPr>
            <p:ph sz="half" idx="1"/>
          </p:nvPr>
        </p:nvSpPr>
        <p:spPr/>
        <p:txBody>
          <a:bodyPr>
            <a:normAutofit lnSpcReduction="10000"/>
          </a:bodyPr>
          <a:lstStyle/>
          <a:p>
            <a:pPr>
              <a:buFont typeface="Wingdings" panose="05000000000000000000" pitchFamily="2" charset="2"/>
              <a:buNone/>
            </a:pPr>
            <a:r>
              <a:rPr lang="en-US" altLang="zh-CN" sz="2400"/>
              <a:t>List of statements:</a:t>
            </a:r>
          </a:p>
          <a:p>
            <a:r>
              <a:rPr lang="en-US" altLang="zh-CN" sz="2400"/>
              <a:t>No statement</a:t>
            </a:r>
          </a:p>
          <a:p>
            <a:r>
              <a:rPr lang="en-US" altLang="zh-CN" sz="2400"/>
              <a:t>One statement: </a:t>
            </a:r>
          </a:p>
          <a:p>
            <a:pPr lvl="1"/>
            <a:r>
              <a:rPr lang="en-US" altLang="zh-CN" sz="2000"/>
              <a:t>s;</a:t>
            </a:r>
          </a:p>
          <a:p>
            <a:r>
              <a:rPr lang="en-US" altLang="zh-CN" sz="2400"/>
              <a:t>More than one statement: </a:t>
            </a:r>
          </a:p>
          <a:p>
            <a:pPr lvl="1"/>
            <a:r>
              <a:rPr lang="en-US" altLang="zh-CN" sz="2000"/>
              <a:t>s; s; s;</a:t>
            </a:r>
          </a:p>
          <a:p>
            <a:r>
              <a:rPr lang="en-US" altLang="zh-CN" sz="2400"/>
              <a:t>A statement can be a block of statements.</a:t>
            </a:r>
          </a:p>
          <a:p>
            <a:pPr lvl="1"/>
            <a:r>
              <a:rPr lang="en-US" altLang="zh-CN" sz="2000"/>
              <a:t>{s; s; s;}</a:t>
            </a:r>
          </a:p>
          <a:p>
            <a:pPr>
              <a:buFont typeface="Wingdings" panose="05000000000000000000" pitchFamily="2" charset="2"/>
              <a:buNone/>
            </a:pPr>
            <a:r>
              <a:rPr lang="en-US" altLang="zh-CN" sz="2400"/>
              <a:t>Is the following correct?</a:t>
            </a:r>
          </a:p>
          <a:p>
            <a:pPr>
              <a:buFont typeface="Wingdings" panose="05000000000000000000" pitchFamily="2" charset="2"/>
              <a:buNone/>
            </a:pPr>
            <a:r>
              <a:rPr lang="en-US" altLang="zh-CN" sz="2400"/>
              <a:t>{ {s; {s; s;} s; {}} s; }</a:t>
            </a:r>
            <a:endParaRPr lang="th-TH" altLang="zh-CN" sz="2400"/>
          </a:p>
        </p:txBody>
      </p:sp>
      <p:sp>
        <p:nvSpPr>
          <p:cNvPr id="57348" name="Rectangle 4"/>
          <p:cNvSpPr>
            <a:spLocks noGrp="1" noChangeArrowheads="1"/>
          </p:cNvSpPr>
          <p:nvPr>
            <p:ph sz="half" idx="2"/>
          </p:nvPr>
        </p:nvSpPr>
        <p:spPr/>
        <p:txBody>
          <a:bodyPr>
            <a:normAutofit fontScale="92500" lnSpcReduction="10000"/>
          </a:bodyPr>
          <a:lstStyle/>
          <a:p>
            <a:pPr>
              <a:lnSpc>
                <a:spcPct val="90000"/>
              </a:lnSpc>
              <a:spcBef>
                <a:spcPct val="0"/>
              </a:spcBef>
              <a:buFont typeface="Wingdings" panose="05000000000000000000" pitchFamily="2" charset="2"/>
              <a:buNone/>
            </a:pPr>
            <a:r>
              <a:rPr lang="en-US" altLang="zh-CN" sz="2400" dirty="0">
                <a:solidFill>
                  <a:srgbClr val="CC3399"/>
                </a:solidFill>
                <a:latin typeface="Arial Narrow" panose="020B0606020202030204" pitchFamily="34" charset="0"/>
                <a:sym typeface="Symbol" panose="05050102010706020507" pitchFamily="18" charset="2"/>
              </a:rPr>
              <a:t>&lt;St&gt; ::= </a:t>
            </a:r>
            <a:r>
              <a:rPr lang="el-GR" altLang="zh-CN" sz="2400" dirty="0">
                <a:solidFill>
                  <a:srgbClr val="CC3399"/>
                </a:solidFill>
                <a:latin typeface="Arial Narrow" panose="020B0606020202030204" pitchFamily="34" charset="0"/>
                <a:sym typeface="Symbol" panose="05050102010706020507" pitchFamily="18" charset="2"/>
              </a:rPr>
              <a:t>ε</a:t>
            </a:r>
            <a:r>
              <a:rPr lang="en-US" altLang="zh-CN" sz="2400" dirty="0">
                <a:solidFill>
                  <a:srgbClr val="CC3399"/>
                </a:solidFill>
                <a:latin typeface="Arial Narrow" panose="020B0606020202030204" pitchFamily="34" charset="0"/>
                <a:sym typeface="Symbol" panose="05050102010706020507" pitchFamily="18" charset="2"/>
              </a:rPr>
              <a:t> | </a:t>
            </a:r>
            <a:r>
              <a:rPr lang="en-US" altLang="zh-CN" sz="2400" b="1" dirty="0">
                <a:solidFill>
                  <a:srgbClr val="CC3399"/>
                </a:solidFill>
                <a:latin typeface="Arial Narrow" panose="020B0606020202030204" pitchFamily="34" charset="0"/>
                <a:sym typeface="Symbol" panose="05050102010706020507" pitchFamily="18" charset="2"/>
              </a:rPr>
              <a:t>s;</a:t>
            </a:r>
            <a:r>
              <a:rPr lang="en-US" altLang="zh-CN" sz="2400" dirty="0">
                <a:solidFill>
                  <a:srgbClr val="CC3399"/>
                </a:solidFill>
                <a:latin typeface="Arial Narrow" panose="020B0606020202030204" pitchFamily="34" charset="0"/>
                <a:sym typeface="Symbol" panose="05050102010706020507" pitchFamily="18" charset="2"/>
              </a:rPr>
              <a:t> | </a:t>
            </a:r>
            <a:r>
              <a:rPr lang="en-US" altLang="zh-CN" sz="2400" b="1" dirty="0">
                <a:solidFill>
                  <a:srgbClr val="CC3399"/>
                </a:solidFill>
                <a:latin typeface="Arial Narrow" panose="020B0606020202030204" pitchFamily="34" charset="0"/>
                <a:sym typeface="Symbol" panose="05050102010706020507" pitchFamily="18" charset="2"/>
              </a:rPr>
              <a:t>s;</a:t>
            </a:r>
            <a:r>
              <a:rPr lang="en-US" altLang="zh-CN" sz="2400" dirty="0">
                <a:solidFill>
                  <a:srgbClr val="CC3399"/>
                </a:solidFill>
                <a:latin typeface="Arial Narrow" panose="020B0606020202030204" pitchFamily="34" charset="0"/>
                <a:sym typeface="Symbol" panose="05050102010706020507" pitchFamily="18" charset="2"/>
              </a:rPr>
              <a:t> &lt;St&gt; | </a:t>
            </a:r>
            <a:r>
              <a:rPr lang="en-US" altLang="zh-CN" sz="2400" b="1" dirty="0">
                <a:solidFill>
                  <a:srgbClr val="CC3399"/>
                </a:solidFill>
                <a:latin typeface="Arial Narrow" panose="020B0606020202030204" pitchFamily="34" charset="0"/>
                <a:sym typeface="Symbol" panose="05050102010706020507" pitchFamily="18" charset="2"/>
              </a:rPr>
              <a:t>{</a:t>
            </a:r>
            <a:r>
              <a:rPr lang="en-US" altLang="zh-CN" sz="2400" dirty="0">
                <a:solidFill>
                  <a:srgbClr val="CC3399"/>
                </a:solidFill>
                <a:latin typeface="Arial Narrow" panose="020B0606020202030204" pitchFamily="34" charset="0"/>
                <a:sym typeface="Symbol" panose="05050102010706020507" pitchFamily="18" charset="2"/>
              </a:rPr>
              <a:t> &lt;St&gt; </a:t>
            </a:r>
            <a:r>
              <a:rPr lang="en-US" altLang="zh-CN" sz="2400" b="1" dirty="0">
                <a:solidFill>
                  <a:srgbClr val="CC3399"/>
                </a:solidFill>
                <a:latin typeface="Arial Narrow" panose="020B0606020202030204" pitchFamily="34" charset="0"/>
                <a:sym typeface="Symbol" panose="05050102010706020507" pitchFamily="18" charset="2"/>
              </a:rPr>
              <a:t>} </a:t>
            </a:r>
            <a:r>
              <a:rPr lang="en-US" altLang="zh-CN" sz="2400" dirty="0">
                <a:solidFill>
                  <a:srgbClr val="CC3399"/>
                </a:solidFill>
                <a:latin typeface="Arial Narrow" panose="020B0606020202030204" pitchFamily="34" charset="0"/>
                <a:sym typeface="Symbol" panose="05050102010706020507" pitchFamily="18" charset="2"/>
              </a:rPr>
              <a:t>&lt;St&gt;</a:t>
            </a:r>
          </a:p>
          <a:p>
            <a:pPr>
              <a:lnSpc>
                <a:spcPct val="90000"/>
              </a:lnSpc>
              <a:spcBef>
                <a:spcPct val="0"/>
              </a:spcBef>
              <a:buClr>
                <a:schemeClr val="tx1"/>
              </a:buClr>
              <a:buFont typeface="Wingdings" panose="05000000000000000000" pitchFamily="2" charset="2"/>
              <a:buNone/>
            </a:pPr>
            <a:r>
              <a:rPr lang="en-US" altLang="zh-CN" sz="2400" dirty="0">
                <a:latin typeface="Arial Narrow" panose="020B0606020202030204" pitchFamily="34" charset="0"/>
                <a:sym typeface="Symbol" panose="05050102010706020507" pitchFamily="18" charset="2"/>
              </a:rPr>
              <a:t>&lt;St&gt; </a:t>
            </a:r>
          </a:p>
          <a:p>
            <a:pPr>
              <a:lnSpc>
                <a:spcPct val="90000"/>
              </a:lnSpc>
              <a:spcBef>
                <a:spcPct val="0"/>
              </a:spcBef>
              <a:buClr>
                <a:schemeClr val="tx1"/>
              </a:buClr>
              <a:buFont typeface="Symbol" panose="05050102010706020507" pitchFamily="18" charset="2"/>
              <a:buChar char="Þ"/>
            </a:pPr>
            <a:r>
              <a:rPr lang="en-US" altLang="zh-CN" sz="2400" b="1" dirty="0">
                <a:latin typeface="Arial Narrow" panose="020B0606020202030204" pitchFamily="34" charset="0"/>
                <a:sym typeface="Symbol" panose="05050102010706020507" pitchFamily="18" charset="2"/>
              </a:rPr>
              <a:t>{</a:t>
            </a:r>
            <a:r>
              <a:rPr lang="en-US" altLang="zh-CN" sz="2400" dirty="0">
                <a:latin typeface="Arial Narrow" panose="020B0606020202030204" pitchFamily="34" charset="0"/>
                <a:sym typeface="Symbol" panose="05050102010706020507" pitchFamily="18" charset="2"/>
              </a:rPr>
              <a:t> &lt;St&gt; </a:t>
            </a:r>
            <a:r>
              <a:rPr lang="en-US" altLang="zh-CN" sz="2400" b="1" dirty="0">
                <a:latin typeface="Arial Narrow" panose="020B0606020202030204" pitchFamily="34" charset="0"/>
                <a:sym typeface="Symbol" panose="05050102010706020507" pitchFamily="18" charset="2"/>
              </a:rPr>
              <a:t>} </a:t>
            </a:r>
            <a:r>
              <a:rPr lang="en-US" altLang="zh-CN" sz="2400" dirty="0">
                <a:latin typeface="Arial Narrow" panose="020B0606020202030204" pitchFamily="34" charset="0"/>
                <a:sym typeface="Symbol" panose="05050102010706020507" pitchFamily="18" charset="2"/>
              </a:rPr>
              <a:t>&lt;St&gt;</a:t>
            </a:r>
          </a:p>
          <a:p>
            <a:pPr>
              <a:lnSpc>
                <a:spcPct val="90000"/>
              </a:lnSpc>
              <a:spcBef>
                <a:spcPct val="0"/>
              </a:spcBef>
              <a:buClr>
                <a:schemeClr val="tx1"/>
              </a:buClr>
              <a:buFont typeface="Symbol" panose="05050102010706020507" pitchFamily="18" charset="2"/>
              <a:buChar char="Þ"/>
            </a:pPr>
            <a:r>
              <a:rPr lang="en-US" altLang="zh-CN" sz="2400" b="1" dirty="0">
                <a:latin typeface="Arial Narrow" panose="020B0606020202030204" pitchFamily="34" charset="0"/>
                <a:sym typeface="Symbol" panose="05050102010706020507" pitchFamily="18" charset="2"/>
              </a:rPr>
              <a:t>{</a:t>
            </a:r>
            <a:r>
              <a:rPr lang="en-US" altLang="zh-CN" sz="2400" dirty="0">
                <a:latin typeface="Arial Narrow" panose="020B0606020202030204" pitchFamily="34" charset="0"/>
                <a:sym typeface="Symbol" panose="05050102010706020507" pitchFamily="18" charset="2"/>
              </a:rPr>
              <a:t> &lt;St&gt; </a:t>
            </a:r>
            <a:r>
              <a:rPr lang="en-US" altLang="zh-CN" sz="2400" b="1" dirty="0">
                <a:latin typeface="Arial Narrow" panose="020B0606020202030204" pitchFamily="34" charset="0"/>
                <a:sym typeface="Symbol" panose="05050102010706020507" pitchFamily="18" charset="2"/>
              </a:rPr>
              <a:t>}</a:t>
            </a:r>
          </a:p>
          <a:p>
            <a:pPr>
              <a:lnSpc>
                <a:spcPct val="90000"/>
              </a:lnSpc>
              <a:spcBef>
                <a:spcPct val="0"/>
              </a:spcBef>
              <a:buClr>
                <a:schemeClr val="tx1"/>
              </a:buClr>
              <a:buFont typeface="Symbol" panose="05050102010706020507" pitchFamily="18" charset="2"/>
              <a:buChar char="Þ"/>
            </a:pPr>
            <a:r>
              <a:rPr lang="en-US" altLang="zh-CN" sz="2400" b="1" dirty="0">
                <a:latin typeface="Arial Narrow" panose="020B0606020202030204" pitchFamily="34" charset="0"/>
                <a:sym typeface="Symbol" panose="05050102010706020507" pitchFamily="18" charset="2"/>
              </a:rPr>
              <a:t>{ {</a:t>
            </a:r>
            <a:r>
              <a:rPr lang="en-US" altLang="zh-CN" sz="2400" dirty="0">
                <a:latin typeface="Arial Narrow" panose="020B0606020202030204" pitchFamily="34" charset="0"/>
                <a:sym typeface="Symbol" panose="05050102010706020507" pitchFamily="18" charset="2"/>
              </a:rPr>
              <a:t> &lt;St&gt; </a:t>
            </a:r>
            <a:r>
              <a:rPr lang="en-US" altLang="zh-CN" sz="2400" b="1" dirty="0">
                <a:latin typeface="Arial Narrow" panose="020B0606020202030204" pitchFamily="34" charset="0"/>
                <a:sym typeface="Symbol" panose="05050102010706020507" pitchFamily="18" charset="2"/>
              </a:rPr>
              <a:t>} </a:t>
            </a:r>
            <a:r>
              <a:rPr lang="en-US" altLang="zh-CN" sz="2400" dirty="0">
                <a:latin typeface="Arial Narrow" panose="020B0606020202030204" pitchFamily="34" charset="0"/>
                <a:sym typeface="Symbol" panose="05050102010706020507" pitchFamily="18" charset="2"/>
              </a:rPr>
              <a:t>&lt;St&gt;</a:t>
            </a:r>
            <a:r>
              <a:rPr lang="en-US" altLang="zh-CN" sz="2400" b="1" dirty="0">
                <a:latin typeface="Arial Narrow" panose="020B0606020202030204" pitchFamily="34" charset="0"/>
                <a:sym typeface="Symbol" panose="05050102010706020507" pitchFamily="18" charset="2"/>
              </a:rPr>
              <a:t>}</a:t>
            </a:r>
          </a:p>
          <a:p>
            <a:pPr>
              <a:lnSpc>
                <a:spcPct val="90000"/>
              </a:lnSpc>
              <a:spcBef>
                <a:spcPct val="0"/>
              </a:spcBef>
              <a:buClr>
                <a:schemeClr val="tx1"/>
              </a:buClr>
              <a:buFont typeface="Symbol" panose="05050102010706020507" pitchFamily="18" charset="2"/>
              <a:buChar char="Þ"/>
            </a:pPr>
            <a:r>
              <a:rPr lang="en-US" altLang="zh-CN" sz="2400" b="1" dirty="0">
                <a:latin typeface="Arial Narrow" panose="020B0606020202030204" pitchFamily="34" charset="0"/>
                <a:sym typeface="Symbol" panose="05050102010706020507" pitchFamily="18" charset="2"/>
              </a:rPr>
              <a:t>{ {</a:t>
            </a:r>
            <a:r>
              <a:rPr lang="en-US" altLang="zh-CN" sz="2400" dirty="0">
                <a:latin typeface="Arial Narrow" panose="020B0606020202030204" pitchFamily="34" charset="0"/>
                <a:sym typeface="Symbol" panose="05050102010706020507" pitchFamily="18" charset="2"/>
              </a:rPr>
              <a:t> &lt;St&gt; </a:t>
            </a:r>
            <a:r>
              <a:rPr lang="en-US" altLang="zh-CN" sz="2400" b="1" dirty="0">
                <a:latin typeface="Arial Narrow" panose="020B0606020202030204" pitchFamily="34" charset="0"/>
                <a:sym typeface="Symbol" panose="05050102010706020507" pitchFamily="18" charset="2"/>
              </a:rPr>
              <a:t>} s;</a:t>
            </a:r>
            <a:r>
              <a:rPr lang="en-US" altLang="zh-CN" sz="2400" dirty="0">
                <a:latin typeface="Arial Narrow" panose="020B0606020202030204" pitchFamily="34" charset="0"/>
                <a:sym typeface="Symbol" panose="05050102010706020507" pitchFamily="18" charset="2"/>
              </a:rPr>
              <a:t> &lt;St&gt;</a:t>
            </a:r>
            <a:r>
              <a:rPr lang="en-US" altLang="zh-CN" sz="2400" b="1" dirty="0">
                <a:latin typeface="Arial Narrow" panose="020B0606020202030204" pitchFamily="34" charset="0"/>
                <a:sym typeface="Symbol" panose="05050102010706020507" pitchFamily="18" charset="2"/>
              </a:rPr>
              <a:t>}</a:t>
            </a:r>
            <a:endParaRPr lang="en-US" altLang="zh-CN" sz="2400" dirty="0">
              <a:latin typeface="Arial Narrow" panose="020B0606020202030204" pitchFamily="34" charset="0"/>
              <a:sym typeface="Symbol" panose="05050102010706020507" pitchFamily="18" charset="2"/>
            </a:endParaRPr>
          </a:p>
          <a:p>
            <a:pPr>
              <a:lnSpc>
                <a:spcPct val="90000"/>
              </a:lnSpc>
              <a:spcBef>
                <a:spcPct val="0"/>
              </a:spcBef>
              <a:buClr>
                <a:schemeClr val="tx1"/>
              </a:buClr>
              <a:buFont typeface="Symbol" panose="05050102010706020507" pitchFamily="18" charset="2"/>
              <a:buChar char="Þ"/>
            </a:pPr>
            <a:r>
              <a:rPr lang="en-US" altLang="zh-CN" sz="2400" b="1" dirty="0">
                <a:latin typeface="Arial Narrow" panose="020B0606020202030204" pitchFamily="34" charset="0"/>
                <a:sym typeface="Symbol" panose="05050102010706020507" pitchFamily="18" charset="2"/>
              </a:rPr>
              <a:t>{ {</a:t>
            </a:r>
            <a:r>
              <a:rPr lang="en-US" altLang="zh-CN" sz="2400" dirty="0">
                <a:latin typeface="Arial Narrow" panose="020B0606020202030204" pitchFamily="34" charset="0"/>
                <a:sym typeface="Symbol" panose="05050102010706020507" pitchFamily="18" charset="2"/>
              </a:rPr>
              <a:t> &lt;St&gt; </a:t>
            </a:r>
            <a:r>
              <a:rPr lang="en-US" altLang="zh-CN" sz="2400" b="1" dirty="0">
                <a:latin typeface="Arial Narrow" panose="020B0606020202030204" pitchFamily="34" charset="0"/>
                <a:sym typeface="Symbol" panose="05050102010706020507" pitchFamily="18" charset="2"/>
              </a:rPr>
              <a:t>} s;</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a:t>
            </a:r>
            <a:endParaRPr lang="en-US" altLang="zh-CN" sz="2400" dirty="0">
              <a:latin typeface="Arial Narrow" panose="020B0606020202030204" pitchFamily="34" charset="0"/>
              <a:sym typeface="Symbol" panose="05050102010706020507" pitchFamily="18" charset="2"/>
            </a:endParaRPr>
          </a:p>
          <a:p>
            <a:pPr>
              <a:lnSpc>
                <a:spcPct val="90000"/>
              </a:lnSpc>
              <a:spcBef>
                <a:spcPct val="0"/>
              </a:spcBef>
              <a:buClr>
                <a:schemeClr val="tx1"/>
              </a:buClr>
              <a:buFont typeface="Symbol" panose="05050102010706020507" pitchFamily="18" charset="2"/>
              <a:buChar char="Þ"/>
            </a:pPr>
            <a:r>
              <a:rPr lang="en-US" altLang="zh-CN" sz="2400" b="1" dirty="0">
                <a:latin typeface="Arial Narrow" panose="020B0606020202030204" pitchFamily="34" charset="0"/>
                <a:sym typeface="Symbol" panose="05050102010706020507" pitchFamily="18" charset="2"/>
              </a:rPr>
              <a:t>{ {</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s; </a:t>
            </a:r>
            <a:r>
              <a:rPr lang="en-US" altLang="zh-CN" sz="2400" dirty="0">
                <a:latin typeface="Arial Narrow" panose="020B0606020202030204" pitchFamily="34" charset="0"/>
                <a:sym typeface="Symbol" panose="05050102010706020507" pitchFamily="18" charset="2"/>
              </a:rPr>
              <a:t>&lt;St&gt; </a:t>
            </a:r>
            <a:r>
              <a:rPr lang="en-US" altLang="zh-CN" sz="2400" b="1" dirty="0">
                <a:latin typeface="Arial Narrow" panose="020B0606020202030204" pitchFamily="34" charset="0"/>
                <a:sym typeface="Symbol" panose="05050102010706020507" pitchFamily="18" charset="2"/>
              </a:rPr>
              <a:t>} s;}</a:t>
            </a:r>
            <a:endParaRPr lang="en-US" altLang="zh-CN" sz="2400" dirty="0">
              <a:latin typeface="Arial Narrow" panose="020B0606020202030204" pitchFamily="34" charset="0"/>
              <a:sym typeface="Symbol" panose="05050102010706020507" pitchFamily="18" charset="2"/>
            </a:endParaRPr>
          </a:p>
          <a:p>
            <a:pPr>
              <a:lnSpc>
                <a:spcPct val="90000"/>
              </a:lnSpc>
              <a:spcBef>
                <a:spcPct val="0"/>
              </a:spcBef>
              <a:buClr>
                <a:schemeClr val="tx1"/>
              </a:buClr>
              <a:buFont typeface="Symbol" panose="05050102010706020507" pitchFamily="18" charset="2"/>
              <a:buChar char="Þ"/>
            </a:pPr>
            <a:r>
              <a:rPr lang="en-US" altLang="zh-CN" sz="2400" b="1" dirty="0">
                <a:latin typeface="Arial Narrow" panose="020B0606020202030204" pitchFamily="34" charset="0"/>
                <a:sym typeface="Symbol" panose="05050102010706020507" pitchFamily="18" charset="2"/>
              </a:rPr>
              <a:t>{ {</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s; { </a:t>
            </a:r>
            <a:r>
              <a:rPr lang="en-US" altLang="zh-CN" sz="2400" dirty="0">
                <a:latin typeface="Arial Narrow" panose="020B0606020202030204" pitchFamily="34" charset="0"/>
                <a:sym typeface="Symbol" panose="05050102010706020507" pitchFamily="18" charset="2"/>
              </a:rPr>
              <a:t>&lt;St&gt; </a:t>
            </a:r>
            <a:r>
              <a:rPr lang="en-US" altLang="zh-CN" sz="2400" b="1" dirty="0">
                <a:latin typeface="Arial Narrow" panose="020B0606020202030204" pitchFamily="34" charset="0"/>
                <a:sym typeface="Symbol" panose="05050102010706020507" pitchFamily="18" charset="2"/>
              </a:rPr>
              <a:t>}</a:t>
            </a:r>
            <a:r>
              <a:rPr lang="en-US" altLang="zh-CN" sz="2400" dirty="0">
                <a:latin typeface="Arial Narrow" panose="020B0606020202030204" pitchFamily="34" charset="0"/>
                <a:sym typeface="Symbol" panose="05050102010706020507" pitchFamily="18" charset="2"/>
              </a:rPr>
              <a:t> &lt;St&gt; </a:t>
            </a:r>
            <a:r>
              <a:rPr lang="en-US" altLang="zh-CN" sz="2400" b="1" dirty="0">
                <a:latin typeface="Arial Narrow" panose="020B0606020202030204" pitchFamily="34" charset="0"/>
                <a:sym typeface="Symbol" panose="05050102010706020507" pitchFamily="18" charset="2"/>
              </a:rPr>
              <a:t>} s;}</a:t>
            </a:r>
          </a:p>
          <a:p>
            <a:pPr>
              <a:lnSpc>
                <a:spcPct val="90000"/>
              </a:lnSpc>
              <a:spcBef>
                <a:spcPct val="0"/>
              </a:spcBef>
              <a:buClr>
                <a:schemeClr val="tx1"/>
              </a:buClr>
              <a:buFont typeface="Symbol" panose="05050102010706020507" pitchFamily="18" charset="2"/>
              <a:buChar char="Þ"/>
            </a:pPr>
            <a:r>
              <a:rPr lang="en-US" altLang="zh-CN" sz="2400" b="1" dirty="0">
                <a:latin typeface="Arial Narrow" panose="020B0606020202030204" pitchFamily="34" charset="0"/>
                <a:sym typeface="Symbol" panose="05050102010706020507" pitchFamily="18" charset="2"/>
              </a:rPr>
              <a:t>{ {</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s; { </a:t>
            </a:r>
            <a:r>
              <a:rPr lang="en-US" altLang="zh-CN" sz="2400" dirty="0">
                <a:latin typeface="Arial Narrow" panose="020B0606020202030204" pitchFamily="34" charset="0"/>
                <a:sym typeface="Symbol" panose="05050102010706020507" pitchFamily="18" charset="2"/>
              </a:rPr>
              <a:t>&lt;St&gt; </a:t>
            </a:r>
            <a:r>
              <a:rPr lang="en-US" altLang="zh-CN" sz="2400" b="1" dirty="0">
                <a:latin typeface="Arial Narrow" panose="020B0606020202030204" pitchFamily="34" charset="0"/>
                <a:sym typeface="Symbol" panose="05050102010706020507" pitchFamily="18" charset="2"/>
              </a:rPr>
              <a:t>}</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s; </a:t>
            </a:r>
            <a:r>
              <a:rPr lang="en-US" altLang="zh-CN" sz="2400" dirty="0">
                <a:latin typeface="Arial Narrow" panose="020B0606020202030204" pitchFamily="34" charset="0"/>
                <a:sym typeface="Symbol" panose="05050102010706020507" pitchFamily="18" charset="2"/>
              </a:rPr>
              <a:t>&lt;St&gt; </a:t>
            </a:r>
            <a:r>
              <a:rPr lang="en-US" altLang="zh-CN" sz="2400" b="1" dirty="0">
                <a:latin typeface="Arial Narrow" panose="020B0606020202030204" pitchFamily="34" charset="0"/>
                <a:sym typeface="Symbol" panose="05050102010706020507" pitchFamily="18" charset="2"/>
              </a:rPr>
              <a:t>} s;}</a:t>
            </a:r>
          </a:p>
          <a:p>
            <a:pPr>
              <a:lnSpc>
                <a:spcPct val="90000"/>
              </a:lnSpc>
              <a:spcBef>
                <a:spcPct val="0"/>
              </a:spcBef>
              <a:buClr>
                <a:schemeClr val="tx1"/>
              </a:buClr>
              <a:buFont typeface="Symbol" panose="05050102010706020507" pitchFamily="18" charset="2"/>
              <a:buChar char="Þ"/>
            </a:pPr>
            <a:r>
              <a:rPr lang="en-US" altLang="zh-CN" sz="2400" b="1" dirty="0">
                <a:latin typeface="Arial Narrow" panose="020B0606020202030204" pitchFamily="34" charset="0"/>
                <a:sym typeface="Symbol" panose="05050102010706020507" pitchFamily="18" charset="2"/>
              </a:rPr>
              <a:t>{ {</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s; { </a:t>
            </a:r>
            <a:r>
              <a:rPr lang="en-US" altLang="zh-CN" sz="2400" dirty="0">
                <a:latin typeface="Arial Narrow" panose="020B0606020202030204" pitchFamily="34" charset="0"/>
                <a:sym typeface="Symbol" panose="05050102010706020507" pitchFamily="18" charset="2"/>
              </a:rPr>
              <a:t>&lt;St&gt; </a:t>
            </a:r>
            <a:r>
              <a:rPr lang="en-US" altLang="zh-CN" sz="2400" b="1" dirty="0">
                <a:latin typeface="Arial Narrow" panose="020B0606020202030204" pitchFamily="34" charset="0"/>
                <a:sym typeface="Symbol" panose="05050102010706020507" pitchFamily="18" charset="2"/>
              </a:rPr>
              <a:t>}</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s; { </a:t>
            </a:r>
            <a:r>
              <a:rPr lang="en-US" altLang="zh-CN" sz="2400" dirty="0">
                <a:latin typeface="Arial Narrow" panose="020B0606020202030204" pitchFamily="34" charset="0"/>
                <a:sym typeface="Symbol" panose="05050102010706020507" pitchFamily="18" charset="2"/>
              </a:rPr>
              <a:t>&lt;St&gt; </a:t>
            </a:r>
            <a:r>
              <a:rPr lang="en-US" altLang="zh-CN" sz="2400" b="1" dirty="0">
                <a:latin typeface="Arial Narrow" panose="020B0606020202030204" pitchFamily="34" charset="0"/>
                <a:sym typeface="Symbol" panose="05050102010706020507" pitchFamily="18" charset="2"/>
              </a:rPr>
              <a:t>}</a:t>
            </a:r>
            <a:r>
              <a:rPr lang="en-US" altLang="zh-CN" sz="2400" dirty="0">
                <a:latin typeface="Arial Narrow" panose="020B0606020202030204" pitchFamily="34" charset="0"/>
                <a:sym typeface="Symbol" panose="05050102010706020507" pitchFamily="18" charset="2"/>
              </a:rPr>
              <a:t> &lt;St&gt; </a:t>
            </a:r>
            <a:r>
              <a:rPr lang="en-US" altLang="zh-CN" sz="2400" b="1" dirty="0">
                <a:latin typeface="Arial Narrow" panose="020B0606020202030204" pitchFamily="34" charset="0"/>
                <a:sym typeface="Symbol" panose="05050102010706020507" pitchFamily="18" charset="2"/>
              </a:rPr>
              <a:t>} s;}</a:t>
            </a:r>
            <a:endParaRPr lang="en-US" altLang="zh-CN" sz="2400" dirty="0">
              <a:latin typeface="Arial Narrow" panose="020B0606020202030204" pitchFamily="34" charset="0"/>
              <a:sym typeface="Symbol" panose="05050102010706020507" pitchFamily="18" charset="2"/>
            </a:endParaRPr>
          </a:p>
          <a:p>
            <a:pPr>
              <a:lnSpc>
                <a:spcPct val="90000"/>
              </a:lnSpc>
              <a:spcBef>
                <a:spcPct val="0"/>
              </a:spcBef>
              <a:buClr>
                <a:schemeClr val="tx1"/>
              </a:buClr>
              <a:buFont typeface="Symbol" panose="05050102010706020507" pitchFamily="18" charset="2"/>
              <a:buChar char="Þ"/>
            </a:pPr>
            <a:r>
              <a:rPr lang="en-US" altLang="zh-CN" sz="2400" b="1" dirty="0">
                <a:latin typeface="Arial Narrow" panose="020B0606020202030204" pitchFamily="34" charset="0"/>
                <a:sym typeface="Symbol" panose="05050102010706020507" pitchFamily="18" charset="2"/>
              </a:rPr>
              <a:t>{ {</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s; { </a:t>
            </a:r>
            <a:r>
              <a:rPr lang="en-US" altLang="zh-CN" sz="2400" dirty="0">
                <a:latin typeface="Arial Narrow" panose="020B0606020202030204" pitchFamily="34" charset="0"/>
                <a:sym typeface="Symbol" panose="05050102010706020507" pitchFamily="18" charset="2"/>
              </a:rPr>
              <a:t>&lt;St&gt; </a:t>
            </a:r>
            <a:r>
              <a:rPr lang="en-US" altLang="zh-CN" sz="2400" b="1" dirty="0">
                <a:latin typeface="Arial Narrow" panose="020B0606020202030204" pitchFamily="34" charset="0"/>
                <a:sym typeface="Symbol" panose="05050102010706020507" pitchFamily="18" charset="2"/>
              </a:rPr>
              <a:t>}</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s; { </a:t>
            </a:r>
            <a:r>
              <a:rPr lang="en-US" altLang="zh-CN" sz="2400" dirty="0">
                <a:latin typeface="Arial Narrow" panose="020B0606020202030204" pitchFamily="34" charset="0"/>
                <a:sym typeface="Symbol" panose="05050102010706020507" pitchFamily="18" charset="2"/>
              </a:rPr>
              <a:t>&lt;St&gt; </a:t>
            </a:r>
            <a:r>
              <a:rPr lang="en-US" altLang="zh-CN" sz="2400" b="1" dirty="0">
                <a:latin typeface="Arial Narrow" panose="020B0606020202030204" pitchFamily="34" charset="0"/>
                <a:sym typeface="Symbol" panose="05050102010706020507" pitchFamily="18" charset="2"/>
              </a:rPr>
              <a:t>}</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 s;}</a:t>
            </a:r>
          </a:p>
          <a:p>
            <a:pPr>
              <a:lnSpc>
                <a:spcPct val="90000"/>
              </a:lnSpc>
              <a:spcBef>
                <a:spcPct val="0"/>
              </a:spcBef>
              <a:buClr>
                <a:schemeClr val="tx1"/>
              </a:buClr>
              <a:buFont typeface="Symbol" panose="05050102010706020507" pitchFamily="18" charset="2"/>
              <a:buChar char="Þ"/>
            </a:pPr>
            <a:r>
              <a:rPr lang="en-US" altLang="zh-CN" sz="2400" b="1" dirty="0">
                <a:latin typeface="Arial Narrow" panose="020B0606020202030204" pitchFamily="34" charset="0"/>
                <a:sym typeface="Symbol" panose="05050102010706020507" pitchFamily="18" charset="2"/>
              </a:rPr>
              <a:t>{ {</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s; { </a:t>
            </a:r>
            <a:r>
              <a:rPr lang="en-US" altLang="zh-CN" sz="2400" dirty="0">
                <a:latin typeface="Arial Narrow" panose="020B0606020202030204" pitchFamily="34" charset="0"/>
                <a:sym typeface="Symbol" panose="05050102010706020507" pitchFamily="18" charset="2"/>
              </a:rPr>
              <a:t>&lt;St&gt; </a:t>
            </a:r>
            <a:r>
              <a:rPr lang="en-US" altLang="zh-CN" sz="2400" b="1" dirty="0">
                <a:latin typeface="Arial Narrow" panose="020B0606020202030204" pitchFamily="34" charset="0"/>
                <a:sym typeface="Symbol" panose="05050102010706020507" pitchFamily="18" charset="2"/>
              </a:rPr>
              <a:t>}</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s; {}</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 s;}</a:t>
            </a:r>
          </a:p>
          <a:p>
            <a:pPr>
              <a:lnSpc>
                <a:spcPct val="90000"/>
              </a:lnSpc>
              <a:spcBef>
                <a:spcPct val="0"/>
              </a:spcBef>
              <a:buClr>
                <a:schemeClr val="tx1"/>
              </a:buClr>
              <a:buFont typeface="Symbol" panose="05050102010706020507" pitchFamily="18" charset="2"/>
              <a:buChar char="Þ"/>
            </a:pPr>
            <a:r>
              <a:rPr lang="en-US" altLang="zh-CN" sz="2400" b="1" dirty="0">
                <a:latin typeface="Arial Narrow" panose="020B0606020202030204" pitchFamily="34" charset="0"/>
                <a:sym typeface="Symbol" panose="05050102010706020507" pitchFamily="18" charset="2"/>
              </a:rPr>
              <a:t>{ {</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s; { s; </a:t>
            </a:r>
            <a:r>
              <a:rPr lang="en-US" altLang="zh-CN" sz="2400" dirty="0">
                <a:latin typeface="Arial Narrow" panose="020B0606020202030204" pitchFamily="34" charset="0"/>
                <a:sym typeface="Symbol" panose="05050102010706020507" pitchFamily="18" charset="2"/>
              </a:rPr>
              <a:t>&lt;St&gt; </a:t>
            </a:r>
            <a:r>
              <a:rPr lang="en-US" altLang="zh-CN" sz="2400" b="1" dirty="0">
                <a:latin typeface="Arial Narrow" panose="020B0606020202030204" pitchFamily="34" charset="0"/>
                <a:sym typeface="Symbol" panose="05050102010706020507" pitchFamily="18" charset="2"/>
              </a:rPr>
              <a:t>}</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s; {}</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 s;}</a:t>
            </a:r>
          </a:p>
          <a:p>
            <a:pPr>
              <a:lnSpc>
                <a:spcPct val="90000"/>
              </a:lnSpc>
              <a:spcBef>
                <a:spcPct val="0"/>
              </a:spcBef>
              <a:buClr>
                <a:schemeClr val="tx1"/>
              </a:buClr>
              <a:buFont typeface="Symbol" panose="05050102010706020507" pitchFamily="18" charset="2"/>
              <a:buChar char="Þ"/>
            </a:pPr>
            <a:r>
              <a:rPr lang="en-US" altLang="zh-CN" sz="2400" b="1" dirty="0">
                <a:latin typeface="Arial Narrow" panose="020B0606020202030204" pitchFamily="34" charset="0"/>
                <a:sym typeface="Symbol" panose="05050102010706020507" pitchFamily="18" charset="2"/>
              </a:rPr>
              <a:t>{ {</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s; { s; s;}</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s; {}</a:t>
            </a:r>
            <a:r>
              <a:rPr lang="en-US" altLang="zh-CN" sz="2400" dirty="0">
                <a:latin typeface="Arial Narrow" panose="020B0606020202030204" pitchFamily="34" charset="0"/>
                <a:sym typeface="Symbol" panose="05050102010706020507" pitchFamily="18" charset="2"/>
              </a:rPr>
              <a:t> </a:t>
            </a:r>
            <a:r>
              <a:rPr lang="en-US" altLang="zh-CN" sz="2400" b="1" dirty="0">
                <a:latin typeface="Arial Narrow" panose="020B0606020202030204" pitchFamily="34" charset="0"/>
                <a:sym typeface="Symbol" panose="05050102010706020507" pitchFamily="18" charset="2"/>
              </a:rPr>
              <a:t>} s;}</a:t>
            </a:r>
          </a:p>
        </p:txBody>
      </p:sp>
      <p:sp>
        <p:nvSpPr>
          <p:cNvPr id="8" name="灯片编号占位符 6"/>
          <p:cNvSpPr>
            <a:spLocks noGrp="1"/>
          </p:cNvSpPr>
          <p:nvPr>
            <p:ph type="sldNum" sz="quarter" idx="12"/>
          </p:nvPr>
        </p:nvSpPr>
        <p:spPr/>
        <p:txBody>
          <a:bodyPr/>
          <a:lstStyle/>
          <a:p>
            <a:fld id="{3675C1ED-CFE3-4895-ADBE-19DC6EA0E1BD}" type="slidenum">
              <a:rPr lang="en-US" altLang="zh-CN"/>
              <a:pPr/>
              <a:t>37</a:t>
            </a:fld>
            <a:endParaRPr lang="th-TH" altLang="zh-CN"/>
          </a:p>
        </p:txBody>
      </p:sp>
      <p:graphicFrame>
        <p:nvGraphicFramePr>
          <p:cNvPr id="57353" name="Object 9"/>
          <p:cNvGraphicFramePr>
            <a:graphicFrameLocks noChangeAspect="1"/>
          </p:cNvGraphicFramePr>
          <p:nvPr/>
        </p:nvGraphicFramePr>
        <p:xfrm>
          <a:off x="1524000" y="0"/>
          <a:ext cx="914400" cy="179388"/>
        </p:xfrm>
        <a:graphic>
          <a:graphicData uri="http://schemas.openxmlformats.org/presentationml/2006/ole">
            <mc:AlternateContent xmlns:mc="http://schemas.openxmlformats.org/markup-compatibility/2006">
              <mc:Choice xmlns:v="urn:schemas-microsoft-com:vml" Requires="v">
                <p:oleObj spid="_x0000_s11278" name="Equation" r:id="rId3" imgW="914400" imgH="179640" progId="Equation.DSMT4">
                  <p:embed/>
                </p:oleObj>
              </mc:Choice>
              <mc:Fallback>
                <p:oleObj name="Equation" r:id="rId3" imgW="914400" imgH="179640" progId="Equation.DSMT4">
                  <p:embed/>
                  <p:pic>
                    <p:nvPicPr>
                      <p:cNvPr id="57353"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914400"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60669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34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7348">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7348">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7348">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7348">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7348">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7348">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7348">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57348">
                                            <p:txEl>
                                              <p:pRg st="12" end="1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57348">
                                            <p:txEl>
                                              <p:pRg st="13" end="13"/>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5734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a:t>分析树（</a:t>
            </a:r>
            <a:r>
              <a:rPr lang="en-US" altLang="zh-CN"/>
              <a:t>Parse Trees</a:t>
            </a:r>
            <a:r>
              <a:rPr lang="zh-CN" altLang="en-US"/>
              <a:t>）</a:t>
            </a:r>
          </a:p>
        </p:txBody>
      </p:sp>
      <p:pic>
        <p:nvPicPr>
          <p:cNvPr id="471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357" y="2073394"/>
            <a:ext cx="78009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8172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a:t>文法的二义性</a:t>
            </a: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039" y="1605958"/>
            <a:ext cx="3214688"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690544" y="4834933"/>
            <a:ext cx="76438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eaLnBrk="1" hangingPunct="1">
              <a:spcBef>
                <a:spcPct val="0"/>
              </a:spcBef>
              <a:buFontTx/>
              <a:buNone/>
            </a:pPr>
            <a:r>
              <a:rPr lang="zh-CN" altLang="en-US" sz="2800" dirty="0">
                <a:latin typeface="Arial" panose="020B0604020202020204" pitchFamily="34" charset="0"/>
                <a:ea typeface="宋体" panose="02010600030101010101" pitchFamily="2" charset="-122"/>
              </a:rPr>
              <a:t>上述的最左推导和最右推导都对应这一分析树</a:t>
            </a:r>
            <a:endParaRPr lang="en-US" altLang="zh-CN" sz="2800" dirty="0">
              <a:latin typeface="Arial" panose="020B0604020202020204" pitchFamily="34" charset="0"/>
              <a:ea typeface="宋体" panose="02010600030101010101" pitchFamily="2" charset="-122"/>
            </a:endParaRPr>
          </a:p>
          <a:p>
            <a:pPr eaLnBrk="1" hangingPunct="1">
              <a:spcBef>
                <a:spcPct val="0"/>
              </a:spcBef>
              <a:buFontTx/>
              <a:buNone/>
            </a:pPr>
            <a:r>
              <a:rPr lang="zh-CN" altLang="en-US" sz="2800" dirty="0">
                <a:latin typeface="Arial" panose="020B0604020202020204" pitchFamily="34" charset="0"/>
                <a:ea typeface="宋体" panose="02010600030101010101" pitchFamily="2" charset="-122"/>
              </a:rPr>
              <a:t>语法分析的过程实际上就是构造分析树的过程</a:t>
            </a:r>
            <a:endParaRPr lang="en-US" altLang="zh-CN" sz="2800" dirty="0">
              <a:latin typeface="Arial" panose="020B0604020202020204" pitchFamily="34" charset="0"/>
              <a:ea typeface="宋体" panose="02010600030101010101" pitchFamily="2" charset="-122"/>
            </a:endParaRPr>
          </a:p>
          <a:p>
            <a:pPr eaLnBrk="1" hangingPunct="1">
              <a:spcBef>
                <a:spcPct val="0"/>
              </a:spcBef>
              <a:buFontTx/>
              <a:buNone/>
            </a:pPr>
            <a:r>
              <a:rPr lang="zh-CN" altLang="en-US" sz="2800" dirty="0">
                <a:latin typeface="Arial" panose="020B0604020202020204" pitchFamily="34" charset="0"/>
                <a:ea typeface="宋体" panose="02010600030101010101" pitchFamily="2" charset="-122"/>
              </a:rPr>
              <a:t>问题：一个句子可能有多个推导，那一个句子是否可能有多个分析树？</a:t>
            </a:r>
          </a:p>
        </p:txBody>
      </p:sp>
    </p:spTree>
    <p:extLst>
      <p:ext uri="{BB962C8B-B14F-4D97-AF65-F5344CB8AC3E}">
        <p14:creationId xmlns:p14="http://schemas.microsoft.com/office/powerpoint/2010/main" val="2138118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语法分析的任务</a:t>
            </a:r>
          </a:p>
        </p:txBody>
      </p:sp>
      <p:sp>
        <p:nvSpPr>
          <p:cNvPr id="17411" name="内容占位符 2"/>
          <p:cNvSpPr>
            <a:spLocks noGrp="1"/>
          </p:cNvSpPr>
          <p:nvPr>
            <p:ph idx="1"/>
          </p:nvPr>
        </p:nvSpPr>
        <p:spPr/>
        <p:txBody>
          <a:bodyPr/>
          <a:lstStyle/>
          <a:p>
            <a:pPr>
              <a:lnSpc>
                <a:spcPct val="150000"/>
              </a:lnSpc>
              <a:buFont typeface="Arial" panose="020B0604020202020204" pitchFamily="34" charset="0"/>
              <a:buChar char="•"/>
            </a:pPr>
            <a:r>
              <a:rPr lang="zh-CN" altLang="en-US" dirty="0"/>
              <a:t>语法分析要解决的问题包括：</a:t>
            </a:r>
            <a:endParaRPr lang="en-US" altLang="zh-CN" dirty="0"/>
          </a:p>
          <a:p>
            <a:pPr lvl="1">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从词法分析中获得的每个属性字（</a:t>
            </a:r>
            <a:r>
              <a:rPr lang="en-US" altLang="zh-CN" dirty="0">
                <a:latin typeface="黑体" panose="02010609060101010101" pitchFamily="49" charset="-122"/>
                <a:ea typeface="黑体" panose="02010609060101010101" pitchFamily="49" charset="-122"/>
              </a:rPr>
              <a:t>token</a:t>
            </a:r>
            <a:r>
              <a:rPr lang="zh-CN" altLang="en-US" dirty="0">
                <a:latin typeface="黑体" panose="02010609060101010101" pitchFamily="49" charset="-122"/>
                <a:ea typeface="黑体" panose="02010609060101010101" pitchFamily="49" charset="-122"/>
              </a:rPr>
              <a:t>）在语句中，或在整个程序中扮演什么角色</a:t>
            </a:r>
            <a:endParaRPr lang="en-US" altLang="zh-CN" dirty="0">
              <a:latin typeface="黑体" panose="02010609060101010101" pitchFamily="49" charset="-122"/>
              <a:ea typeface="黑体" panose="02010609060101010101" pitchFamily="49" charset="-122"/>
            </a:endParaRPr>
          </a:p>
          <a:p>
            <a:pPr lvl="2">
              <a:lnSpc>
                <a:spcPct val="150000"/>
              </a:lnSpc>
              <a:buFont typeface="Arial" panose="020B0604020202020204" pitchFamily="34" charset="0"/>
              <a:buChar char="•"/>
            </a:pPr>
            <a:r>
              <a:rPr lang="zh-CN" altLang="en-US" dirty="0"/>
              <a:t>例如：同样一个数字，在程序中可能是一个加数，可能是数组的下标， 可能是循环的次数，可能是某个函数的参数等</a:t>
            </a:r>
            <a:endParaRPr lang="en-US" altLang="zh-CN" dirty="0"/>
          </a:p>
          <a:p>
            <a:pPr lvl="1">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检查语句或程序是否符合程序语言的语法</a:t>
            </a:r>
            <a:endParaRPr lang="zh-CN" altLang="en-US" dirty="0"/>
          </a:p>
        </p:txBody>
      </p:sp>
    </p:spTree>
    <p:extLst>
      <p:ext uri="{BB962C8B-B14F-4D97-AF65-F5344CB8AC3E}">
        <p14:creationId xmlns:p14="http://schemas.microsoft.com/office/powerpoint/2010/main" val="2338100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a:t>文法的二义性</a:t>
            </a:r>
          </a:p>
        </p:txBody>
      </p:sp>
      <p:sp>
        <p:nvSpPr>
          <p:cNvPr id="49155" name="内容占位符 2"/>
          <p:cNvSpPr>
            <a:spLocks noGrp="1"/>
          </p:cNvSpPr>
          <p:nvPr>
            <p:ph idx="1"/>
          </p:nvPr>
        </p:nvSpPr>
        <p:spPr/>
        <p:txBody>
          <a:bodyPr/>
          <a:lstStyle/>
          <a:p>
            <a:r>
              <a:rPr lang="zh-CN" altLang="en-US" dirty="0"/>
              <a:t>文法的二义性：如果对于一个文法，存在一个句子，对这个句子可以构造两棵不同的分析树，那么我们称这个文法为二义的</a:t>
            </a:r>
            <a:r>
              <a:rPr lang="en-US" altLang="zh-CN" dirty="0"/>
              <a:t>.</a:t>
            </a:r>
          </a:p>
          <a:p>
            <a:pPr lvl="1"/>
            <a:r>
              <a:rPr lang="zh-CN" altLang="en-US" dirty="0">
                <a:latin typeface="黑体" panose="02010609060101010101" pitchFamily="49" charset="-122"/>
                <a:ea typeface="黑体" panose="02010609060101010101" pitchFamily="49" charset="-122"/>
              </a:rPr>
              <a:t>例：对于文法</a:t>
            </a:r>
            <a:endParaRPr lang="en-US" altLang="zh-CN" dirty="0">
              <a:latin typeface="黑体" panose="02010609060101010101" pitchFamily="49" charset="-122"/>
              <a:ea typeface="黑体" panose="02010609060101010101" pitchFamily="49" charset="-122"/>
            </a:endParaRPr>
          </a:p>
          <a:p>
            <a:endParaRPr lang="zh-CN" altLang="en-US" dirty="0"/>
          </a:p>
        </p:txBody>
      </p:sp>
      <p:graphicFrame>
        <p:nvGraphicFramePr>
          <p:cNvPr id="49156" name="内容占位符 3"/>
          <p:cNvGraphicFramePr>
            <a:graphicFrameLocks noChangeAspect="1"/>
          </p:cNvGraphicFramePr>
          <p:nvPr>
            <p:extLst>
              <p:ext uri="{D42A27DB-BD31-4B8C-83A1-F6EECF244321}">
                <p14:modId xmlns:p14="http://schemas.microsoft.com/office/powerpoint/2010/main" val="466051214"/>
              </p:ext>
            </p:extLst>
          </p:nvPr>
        </p:nvGraphicFramePr>
        <p:xfrm>
          <a:off x="3878027" y="3202784"/>
          <a:ext cx="4286250" cy="457200"/>
        </p:xfrm>
        <a:graphic>
          <a:graphicData uri="http://schemas.openxmlformats.org/presentationml/2006/ole">
            <mc:AlternateContent xmlns:mc="http://schemas.openxmlformats.org/markup-compatibility/2006">
              <mc:Choice xmlns:v="urn:schemas-microsoft-com:vml" Requires="v">
                <p:oleObj spid="_x0000_s6251" name="公式" r:id="rId3" imgW="1905000" imgH="203200" progId="Equation.3">
                  <p:embed/>
                </p:oleObj>
              </mc:Choice>
              <mc:Fallback>
                <p:oleObj name="公式" r:id="rId3" imgW="1905000" imgH="203200" progId="Equation.3">
                  <p:embed/>
                  <p:pic>
                    <p:nvPicPr>
                      <p:cNvPr id="49156" name="内容占位符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027" y="3202784"/>
                        <a:ext cx="42862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内容占位符 2"/>
          <p:cNvSpPr txBox="1">
            <a:spLocks/>
          </p:cNvSpPr>
          <p:nvPr/>
        </p:nvSpPr>
        <p:spPr bwMode="auto">
          <a:xfrm>
            <a:off x="766763" y="3727452"/>
            <a:ext cx="8186737" cy="571500"/>
          </a:xfrm>
          <a:prstGeom prst="rect">
            <a:avLst/>
          </a:prstGeom>
          <a:noFill/>
          <a:ln w="9525">
            <a:noFill/>
            <a:miter lim="800000"/>
            <a:headEnd/>
            <a:tailEnd/>
          </a:ln>
        </p:spPr>
        <p:txBody>
          <a:bodyPr/>
          <a:lstStyle/>
          <a:p>
            <a:pPr marL="742950" lvl="1" indent="-285750">
              <a:lnSpc>
                <a:spcPct val="150000"/>
              </a:lnSpc>
              <a:spcBef>
                <a:spcPct val="20000"/>
              </a:spcBef>
              <a:defRPr/>
            </a:pPr>
            <a:r>
              <a:rPr lang="zh-CN" altLang="en-US" sz="2400" b="1" dirty="0">
                <a:solidFill>
                  <a:srgbClr val="003300"/>
                </a:solidFill>
                <a:latin typeface="黑体" pitchFamily="2" charset="-122"/>
                <a:ea typeface="黑体" pitchFamily="2" charset="-122"/>
              </a:rPr>
              <a:t>存在句子</a:t>
            </a:r>
            <a:r>
              <a:rPr lang="en-US" altLang="zh-CN" sz="2400" b="1" dirty="0" err="1">
                <a:solidFill>
                  <a:srgbClr val="003300"/>
                </a:solidFill>
                <a:latin typeface="黑体" pitchFamily="2" charset="-122"/>
                <a:ea typeface="黑体" pitchFamily="2" charset="-122"/>
              </a:rPr>
              <a:t>id+id</a:t>
            </a:r>
            <a:r>
              <a:rPr lang="en-US" altLang="zh-CN" sz="2400" b="1" dirty="0">
                <a:solidFill>
                  <a:srgbClr val="003300"/>
                </a:solidFill>
                <a:latin typeface="黑体" pitchFamily="2" charset="-122"/>
                <a:ea typeface="黑体" pitchFamily="2" charset="-122"/>
              </a:rPr>
              <a:t>*id</a:t>
            </a:r>
            <a:r>
              <a:rPr lang="zh-CN" altLang="en-US" sz="2400" b="1" dirty="0">
                <a:solidFill>
                  <a:srgbClr val="003300"/>
                </a:solidFill>
                <a:latin typeface="黑体" pitchFamily="2" charset="-122"/>
                <a:ea typeface="黑体" pitchFamily="2" charset="-122"/>
              </a:rPr>
              <a:t>，有两种推导</a:t>
            </a:r>
            <a:endParaRPr lang="en-US" altLang="zh-CN" sz="2400" b="1" dirty="0">
              <a:solidFill>
                <a:srgbClr val="003300"/>
              </a:solidFill>
              <a:latin typeface="黑体" pitchFamily="2" charset="-122"/>
              <a:ea typeface="黑体" pitchFamily="2" charset="-122"/>
            </a:endParaRPr>
          </a:p>
          <a:p>
            <a:pPr marL="342900" indent="-342900">
              <a:spcBef>
                <a:spcPct val="20000"/>
              </a:spcBef>
              <a:defRPr/>
            </a:pPr>
            <a:endParaRPr lang="zh-CN" altLang="en-US" sz="3200" b="1" dirty="0"/>
          </a:p>
        </p:txBody>
      </p:sp>
      <p:pic>
        <p:nvPicPr>
          <p:cNvPr id="4915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476" y="4366420"/>
            <a:ext cx="67865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91781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dirty="0"/>
              <a:t>文法的二义性</a:t>
            </a:r>
          </a:p>
        </p:txBody>
      </p:sp>
      <p:sp>
        <p:nvSpPr>
          <p:cNvPr id="50179" name="内容占位符 2"/>
          <p:cNvSpPr>
            <a:spLocks noGrp="1"/>
          </p:cNvSpPr>
          <p:nvPr>
            <p:ph idx="1"/>
          </p:nvPr>
        </p:nvSpPr>
        <p:spPr/>
        <p:txBody>
          <a:bodyPr/>
          <a:lstStyle/>
          <a:p>
            <a:r>
              <a:rPr lang="zh-CN" altLang="en-US"/>
              <a:t>这两种推导对应两棵不同的分析树：</a:t>
            </a:r>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468" y="2465387"/>
            <a:ext cx="7159625"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a:spLocks/>
          </p:cNvSpPr>
          <p:nvPr/>
        </p:nvSpPr>
        <p:spPr bwMode="auto">
          <a:xfrm>
            <a:off x="966362" y="5811837"/>
            <a:ext cx="8186737" cy="500063"/>
          </a:xfrm>
          <a:prstGeom prst="rect">
            <a:avLst/>
          </a:prstGeom>
          <a:noFill/>
          <a:ln w="9525">
            <a:noFill/>
            <a:miter lim="800000"/>
            <a:headEnd/>
            <a:tailEnd/>
          </a:ln>
        </p:spPr>
        <p:txBody>
          <a:bodyPr/>
          <a:lstStyle/>
          <a:p>
            <a:pPr marL="342900" indent="-342900">
              <a:spcBef>
                <a:spcPct val="20000"/>
              </a:spcBef>
              <a:defRPr/>
            </a:pPr>
            <a:r>
              <a:rPr lang="zh-CN" altLang="en-US" sz="3200" b="1" dirty="0"/>
              <a:t>因此这个文法是二义的</a:t>
            </a:r>
            <a:r>
              <a:rPr lang="en-US" altLang="zh-CN" sz="3200" b="1" dirty="0"/>
              <a:t>.</a:t>
            </a:r>
            <a:endParaRPr lang="zh-CN" altLang="en-US" sz="3200" b="1" dirty="0"/>
          </a:p>
        </p:txBody>
      </p:sp>
    </p:spTree>
    <p:extLst>
      <p:ext uri="{BB962C8B-B14F-4D97-AF65-F5344CB8AC3E}">
        <p14:creationId xmlns:p14="http://schemas.microsoft.com/office/powerpoint/2010/main" val="37766290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dirty="0"/>
              <a:t>文法的二义性</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681" y="1519237"/>
            <a:ext cx="5405437"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180" y="2662237"/>
            <a:ext cx="40243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Box 6"/>
          <p:cNvSpPr txBox="1">
            <a:spLocks noChangeArrowheads="1"/>
          </p:cNvSpPr>
          <p:nvPr/>
        </p:nvSpPr>
        <p:spPr bwMode="auto">
          <a:xfrm>
            <a:off x="1300305" y="2733675"/>
            <a:ext cx="1357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eaLnBrk="1" hangingPunct="1">
              <a:spcBef>
                <a:spcPct val="0"/>
              </a:spcBef>
              <a:buFontTx/>
              <a:buNone/>
            </a:pPr>
            <a:r>
              <a:rPr lang="zh-CN" altLang="en-US" sz="2000">
                <a:latin typeface="Arial" panose="020B0604020202020204" pitchFamily="34" charset="0"/>
                <a:ea typeface="宋体" panose="02010600030101010101" pitchFamily="2" charset="-122"/>
              </a:rPr>
              <a:t>对于句子</a:t>
            </a:r>
          </a:p>
        </p:txBody>
      </p:sp>
      <p:sp>
        <p:nvSpPr>
          <p:cNvPr id="51206" name="TextBox 7"/>
          <p:cNvSpPr txBox="1">
            <a:spLocks noChangeArrowheads="1"/>
          </p:cNvSpPr>
          <p:nvPr/>
        </p:nvSpPr>
        <p:spPr bwMode="auto">
          <a:xfrm>
            <a:off x="1371743" y="1662112"/>
            <a:ext cx="714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eaLnBrk="1" hangingPunct="1">
              <a:spcBef>
                <a:spcPct val="0"/>
              </a:spcBef>
              <a:buFontTx/>
              <a:buNone/>
            </a:pPr>
            <a:r>
              <a:rPr lang="zh-CN" altLang="en-US" sz="2000">
                <a:latin typeface="Arial" panose="020B0604020202020204" pitchFamily="34" charset="0"/>
                <a:ea typeface="宋体" panose="02010600030101010101" pitchFamily="2" charset="-122"/>
              </a:rPr>
              <a:t>文法</a:t>
            </a:r>
          </a:p>
        </p:txBody>
      </p:sp>
      <p:pic>
        <p:nvPicPr>
          <p:cNvPr id="5120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305" y="3162299"/>
            <a:ext cx="58483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4617" y="5019675"/>
            <a:ext cx="451485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46742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a:t>文法二义性的消除</a:t>
            </a:r>
          </a:p>
        </p:txBody>
      </p:sp>
      <p:sp>
        <p:nvSpPr>
          <p:cNvPr id="54275" name="内容占位符 2"/>
          <p:cNvSpPr>
            <a:spLocks noGrp="1"/>
          </p:cNvSpPr>
          <p:nvPr>
            <p:ph idx="1"/>
          </p:nvPr>
        </p:nvSpPr>
        <p:spPr/>
        <p:txBody>
          <a:bodyPr/>
          <a:lstStyle/>
          <a:p>
            <a:pPr>
              <a:lnSpc>
                <a:spcPct val="150000"/>
              </a:lnSpc>
            </a:pPr>
            <a:r>
              <a:rPr lang="zh-CN" altLang="en-US" dirty="0"/>
              <a:t>坏消息：有些文法的二义性是无法消除的</a:t>
            </a:r>
            <a:endParaRPr lang="en-US" altLang="zh-CN" dirty="0"/>
          </a:p>
          <a:p>
            <a:pPr lvl="1">
              <a:lnSpc>
                <a:spcPct val="150000"/>
              </a:lnSpc>
            </a:pPr>
            <a:r>
              <a:rPr lang="zh-CN" altLang="en-US" dirty="0">
                <a:latin typeface="黑体" panose="02010609060101010101" pitchFamily="49" charset="-122"/>
                <a:ea typeface="黑体" panose="02010609060101010101" pitchFamily="49" charset="-122"/>
              </a:rPr>
              <a:t>例如：</a:t>
            </a:r>
            <a:endParaRPr lang="en-US" altLang="zh-CN" dirty="0">
              <a:latin typeface="黑体" panose="02010609060101010101" pitchFamily="49" charset="-122"/>
              <a:ea typeface="黑体" panose="02010609060101010101" pitchFamily="49" charset="-122"/>
            </a:endParaRPr>
          </a:p>
          <a:p>
            <a:pPr lvl="1">
              <a:lnSpc>
                <a:spcPct val="150000"/>
              </a:lnSpc>
            </a:pPr>
            <a:r>
              <a:rPr lang="zh-CN" altLang="en-US" dirty="0">
                <a:latin typeface="黑体" panose="02010609060101010101" pitchFamily="49" charset="-122"/>
                <a:ea typeface="黑体" panose="02010609060101010101" pitchFamily="49" charset="-122"/>
              </a:rPr>
              <a:t>属于上下文无关语言，我们可以找到一些</a:t>
            </a:r>
            <a:r>
              <a:rPr lang="en-US" altLang="zh-CN" dirty="0">
                <a:latin typeface="黑体" panose="02010609060101010101" pitchFamily="49" charset="-122"/>
                <a:ea typeface="黑体" panose="02010609060101010101" pitchFamily="49" charset="-122"/>
              </a:rPr>
              <a:t>CFG</a:t>
            </a:r>
            <a:r>
              <a:rPr lang="zh-CN" altLang="en-US" dirty="0">
                <a:latin typeface="黑体" panose="02010609060101010101" pitchFamily="49" charset="-122"/>
                <a:ea typeface="黑体" panose="02010609060101010101" pitchFamily="49" charset="-122"/>
              </a:rPr>
              <a:t>来描述</a:t>
            </a:r>
            <a:r>
              <a:rPr lang="en-US" altLang="zh-CN" i="1" dirty="0">
                <a:latin typeface="黑体" panose="02010609060101010101" pitchFamily="49" charset="-122"/>
                <a:ea typeface="黑体" panose="02010609060101010101" pitchFamily="49" charset="-122"/>
              </a:rPr>
              <a:t>L</a:t>
            </a:r>
            <a:r>
              <a:rPr lang="zh-CN" altLang="en-US" dirty="0">
                <a:latin typeface="黑体" panose="02010609060101010101" pitchFamily="49" charset="-122"/>
                <a:ea typeface="黑体" panose="02010609060101010101" pitchFamily="49" charset="-122"/>
              </a:rPr>
              <a:t>，但任何描述</a:t>
            </a:r>
            <a:r>
              <a:rPr lang="en-US" altLang="zh-CN" i="1" dirty="0">
                <a:latin typeface="黑体" panose="02010609060101010101" pitchFamily="49" charset="-122"/>
                <a:ea typeface="黑体" panose="02010609060101010101" pitchFamily="49" charset="-122"/>
              </a:rPr>
              <a:t>L</a:t>
            </a:r>
            <a:r>
              <a:rPr lang="zh-CN" altLang="en-US" dirty="0">
                <a:latin typeface="黑体" panose="02010609060101010101" pitchFamily="49" charset="-122"/>
                <a:ea typeface="黑体" panose="02010609060101010101" pitchFamily="49" charset="-122"/>
              </a:rPr>
              <a:t>的</a:t>
            </a:r>
            <a:r>
              <a:rPr lang="en-US" altLang="zh-CN" dirty="0">
                <a:latin typeface="黑体" panose="02010609060101010101" pitchFamily="49" charset="-122"/>
                <a:ea typeface="黑体" panose="02010609060101010101" pitchFamily="49" charset="-122"/>
              </a:rPr>
              <a:t>CFG</a:t>
            </a:r>
            <a:r>
              <a:rPr lang="zh-CN" altLang="en-US" dirty="0">
                <a:latin typeface="黑体" panose="02010609060101010101" pitchFamily="49" charset="-122"/>
                <a:ea typeface="黑体" panose="02010609060101010101" pitchFamily="49" charset="-122"/>
              </a:rPr>
              <a:t>都是二义的。</a:t>
            </a:r>
            <a:endParaRPr lang="zh-CN" altLang="en-US" i="1" dirty="0">
              <a:latin typeface="黑体" panose="02010609060101010101" pitchFamily="49" charset="-122"/>
              <a:ea typeface="黑体" panose="02010609060101010101" pitchFamily="49" charset="-122"/>
            </a:endParaRPr>
          </a:p>
        </p:txBody>
      </p:sp>
      <p:graphicFrame>
        <p:nvGraphicFramePr>
          <p:cNvPr id="54276" name="Object 2"/>
          <p:cNvGraphicFramePr>
            <a:graphicFrameLocks noChangeAspect="1"/>
          </p:cNvGraphicFramePr>
          <p:nvPr>
            <p:extLst>
              <p:ext uri="{D42A27DB-BD31-4B8C-83A1-F6EECF244321}">
                <p14:modId xmlns:p14="http://schemas.microsoft.com/office/powerpoint/2010/main" val="1916930977"/>
              </p:ext>
            </p:extLst>
          </p:nvPr>
        </p:nvGraphicFramePr>
        <p:xfrm>
          <a:off x="2613475" y="2640842"/>
          <a:ext cx="6572250" cy="428625"/>
        </p:xfrm>
        <a:graphic>
          <a:graphicData uri="http://schemas.openxmlformats.org/presentationml/2006/ole">
            <mc:AlternateContent xmlns:mc="http://schemas.openxmlformats.org/markup-compatibility/2006">
              <mc:Choice xmlns:v="urn:schemas-microsoft-com:vml" Requires="v">
                <p:oleObj spid="_x0000_s8299" name="Equation" r:id="rId3" imgW="3505200" imgH="228600" progId="Equation.DSMT4">
                  <p:embed/>
                </p:oleObj>
              </mc:Choice>
              <mc:Fallback>
                <p:oleObj name="Equation" r:id="rId3" imgW="3505200" imgH="228600" progId="Equation.DSMT4">
                  <p:embed/>
                  <p:pic>
                    <p:nvPicPr>
                      <p:cNvPr id="5427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3475" y="2640842"/>
                        <a:ext cx="657225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39229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a:t>文法二义性的判定</a:t>
            </a:r>
          </a:p>
        </p:txBody>
      </p:sp>
      <p:sp>
        <p:nvSpPr>
          <p:cNvPr id="55299" name="内容占位符 2"/>
          <p:cNvSpPr>
            <a:spLocks noGrp="1"/>
          </p:cNvSpPr>
          <p:nvPr>
            <p:ph idx="1"/>
          </p:nvPr>
        </p:nvSpPr>
        <p:spPr/>
        <p:txBody>
          <a:bodyPr/>
          <a:lstStyle/>
          <a:p>
            <a:pPr>
              <a:lnSpc>
                <a:spcPct val="150000"/>
              </a:lnSpc>
            </a:pPr>
            <a:r>
              <a:rPr lang="zh-CN" altLang="en-US" dirty="0"/>
              <a:t>坏消息：无法写出一个计算机程序，对于输入的上下文无关文法，判断其是否是二义的。</a:t>
            </a:r>
          </a:p>
        </p:txBody>
      </p:sp>
    </p:spTree>
    <p:extLst>
      <p:ext uri="{BB962C8B-B14F-4D97-AF65-F5344CB8AC3E}">
        <p14:creationId xmlns:p14="http://schemas.microsoft.com/office/powerpoint/2010/main" val="27858908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二义性的消除</a:t>
            </a:r>
            <a:r>
              <a:rPr lang="en-US" altLang="zh-CN" dirty="0"/>
              <a:t>(1)</a:t>
            </a:r>
            <a:endParaRPr lang="zh-CN" altLang="en-US" dirty="0"/>
          </a:p>
        </p:txBody>
      </p:sp>
      <p:sp>
        <p:nvSpPr>
          <p:cNvPr id="4" name="日期占位符 3"/>
          <p:cNvSpPr>
            <a:spLocks noGrp="1"/>
          </p:cNvSpPr>
          <p:nvPr>
            <p:ph type="dt" sz="half" idx="10"/>
          </p:nvPr>
        </p:nvSpPr>
        <p:spPr/>
        <p:txBody>
          <a:bodyPr/>
          <a:lstStyle/>
          <a:p>
            <a:fld id="{35A58EC4-7847-4112-A3C7-951CDC4BFDB9}" type="datetime1">
              <a:rPr lang="zh-CN" altLang="en-US" smtClean="0"/>
              <a:t>2019-10-25</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45</a:t>
            </a:fld>
            <a:endParaRPr lang="zh-CN" altLang="en-US"/>
          </a:p>
        </p:txBody>
      </p:sp>
      <p:pic>
        <p:nvPicPr>
          <p:cNvPr id="7" name="图片 6"/>
          <p:cNvPicPr>
            <a:picLocks noChangeAspect="1"/>
          </p:cNvPicPr>
          <p:nvPr/>
        </p:nvPicPr>
        <p:blipFill>
          <a:blip r:embed="rId2"/>
          <a:stretch>
            <a:fillRect/>
          </a:stretch>
        </p:blipFill>
        <p:spPr>
          <a:xfrm>
            <a:off x="672662" y="1291832"/>
            <a:ext cx="10106060" cy="5463375"/>
          </a:xfrm>
          <a:prstGeom prst="rect">
            <a:avLst/>
          </a:prstGeom>
        </p:spPr>
      </p:pic>
    </p:spTree>
    <p:extLst>
      <p:ext uri="{BB962C8B-B14F-4D97-AF65-F5344CB8AC3E}">
        <p14:creationId xmlns:p14="http://schemas.microsoft.com/office/powerpoint/2010/main" val="6784081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二义性的消除</a:t>
            </a:r>
            <a:r>
              <a:rPr lang="en-US" altLang="zh-CN" dirty="0"/>
              <a:t>(2)</a:t>
            </a:r>
            <a:endParaRPr lang="zh-CN" altLang="en-US" dirty="0"/>
          </a:p>
        </p:txBody>
      </p:sp>
      <p:sp>
        <p:nvSpPr>
          <p:cNvPr id="4" name="日期占位符 3"/>
          <p:cNvSpPr>
            <a:spLocks noGrp="1"/>
          </p:cNvSpPr>
          <p:nvPr>
            <p:ph type="dt" sz="half" idx="10"/>
          </p:nvPr>
        </p:nvSpPr>
        <p:spPr/>
        <p:txBody>
          <a:bodyPr/>
          <a:lstStyle/>
          <a:p>
            <a:fld id="{35A58EC4-7847-4112-A3C7-951CDC4BFDB9}" type="datetime1">
              <a:rPr lang="zh-CN" altLang="en-US" smtClean="0"/>
              <a:t>2019-10-25</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46</a:t>
            </a:fld>
            <a:endParaRPr lang="zh-CN" altLang="en-US"/>
          </a:p>
        </p:txBody>
      </p:sp>
      <p:pic>
        <p:nvPicPr>
          <p:cNvPr id="7" name="图片 6"/>
          <p:cNvPicPr>
            <a:picLocks noChangeAspect="1"/>
          </p:cNvPicPr>
          <p:nvPr/>
        </p:nvPicPr>
        <p:blipFill rotWithShape="1">
          <a:blip r:embed="rId2"/>
          <a:srcRect b="13818"/>
          <a:stretch/>
        </p:blipFill>
        <p:spPr>
          <a:xfrm>
            <a:off x="838200" y="1424251"/>
            <a:ext cx="9303657" cy="4076437"/>
          </a:xfrm>
          <a:prstGeom prst="rect">
            <a:avLst/>
          </a:prstGeom>
        </p:spPr>
      </p:pic>
    </p:spTree>
    <p:extLst>
      <p:ext uri="{BB962C8B-B14F-4D97-AF65-F5344CB8AC3E}">
        <p14:creationId xmlns:p14="http://schemas.microsoft.com/office/powerpoint/2010/main" val="36120249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a:t>文法的二义性</a:t>
            </a:r>
          </a:p>
        </p:txBody>
      </p:sp>
      <p:graphicFrame>
        <p:nvGraphicFramePr>
          <p:cNvPr id="52227" name="内容占位符 3"/>
          <p:cNvGraphicFramePr>
            <a:graphicFrameLocks noChangeAspect="1"/>
          </p:cNvGraphicFramePr>
          <p:nvPr>
            <p:extLst>
              <p:ext uri="{D42A27DB-BD31-4B8C-83A1-F6EECF244321}">
                <p14:modId xmlns:p14="http://schemas.microsoft.com/office/powerpoint/2010/main" val="1364969691"/>
              </p:ext>
            </p:extLst>
          </p:nvPr>
        </p:nvGraphicFramePr>
        <p:xfrm>
          <a:off x="1953692" y="1978286"/>
          <a:ext cx="3995737" cy="500062"/>
        </p:xfrm>
        <a:graphic>
          <a:graphicData uri="http://schemas.openxmlformats.org/presentationml/2006/ole">
            <mc:AlternateContent xmlns:mc="http://schemas.openxmlformats.org/markup-compatibility/2006">
              <mc:Choice xmlns:v="urn:schemas-microsoft-com:vml" Requires="v">
                <p:oleObj spid="_x0000_s7275" name="公式" r:id="rId4" imgW="1625600" imgH="203200" progId="Equation.3">
                  <p:embed/>
                </p:oleObj>
              </mc:Choice>
              <mc:Fallback>
                <p:oleObj name="公式" r:id="rId4" imgW="1625600" imgH="203200" progId="Equation.3">
                  <p:embed/>
                  <p:pic>
                    <p:nvPicPr>
                      <p:cNvPr id="52227" name="内容占位符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3692" y="1978286"/>
                        <a:ext cx="3995737"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下箭头 5"/>
          <p:cNvSpPr/>
          <p:nvPr/>
        </p:nvSpPr>
        <p:spPr>
          <a:xfrm>
            <a:off x="3682478" y="2478348"/>
            <a:ext cx="285750" cy="5715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522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0854" y="3121287"/>
            <a:ext cx="3833813"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34612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a:t>上下文无关文法的局限性</a:t>
            </a:r>
          </a:p>
        </p:txBody>
      </p:sp>
      <p:sp>
        <p:nvSpPr>
          <p:cNvPr id="60419" name="内容占位符 2"/>
          <p:cNvSpPr>
            <a:spLocks noGrp="1"/>
          </p:cNvSpPr>
          <p:nvPr>
            <p:ph idx="1"/>
          </p:nvPr>
        </p:nvSpPr>
        <p:spPr/>
        <p:txBody>
          <a:bodyPr/>
          <a:lstStyle/>
          <a:p>
            <a:pPr>
              <a:lnSpc>
                <a:spcPct val="150000"/>
              </a:lnSpc>
            </a:pPr>
            <a:r>
              <a:rPr lang="zh-CN" altLang="en-US" dirty="0"/>
              <a:t>在处理程序时，无法解决诸如以下问题：</a:t>
            </a:r>
            <a:endParaRPr lang="en-US" altLang="zh-CN" dirty="0"/>
          </a:p>
          <a:p>
            <a:pPr lvl="1">
              <a:lnSpc>
                <a:spcPct val="150000"/>
              </a:lnSpc>
            </a:pPr>
            <a:r>
              <a:rPr lang="zh-CN" altLang="en-US" dirty="0"/>
              <a:t>变量先声明，再使用</a:t>
            </a:r>
            <a:endParaRPr lang="en-US" altLang="zh-CN" dirty="0"/>
          </a:p>
          <a:p>
            <a:pPr lvl="1">
              <a:lnSpc>
                <a:spcPct val="150000"/>
              </a:lnSpc>
            </a:pPr>
            <a:r>
              <a:rPr lang="zh-CN" altLang="en-US" dirty="0"/>
              <a:t>调用函数时，实参个数和形参个数一致</a:t>
            </a:r>
            <a:endParaRPr lang="en-US" altLang="zh-CN" dirty="0"/>
          </a:p>
          <a:p>
            <a:pPr>
              <a:lnSpc>
                <a:spcPct val="150000"/>
              </a:lnSpc>
            </a:pPr>
            <a:r>
              <a:rPr lang="zh-CN" altLang="en-US" dirty="0"/>
              <a:t>留到语义分析阶段解决</a:t>
            </a:r>
          </a:p>
        </p:txBody>
      </p:sp>
    </p:spTree>
    <p:extLst>
      <p:ext uri="{BB962C8B-B14F-4D97-AF65-F5344CB8AC3E}">
        <p14:creationId xmlns:p14="http://schemas.microsoft.com/office/powerpoint/2010/main" val="591267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语法分析器的分类</a:t>
            </a:r>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dirty="0"/>
              <a:t>通用语法分析器</a:t>
            </a:r>
            <a:endParaRPr lang="en-US" altLang="zh-CN" dirty="0"/>
          </a:p>
          <a:p>
            <a:pPr lvl="1">
              <a:lnSpc>
                <a:spcPct val="120000"/>
              </a:lnSpc>
            </a:pPr>
            <a:r>
              <a:rPr lang="zh-CN" altLang="en-US" dirty="0"/>
              <a:t>可以对任意文法进行语法分析</a:t>
            </a:r>
            <a:endParaRPr lang="en-US" altLang="zh-CN" dirty="0"/>
          </a:p>
          <a:p>
            <a:pPr lvl="1">
              <a:lnSpc>
                <a:spcPct val="120000"/>
              </a:lnSpc>
            </a:pPr>
            <a:r>
              <a:rPr lang="zh-CN" altLang="en-US" dirty="0"/>
              <a:t>效率很低，不适合用于编译器</a:t>
            </a:r>
            <a:endParaRPr lang="en-US" altLang="zh-CN" dirty="0"/>
          </a:p>
          <a:p>
            <a:pPr>
              <a:lnSpc>
                <a:spcPct val="120000"/>
              </a:lnSpc>
            </a:pPr>
            <a:r>
              <a:rPr lang="zh-CN" altLang="en-US" dirty="0"/>
              <a:t>自顶向下语法分析器</a:t>
            </a:r>
            <a:r>
              <a:rPr lang="en-US" altLang="zh-CN" dirty="0"/>
              <a:t>(</a:t>
            </a:r>
            <a:r>
              <a:rPr lang="zh-CN" altLang="en-US" dirty="0"/>
              <a:t>通常用于处理</a:t>
            </a:r>
            <a:r>
              <a:rPr lang="en-US" altLang="zh-CN" dirty="0"/>
              <a:t>LL</a:t>
            </a:r>
            <a:r>
              <a:rPr lang="zh-CN" altLang="en-US" dirty="0"/>
              <a:t>文法</a:t>
            </a:r>
            <a:r>
              <a:rPr lang="en-US" altLang="zh-CN" dirty="0"/>
              <a:t>) </a:t>
            </a:r>
          </a:p>
          <a:p>
            <a:pPr lvl="1">
              <a:lnSpc>
                <a:spcPct val="120000"/>
              </a:lnSpc>
            </a:pPr>
            <a:r>
              <a:rPr lang="zh-CN" altLang="en-US" dirty="0"/>
              <a:t>从语法分析树的根部开始构造语法分析树，推导式</a:t>
            </a:r>
            <a:endParaRPr lang="en-US" altLang="zh-CN" dirty="0"/>
          </a:p>
          <a:p>
            <a:pPr>
              <a:lnSpc>
                <a:spcPct val="120000"/>
              </a:lnSpc>
            </a:pPr>
            <a:r>
              <a:rPr lang="zh-CN" altLang="en-US" dirty="0"/>
              <a:t>自底向上语法分析器</a:t>
            </a:r>
            <a:r>
              <a:rPr lang="en-US" altLang="zh-CN" dirty="0"/>
              <a:t>(</a:t>
            </a:r>
            <a:r>
              <a:rPr lang="zh-CN" altLang="en-US" dirty="0"/>
              <a:t>通常用于处理</a:t>
            </a:r>
            <a:r>
              <a:rPr lang="en-US" altLang="zh-CN" dirty="0"/>
              <a:t>LR</a:t>
            </a:r>
            <a:r>
              <a:rPr lang="zh-CN" altLang="en-US" dirty="0"/>
              <a:t>文法</a:t>
            </a:r>
            <a:r>
              <a:rPr lang="en-US" altLang="zh-CN" dirty="0"/>
              <a:t>)</a:t>
            </a:r>
          </a:p>
          <a:p>
            <a:pPr lvl="1">
              <a:lnSpc>
                <a:spcPct val="120000"/>
              </a:lnSpc>
            </a:pPr>
            <a:r>
              <a:rPr lang="zh-CN" altLang="en-US" dirty="0"/>
              <a:t>从语法分析树的叶子开始构造语法分析树，规约式</a:t>
            </a:r>
          </a:p>
          <a:p>
            <a:pPr>
              <a:lnSpc>
                <a:spcPct val="120000"/>
              </a:lnSpc>
            </a:pPr>
            <a:r>
              <a:rPr lang="zh-CN" altLang="en-US" dirty="0"/>
              <a:t>后两种方法</a:t>
            </a:r>
            <a:endParaRPr lang="en-US" altLang="zh-CN" dirty="0"/>
          </a:p>
          <a:p>
            <a:pPr lvl="1">
              <a:lnSpc>
                <a:spcPct val="120000"/>
              </a:lnSpc>
            </a:pPr>
            <a:r>
              <a:rPr lang="zh-CN" altLang="en-US" dirty="0"/>
              <a:t>总是从左到右、逐个扫描词法单元</a:t>
            </a:r>
            <a:endParaRPr lang="en-US" altLang="zh-CN" dirty="0"/>
          </a:p>
          <a:p>
            <a:pPr lvl="1">
              <a:lnSpc>
                <a:spcPct val="120000"/>
              </a:lnSpc>
            </a:pPr>
            <a:r>
              <a:rPr lang="zh-CN" altLang="en-US" dirty="0"/>
              <a:t>只能处理特定类型的文法，但是这些文法足以用来描述程序设计语言 </a:t>
            </a:r>
          </a:p>
        </p:txBody>
      </p:sp>
      <p:sp>
        <p:nvSpPr>
          <p:cNvPr id="4" name="日期占位符 3"/>
          <p:cNvSpPr>
            <a:spLocks noGrp="1"/>
          </p:cNvSpPr>
          <p:nvPr>
            <p:ph type="dt" sz="half" idx="10"/>
          </p:nvPr>
        </p:nvSpPr>
        <p:spPr/>
        <p:txBody>
          <a:bodyPr/>
          <a:lstStyle/>
          <a:p>
            <a:fld id="{35A58EC4-7847-4112-A3C7-951CDC4BFDB9}" type="datetime1">
              <a:rPr lang="zh-CN" altLang="en-US" smtClean="0"/>
              <a:t>2019-10-25</a:t>
            </a:fld>
            <a:endParaRPr lang="zh-CN" altLang="en-US"/>
          </a:p>
        </p:txBody>
      </p:sp>
      <p:sp>
        <p:nvSpPr>
          <p:cNvPr id="5" name="灯片编号占位符 4"/>
          <p:cNvSpPr>
            <a:spLocks noGrp="1"/>
          </p:cNvSpPr>
          <p:nvPr>
            <p:ph type="sldNum" sz="quarter" idx="12"/>
          </p:nvPr>
        </p:nvSpPr>
        <p:spPr/>
        <p:txBody>
          <a:bodyPr/>
          <a:lstStyle/>
          <a:p>
            <a:fld id="{473EEFB0-B63D-4295-A631-D63A173DC90C}" type="slidenum">
              <a:rPr lang="zh-CN" altLang="en-US" smtClean="0"/>
              <a:t>5</a:t>
            </a:fld>
            <a:endParaRPr lang="zh-CN" altLang="en-US"/>
          </a:p>
        </p:txBody>
      </p:sp>
    </p:spTree>
    <p:extLst>
      <p:ext uri="{BB962C8B-B14F-4D97-AF65-F5344CB8AC3E}">
        <p14:creationId xmlns:p14="http://schemas.microsoft.com/office/powerpoint/2010/main" val="282196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问题的进一步明确</a:t>
            </a:r>
          </a:p>
        </p:txBody>
      </p:sp>
      <p:sp>
        <p:nvSpPr>
          <p:cNvPr id="18435" name="内容占位符 2"/>
          <p:cNvSpPr>
            <a:spLocks noGrp="1"/>
          </p:cNvSpPr>
          <p:nvPr>
            <p:ph idx="1"/>
          </p:nvPr>
        </p:nvSpPr>
        <p:spPr/>
        <p:txBody>
          <a:bodyPr/>
          <a:lstStyle/>
          <a:p>
            <a:pPr>
              <a:lnSpc>
                <a:spcPct val="150000"/>
              </a:lnSpc>
            </a:pPr>
            <a:r>
              <a:rPr lang="zh-CN" altLang="en-US" dirty="0"/>
              <a:t>要解决这些问题，我们必须先明确：</a:t>
            </a:r>
            <a:endParaRPr lang="en-US" altLang="zh-CN" dirty="0"/>
          </a:p>
          <a:p>
            <a:pPr lvl="1">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一个程序包括哪些语法成分？</a:t>
            </a:r>
            <a:endParaRPr lang="en-US" altLang="zh-CN" dirty="0">
              <a:latin typeface="黑体" panose="02010609060101010101" pitchFamily="49" charset="-122"/>
              <a:ea typeface="黑体" panose="02010609060101010101" pitchFamily="49" charset="-122"/>
            </a:endParaRPr>
          </a:p>
          <a:p>
            <a:pPr lvl="1">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这些语法成分以什么方式构成程序？</a:t>
            </a:r>
            <a:endParaRPr lang="en-US" altLang="zh-CN" dirty="0">
              <a:latin typeface="黑体" panose="02010609060101010101" pitchFamily="49" charset="-122"/>
              <a:ea typeface="黑体" panose="02010609060101010101" pitchFamily="49" charset="-122"/>
            </a:endParaRPr>
          </a:p>
          <a:p>
            <a:pPr lvl="1">
              <a:lnSpc>
                <a:spcPct val="150000"/>
              </a:lnSpc>
            </a:pPr>
            <a:r>
              <a:rPr lang="zh-CN" altLang="en-US" dirty="0">
                <a:latin typeface="黑体" panose="02010609060101010101" pitchFamily="49" charset="-122"/>
                <a:ea typeface="黑体" panose="02010609060101010101" pitchFamily="49" charset="-122"/>
              </a:rPr>
              <a:t>因为我们要用计算机来分析，所以需要严格精确的定义</a:t>
            </a:r>
            <a:endParaRPr lang="en-US" altLang="zh-CN" dirty="0">
              <a:latin typeface="黑体" panose="02010609060101010101" pitchFamily="49" charset="-122"/>
              <a:ea typeface="黑体" panose="02010609060101010101" pitchFamily="49" charset="-122"/>
            </a:endParaRPr>
          </a:p>
          <a:p>
            <a:pPr>
              <a:lnSpc>
                <a:spcPct val="150000"/>
              </a:lnSpc>
            </a:pPr>
            <a:endParaRPr lang="zh-CN" altLang="en-US" dirty="0"/>
          </a:p>
        </p:txBody>
      </p:sp>
      <p:sp>
        <p:nvSpPr>
          <p:cNvPr id="4" name="TextBox 3"/>
          <p:cNvSpPr txBox="1">
            <a:spLocks noChangeArrowheads="1"/>
          </p:cNvSpPr>
          <p:nvPr/>
        </p:nvSpPr>
        <p:spPr bwMode="auto">
          <a:xfrm>
            <a:off x="3149600" y="5091113"/>
            <a:ext cx="68942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eaLnBrk="1" hangingPunct="1">
              <a:spcBef>
                <a:spcPct val="0"/>
              </a:spcBef>
              <a:buFontTx/>
              <a:buNone/>
            </a:pPr>
            <a:r>
              <a:rPr lang="zh-CN" altLang="en-US" dirty="0">
                <a:solidFill>
                  <a:srgbClr val="FF0000"/>
                </a:solidFill>
                <a:latin typeface="Arial" panose="020B0604020202020204" pitchFamily="34" charset="0"/>
                <a:ea typeface="宋体" panose="02010600030101010101" pitchFamily="2" charset="-122"/>
              </a:rPr>
              <a:t>借助形式化的方法：文法</a:t>
            </a:r>
          </a:p>
        </p:txBody>
      </p:sp>
    </p:spTree>
    <p:extLst>
      <p:ext uri="{BB962C8B-B14F-4D97-AF65-F5344CB8AC3E}">
        <p14:creationId xmlns:p14="http://schemas.microsoft.com/office/powerpoint/2010/main" val="3335549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思考</a:t>
            </a:r>
          </a:p>
        </p:txBody>
      </p:sp>
      <p:sp>
        <p:nvSpPr>
          <p:cNvPr id="19459" name="内容占位符 2"/>
          <p:cNvSpPr>
            <a:spLocks noGrp="1"/>
          </p:cNvSpPr>
          <p:nvPr>
            <p:ph idx="1"/>
          </p:nvPr>
        </p:nvSpPr>
        <p:spPr/>
        <p:txBody>
          <a:bodyPr/>
          <a:lstStyle/>
          <a:p>
            <a:pPr>
              <a:lnSpc>
                <a:spcPct val="150000"/>
              </a:lnSpc>
            </a:pPr>
            <a:r>
              <a:rPr lang="zh-CN" altLang="en-US" dirty="0"/>
              <a:t>正则表达式和自动机这一类形式化工具显然是不够的，因为它们甚至无法定义简单的语言                       ，更不用说诸如括号匹配这一类更复杂，但在程序中却经常出现的语言</a:t>
            </a:r>
            <a:r>
              <a:rPr lang="en-US" altLang="zh-CN" dirty="0"/>
              <a:t>.</a:t>
            </a:r>
            <a:endParaRPr lang="zh-CN" altLang="en-US" dirty="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795" y="2636365"/>
            <a:ext cx="2228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513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p>
        </p:txBody>
      </p:sp>
      <p:sp>
        <p:nvSpPr>
          <p:cNvPr id="39938" name="Rectangle 3"/>
          <p:cNvSpPr>
            <a:spLocks noGrp="1"/>
          </p:cNvSpPr>
          <p:nvPr>
            <p:ph idx="1"/>
          </p:nvPr>
        </p:nvSpPr>
        <p:spPr/>
        <p:txBody>
          <a:bodyPr>
            <a:normAutofit fontScale="85000" lnSpcReduction="20000"/>
          </a:bodyPr>
          <a:lstStyle/>
          <a:p>
            <a:pPr>
              <a:lnSpc>
                <a:spcPct val="150000"/>
              </a:lnSpc>
            </a:pPr>
            <a:r>
              <a:rPr lang="en-US" altLang="zh-CN" dirty="0"/>
              <a:t>What languages it can generate ?</a:t>
            </a:r>
          </a:p>
          <a:p>
            <a:pPr lvl="1">
              <a:lnSpc>
                <a:spcPct val="150000"/>
              </a:lnSpc>
            </a:pPr>
            <a:r>
              <a:rPr lang="en-US" altLang="zh-CN" sz="2000" dirty="0">
                <a:latin typeface="黑体" panose="02010609060101010101" pitchFamily="49" charset="-122"/>
                <a:ea typeface="黑体" panose="02010609060101010101" pitchFamily="49" charset="-122"/>
              </a:rPr>
              <a:t>L</a:t>
            </a:r>
            <a:r>
              <a:rPr lang="en-US" altLang="zh-CN" sz="2000" baseline="-25000" dirty="0">
                <a:latin typeface="黑体" panose="02010609060101010101" pitchFamily="49" charset="-122"/>
                <a:ea typeface="黑体" panose="02010609060101010101" pitchFamily="49" charset="-122"/>
              </a:rPr>
              <a:t>0</a:t>
            </a:r>
            <a:r>
              <a:rPr lang="en-US" altLang="zh-CN" sz="2000" dirty="0">
                <a:latin typeface="黑体" panose="02010609060101010101" pitchFamily="49" charset="-122"/>
                <a:ea typeface="黑体" panose="02010609060101010101" pitchFamily="49" charset="-122"/>
              </a:rPr>
              <a:t> = {a</a:t>
            </a:r>
            <a:r>
              <a:rPr lang="en-US" altLang="zh-CN" sz="2000" baseline="30000" dirty="0">
                <a:latin typeface="黑体" panose="02010609060101010101" pitchFamily="49" charset="-122"/>
                <a:ea typeface="黑体" panose="02010609060101010101" pitchFamily="49" charset="-122"/>
              </a:rPr>
              <a:t>n </a:t>
            </a:r>
            <a:r>
              <a:rPr lang="en-US" altLang="zh-CN" sz="2000" dirty="0" err="1">
                <a:latin typeface="黑体" panose="02010609060101010101" pitchFamily="49" charset="-122"/>
                <a:ea typeface="黑体" panose="02010609060101010101" pitchFamily="49" charset="-122"/>
              </a:rPr>
              <a:t>b</a:t>
            </a:r>
            <a:r>
              <a:rPr lang="en-US" altLang="zh-CN" sz="2000" baseline="30000" dirty="0" err="1">
                <a:latin typeface="黑体" panose="02010609060101010101" pitchFamily="49" charset="-122"/>
                <a:ea typeface="黑体" panose="02010609060101010101" pitchFamily="49" charset="-122"/>
              </a:rPr>
              <a:t>n</a:t>
            </a:r>
            <a:r>
              <a:rPr lang="en-US" altLang="zh-CN" sz="2000" dirty="0">
                <a:latin typeface="黑体" panose="02010609060101010101" pitchFamily="49" charset="-122"/>
                <a:ea typeface="黑体" panose="02010609060101010101" pitchFamily="49" charset="-122"/>
                <a:sym typeface="Symbol" panose="05050102010706020507" pitchFamily="18" charset="2"/>
              </a:rPr>
              <a:t> | n  1</a:t>
            </a:r>
            <a:r>
              <a:rPr lang="en-US" altLang="zh-CN" sz="2000" dirty="0">
                <a:latin typeface="黑体" panose="02010609060101010101" pitchFamily="49" charset="-122"/>
                <a:ea typeface="黑体" panose="02010609060101010101" pitchFamily="49" charset="-122"/>
              </a:rPr>
              <a:t>}</a:t>
            </a:r>
          </a:p>
          <a:p>
            <a:pPr lvl="2">
              <a:lnSpc>
                <a:spcPct val="150000"/>
              </a:lnSpc>
            </a:pPr>
            <a:r>
              <a:rPr lang="en-US" altLang="zh-CN" sz="1800" dirty="0"/>
              <a:t>Abstraction of some problem in practice</a:t>
            </a:r>
          </a:p>
          <a:p>
            <a:pPr>
              <a:lnSpc>
                <a:spcPct val="150000"/>
              </a:lnSpc>
            </a:pPr>
            <a:r>
              <a:rPr lang="en-US" altLang="zh-CN" dirty="0"/>
              <a:t>What languages it can not generate ?</a:t>
            </a:r>
          </a:p>
          <a:p>
            <a:pPr lvl="1">
              <a:lnSpc>
                <a:spcPct val="150000"/>
              </a:lnSpc>
            </a:pPr>
            <a:r>
              <a:rPr lang="en-US" altLang="zh-CN" sz="2000" dirty="0">
                <a:latin typeface="黑体" panose="02010609060101010101" pitchFamily="49" charset="-122"/>
                <a:ea typeface="黑体" panose="02010609060101010101" pitchFamily="49" charset="-122"/>
              </a:rPr>
              <a:t>L</a:t>
            </a:r>
            <a:r>
              <a:rPr lang="en-US" altLang="zh-CN" sz="2000" baseline="-25000" dirty="0">
                <a:latin typeface="黑体" panose="02010609060101010101" pitchFamily="49" charset="-122"/>
                <a:ea typeface="黑体" panose="02010609060101010101" pitchFamily="49" charset="-122"/>
              </a:rPr>
              <a:t>1</a:t>
            </a:r>
            <a:r>
              <a:rPr lang="en-US" altLang="zh-CN" sz="2000" dirty="0">
                <a:latin typeface="黑体" panose="02010609060101010101" pitchFamily="49" charset="-122"/>
                <a:ea typeface="黑体" panose="02010609060101010101" pitchFamily="49" charset="-122"/>
              </a:rPr>
              <a:t> = {</a:t>
            </a:r>
            <a:r>
              <a:rPr lang="en-US" altLang="zh-CN" sz="2000" i="1" dirty="0">
                <a:latin typeface="黑体" panose="02010609060101010101" pitchFamily="49" charset="-122"/>
                <a:ea typeface="黑体" panose="02010609060101010101" pitchFamily="49" charset="-122"/>
                <a:sym typeface="Symbol" panose="05050102010706020507" pitchFamily="18" charset="2"/>
              </a:rPr>
              <a:t></a:t>
            </a:r>
            <a:r>
              <a:rPr lang="en-US" altLang="zh-CN" sz="2000" dirty="0">
                <a:latin typeface="黑体" panose="02010609060101010101" pitchFamily="49" charset="-122"/>
                <a:ea typeface="黑体" panose="02010609060101010101" pitchFamily="49" charset="-122"/>
                <a:sym typeface="Symbol" panose="05050102010706020507" pitchFamily="18" charset="2"/>
              </a:rPr>
              <a:t> c </a:t>
            </a:r>
            <a:r>
              <a:rPr lang="en-US" altLang="zh-CN" sz="2000" i="1" dirty="0">
                <a:latin typeface="黑体" panose="02010609060101010101" pitchFamily="49" charset="-122"/>
                <a:ea typeface="黑体" panose="02010609060101010101" pitchFamily="49" charset="-122"/>
                <a:sym typeface="Symbol" panose="05050102010706020507" pitchFamily="18" charset="2"/>
              </a:rPr>
              <a:t></a:t>
            </a:r>
            <a:r>
              <a:rPr lang="en-US" altLang="zh-CN" sz="2000" dirty="0">
                <a:latin typeface="黑体" panose="02010609060101010101" pitchFamily="49" charset="-122"/>
                <a:ea typeface="黑体" panose="02010609060101010101" pitchFamily="49" charset="-122"/>
                <a:sym typeface="Symbol" panose="05050102010706020507" pitchFamily="18" charset="2"/>
              </a:rPr>
              <a:t> | </a:t>
            </a:r>
            <a:r>
              <a:rPr lang="en-US" altLang="zh-CN" sz="2000" i="1" dirty="0">
                <a:latin typeface="黑体" panose="02010609060101010101" pitchFamily="49" charset="-122"/>
                <a:ea typeface="黑体" panose="02010609060101010101" pitchFamily="49" charset="-122"/>
                <a:sym typeface="Symbol" panose="05050102010706020507" pitchFamily="18" charset="2"/>
              </a:rPr>
              <a:t></a:t>
            </a:r>
            <a:r>
              <a:rPr lang="en-US" altLang="zh-CN" sz="2000" dirty="0">
                <a:latin typeface="黑体" panose="02010609060101010101" pitchFamily="49" charset="-122"/>
                <a:ea typeface="黑体" panose="02010609060101010101" pitchFamily="49" charset="-122"/>
                <a:sym typeface="Symbol" panose="05050102010706020507" pitchFamily="18" charset="2"/>
              </a:rPr>
              <a:t>  (a | b)</a:t>
            </a:r>
            <a:r>
              <a:rPr lang="en-US" altLang="zh-CN" sz="2000" baseline="30000" dirty="0">
                <a:latin typeface="黑体" panose="02010609060101010101" pitchFamily="49" charset="-122"/>
                <a:ea typeface="黑体" panose="02010609060101010101" pitchFamily="49" charset="-122"/>
                <a:sym typeface="Symbol" panose="05050102010706020507" pitchFamily="18" charset="2"/>
              </a:rPr>
              <a:t>*</a:t>
            </a:r>
            <a:r>
              <a:rPr lang="en-US" altLang="zh-CN" sz="2000" dirty="0">
                <a:latin typeface="黑体" panose="02010609060101010101" pitchFamily="49" charset="-122"/>
                <a:ea typeface="黑体" panose="02010609060101010101" pitchFamily="49" charset="-122"/>
                <a:sym typeface="Symbol" panose="05050102010706020507" pitchFamily="18" charset="2"/>
              </a:rPr>
              <a:t>  a, b, c  </a:t>
            </a:r>
            <a:r>
              <a:rPr lang="en-US" altLang="zh-CN" sz="2000" dirty="0">
                <a:latin typeface="黑体" panose="02010609060101010101" pitchFamily="49" charset="-122"/>
                <a:ea typeface="黑体" panose="02010609060101010101" pitchFamily="49" charset="-122"/>
              </a:rPr>
              <a:t>}</a:t>
            </a:r>
          </a:p>
          <a:p>
            <a:pPr lvl="2">
              <a:lnSpc>
                <a:spcPct val="150000"/>
              </a:lnSpc>
            </a:pPr>
            <a:r>
              <a:rPr lang="en-US" altLang="zh-CN" sz="1800" dirty="0"/>
              <a:t>Abstraction of some problem in practice</a:t>
            </a:r>
          </a:p>
          <a:p>
            <a:pPr lvl="2">
              <a:lnSpc>
                <a:spcPct val="150000"/>
              </a:lnSpc>
            </a:pPr>
            <a:r>
              <a:rPr lang="en-US" altLang="zh-CN" sz="1800" dirty="0"/>
              <a:t>How to solve the problem ?</a:t>
            </a:r>
          </a:p>
          <a:p>
            <a:pPr lvl="1">
              <a:lnSpc>
                <a:spcPct val="150000"/>
              </a:lnSpc>
            </a:pPr>
            <a:r>
              <a:rPr lang="en-US" altLang="zh-CN" sz="2000" dirty="0">
                <a:latin typeface="黑体" panose="02010609060101010101" pitchFamily="49" charset="-122"/>
                <a:ea typeface="黑体" panose="02010609060101010101" pitchFamily="49" charset="-122"/>
              </a:rPr>
              <a:t>L</a:t>
            </a:r>
            <a:r>
              <a:rPr lang="en-US" altLang="zh-CN" sz="2000" baseline="-25000" dirty="0">
                <a:latin typeface="黑体" panose="02010609060101010101" pitchFamily="49" charset="-122"/>
                <a:ea typeface="黑体" panose="02010609060101010101" pitchFamily="49" charset="-122"/>
              </a:rPr>
              <a:t>2</a:t>
            </a:r>
            <a:r>
              <a:rPr lang="en-US" altLang="zh-CN" sz="2000" dirty="0">
                <a:latin typeface="黑体" panose="02010609060101010101" pitchFamily="49" charset="-122"/>
                <a:ea typeface="黑体" panose="02010609060101010101" pitchFamily="49" charset="-122"/>
              </a:rPr>
              <a:t> = {a</a:t>
            </a:r>
            <a:r>
              <a:rPr lang="en-US" altLang="zh-CN" sz="2000" baseline="30000" dirty="0">
                <a:latin typeface="黑体" panose="02010609060101010101" pitchFamily="49" charset="-122"/>
                <a:ea typeface="黑体" panose="02010609060101010101" pitchFamily="49" charset="-122"/>
              </a:rPr>
              <a:t>n </a:t>
            </a:r>
            <a:r>
              <a:rPr lang="en-US" altLang="zh-CN" sz="2000" dirty="0" err="1">
                <a:latin typeface="黑体" panose="02010609060101010101" pitchFamily="49" charset="-122"/>
                <a:ea typeface="黑体" panose="02010609060101010101" pitchFamily="49" charset="-122"/>
              </a:rPr>
              <a:t>b</a:t>
            </a:r>
            <a:r>
              <a:rPr lang="en-US" altLang="zh-CN" sz="2000" baseline="30000" dirty="0" err="1">
                <a:latin typeface="黑体" panose="02010609060101010101" pitchFamily="49" charset="-122"/>
                <a:ea typeface="黑体" panose="02010609060101010101" pitchFamily="49" charset="-122"/>
              </a:rPr>
              <a:t>m</a:t>
            </a:r>
            <a:r>
              <a:rPr lang="en-US" altLang="zh-CN" sz="2000" baseline="30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c</a:t>
            </a:r>
            <a:r>
              <a:rPr lang="en-US" altLang="zh-CN" sz="2000" baseline="30000" dirty="0">
                <a:latin typeface="黑体" panose="02010609060101010101" pitchFamily="49" charset="-122"/>
                <a:ea typeface="黑体" panose="02010609060101010101" pitchFamily="49" charset="-122"/>
              </a:rPr>
              <a:t>n </a:t>
            </a:r>
            <a:r>
              <a:rPr lang="en-US" altLang="zh-CN" sz="2000" dirty="0" err="1">
                <a:latin typeface="黑体" panose="02010609060101010101" pitchFamily="49" charset="-122"/>
                <a:ea typeface="黑体" panose="02010609060101010101" pitchFamily="49" charset="-122"/>
              </a:rPr>
              <a:t>d</a:t>
            </a:r>
            <a:r>
              <a:rPr lang="en-US" altLang="zh-CN" sz="2000" baseline="30000" dirty="0" err="1">
                <a:latin typeface="黑体" panose="02010609060101010101" pitchFamily="49" charset="-122"/>
                <a:ea typeface="黑体" panose="02010609060101010101" pitchFamily="49" charset="-122"/>
              </a:rPr>
              <a:t>m</a:t>
            </a:r>
            <a:r>
              <a:rPr lang="en-US" altLang="zh-CN" sz="2000" dirty="0">
                <a:latin typeface="黑体" panose="02010609060101010101" pitchFamily="49" charset="-122"/>
                <a:ea typeface="黑体" panose="02010609060101010101" pitchFamily="49" charset="-122"/>
                <a:sym typeface="Symbol" panose="05050102010706020507" pitchFamily="18" charset="2"/>
              </a:rPr>
              <a:t> | n  1  m  1</a:t>
            </a:r>
            <a:r>
              <a:rPr lang="en-US" altLang="zh-CN" sz="2000" dirty="0">
                <a:latin typeface="黑体" panose="02010609060101010101" pitchFamily="49" charset="-122"/>
                <a:ea typeface="黑体" panose="02010609060101010101" pitchFamily="49" charset="-122"/>
              </a:rPr>
              <a:t>}</a:t>
            </a:r>
          </a:p>
          <a:p>
            <a:pPr lvl="2">
              <a:lnSpc>
                <a:spcPct val="150000"/>
              </a:lnSpc>
            </a:pPr>
            <a:r>
              <a:rPr lang="en-US" altLang="zh-CN" sz="1800" dirty="0"/>
              <a:t>Abstraction of some problem in practice</a:t>
            </a:r>
          </a:p>
          <a:p>
            <a:pPr lvl="2">
              <a:lnSpc>
                <a:spcPct val="150000"/>
              </a:lnSpc>
            </a:pPr>
            <a:r>
              <a:rPr lang="en-US" altLang="zh-CN" sz="1800" dirty="0"/>
              <a:t>How to solve the problem ?</a:t>
            </a:r>
          </a:p>
        </p:txBody>
      </p:sp>
    </p:spTree>
    <p:extLst>
      <p:ext uri="{BB962C8B-B14F-4D97-AF65-F5344CB8AC3E}">
        <p14:creationId xmlns:p14="http://schemas.microsoft.com/office/powerpoint/2010/main" val="36259163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vert="horz"/>
          <a:lstStyle/>
          <a:p>
            <a:r>
              <a:rPr lang="en-US" altLang="zh-CN"/>
              <a:t>Chomsky Hierarchy</a:t>
            </a:r>
          </a:p>
        </p:txBody>
      </p:sp>
      <p:graphicFrame>
        <p:nvGraphicFramePr>
          <p:cNvPr id="80935" name="Group 39"/>
          <p:cNvGraphicFramePr>
            <a:graphicFrameLocks noGrp="1"/>
          </p:cNvGraphicFramePr>
          <p:nvPr>
            <p:ph idx="4294967295"/>
            <p:extLst>
              <p:ext uri="{D42A27DB-BD31-4B8C-83A1-F6EECF244321}">
                <p14:modId xmlns:p14="http://schemas.microsoft.com/office/powerpoint/2010/main" val="57649864"/>
              </p:ext>
            </p:extLst>
          </p:nvPr>
        </p:nvGraphicFramePr>
        <p:xfrm>
          <a:off x="3429000" y="1920081"/>
          <a:ext cx="7464425" cy="4237037"/>
        </p:xfrm>
        <a:graphic>
          <a:graphicData uri="http://schemas.openxmlformats.org/drawingml/2006/table">
            <a:tbl>
              <a:tblPr/>
              <a:tblGrid>
                <a:gridCol w="838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gridCol w="1673225">
                  <a:extLst>
                    <a:ext uri="{9D8B030D-6E8A-4147-A177-3AD203B41FA5}">
                      <a16:colId xmlns:a16="http://schemas.microsoft.com/office/drawing/2014/main" val="20003"/>
                    </a:ext>
                  </a:extLst>
                </a:gridCol>
              </a:tblGrid>
              <a:tr h="350546">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700" b="1"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Class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700" b="1"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Grammar</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700" b="1"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Restriction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700" b="1"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Recognizer</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1280256">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3</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Regular</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A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aB or A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 where </a:t>
                      </a:r>
                      <a:b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b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A, B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N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MT Extra" panose="05050102010205020202"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0" u="none" strike="noStrike" cap="none" normalizeH="0" baseline="0">
                          <a:ln>
                            <a:noFill/>
                          </a:ln>
                          <a:solidFill>
                            <a:srgbClr val="A50021"/>
                          </a:solidFill>
                          <a:effectLst/>
                          <a:latin typeface="Franklin Gothic Book" panose="020B0503020102020204" pitchFamily="34" charset="0"/>
                          <a:ea typeface="华文楷体" panose="02010600040101010101" pitchFamily="2" charset="-122"/>
                        </a:rPr>
                        <a:t>A </a:t>
                      </a:r>
                      <a:r>
                        <a:rPr kumimoji="0" lang="en-US" altLang="zh-CN" sz="1500" b="0" i="0" u="none" strike="noStrike" cap="none" normalizeH="0" baseline="0">
                          <a:ln>
                            <a:noFill/>
                          </a:ln>
                          <a:solidFill>
                            <a:srgbClr val="A5002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rgbClr val="A5002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rgbClr val="A5002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rgbClr val="A50021"/>
                          </a:solidFill>
                          <a:effectLst/>
                          <a:latin typeface="Franklin Gothic Book" panose="020B0503020102020204" pitchFamily="34" charset="0"/>
                          <a:ea typeface="华文楷体" panose="02010600040101010101" pitchFamily="2" charset="-122"/>
                        </a:rPr>
                        <a:t> permitted if A is the start symbol and does not appear on the right of any production.</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0" u="none" strike="noStrike" cap="none" normalizeH="0" baseline="0" dirty="0">
                          <a:ln>
                            <a:noFill/>
                          </a:ln>
                          <a:solidFill>
                            <a:schemeClr val="tx1"/>
                          </a:solidFill>
                          <a:effectLst/>
                          <a:latin typeface="Franklin Gothic Book" panose="020B0503020102020204" pitchFamily="34" charset="0"/>
                          <a:ea typeface="华文楷体" panose="02010600040101010101" pitchFamily="2" charset="-122"/>
                        </a:rPr>
                        <a:t>Finite-State Automaton</a:t>
                      </a:r>
                      <a:br>
                        <a:rPr kumimoji="0" lang="en-US" altLang="zh-CN" sz="1500" b="0" i="0" u="none" strike="noStrike" cap="none" normalizeH="0" baseline="0" dirty="0">
                          <a:ln>
                            <a:noFill/>
                          </a:ln>
                          <a:solidFill>
                            <a:schemeClr val="tx1"/>
                          </a:solidFill>
                          <a:effectLst/>
                          <a:latin typeface="Franklin Gothic Book" panose="020B0503020102020204" pitchFamily="34" charset="0"/>
                          <a:ea typeface="华文楷体" panose="02010600040101010101" pitchFamily="2" charset="-122"/>
                        </a:rPr>
                      </a:br>
                      <a:r>
                        <a:rPr kumimoji="0" lang="en-US" altLang="zh-CN" sz="1500" b="0" i="0" u="none" strike="noStrike" cap="none" normalizeH="0" baseline="0" dirty="0">
                          <a:ln>
                            <a:noFill/>
                          </a:ln>
                          <a:solidFill>
                            <a:schemeClr val="tx1"/>
                          </a:solidFill>
                          <a:effectLst/>
                          <a:latin typeface="Franklin Gothic Book" panose="020B0503020102020204" pitchFamily="34" charset="0"/>
                          <a:ea typeface="华文楷体" panose="02010600040101010101" pitchFamily="2" charset="-122"/>
                        </a:rPr>
                        <a:t>(</a:t>
                      </a:r>
                      <a:r>
                        <a:rPr kumimoji="0" lang="en-US" altLang="zh-CN" sz="1500" b="1" i="0" u="none" strike="noStrike" cap="none" normalizeH="0" baseline="0" dirty="0">
                          <a:ln>
                            <a:noFill/>
                          </a:ln>
                          <a:solidFill>
                            <a:schemeClr val="tx1"/>
                          </a:solidFill>
                          <a:effectLst/>
                          <a:latin typeface="Franklin Gothic Book" panose="020B0503020102020204" pitchFamily="34" charset="0"/>
                          <a:ea typeface="华文楷体" panose="02010600040101010101" pitchFamily="2" charset="-122"/>
                        </a:rPr>
                        <a:t>FSA</a:t>
                      </a:r>
                      <a:r>
                        <a:rPr kumimoji="0" lang="en-US" altLang="zh-CN" sz="1500" b="0" i="0" u="none" strike="noStrike" cap="none" normalizeH="0" baseline="0" dirty="0">
                          <a:ln>
                            <a:noFill/>
                          </a:ln>
                          <a:solidFill>
                            <a:schemeClr val="tx1"/>
                          </a:solidFill>
                          <a:effectLst/>
                          <a:latin typeface="Franklin Gothic Book" panose="020B0503020102020204" pitchFamily="34" charset="0"/>
                          <a:ea typeface="华文楷体" panose="02010600040101010101" pitchFamily="2" charset="-122"/>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7298">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Context-Free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A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1"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 where </a:t>
                      </a:r>
                      <a:b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b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A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N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 </a:t>
                      </a:r>
                      <a:r>
                        <a:rPr kumimoji="0" lang="en-US" altLang="zh-CN" sz="1500" b="0" i="1"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MT Extra" panose="05050102010205020202" pitchFamily="18" charset="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N)</a:t>
                      </a:r>
                      <a:r>
                        <a:rPr kumimoji="0" lang="en-US" altLang="zh-CN" sz="1500" b="0" i="0" u="none" strike="noStrike" cap="none" normalizeH="0" baseline="30000">
                          <a:ln>
                            <a:noFill/>
                          </a:ln>
                          <a:solidFill>
                            <a:schemeClr val="tx1"/>
                          </a:solidFill>
                          <a:effectLst/>
                          <a:latin typeface="Franklin Gothic Book" panose="020B0503020102020204" pitchFamily="34" charset="0"/>
                          <a:ea typeface="华文楷体" panose="02010600040101010101" pitchFamily="2" charset="-12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Push-Down Automaton</a:t>
                      </a:r>
                      <a:b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b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a:t>
                      </a:r>
                      <a:r>
                        <a:rPr kumimoji="0" lang="en-US" altLang="zh-CN" sz="1500" b="1"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PDA</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80256">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Context-Sensitive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1"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1"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 where </a:t>
                      </a:r>
                      <a:b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br>
                      <a:r>
                        <a:rPr kumimoji="0" lang="en-US" altLang="zh-CN" sz="1500" b="0" i="1"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1"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MT Extra" panose="05050102010205020202" pitchFamily="18" charset="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N)</a:t>
                      </a:r>
                      <a:r>
                        <a:rPr kumimoji="0" lang="en-US" altLang="zh-CN" sz="1500" b="0" i="0" u="none" strike="noStrike" cap="none" normalizeH="0" baseline="30000">
                          <a:ln>
                            <a:noFill/>
                          </a:ln>
                          <a:solidFill>
                            <a:schemeClr val="tx1"/>
                          </a:solidFill>
                          <a:effectLst/>
                          <a:latin typeface="Franklin Gothic Book" panose="020B0503020102020204" pitchFamily="34" charset="0"/>
                          <a:ea typeface="华文楷体" panose="02010600040101010101" pitchFamily="2" charset="-12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 </a:t>
                      </a:r>
                      <a:r>
                        <a:rPr kumimoji="0" lang="en-US" altLang="zh-CN" sz="1500" b="0" i="1"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a:t>
                      </a:r>
                      <a:r>
                        <a:rPr kumimoji="0" lang="en-US" altLang="zh-CN" sz="1500" b="0" i="1"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1"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1" u="none" strike="noStrike" cap="none" normalizeH="0" baseline="0">
                          <a:ln>
                            <a:noFill/>
                          </a:ln>
                          <a:solidFill>
                            <a:srgbClr val="A5002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rgbClr val="A50021"/>
                          </a:solidFill>
                          <a:effectLst/>
                          <a:latin typeface="Franklin Gothic Book" panose="020B0503020102020204" pitchFamily="34" charset="0"/>
                          <a:ea typeface="华文楷体" panose="02010600040101010101" pitchFamily="2" charset="-122"/>
                        </a:rPr>
                        <a:t> can't be </a:t>
                      </a:r>
                      <a:r>
                        <a:rPr kumimoji="0" lang="en-US" altLang="zh-CN" sz="1500" b="0" i="0" u="none" strike="noStrike" cap="none" normalizeH="0" baseline="0">
                          <a:ln>
                            <a:noFill/>
                          </a:ln>
                          <a:solidFill>
                            <a:srgbClr val="A5002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rgbClr val="A50021"/>
                          </a:solidFill>
                          <a:effectLst/>
                          <a:latin typeface="Franklin Gothic Book" panose="020B0503020102020204" pitchFamily="34" charset="0"/>
                          <a:ea typeface="华文楷体" panose="02010600040101010101" pitchFamily="2" charset="-122"/>
                        </a:rPr>
                        <a:t>, unless </a:t>
                      </a:r>
                      <a:r>
                        <a:rPr kumimoji="0" lang="en-US" altLang="zh-CN" sz="1500" b="0" i="1" u="none" strike="noStrike" cap="none" normalizeH="0" baseline="0">
                          <a:ln>
                            <a:noFill/>
                          </a:ln>
                          <a:solidFill>
                            <a:srgbClr val="A5002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rgbClr val="A50021"/>
                          </a:solidFill>
                          <a:effectLst/>
                          <a:latin typeface="Franklin Gothic Book" panose="020B0503020102020204" pitchFamily="34" charset="0"/>
                          <a:ea typeface="华文楷体" panose="02010600040101010101" pitchFamily="2" charset="-122"/>
                        </a:rPr>
                        <a:t> is the start symbol and does not appear on the right of any production.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Linear-Bounded Automaton</a:t>
                      </a:r>
                      <a:b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b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a:t>
                      </a:r>
                      <a:r>
                        <a:rPr kumimoji="0" lang="en-US" altLang="zh-CN" sz="1500" b="1"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LBA</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681">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Unrestricted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1"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1"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where </a:t>
                      </a:r>
                      <a:b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br>
                      <a:r>
                        <a:rPr kumimoji="0" lang="en-US" altLang="zh-CN" sz="1500" b="0" i="1"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1"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MT Extra" panose="05050102010205020202" pitchFamily="18" charset="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N)</a:t>
                      </a:r>
                      <a:r>
                        <a:rPr kumimoji="0" lang="en-US" altLang="zh-CN" sz="1500" b="0" i="0" u="none" strike="noStrike" cap="none" normalizeH="0" baseline="30000">
                          <a:ln>
                            <a:noFill/>
                          </a:ln>
                          <a:solidFill>
                            <a:schemeClr val="tx1"/>
                          </a:solidFill>
                          <a:effectLst/>
                          <a:latin typeface="Franklin Gothic Book" panose="020B0503020102020204" pitchFamily="34" charset="0"/>
                          <a:ea typeface="华文楷体" panose="02010600040101010101" pitchFamily="2" charset="-12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 </a:t>
                      </a:r>
                      <a:r>
                        <a:rPr kumimoji="0" lang="en-US" altLang="zh-CN" sz="1500" b="0" i="1"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sym typeface="Symbol" panose="05050102010706020507" pitchFamily="18" charset="2"/>
                        </a:rPr>
                        <a:t></a:t>
                      </a:r>
                      <a:r>
                        <a:rPr kumimoji="0" lang="en-US" altLang="zh-CN" sz="1500" b="0" i="0" u="none" strike="noStrike" cap="none" normalizeH="0" baseline="0">
                          <a:ln>
                            <a:noFill/>
                          </a:ln>
                          <a:solidFill>
                            <a:schemeClr val="tx1"/>
                          </a:solidFill>
                          <a:effectLst/>
                          <a:latin typeface="Franklin Gothic Book" panose="020B0503020102020204" pitchFamily="34" charset="0"/>
                          <a:ea typeface="华文楷体" panose="02010600040101010101" pitchFamily="2" charset="-122"/>
                        </a:rPr>
                        <a:t>.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Franklin Gothic Book" panose="020B0503020102020204" pitchFamily="34" charset="0"/>
                          <a:ea typeface="华文楷体" panose="02010600040101010101" pitchFamily="2" charset="-122"/>
                        </a:defRPr>
                      </a:lvl1pPr>
                      <a:lvl2pPr eaLnBrk="0" hangingPunct="0">
                        <a:lnSpc>
                          <a:spcPct val="150000"/>
                        </a:lnSpc>
                        <a:spcBef>
                          <a:spcPct val="20000"/>
                        </a:spcBef>
                        <a:buFont typeface="Arial" panose="020B0604020202020204" pitchFamily="34" charset="0"/>
                        <a:defRPr sz="2000">
                          <a:solidFill>
                            <a:srgbClr val="003300"/>
                          </a:solidFill>
                          <a:latin typeface="黑体" panose="02010609060101010101" pitchFamily="49" charset="-122"/>
                          <a:ea typeface="黑体" panose="02010609060101010101" pitchFamily="49" charset="-122"/>
                        </a:defRPr>
                      </a:lvl2pPr>
                      <a:lvl3pPr eaLnBrk="0" hangingPunct="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3pPr>
                      <a:lvl4pPr eaLnBrk="0" hangingPunct="0">
                        <a:lnSpc>
                          <a:spcPct val="150000"/>
                        </a:lnSpc>
                        <a:spcBef>
                          <a:spcPct val="20000"/>
                        </a:spcBef>
                        <a:buFont typeface="Arial" panose="020B0604020202020204" pitchFamily="34" charset="0"/>
                        <a:defRPr sz="1600">
                          <a:solidFill>
                            <a:srgbClr val="003300"/>
                          </a:solidFill>
                          <a:latin typeface="黑体" panose="02010609060101010101" pitchFamily="49" charset="-122"/>
                          <a:ea typeface="黑体" panose="02010609060101010101" pitchFamily="49" charset="-122"/>
                        </a:defRPr>
                      </a:lvl4pPr>
                      <a:lvl5pPr eaLnBrk="0" hangingPunct="0">
                        <a:lnSpc>
                          <a:spcPct val="150000"/>
                        </a:lnSpc>
                        <a:spcBef>
                          <a:spcPct val="20000"/>
                        </a:spcBef>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5pPr>
                      <a:lvl6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6pPr>
                      <a:lvl7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7pPr>
                      <a:lvl8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8pPr>
                      <a:lvl9pPr eaLnBrk="0" fontAlgn="base" hangingPunct="0">
                        <a:lnSpc>
                          <a:spcPct val="150000"/>
                        </a:lnSpc>
                        <a:spcBef>
                          <a:spcPct val="20000"/>
                        </a:spcBef>
                        <a:spcAft>
                          <a:spcPct val="0"/>
                        </a:spcAft>
                        <a:buFont typeface="Arial" panose="020B0604020202020204" pitchFamily="34" charset="0"/>
                        <a:defRPr sz="1600">
                          <a:solidFill>
                            <a:schemeClr val="tx1"/>
                          </a:solidFill>
                          <a:latin typeface="Franklin Gothic Book" panose="020B0503020102020204" pitchFamily="34" charset="0"/>
                          <a:ea typeface="华文楷体" panose="0201060004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500" b="0" i="0" u="none" strike="noStrike" cap="none" normalizeH="0" baseline="0" dirty="0">
                          <a:ln>
                            <a:noFill/>
                          </a:ln>
                          <a:solidFill>
                            <a:schemeClr val="tx1"/>
                          </a:solidFill>
                          <a:effectLst/>
                          <a:latin typeface="Franklin Gothic Book" panose="020B0503020102020204" pitchFamily="34" charset="0"/>
                          <a:ea typeface="华文楷体" panose="02010600040101010101" pitchFamily="2" charset="-122"/>
                        </a:rPr>
                        <a:t>Turing Machine</a:t>
                      </a:r>
                      <a:br>
                        <a:rPr kumimoji="0" lang="en-US" altLang="zh-CN" sz="1500" b="0" i="0" u="none" strike="noStrike" cap="none" normalizeH="0" baseline="0" dirty="0">
                          <a:ln>
                            <a:noFill/>
                          </a:ln>
                          <a:solidFill>
                            <a:schemeClr val="tx1"/>
                          </a:solidFill>
                          <a:effectLst/>
                          <a:latin typeface="Franklin Gothic Book" panose="020B0503020102020204" pitchFamily="34" charset="0"/>
                          <a:ea typeface="华文楷体" panose="02010600040101010101" pitchFamily="2" charset="-122"/>
                        </a:rPr>
                      </a:br>
                      <a:r>
                        <a:rPr kumimoji="0" lang="en-US" altLang="zh-CN" sz="1500" b="0" i="0" u="none" strike="noStrike" cap="none" normalizeH="0" baseline="0" dirty="0">
                          <a:ln>
                            <a:noFill/>
                          </a:ln>
                          <a:solidFill>
                            <a:schemeClr val="tx1"/>
                          </a:solidFill>
                          <a:effectLst/>
                          <a:latin typeface="Franklin Gothic Book" panose="020B0503020102020204" pitchFamily="34" charset="0"/>
                          <a:ea typeface="华文楷体" panose="02010600040101010101" pitchFamily="2" charset="-122"/>
                        </a:rPr>
                        <a:t>(</a:t>
                      </a:r>
                      <a:r>
                        <a:rPr kumimoji="0" lang="en-US" altLang="zh-CN" sz="1500" b="1" i="0" u="none" strike="noStrike" cap="none" normalizeH="0" baseline="0" dirty="0">
                          <a:ln>
                            <a:noFill/>
                          </a:ln>
                          <a:solidFill>
                            <a:schemeClr val="tx1"/>
                          </a:solidFill>
                          <a:effectLst/>
                          <a:latin typeface="Franklin Gothic Book" panose="020B0503020102020204" pitchFamily="34" charset="0"/>
                          <a:ea typeface="华文楷体" panose="02010600040101010101" pitchFamily="2" charset="-122"/>
                        </a:rPr>
                        <a:t>TM</a:t>
                      </a:r>
                      <a:r>
                        <a:rPr kumimoji="0" lang="en-US" altLang="zh-CN" sz="1500" b="0" i="0" u="none" strike="noStrike" cap="none" normalizeH="0" baseline="0" dirty="0">
                          <a:ln>
                            <a:noFill/>
                          </a:ln>
                          <a:solidFill>
                            <a:schemeClr val="tx1"/>
                          </a:solidFill>
                          <a:effectLst/>
                          <a:latin typeface="Franklin Gothic Book" panose="020B0503020102020204" pitchFamily="34" charset="0"/>
                          <a:ea typeface="华文楷体" panose="02010600040101010101" pitchFamily="2" charset="-122"/>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8947" name="AutoShape 35"/>
          <p:cNvSpPr>
            <a:spLocks noChangeArrowheads="1"/>
          </p:cNvSpPr>
          <p:nvPr/>
        </p:nvSpPr>
        <p:spPr bwMode="auto">
          <a:xfrm>
            <a:off x="2209800" y="2133600"/>
            <a:ext cx="457200" cy="1905000"/>
          </a:xfrm>
          <a:prstGeom prst="upArrow">
            <a:avLst>
              <a:gd name="adj1" fmla="val 32639"/>
              <a:gd name="adj2" fmla="val 104167"/>
            </a:avLst>
          </a:prstGeom>
          <a:noFill/>
          <a:ln w="9525">
            <a:solidFill>
              <a:srgbClr val="006600"/>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0"/>
              </a:spcBef>
              <a:buFontTx/>
              <a:buNone/>
            </a:pPr>
            <a:endParaRPr lang="en-US" altLang="zh-CN" sz="1800">
              <a:solidFill>
                <a:srgbClr val="006600"/>
              </a:solidFill>
              <a:latin typeface="Arial" panose="020B0604020202020204" pitchFamily="34" charset="0"/>
              <a:ea typeface="宋体" panose="02010600030101010101" pitchFamily="2" charset="-122"/>
            </a:endParaRPr>
          </a:p>
        </p:txBody>
      </p:sp>
      <p:sp>
        <p:nvSpPr>
          <p:cNvPr id="38948" name="AutoShape 36"/>
          <p:cNvSpPr>
            <a:spLocks noChangeArrowheads="1"/>
          </p:cNvSpPr>
          <p:nvPr/>
        </p:nvSpPr>
        <p:spPr bwMode="auto">
          <a:xfrm flipV="1">
            <a:off x="2209800" y="4648200"/>
            <a:ext cx="457200" cy="1143000"/>
          </a:xfrm>
          <a:prstGeom prst="upArrow">
            <a:avLst>
              <a:gd name="adj1" fmla="val 32639"/>
              <a:gd name="adj2" fmla="val 62500"/>
            </a:avLst>
          </a:prstGeom>
          <a:noFill/>
          <a:ln w="9525">
            <a:solidFill>
              <a:srgbClr val="3333CC"/>
            </a:solidFill>
            <a:miter lim="800000"/>
            <a:headEnd/>
            <a:tailEnd/>
          </a:ln>
          <a:effectLst/>
          <a:extLst>
            <a:ext uri="{909E8E84-426E-40DD-AFC4-6F175D3DCCD1}">
              <a14:hiddenFill xmlns:a14="http://schemas.microsoft.com/office/drawing/2010/main">
                <a:solidFill>
                  <a:srgbClr val="33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8949" name="Text Box 37"/>
          <p:cNvSpPr txBox="1">
            <a:spLocks noChangeArrowheads="1"/>
          </p:cNvSpPr>
          <p:nvPr/>
        </p:nvSpPr>
        <p:spPr bwMode="auto">
          <a:xfrm>
            <a:off x="1524000" y="49530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400" b="1">
                <a:solidFill>
                  <a:srgbClr val="3333CC"/>
                </a:solidFill>
                <a:latin typeface="Arial" panose="020B0604020202020204" pitchFamily="34" charset="0"/>
                <a:ea typeface="宋体" panose="02010600030101010101" pitchFamily="2" charset="-122"/>
              </a:rPr>
              <a:t>Useful in Theory</a:t>
            </a:r>
          </a:p>
        </p:txBody>
      </p:sp>
      <p:sp>
        <p:nvSpPr>
          <p:cNvPr id="38950" name="Text Box 38"/>
          <p:cNvSpPr txBox="1">
            <a:spLocks noChangeArrowheads="1"/>
          </p:cNvSpPr>
          <p:nvPr/>
        </p:nvSpPr>
        <p:spPr bwMode="auto">
          <a:xfrm>
            <a:off x="1524000" y="29718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华文楷体" panose="02010600040101010101" pitchFamily="2" charset="-122"/>
              </a:defRPr>
            </a:lvl1pPr>
            <a:lvl2pPr marL="742950" indent="-285750">
              <a:lnSpc>
                <a:spcPct val="150000"/>
              </a:lnSpc>
              <a:spcBef>
                <a:spcPct val="20000"/>
              </a:spcBef>
              <a:buFont typeface="Arial" panose="020B0604020202020204" pitchFamily="34" charset="0"/>
              <a:defRPr sz="2400">
                <a:solidFill>
                  <a:srgbClr val="003300"/>
                </a:solidFill>
                <a:latin typeface="黑体" panose="02010609060101010101" pitchFamily="49" charset="-122"/>
                <a:ea typeface="黑体" panose="02010609060101010101" pitchFamily="49" charset="-122"/>
              </a:defRPr>
            </a:lvl2pPr>
            <a:lvl3pPr marL="1143000" indent="-228600">
              <a:lnSpc>
                <a:spcPct val="150000"/>
              </a:lnSpc>
              <a:spcBef>
                <a:spcPct val="20000"/>
              </a:spcBef>
              <a:buFont typeface="Arial" panose="020B0604020202020204" pitchFamily="34" charset="0"/>
              <a:defRPr sz="2000">
                <a:solidFill>
                  <a:schemeClr val="tx1"/>
                </a:solidFill>
                <a:latin typeface="Franklin Gothic Book" panose="020B0503020102020204" pitchFamily="34" charset="0"/>
                <a:ea typeface="华文楷体" panose="02010600040101010101" pitchFamily="2" charset="-122"/>
              </a:defRPr>
            </a:lvl3pPr>
            <a:lvl4pPr marL="1600200" indent="-228600">
              <a:lnSpc>
                <a:spcPct val="150000"/>
              </a:lnSpc>
              <a:spcBef>
                <a:spcPct val="20000"/>
              </a:spcBef>
              <a:buFont typeface="Arial" panose="020B0604020202020204" pitchFamily="34" charset="0"/>
              <a:defRPr>
                <a:solidFill>
                  <a:srgbClr val="003300"/>
                </a:solidFill>
                <a:latin typeface="黑体" panose="02010609060101010101" pitchFamily="49" charset="-122"/>
                <a:ea typeface="黑体" panose="02010609060101010101" pitchFamily="49" charset="-122"/>
              </a:defRPr>
            </a:lvl4pPr>
            <a:lvl5pPr marL="2057400" indent="-228600">
              <a:lnSpc>
                <a:spcPct val="150000"/>
              </a:lnSpc>
              <a:spcBef>
                <a:spcPct val="20000"/>
              </a:spcBef>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defRPr>
                <a:solidFill>
                  <a:schemeClr val="tx1"/>
                </a:solidFill>
                <a:latin typeface="Franklin Gothic Book" panose="020B0503020102020204" pitchFamily="34" charset="0"/>
                <a:ea typeface="华文楷体" panose="02010600040101010101" pitchFamily="2" charset="-122"/>
              </a:defRPr>
            </a:lvl9pPr>
          </a:lstStyle>
          <a:p>
            <a:pPr algn="ctr">
              <a:spcBef>
                <a:spcPct val="50000"/>
              </a:spcBef>
              <a:buFontTx/>
              <a:buNone/>
            </a:pPr>
            <a:r>
              <a:rPr lang="en-US" altLang="zh-CN" sz="1400" b="1">
                <a:solidFill>
                  <a:srgbClr val="006600"/>
                </a:solidFill>
                <a:latin typeface="Arial" panose="020B0604020202020204" pitchFamily="34" charset="0"/>
                <a:ea typeface="宋体" panose="02010600030101010101" pitchFamily="2" charset="-122"/>
              </a:rPr>
              <a:t>Useful in Practice</a:t>
            </a:r>
          </a:p>
        </p:txBody>
      </p:sp>
    </p:spTree>
    <p:extLst>
      <p:ext uri="{BB962C8B-B14F-4D97-AF65-F5344CB8AC3E}">
        <p14:creationId xmlns:p14="http://schemas.microsoft.com/office/powerpoint/2010/main" val="3660040199"/>
      </p:ext>
    </p:extLst>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1355</TotalTime>
  <Words>1988</Words>
  <Application>Microsoft Office PowerPoint</Application>
  <PresentationFormat>宽屏</PresentationFormat>
  <Paragraphs>484</Paragraphs>
  <Slides>48</Slides>
  <Notes>4</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68" baseType="lpstr">
      <vt:lpstr>Angsana New</vt:lpstr>
      <vt:lpstr>Cordia New</vt:lpstr>
      <vt:lpstr>等线</vt:lpstr>
      <vt:lpstr>等线 Light</vt:lpstr>
      <vt:lpstr>黑体</vt:lpstr>
      <vt:lpstr>华文楷体</vt:lpstr>
      <vt:lpstr>宋体</vt:lpstr>
      <vt:lpstr>Arial</vt:lpstr>
      <vt:lpstr>Arial Narrow</vt:lpstr>
      <vt:lpstr>Courier New</vt:lpstr>
      <vt:lpstr>Franklin Gothic Book</vt:lpstr>
      <vt:lpstr>Garamond</vt:lpstr>
      <vt:lpstr>MT Extra</vt:lpstr>
      <vt:lpstr>Symbol</vt:lpstr>
      <vt:lpstr>Tahoma</vt:lpstr>
      <vt:lpstr>Times New Roman</vt:lpstr>
      <vt:lpstr>Wingdings</vt:lpstr>
      <vt:lpstr>Office 主题​​</vt:lpstr>
      <vt:lpstr>公式</vt:lpstr>
      <vt:lpstr>Equation</vt:lpstr>
      <vt:lpstr>编译原理</vt:lpstr>
      <vt:lpstr>内容</vt:lpstr>
      <vt:lpstr>语法分析器的作用</vt:lpstr>
      <vt:lpstr>语法分析的任务</vt:lpstr>
      <vt:lpstr>语法分析器的分类</vt:lpstr>
      <vt:lpstr>问题的进一步明确</vt:lpstr>
      <vt:lpstr>思考</vt:lpstr>
      <vt:lpstr>例子</vt:lpstr>
      <vt:lpstr>Chomsky Hierarchy</vt:lpstr>
      <vt:lpstr>上下文无关文法的定义</vt:lpstr>
      <vt:lpstr>一些为了方便的规定</vt:lpstr>
      <vt:lpstr>Backus-Naur Form (BNF 范式)</vt:lpstr>
      <vt:lpstr>例子1：</vt:lpstr>
      <vt:lpstr>例子2</vt:lpstr>
      <vt:lpstr>练习</vt:lpstr>
      <vt:lpstr>参考答案</vt:lpstr>
      <vt:lpstr>上下文无关文法 vs. 正则表达式</vt:lpstr>
      <vt:lpstr>From NFA to CFG</vt:lpstr>
      <vt:lpstr>上下文无关文法的判别</vt:lpstr>
      <vt:lpstr>分析的策略</vt:lpstr>
      <vt:lpstr>Top-Down Parsing: Motivation</vt:lpstr>
      <vt:lpstr>Parsing Process (Initial)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推导的定义</vt:lpstr>
      <vt:lpstr>最左推导与最右推导</vt:lpstr>
      <vt:lpstr>例子</vt:lpstr>
      <vt:lpstr>例子</vt:lpstr>
      <vt:lpstr>分析树（Parse Trees）</vt:lpstr>
      <vt:lpstr>文法的二义性</vt:lpstr>
      <vt:lpstr>文法的二义性</vt:lpstr>
      <vt:lpstr>文法的二义性</vt:lpstr>
      <vt:lpstr>文法的二义性</vt:lpstr>
      <vt:lpstr>文法二义性的消除</vt:lpstr>
      <vt:lpstr>文法二义性的判定</vt:lpstr>
      <vt:lpstr>二义性的消除(1)</vt:lpstr>
      <vt:lpstr>二义性的消除(2)</vt:lpstr>
      <vt:lpstr>文法的二义性</vt:lpstr>
      <vt:lpstr>上下文无关文法的局限性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Dr. Wang</dc:creator>
  <cp:lastModifiedBy>Wang Xinming</cp:lastModifiedBy>
  <cp:revision>544</cp:revision>
  <dcterms:created xsi:type="dcterms:W3CDTF">2016-09-05T01:21:07Z</dcterms:created>
  <dcterms:modified xsi:type="dcterms:W3CDTF">2019-10-25T03:47:08Z</dcterms:modified>
</cp:coreProperties>
</file>