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0" r:id="rId4"/>
    <p:sldId id="259" r:id="rId5"/>
    <p:sldId id="258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702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AB0D0-7EC2-A5D0-D984-06C7F7701E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8EE0BE-B2AC-880B-0B05-B083FB84BE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uk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3783EE-DEA1-975D-1D7A-9A7BD1105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568AC-7B28-4CD1-8C90-85ABC9888AE3}" type="datetimeFigureOut">
              <a:rPr lang="uk-UA" smtClean="0"/>
              <a:t>03.04.2025</a:t>
            </a:fld>
            <a:endParaRPr lang="uk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DA7794-50D8-2FD7-BF1B-9249A4BD3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57BAF7-D1C7-EB08-1807-FAF599552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0FAB8-F58D-4308-9B25-8B26B919C7D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38897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10AC2-C36B-5455-2C8E-5EA5B7FA6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3BBECB-DAD0-E696-BF30-6C1C68FD0A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DC3B41-A3F6-99D7-C110-21D205082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568AC-7B28-4CD1-8C90-85ABC9888AE3}" type="datetimeFigureOut">
              <a:rPr lang="uk-UA" smtClean="0"/>
              <a:t>03.04.2025</a:t>
            </a:fld>
            <a:endParaRPr lang="uk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31776D-AB4C-C5DD-E79B-047FC7F2C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5AC3FF-921A-31DC-53C2-E4463EFB8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0FAB8-F58D-4308-9B25-8B26B919C7D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54322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E7F8CF-F709-58B9-BF0E-B1296F65BE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307967-863C-D4CF-FC5F-1A2CDF8DF4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C1ED7B-2EDF-8B37-9C6A-85586D95C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568AC-7B28-4CD1-8C90-85ABC9888AE3}" type="datetimeFigureOut">
              <a:rPr lang="uk-UA" smtClean="0"/>
              <a:t>03.04.2025</a:t>
            </a:fld>
            <a:endParaRPr lang="uk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298A76-392D-476D-184F-C45152965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1807F2-A6A4-D972-8BA1-C85346344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0FAB8-F58D-4308-9B25-8B26B919C7D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15591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1E7E6-CBBB-85AA-2D45-5EF7C4C1F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8ED83-C773-D06B-BC84-FFB4B34AF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2D96B6-EA5D-7601-A616-9A3E2DAEB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568AC-7B28-4CD1-8C90-85ABC9888AE3}" type="datetimeFigureOut">
              <a:rPr lang="uk-UA" smtClean="0"/>
              <a:t>03.04.2025</a:t>
            </a:fld>
            <a:endParaRPr lang="uk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86C311-7E18-04B9-720D-DEEFEBB1B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8DFA62-118C-29CD-4E62-11A12E835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0FAB8-F58D-4308-9B25-8B26B919C7D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54897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A78F5-B26A-779C-A775-B214BE3A7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8E55AA-FBC7-A819-742C-756E43A9AE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EBB5F8-A38B-88F3-C7BA-0FDCA64B4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568AC-7B28-4CD1-8C90-85ABC9888AE3}" type="datetimeFigureOut">
              <a:rPr lang="uk-UA" smtClean="0"/>
              <a:t>03.04.2025</a:t>
            </a:fld>
            <a:endParaRPr lang="uk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65126-1F59-57EC-556F-7E263EEFC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120864-FEA5-579B-8191-CC0452D6D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0FAB8-F58D-4308-9B25-8B26B919C7D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14079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7831B-C003-598C-C84A-2A795EAF9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B4CD5-D0DB-06BE-45C9-348FF1B24B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50F45C-F785-C244-64FF-AEA4A209F6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67C315-F1BE-BB78-9ACC-0B9C92A36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568AC-7B28-4CD1-8C90-85ABC9888AE3}" type="datetimeFigureOut">
              <a:rPr lang="uk-UA" smtClean="0"/>
              <a:t>03.04.2025</a:t>
            </a:fld>
            <a:endParaRPr lang="uk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C24484-B624-23A9-6BBB-1BF516ED4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C0E8BD-88D3-684B-5A71-B752CAA01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0FAB8-F58D-4308-9B25-8B26B919C7D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743398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A106D-C66D-A19C-F9E1-1A7642490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556C79-98D8-3045-D958-93082BC5A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E079CD-0E36-0777-8402-00E380BFF0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314AA7-4F25-3C6F-7CF5-5F8E2581EA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4EE35E-07D4-2F6B-DF30-B7458FD290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002B5A-B243-73D5-E3AC-0E7D7EEE2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568AC-7B28-4CD1-8C90-85ABC9888AE3}" type="datetimeFigureOut">
              <a:rPr lang="uk-UA" smtClean="0"/>
              <a:t>03.04.2025</a:t>
            </a:fld>
            <a:endParaRPr lang="uk-U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11146D-1683-0C8B-60C8-4D2CD68AD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FBAFCC-1909-29C1-D982-3DA76EDC9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0FAB8-F58D-4308-9B25-8B26B919C7D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99196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5809F-DEC4-B432-7390-664F5A5F1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C5613B-9551-3875-1A3A-4644FF55B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568AC-7B28-4CD1-8C90-85ABC9888AE3}" type="datetimeFigureOut">
              <a:rPr lang="uk-UA" smtClean="0"/>
              <a:t>03.04.2025</a:t>
            </a:fld>
            <a:endParaRPr lang="uk-U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58286D-C1AB-71C8-FFCC-C34588E42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52BD69-276C-B2D2-E3F7-9A32F88A6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0FAB8-F58D-4308-9B25-8B26B919C7D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36239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C3EB01-CB64-2032-4BD2-C3555593C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568AC-7B28-4CD1-8C90-85ABC9888AE3}" type="datetimeFigureOut">
              <a:rPr lang="uk-UA" smtClean="0"/>
              <a:t>03.04.2025</a:t>
            </a:fld>
            <a:endParaRPr lang="uk-U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D48033-C704-58FB-E27A-DB4AD429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328374-9532-67F8-E0F5-3D0279633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0FAB8-F58D-4308-9B25-8B26B919C7D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40767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F205B-780C-4181-91CC-739E7E40F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70447-76BA-35CA-4EC0-7F9986D2D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A25DF8-4315-C44D-98AD-DDE6A9A5B3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E90CDB-F5B7-D204-2860-2B5CFD526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568AC-7B28-4CD1-8C90-85ABC9888AE3}" type="datetimeFigureOut">
              <a:rPr lang="uk-UA" smtClean="0"/>
              <a:t>03.04.2025</a:t>
            </a:fld>
            <a:endParaRPr lang="uk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BDCAEE-16CD-C096-138A-81E03A07D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547EE6-F708-326B-CE5F-ABB5928A4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0FAB8-F58D-4308-9B25-8B26B919C7D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08202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D6656-E9A2-89D5-96A0-F48345C9A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5C6FB0-17F5-E4D6-550C-DB7FE3A42D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3EC580-70D7-29E5-8800-9BD5A0D31A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67C6D2-17E8-0C86-7C65-17AD4581B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568AC-7B28-4CD1-8C90-85ABC9888AE3}" type="datetimeFigureOut">
              <a:rPr lang="uk-UA" smtClean="0"/>
              <a:t>03.04.2025</a:t>
            </a:fld>
            <a:endParaRPr lang="uk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708B4E-E2A7-6B3E-D8D3-9A0855ACC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D77062-E0DC-E1BB-6552-E4B8F6992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0FAB8-F58D-4308-9B25-8B26B919C7D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71582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BECB3E-44E0-AB73-3E05-A0822AB26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3C2AB1-988D-D0BA-C008-AF79C899FA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32E3B8-02D3-8E11-2CB1-C4B5A82EB6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86568AC-7B28-4CD1-8C90-85ABC9888AE3}" type="datetimeFigureOut">
              <a:rPr lang="uk-UA" smtClean="0"/>
              <a:t>03.04.2025</a:t>
            </a:fld>
            <a:endParaRPr lang="uk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FC41C1-5DB3-6BF4-674C-CC80E0F2F6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AA9B7F-9289-3C22-70F8-B4E657E4D6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A90FAB8-F58D-4308-9B25-8B26B919C7D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55575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aper airplane in a circle&#10;&#10;AI-generated content may be incorrect.">
            <a:extLst>
              <a:ext uri="{FF2B5EF4-FFF2-40B4-BE49-F238E27FC236}">
                <a16:creationId xmlns:a16="http://schemas.microsoft.com/office/drawing/2014/main" id="{A7EC6143-C440-F0D9-21CC-F303EC1383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68192">
            <a:off x="2526323" y="741864"/>
            <a:ext cx="2432538" cy="24325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CEA5421-49D4-0F79-C1A7-7485AE6FF0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0625" y="1600200"/>
            <a:ext cx="9144000" cy="2387600"/>
          </a:xfrm>
        </p:spPr>
        <p:txBody>
          <a:bodyPr/>
          <a:lstStyle/>
          <a:p>
            <a:r>
              <a:rPr lang="uk-UA" b="1" dirty="0"/>
              <a:t>Мій </a:t>
            </a:r>
            <a:r>
              <a:rPr lang="en-US" b="1" dirty="0"/>
              <a:t>Telegram</a:t>
            </a:r>
            <a:br>
              <a:rPr lang="en-US" b="1" dirty="0"/>
            </a:br>
            <a:endParaRPr lang="uk-UA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E178EF-40B7-9E40-9980-7185A1B963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№</a:t>
            </a:r>
            <a:r>
              <a:rPr lang="en-US" dirty="0"/>
              <a:t>1</a:t>
            </a:r>
          </a:p>
          <a:p>
            <a:r>
              <a:rPr lang="uk-UA" dirty="0"/>
              <a:t>Веб-сторінка та початок проекту</a:t>
            </a:r>
          </a:p>
        </p:txBody>
      </p:sp>
    </p:spTree>
    <p:extLst>
      <p:ext uri="{BB962C8B-B14F-4D97-AF65-F5344CB8AC3E}">
        <p14:creationId xmlns:p14="http://schemas.microsoft.com/office/powerpoint/2010/main" val="23623079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CAE0E-7DFF-B938-7F4E-28F8669B1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96900" y="259555"/>
            <a:ext cx="10515600" cy="1325563"/>
          </a:xfrm>
        </p:spPr>
        <p:txBody>
          <a:bodyPr/>
          <a:lstStyle/>
          <a:p>
            <a:pPr algn="ctr"/>
            <a:r>
              <a:rPr lang="ru-RU" b="1" dirty="0"/>
              <a:t>Тестова програма</a:t>
            </a:r>
            <a:endParaRPr lang="uk-UA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658C9-E649-F6AE-1601-868E09C60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200" y="6100763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Обов</a:t>
            </a:r>
            <a:r>
              <a:rPr lang="uk-UA" dirty="0"/>
              <a:t>’язково додавайте імпорти з </a:t>
            </a:r>
            <a:r>
              <a:rPr lang="en-US" dirty="0"/>
              <a:t>JavaFX</a:t>
            </a:r>
            <a:r>
              <a:rPr lang="uk-UA" dirty="0"/>
              <a:t>!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D4BDDB93-4E27-3A38-50F6-12474A1B65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318" y="1411348"/>
            <a:ext cx="5384800" cy="4524315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public class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Main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extends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Application {</a:t>
            </a:r>
            <a:b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JetBrains Mono"/>
              </a:rPr>
              <a:t>@Override</a:t>
            </a:r>
            <a:b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JetBrains Mono"/>
              </a:rPr>
            </a:b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JetBrains Mono"/>
              </a:rPr>
              <a:t>   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public void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start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(Stage primaryStage) {</a:t>
            </a:r>
            <a:b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StackPane root =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new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StackPane();</a:t>
            </a:r>
            <a:b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Label label =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new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Label(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"Welcome to JavaFX!"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b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root.getChildren().add(label);</a:t>
            </a:r>
            <a:b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Scene scene =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new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Scene(root,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400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300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b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primaryStage.setTitle(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"My First JavaFX App"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b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primaryStage.setScene(scene);</a:t>
            </a:r>
            <a:b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primaryStage.show();</a:t>
            </a:r>
            <a:b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}</a:t>
            </a:r>
            <a:b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public static void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main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(String[] args) {</a:t>
            </a:r>
            <a:b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1600" b="0" i="1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launch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(args);</a:t>
            </a:r>
            <a:b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}</a:t>
            </a:r>
            <a:b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</a:t>
            </a:r>
            <a:endParaRPr kumimoji="0" lang="uk-UA" altLang="uk-UA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0E44B2C-7969-79BB-1006-38DDD37C32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7446" y="341607"/>
            <a:ext cx="2762636" cy="137179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9F2AB88-B6F4-1A15-F237-A40426C72F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7821" y="1841678"/>
            <a:ext cx="4992961" cy="4093985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A9779BCE-1171-5DED-B027-07080F6E8BB4}"/>
              </a:ext>
            </a:extLst>
          </p:cNvPr>
          <p:cNvSpPr txBox="1">
            <a:spLocks/>
          </p:cNvSpPr>
          <p:nvPr/>
        </p:nvSpPr>
        <p:spPr>
          <a:xfrm>
            <a:off x="6819900" y="4127499"/>
            <a:ext cx="5245100" cy="14780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uk-UA" sz="1600" dirty="0"/>
              <a:t>Якщо вікно зв’явилося, то проект налаштовано)</a:t>
            </a:r>
          </a:p>
        </p:txBody>
      </p:sp>
    </p:spTree>
    <p:extLst>
      <p:ext uri="{BB962C8B-B14F-4D97-AF65-F5344CB8AC3E}">
        <p14:creationId xmlns:p14="http://schemas.microsoft.com/office/powerpoint/2010/main" val="29486726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A0D080-C48F-9505-6BC1-848158B211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0F7A2-8F0E-68CF-F590-48F8E2A7B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00" y="176507"/>
            <a:ext cx="10515600" cy="1325563"/>
          </a:xfrm>
        </p:spPr>
        <p:txBody>
          <a:bodyPr/>
          <a:lstStyle/>
          <a:p>
            <a:pPr algn="ctr"/>
            <a:r>
              <a:rPr lang="ru-RU" b="1" dirty="0"/>
              <a:t>Початок роботи з інтерфейсом</a:t>
            </a:r>
            <a:endParaRPr lang="uk-UA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ED973E-D80D-91E0-80A4-D3BE4EC64E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8500" y="5440841"/>
            <a:ext cx="11823700" cy="4356101"/>
          </a:xfrm>
        </p:spPr>
        <p:txBody>
          <a:bodyPr/>
          <a:lstStyle/>
          <a:p>
            <a:pPr marL="0" indent="0">
              <a:buNone/>
            </a:pPr>
            <a:r>
              <a:rPr lang="uk-UA" dirty="0"/>
              <a:t>Далі додаємо новий клас, в якому і будемо робити інтерфейс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ru-RU" dirty="0"/>
              <a:t>Якщо робимо в </a:t>
            </a:r>
            <a:r>
              <a:rPr lang="en-US" dirty="0"/>
              <a:t>Main, </a:t>
            </a:r>
            <a:r>
              <a:rPr lang="ru-RU" dirty="0"/>
              <a:t>то це порушення одного з правил </a:t>
            </a:r>
            <a:r>
              <a:rPr lang="en-US" dirty="0"/>
              <a:t>SOLID.</a:t>
            </a:r>
            <a:endParaRPr lang="uk-U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0850F1-A52E-19EE-B6CD-3E4DCEFDE5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67" y="1844970"/>
            <a:ext cx="4007033" cy="298627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6D6DAD4-8ECE-ADA6-B63C-CD810D73E5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111670"/>
            <a:ext cx="4154507" cy="2396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116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1F60FEAD-9E72-6D24-B8B1-2A2BBC7746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37"/>
          <a:stretch/>
        </p:blipFill>
        <p:spPr bwMode="auto">
          <a:xfrm>
            <a:off x="6330444" y="1054100"/>
            <a:ext cx="5861556" cy="453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3">
            <a:extLst>
              <a:ext uri="{FF2B5EF4-FFF2-40B4-BE49-F238E27FC236}">
                <a16:creationId xmlns:a16="http://schemas.microsoft.com/office/drawing/2014/main" id="{4C1AF49F-0FA5-4130-B67E-917B7002F4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700" y="215902"/>
            <a:ext cx="6190744" cy="6555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uk-UA" altLang="uk-UA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 - Принцип єдиної відповідальності (Single Responsibility Principle, SRP)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➜ Один клас (або модуль) повинен мати тільки одну причину для зміни.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uk-UA" altLang="uk-UA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Простими словами: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Кожен клас має займатися чимось одним. Наприклад, якщо є клас 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Книга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то він має тільки зберігати текст книги, а не друкувати її.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uk-UA" altLang="uk-UA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uk-UA" altLang="uk-UA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 - Принцип відкритості/закритості (Open/Closed Principle, OCP)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➜ Код має бути </a:t>
            </a:r>
            <a:r>
              <a:rPr kumimoji="0" lang="uk-UA" altLang="uk-UA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відкритим для розширення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але </a:t>
            </a:r>
            <a:r>
              <a:rPr kumimoji="0" lang="uk-UA" altLang="uk-UA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закритим для змін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uk-UA" altLang="uk-UA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Простими словами: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Якщо треба змінити поведінку програми, краще </a:t>
            </a:r>
            <a:r>
              <a:rPr kumimoji="0" lang="uk-UA" altLang="uk-UA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додати новий клас або метод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а не змінювати старий код.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uk-UA" altLang="uk-UA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uk-UA" altLang="uk-UA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 - Принцип підстановки Лісков (Liskov Substitution Principle, LSP)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➜ Об'єкти дочірнього класу повинні правильно працювати там, де використовується батьківський клас.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uk-UA" altLang="uk-UA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Простими словами: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Якщо у вас є клас 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Птах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і ви створили 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Пінгвін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то він не повинен ламати код, навіть якщо не вміє літати.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uk-UA" altLang="uk-UA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uk-UA" altLang="uk-UA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 - Принцип поділу інтерфейсів (Interface Segregation Principle, ISP)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➜ Не змушуйте клас реалізовувати інтерфейси, які йому не потрібні.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uk-UA" altLang="uk-UA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Простими словами: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Краще зробити </a:t>
            </a:r>
            <a:r>
              <a:rPr kumimoji="0" lang="uk-UA" altLang="uk-UA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декілька маленьких інтерфейсів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ніж один величезний, де є купа зайвих методів.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uk-UA" altLang="uk-UA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uk-UA" altLang="uk-UA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 - Принцип інверсії залежностей (Dependency Inversion Principle, DIP)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➜ Залежності в коді мають бути від абстракцій, а не від конкретних класів.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uk-UA" altLang="uk-UA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Простими словами: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Краще працювати з </a:t>
            </a:r>
            <a:r>
              <a:rPr kumimoji="0" lang="uk-UA" altLang="uk-UA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узагальненими інтерфейсами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ніж прямо створювати об’єкти інших класів всередині коду.</a:t>
            </a:r>
          </a:p>
        </p:txBody>
      </p:sp>
    </p:spTree>
    <p:extLst>
      <p:ext uri="{BB962C8B-B14F-4D97-AF65-F5344CB8AC3E}">
        <p14:creationId xmlns:p14="http://schemas.microsoft.com/office/powerpoint/2010/main" val="23716088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157BF8-98ED-C2C8-A625-4442940BE3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2B090-AC35-0D6E-9148-F24D49215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00" y="176507"/>
            <a:ext cx="10515600" cy="1325563"/>
          </a:xfrm>
        </p:spPr>
        <p:txBody>
          <a:bodyPr/>
          <a:lstStyle/>
          <a:p>
            <a:pPr algn="ctr"/>
            <a:r>
              <a:rPr lang="ru-RU" b="1" dirty="0"/>
              <a:t>Початок роботи з інтерфейсом</a:t>
            </a:r>
            <a:endParaRPr lang="uk-UA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216995-368C-412D-DA8E-AE2B51B24C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5742439"/>
            <a:ext cx="11823700" cy="4356101"/>
          </a:xfrm>
        </p:spPr>
        <p:txBody>
          <a:bodyPr/>
          <a:lstStyle/>
          <a:p>
            <a:pPr marL="0" indent="0">
              <a:buNone/>
            </a:pPr>
            <a:r>
              <a:rPr lang="uk-UA" dirty="0"/>
              <a:t>Додаємо змінні для роботи з компонентами, </a:t>
            </a:r>
            <a:r>
              <a:rPr lang="en-US" dirty="0" err="1"/>
              <a:t>ListView</a:t>
            </a:r>
            <a:r>
              <a:rPr lang="en-US" dirty="0"/>
              <a:t>&lt;String&gt; - </a:t>
            </a:r>
            <a:r>
              <a:rPr lang="ru-RU" dirty="0"/>
              <a:t>список з строками (</a:t>
            </a:r>
            <a:r>
              <a:rPr lang="uk-UA" dirty="0"/>
              <a:t>можна буде далі налаштувати візуал</a:t>
            </a:r>
            <a:r>
              <a:rPr lang="ru-RU" dirty="0"/>
              <a:t>)</a:t>
            </a:r>
            <a:endParaRPr lang="uk-UA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2B21C19-99D3-AC0C-B979-BF4993529C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" y="1306061"/>
            <a:ext cx="5039076" cy="307674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D37295C-A9AA-7648-5A5C-B4148A5C02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9714" y="1939985"/>
            <a:ext cx="7687748" cy="3572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7198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31B708-1671-74A6-4DB0-A369F00B1B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C5C28-C483-09B7-F561-3D11DFD72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00" y="176507"/>
            <a:ext cx="10515600" cy="1325563"/>
          </a:xfrm>
        </p:spPr>
        <p:txBody>
          <a:bodyPr/>
          <a:lstStyle/>
          <a:p>
            <a:pPr algn="ctr"/>
            <a:r>
              <a:rPr lang="ru-RU" b="1" dirty="0"/>
              <a:t>Початок роботи з інтерфейсом</a:t>
            </a:r>
            <a:endParaRPr lang="uk-UA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CF7B0-E8A4-B5E6-BD07-CA16F2D1F3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5742439"/>
            <a:ext cx="11823700" cy="4356101"/>
          </a:xfrm>
        </p:spPr>
        <p:txBody>
          <a:bodyPr/>
          <a:lstStyle/>
          <a:p>
            <a:pPr marL="0" indent="0">
              <a:buNone/>
            </a:pPr>
            <a:r>
              <a:rPr lang="uk-UA" dirty="0"/>
              <a:t>Додаємо змінні для роботи з компонентами, </a:t>
            </a:r>
            <a:r>
              <a:rPr lang="en-US" dirty="0" err="1"/>
              <a:t>ListView</a:t>
            </a:r>
            <a:r>
              <a:rPr lang="en-US" dirty="0"/>
              <a:t>&lt;String&gt; - </a:t>
            </a:r>
            <a:r>
              <a:rPr lang="ru-RU" dirty="0"/>
              <a:t>список з строками (</a:t>
            </a:r>
            <a:r>
              <a:rPr lang="uk-UA" dirty="0"/>
              <a:t>можна буде далі налаштувати візуал</a:t>
            </a:r>
            <a:r>
              <a:rPr lang="ru-RU" dirty="0"/>
              <a:t>)</a:t>
            </a:r>
            <a:endParaRPr lang="uk-U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A59E96-6E5E-4FA9-22F3-2097564690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620" y="1325308"/>
            <a:ext cx="5944430" cy="364858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4A556C1-1659-2ECF-CBD3-E75AE605F6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0992" y="2019102"/>
            <a:ext cx="5213571" cy="3340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3062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B03C8A-F105-46AE-3734-86F85D9D6E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8E740-92AC-69DE-1795-C0F6E00A7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00" y="0"/>
            <a:ext cx="10515600" cy="1325563"/>
          </a:xfrm>
        </p:spPr>
        <p:txBody>
          <a:bodyPr/>
          <a:lstStyle/>
          <a:p>
            <a:pPr algn="ctr"/>
            <a:r>
              <a:rPr lang="ru-RU" b="1" dirty="0"/>
              <a:t>Результат вікна</a:t>
            </a:r>
            <a:endParaRPr lang="uk-UA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829AA0-1ED1-C8E5-3842-8D39EEFD9A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7515" y="5824872"/>
            <a:ext cx="8386485" cy="42736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uk-UA" sz="2400" dirty="0"/>
              <a:t>Поки вікно виглядає сиро, але це все можна налаштувати згодом, якщо мати терпіння та креативність.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3C7B1D7-155C-9F9F-38CC-4F7D608E68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2360" y="1033128"/>
            <a:ext cx="5625791" cy="4542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176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DBFA6-0BCA-A336-D523-AA64B2D97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dirty="0"/>
              <a:t>ЗАВДАННЯ - Робота з </a:t>
            </a:r>
            <a:r>
              <a:rPr lang="en-US" b="1" dirty="0" err="1"/>
              <a:t>SceneBuilder</a:t>
            </a:r>
            <a:endParaRPr lang="uk-UA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CE7FF-F6CB-4DD8-93C1-3F0C4F194B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314700" cy="4351338"/>
          </a:xfrm>
        </p:spPr>
        <p:txBody>
          <a:bodyPr/>
          <a:lstStyle/>
          <a:p>
            <a:r>
              <a:rPr lang="ru-RU" dirty="0"/>
              <a:t>Тепер зроб</a:t>
            </a:r>
            <a:r>
              <a:rPr lang="uk-UA" dirty="0"/>
              <a:t>іть вікно з такими ж настройками в програмі.</a:t>
            </a:r>
            <a:endParaRPr lang="en-US" dirty="0"/>
          </a:p>
          <a:p>
            <a:r>
              <a:rPr lang="uk-UA" dirty="0"/>
              <a:t>А підключати будемо наступного уроку.</a:t>
            </a:r>
          </a:p>
          <a:p>
            <a:r>
              <a:rPr lang="uk-UA" dirty="0"/>
              <a:t>На наступному слайді підказки.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FB4E18-F017-847C-66FF-0EA25ED5DC58}"/>
              </a:ext>
            </a:extLst>
          </p:cNvPr>
          <p:cNvSpPr txBox="1"/>
          <p:nvPr/>
        </p:nvSpPr>
        <p:spPr>
          <a:xfrm>
            <a:off x="7073900" y="6308209"/>
            <a:ext cx="5486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b="1" dirty="0"/>
              <a:t>https://gluonhq.com/products/scene-builder/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B288579-2796-89EE-05D5-4E4D7E624D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3900" y="1825625"/>
            <a:ext cx="3753374" cy="3515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2842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22F2812D-1B53-097B-78DF-5E099CCD54C7}"/>
              </a:ext>
            </a:extLst>
          </p:cNvPr>
          <p:cNvGrpSpPr/>
          <p:nvPr/>
        </p:nvGrpSpPr>
        <p:grpSpPr>
          <a:xfrm>
            <a:off x="293239" y="2686592"/>
            <a:ext cx="5472561" cy="3663132"/>
            <a:chOff x="129909" y="170827"/>
            <a:chExt cx="6096000" cy="432469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A62D6ED-759E-A635-AEBD-D87583D1E5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9909" y="170827"/>
              <a:ext cx="4308084" cy="3905598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12A0CAD-A6EE-3C49-FC25-0F63E6C418F9}"/>
                </a:ext>
              </a:extLst>
            </p:cNvPr>
            <p:cNvSpPr txBox="1"/>
            <p:nvPr/>
          </p:nvSpPr>
          <p:spPr>
            <a:xfrm>
              <a:off x="129909" y="4126192"/>
              <a:ext cx="60960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uk-UA" dirty="0"/>
                <a:t>Стилі можна додати з файлу і економити місце)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9A512A5-6023-2D9B-5E27-922A9BD42B14}"/>
                </a:ext>
              </a:extLst>
            </p:cNvPr>
            <p:cNvSpPr txBox="1"/>
            <p:nvPr/>
          </p:nvSpPr>
          <p:spPr>
            <a:xfrm>
              <a:off x="1389993" y="1557301"/>
              <a:ext cx="4595420" cy="43603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uk-UA" dirty="0"/>
                <a:t>Редактор сам бачить класи з файлу</a:t>
              </a:r>
              <a:endParaRPr lang="en-US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8806194-D51F-202D-7D4D-FBD4D0D1E797}"/>
              </a:ext>
            </a:extLst>
          </p:cNvPr>
          <p:cNvGrpSpPr/>
          <p:nvPr/>
        </p:nvGrpSpPr>
        <p:grpSpPr>
          <a:xfrm>
            <a:off x="5384644" y="3729977"/>
            <a:ext cx="4706007" cy="2542071"/>
            <a:chOff x="6257596" y="2942960"/>
            <a:chExt cx="4706007" cy="2542071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F98FB701-8FDC-7B11-EC3D-7B59ADA90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57596" y="2942960"/>
              <a:ext cx="3867495" cy="1895740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B450D8E-43F6-1C7B-522F-A39FC0982980}"/>
                </a:ext>
              </a:extLst>
            </p:cNvPr>
            <p:cNvSpPr txBox="1"/>
            <p:nvPr/>
          </p:nvSpPr>
          <p:spPr>
            <a:xfrm>
              <a:off x="6257596" y="4838700"/>
              <a:ext cx="4706007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uk-UA" dirty="0"/>
                <a:t>Код з картинки додати не зможемо в будівнику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938A459-1374-A8BF-9643-6FF9439EE0C4}"/>
              </a:ext>
            </a:extLst>
          </p:cNvPr>
          <p:cNvGrpSpPr/>
          <p:nvPr/>
        </p:nvGrpSpPr>
        <p:grpSpPr>
          <a:xfrm>
            <a:off x="293239" y="88918"/>
            <a:ext cx="3830882" cy="2345582"/>
            <a:chOff x="8067879" y="387828"/>
            <a:chExt cx="3830882" cy="234558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1AA898D-A083-B957-9456-5378DEF146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067879" y="750525"/>
              <a:ext cx="3830882" cy="1982885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E9CC5B4-8CC0-41FD-FFAE-6E382E7BCC9D}"/>
                </a:ext>
              </a:extLst>
            </p:cNvPr>
            <p:cNvSpPr txBox="1"/>
            <p:nvPr/>
          </p:nvSpPr>
          <p:spPr>
            <a:xfrm>
              <a:off x="8610599" y="387828"/>
              <a:ext cx="328816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uk-UA" dirty="0"/>
                <a:t>Як додати ріст поля вводу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37CD43B-81E3-ACE8-8933-08F2CA10B9BD}"/>
              </a:ext>
            </a:extLst>
          </p:cNvPr>
          <p:cNvGrpSpPr/>
          <p:nvPr/>
        </p:nvGrpSpPr>
        <p:grpSpPr>
          <a:xfrm>
            <a:off x="5089328" y="210843"/>
            <a:ext cx="2648320" cy="2845081"/>
            <a:chOff x="5225989" y="170827"/>
            <a:chExt cx="2648320" cy="2845081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6C2AE1EE-97C0-47EC-880D-F59FAA37162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225989" y="170827"/>
              <a:ext cx="2648320" cy="2562583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9CBD460-09C2-0CA4-C22C-98AEC83C99A3}"/>
                </a:ext>
              </a:extLst>
            </p:cNvPr>
            <p:cNvSpPr txBox="1"/>
            <p:nvPr/>
          </p:nvSpPr>
          <p:spPr>
            <a:xfrm>
              <a:off x="5495300" y="2646576"/>
              <a:ext cx="237900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uk-UA" dirty="0"/>
                <a:t>Вся Ієрархія файлу</a:t>
              </a:r>
            </a:p>
          </p:txBody>
        </p:sp>
      </p:grpSp>
      <p:pic>
        <p:nvPicPr>
          <p:cNvPr id="25" name="Picture 24">
            <a:extLst>
              <a:ext uri="{FF2B5EF4-FFF2-40B4-BE49-F238E27FC236}">
                <a16:creationId xmlns:a16="http://schemas.microsoft.com/office/drawing/2014/main" id="{D1602F67-19EF-8F78-0359-E92A1FFD33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05598" y="173"/>
            <a:ext cx="3686980" cy="4482928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43C6AA05-119B-F888-F267-007412257ED6}"/>
              </a:ext>
            </a:extLst>
          </p:cNvPr>
          <p:cNvSpPr txBox="1"/>
          <p:nvPr/>
        </p:nvSpPr>
        <p:spPr>
          <a:xfrm>
            <a:off x="9359900" y="4500411"/>
            <a:ext cx="29241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Як прописати стилі в файл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E892BA6-CD72-96DC-8D45-A084DD7EDB02}"/>
              </a:ext>
            </a:extLst>
          </p:cNvPr>
          <p:cNvCxnSpPr/>
          <p:nvPr/>
        </p:nvCxnSpPr>
        <p:spPr>
          <a:xfrm flipV="1">
            <a:off x="3289300" y="5041900"/>
            <a:ext cx="254000" cy="2667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6851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0E9FA-D738-185B-AC82-BF2364DDB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6506"/>
          </a:xfrm>
        </p:spPr>
        <p:txBody>
          <a:bodyPr>
            <a:noAutofit/>
          </a:bodyPr>
          <a:lstStyle/>
          <a:p>
            <a:pPr algn="ctr"/>
            <a:r>
              <a:rPr lang="ru-RU" b="1" dirty="0"/>
              <a:t>Ц</a:t>
            </a:r>
            <a:r>
              <a:rPr lang="uk-UA" b="1" dirty="0"/>
              <a:t>іль проекту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65F917-AF00-B522-9A18-2A5BAF2F1B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708394"/>
            <a:ext cx="6500445" cy="4351338"/>
          </a:xfrm>
        </p:spPr>
        <p:txBody>
          <a:bodyPr>
            <a:normAutofit/>
          </a:bodyPr>
          <a:lstStyle/>
          <a:p>
            <a:pPr algn="just"/>
            <a:r>
              <a:rPr lang="uk-UA" sz="2400" dirty="0"/>
              <a:t>Сьогодні починаємо розробку свого власного месенджеру з інтерфейсом, базою даних та підключенням через сокети.</a:t>
            </a:r>
          </a:p>
          <a:p>
            <a:pPr algn="just"/>
            <a:endParaRPr lang="uk-UA" sz="2400" dirty="0"/>
          </a:p>
          <a:p>
            <a:pPr algn="just"/>
            <a:endParaRPr lang="uk-UA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9655E74-EA60-0CC3-F602-A486ACBCB12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554" r="17146"/>
          <a:stretch/>
        </p:blipFill>
        <p:spPr>
          <a:xfrm>
            <a:off x="7202658" y="1466240"/>
            <a:ext cx="4989342" cy="3925520"/>
          </a:xfrm>
          <a:prstGeom prst="rect">
            <a:avLst/>
          </a:prstGeom>
        </p:spPr>
      </p:pic>
      <p:pic>
        <p:nvPicPr>
          <p:cNvPr id="1026" name="Picture 2" descr="Telegram Desktop App Design. Daily UI Challenge #013 Direct… | by Leti Ng |  Medium">
            <a:extLst>
              <a:ext uri="{FF2B5EF4-FFF2-40B4-BE49-F238E27FC236}">
                <a16:creationId xmlns:a16="http://schemas.microsoft.com/office/drawing/2014/main" id="{87637E58-9E55-8270-8A6E-54D7F020CC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6936" y="3217631"/>
            <a:ext cx="5655212" cy="3640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5791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0D368E-2E73-86A0-09BA-F50722E56F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BF78A-27F1-873B-AE52-AC66F96ED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7188"/>
            <a:ext cx="10515600" cy="666506"/>
          </a:xfrm>
        </p:spPr>
        <p:txBody>
          <a:bodyPr>
            <a:noAutofit/>
          </a:bodyPr>
          <a:lstStyle/>
          <a:p>
            <a:pPr algn="ctr"/>
            <a:r>
              <a:rPr lang="uk-UA" b="1" dirty="0"/>
              <a:t>Створення проекту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8F6532-F412-AE89-44F5-6A977648A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926" y="1772625"/>
            <a:ext cx="3937000" cy="4410075"/>
          </a:xfrm>
        </p:spPr>
        <p:txBody>
          <a:bodyPr>
            <a:normAutofit lnSpcReduction="10000"/>
          </a:bodyPr>
          <a:lstStyle/>
          <a:p>
            <a:r>
              <a:rPr lang="uk-UA" dirty="0"/>
              <a:t>Додаємо для проекту налаштування, назву, версію джава та систему збірки </a:t>
            </a:r>
            <a:r>
              <a:rPr lang="en-US" dirty="0"/>
              <a:t>Gradle.</a:t>
            </a:r>
          </a:p>
          <a:p>
            <a:r>
              <a:rPr lang="en-US" dirty="0"/>
              <a:t>Gradle</a:t>
            </a:r>
            <a:r>
              <a:rPr lang="ru-RU" dirty="0"/>
              <a:t> – </a:t>
            </a:r>
            <a:r>
              <a:rPr lang="uk-UA" dirty="0"/>
              <a:t>система, яка збирає проекти, по порулярності рівна </a:t>
            </a:r>
            <a:r>
              <a:rPr lang="en-US" dirty="0"/>
              <a:t>Maven, </a:t>
            </a:r>
            <a:r>
              <a:rPr lang="ru-RU" dirty="0"/>
              <a:t>застосову</a:t>
            </a:r>
            <a:r>
              <a:rPr lang="uk-UA" dirty="0"/>
              <a:t>ється для великих проектів.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426D746-5017-7F14-1CB4-5FC45AEF4161}"/>
              </a:ext>
            </a:extLst>
          </p:cNvPr>
          <p:cNvSpPr/>
          <p:nvPr/>
        </p:nvSpPr>
        <p:spPr>
          <a:xfrm>
            <a:off x="5717504" y="4229100"/>
            <a:ext cx="5750596" cy="109220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E74EBC-A352-062A-043E-0DB449B9E9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5326" y="1787524"/>
            <a:ext cx="7448550" cy="444817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1E55A33-39BF-44BB-C06F-CC3EE01B9659}"/>
              </a:ext>
            </a:extLst>
          </p:cNvPr>
          <p:cNvSpPr/>
          <p:nvPr/>
        </p:nvSpPr>
        <p:spPr>
          <a:xfrm>
            <a:off x="7843838" y="2347913"/>
            <a:ext cx="2695575" cy="333375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8177CF8-AFFC-D5E0-DAD6-3BD65C10C733}"/>
              </a:ext>
            </a:extLst>
          </p:cNvPr>
          <p:cNvSpPr/>
          <p:nvPr/>
        </p:nvSpPr>
        <p:spPr>
          <a:xfrm>
            <a:off x="9234489" y="3720736"/>
            <a:ext cx="785812" cy="333375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0224F01-97FF-AAE5-A365-D73DBA25DD6C}"/>
              </a:ext>
            </a:extLst>
          </p:cNvPr>
          <p:cNvSpPr/>
          <p:nvPr/>
        </p:nvSpPr>
        <p:spPr>
          <a:xfrm>
            <a:off x="7836694" y="4177936"/>
            <a:ext cx="3879055" cy="333375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A74E3E-4577-E78F-C205-836B6721892F}"/>
              </a:ext>
            </a:extLst>
          </p:cNvPr>
          <p:cNvSpPr/>
          <p:nvPr/>
        </p:nvSpPr>
        <p:spPr>
          <a:xfrm>
            <a:off x="8491539" y="4636359"/>
            <a:ext cx="785812" cy="333375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C6AD62F-F72F-0891-558F-D7824D09CAD4}"/>
              </a:ext>
            </a:extLst>
          </p:cNvPr>
          <p:cNvSpPr/>
          <p:nvPr/>
        </p:nvSpPr>
        <p:spPr>
          <a:xfrm>
            <a:off x="6934201" y="5787661"/>
            <a:ext cx="1419224" cy="333375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12987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E20014-2139-945F-EFE5-96403A980C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EDC94449-6397-A008-7A45-C8E4EA2886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9249" y="1825212"/>
            <a:ext cx="6749128" cy="37627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47BBE42-72BC-BA59-9E52-80E7083BA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7188"/>
            <a:ext cx="10515600" cy="666506"/>
          </a:xfrm>
        </p:spPr>
        <p:txBody>
          <a:bodyPr>
            <a:noAutofit/>
          </a:bodyPr>
          <a:lstStyle/>
          <a:p>
            <a:pPr algn="ctr"/>
            <a:r>
              <a:rPr lang="ru-RU" b="1" dirty="0"/>
              <a:t>Додаткові налаштування</a:t>
            </a:r>
            <a:endParaRPr lang="uk-UA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7DD405-EC6B-6ADE-A5B1-23F2308DB9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4089400" cy="4410075"/>
          </a:xfrm>
        </p:spPr>
        <p:txBody>
          <a:bodyPr>
            <a:normAutofit fontScale="77500" lnSpcReduction="20000"/>
          </a:bodyPr>
          <a:lstStyle/>
          <a:p>
            <a:r>
              <a:rPr lang="ru-RU" dirty="0"/>
              <a:t>В додаткових налаштуваннях можна вказати яку саме верс</a:t>
            </a:r>
            <a:r>
              <a:rPr lang="uk-UA" dirty="0"/>
              <a:t>ію використати, а ще відразу прописати шлях </a:t>
            </a:r>
            <a:r>
              <a:rPr lang="en-US" dirty="0" err="1"/>
              <a:t>groupId</a:t>
            </a:r>
            <a:r>
              <a:rPr lang="en-US" dirty="0"/>
              <a:t>.</a:t>
            </a:r>
          </a:p>
          <a:p>
            <a:r>
              <a:rPr lang="en-US" dirty="0" err="1"/>
              <a:t>groupId</a:t>
            </a:r>
            <a:r>
              <a:rPr lang="en-US" dirty="0"/>
              <a:t> – </a:t>
            </a:r>
            <a:r>
              <a:rPr lang="ru-RU" dirty="0"/>
              <a:t>пакети які дозволяють відокремити віртуальній машині джави два різних проекти</a:t>
            </a:r>
            <a:r>
              <a:rPr lang="en-US" dirty="0"/>
              <a:t> (</a:t>
            </a:r>
            <a:r>
              <a:rPr lang="uk-UA" dirty="0"/>
              <a:t>бекенд плагіни, програми для пк, майнкрафт моди і тд</a:t>
            </a:r>
            <a:r>
              <a:rPr lang="en-US" dirty="0"/>
              <a:t>)</a:t>
            </a:r>
            <a:r>
              <a:rPr lang="ru-RU" dirty="0"/>
              <a:t>.</a:t>
            </a:r>
          </a:p>
          <a:p>
            <a:r>
              <a:rPr lang="ru-RU" dirty="0"/>
              <a:t>Зазвичай пишуть </a:t>
            </a:r>
            <a:r>
              <a:rPr lang="en-US" dirty="0"/>
              <a:t>com.{company}.{project}, net.{user}.{project}</a:t>
            </a:r>
          </a:p>
          <a:p>
            <a:r>
              <a:rPr lang="uk-UA" dirty="0"/>
              <a:t>Першим створимо клієнт.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EAA4002-9C5D-710E-E544-05E60ADD7603}"/>
              </a:ext>
            </a:extLst>
          </p:cNvPr>
          <p:cNvSpPr/>
          <p:nvPr/>
        </p:nvSpPr>
        <p:spPr>
          <a:xfrm>
            <a:off x="5717504" y="4229100"/>
            <a:ext cx="5750596" cy="109220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77045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3834CB-7033-A11F-F7AB-3B4FCE94DC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837D5-7D2B-27B6-1A5A-B1C202E93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615" y="309684"/>
            <a:ext cx="10515600" cy="666506"/>
          </a:xfrm>
        </p:spPr>
        <p:txBody>
          <a:bodyPr>
            <a:noAutofit/>
          </a:bodyPr>
          <a:lstStyle/>
          <a:p>
            <a:pPr algn="ctr"/>
            <a:r>
              <a:rPr lang="ru-RU" b="1" dirty="0"/>
              <a:t>Системи збірки</a:t>
            </a:r>
            <a:endParaRPr lang="uk-UA" b="1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0B7F769-7795-05BE-CF61-6A572CDB5E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8221" y="2196978"/>
            <a:ext cx="3640016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uk-UA" b="1" i="1" dirty="0">
                <a:latin typeface="Arial Nova" panose="020F0502020204030204" pitchFamily="34" charset="0"/>
              </a:rPr>
              <a:t>Плюси:</a:t>
            </a:r>
            <a:r>
              <a:rPr lang="uk-UA" b="1" dirty="0">
                <a:latin typeface="Arial Nova" panose="020F0502020204030204" pitchFamily="34" charset="0"/>
              </a:rPr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uk-UA" dirty="0">
                <a:latin typeface="Arial Nova" panose="020F0502020204030204" pitchFamily="34" charset="0"/>
              </a:rPr>
              <a:t>Простота конфігурації (</a:t>
            </a:r>
            <a:r>
              <a:rPr lang="en-US" dirty="0">
                <a:latin typeface="Arial Nova" panose="020F0502020204030204" pitchFamily="34" charset="0"/>
              </a:rPr>
              <a:t>XML, </a:t>
            </a:r>
            <a:r>
              <a:rPr lang="uk-UA" dirty="0">
                <a:latin typeface="Arial Nova" panose="020F0502020204030204" pitchFamily="34" charset="0"/>
              </a:rPr>
              <a:t>стандартна структура).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uk-UA" dirty="0">
                <a:latin typeface="Arial Nova" panose="020F0502020204030204" pitchFamily="34" charset="0"/>
              </a:rPr>
              <a:t>Велика екосистема залежностей (</a:t>
            </a:r>
            <a:r>
              <a:rPr lang="en-US" dirty="0">
                <a:latin typeface="Arial Nova" panose="020F0502020204030204" pitchFamily="34" charset="0"/>
              </a:rPr>
              <a:t>Maven Central).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uk-UA" dirty="0">
                <a:latin typeface="Arial Nova" panose="020F0502020204030204" pitchFamily="34" charset="0"/>
              </a:rPr>
              <a:t>Стабільність і передбачуваність.</a:t>
            </a:r>
          </a:p>
          <a:p>
            <a:pPr marL="0" indent="0">
              <a:buNone/>
            </a:pPr>
            <a:r>
              <a:rPr lang="uk-UA" b="1" i="1" dirty="0">
                <a:latin typeface="Arial Nova" panose="020F0502020204030204" pitchFamily="34" charset="0"/>
              </a:rPr>
              <a:t>Мінуси:</a:t>
            </a:r>
            <a:endParaRPr lang="uk-UA" b="1" dirty="0">
              <a:latin typeface="Arial Nova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uk-UA" dirty="0">
                <a:latin typeface="Arial Nova" panose="020F0502020204030204" pitchFamily="34" charset="0"/>
              </a:rPr>
              <a:t>Жорстка структура, менш гнучка.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uk-UA" dirty="0">
                <a:latin typeface="Arial Nova" panose="020F0502020204030204" pitchFamily="34" charset="0"/>
              </a:rPr>
              <a:t>Повільніша збірка для великих проєктів.</a:t>
            </a:r>
          </a:p>
        </p:txBody>
      </p:sp>
      <p:sp>
        <p:nvSpPr>
          <p:cNvPr id="23" name="Content Placeholder 4">
            <a:extLst>
              <a:ext uri="{FF2B5EF4-FFF2-40B4-BE49-F238E27FC236}">
                <a16:creationId xmlns:a16="http://schemas.microsoft.com/office/drawing/2014/main" id="{145D124A-531A-5026-518D-FE16D2B8581F}"/>
              </a:ext>
            </a:extLst>
          </p:cNvPr>
          <p:cNvSpPr txBox="1">
            <a:spLocks/>
          </p:cNvSpPr>
          <p:nvPr/>
        </p:nvSpPr>
        <p:spPr>
          <a:xfrm>
            <a:off x="6875584" y="2494995"/>
            <a:ext cx="3640016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uk-UA" sz="2800" b="1" i="1" dirty="0">
                <a:latin typeface="Arial Nova" panose="020B0504020202020204" pitchFamily="34" charset="0"/>
              </a:rPr>
              <a:t>Плюси:</a:t>
            </a:r>
            <a:r>
              <a:rPr lang="uk-UA" sz="2800" b="1" dirty="0">
                <a:latin typeface="Arial Nova" panose="020B0504020202020204" pitchFamily="34" charset="0"/>
              </a:rPr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uk-UA" sz="2800" dirty="0">
                <a:latin typeface="Arial Nova" panose="020B0504020202020204" pitchFamily="34" charset="0"/>
              </a:rPr>
              <a:t>  Гнучкість (</a:t>
            </a:r>
            <a:r>
              <a:rPr lang="en-US" sz="2800" dirty="0">
                <a:latin typeface="Arial Nova" panose="020B0504020202020204" pitchFamily="34" charset="0"/>
              </a:rPr>
              <a:t>Kotlin DSL </a:t>
            </a:r>
            <a:r>
              <a:rPr lang="uk-UA" sz="2800" dirty="0">
                <a:latin typeface="Arial Nova" panose="020B0504020202020204" pitchFamily="34" charset="0"/>
              </a:rPr>
              <a:t>або </a:t>
            </a:r>
            <a:r>
              <a:rPr lang="en-US" sz="2800" dirty="0">
                <a:latin typeface="Arial Nova" panose="020B0504020202020204" pitchFamily="34" charset="0"/>
              </a:rPr>
              <a:t>Groovy).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uk-UA" sz="2800" dirty="0">
                <a:latin typeface="Arial Nova" panose="020B0504020202020204" pitchFamily="34" charset="0"/>
              </a:rPr>
              <a:t>  Швидша збірка (кешування, паралельність).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uk-UA" sz="2800" dirty="0">
                <a:latin typeface="Arial Nova" panose="020B0504020202020204" pitchFamily="34" charset="0"/>
              </a:rPr>
              <a:t>  Легке підключення плагінів (наприклад, </a:t>
            </a:r>
            <a:r>
              <a:rPr lang="en-US" sz="2800" dirty="0">
                <a:latin typeface="Arial Nova" panose="020B0504020202020204" pitchFamily="34" charset="0"/>
              </a:rPr>
              <a:t>JavaFX).</a:t>
            </a:r>
            <a:endParaRPr lang="uk-UA" sz="2800" dirty="0">
              <a:latin typeface="Arial Nova" panose="020B0504020202020204" pitchFamily="34" charset="0"/>
            </a:endParaRPr>
          </a:p>
          <a:p>
            <a:pPr marL="0" indent="0">
              <a:buNone/>
            </a:pPr>
            <a:r>
              <a:rPr lang="uk-UA" sz="2800" b="1" i="1" dirty="0">
                <a:latin typeface="Arial Nova" panose="020B0504020202020204" pitchFamily="34" charset="0"/>
              </a:rPr>
              <a:t>Мінуси:</a:t>
            </a:r>
            <a:endParaRPr lang="uk-UA" sz="2800" b="1" dirty="0">
              <a:latin typeface="Arial Nova" panose="020B05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uk-UA" sz="2800" dirty="0">
                <a:latin typeface="Arial Nova" panose="020B0504020202020204" pitchFamily="34" charset="0"/>
              </a:rPr>
              <a:t>  Складніший для новачків.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uk-UA" sz="2800" dirty="0">
                <a:latin typeface="Arial Nova" panose="020B0504020202020204" pitchFamily="34" charset="0"/>
              </a:rPr>
              <a:t>  Менш інтуїтивна документація.</a:t>
            </a: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0D8E9D5A-2642-960C-FC0F-6D249672BB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40989">
            <a:off x="6779847" y="1187746"/>
            <a:ext cx="4578350" cy="1599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87195599-E5C7-FBA6-0D95-1CD636322F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42339">
            <a:off x="384972" y="1177164"/>
            <a:ext cx="3010487" cy="762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6207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DAA47-93BA-759D-9D87-90DADFE2F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b="1" dirty="0"/>
              <a:t>Огляд </a:t>
            </a:r>
            <a:r>
              <a:rPr lang="ru-RU" b="1" dirty="0"/>
              <a:t>структури </a:t>
            </a:r>
            <a:r>
              <a:rPr lang="en-US" b="1" dirty="0"/>
              <a:t>Gradle</a:t>
            </a:r>
            <a:endParaRPr lang="uk-UA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376205-F26E-C7C9-1FCE-FF5C0F67CD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386" y="1690688"/>
            <a:ext cx="3774830" cy="4486275"/>
          </a:xfrm>
        </p:spPr>
        <p:txBody>
          <a:bodyPr>
            <a:normAutofit fontScale="70000" lnSpcReduction="20000"/>
          </a:bodyPr>
          <a:lstStyle/>
          <a:p>
            <a:r>
              <a:rPr lang="uk-UA" dirty="0"/>
              <a:t>Папки </a:t>
            </a:r>
            <a:r>
              <a:rPr lang="en-US" b="1" dirty="0"/>
              <a:t>main </a:t>
            </a:r>
            <a:r>
              <a:rPr lang="ru-RU" b="1" dirty="0"/>
              <a:t>та </a:t>
            </a:r>
            <a:r>
              <a:rPr lang="en-US" b="1" dirty="0"/>
              <a:t>test </a:t>
            </a:r>
            <a:r>
              <a:rPr lang="ru-RU" dirty="0"/>
              <a:t>в </a:t>
            </a:r>
            <a:r>
              <a:rPr lang="en-US" dirty="0" err="1"/>
              <a:t>src</a:t>
            </a:r>
            <a:r>
              <a:rPr lang="en-US" dirty="0"/>
              <a:t> – </a:t>
            </a:r>
            <a:r>
              <a:rPr lang="ru-RU" dirty="0"/>
              <a:t>для проекту та тест-програм в</a:t>
            </a:r>
            <a:r>
              <a:rPr lang="uk-UA" dirty="0"/>
              <a:t>ідповідно.</a:t>
            </a:r>
          </a:p>
          <a:p>
            <a:r>
              <a:rPr lang="uk-UA" b="1" dirty="0"/>
              <a:t>.</a:t>
            </a:r>
            <a:r>
              <a:rPr lang="en-US" b="1" dirty="0" err="1"/>
              <a:t>gitignore</a:t>
            </a:r>
            <a:r>
              <a:rPr lang="en-US" b="1" dirty="0"/>
              <a:t> </a:t>
            </a:r>
            <a:r>
              <a:rPr lang="en-US" dirty="0"/>
              <a:t>– </a:t>
            </a:r>
            <a:r>
              <a:rPr lang="uk-UA" dirty="0"/>
              <a:t>ігнорує файли для завантаження на </a:t>
            </a:r>
            <a:r>
              <a:rPr lang="en-US" dirty="0"/>
              <a:t>GitHub</a:t>
            </a:r>
          </a:p>
          <a:p>
            <a:r>
              <a:rPr lang="en-US" b="1" dirty="0" err="1"/>
              <a:t>build.gradle</a:t>
            </a:r>
            <a:r>
              <a:rPr lang="en-US" b="1" dirty="0"/>
              <a:t> </a:t>
            </a:r>
            <a:r>
              <a:rPr lang="en-US" dirty="0"/>
              <a:t>– </a:t>
            </a:r>
            <a:r>
              <a:rPr lang="ru-RU" dirty="0"/>
              <a:t>головний файл з налаштуваннями</a:t>
            </a:r>
          </a:p>
          <a:p>
            <a:r>
              <a:rPr lang="en-US" b="1" dirty="0" err="1"/>
              <a:t>gradlew</a:t>
            </a:r>
            <a:r>
              <a:rPr lang="en-US" dirty="0"/>
              <a:t> – </a:t>
            </a:r>
            <a:r>
              <a:rPr lang="ru-RU" dirty="0"/>
              <a:t>застосунок, .ехе файл з</a:t>
            </a:r>
            <a:r>
              <a:rPr lang="uk-UA" dirty="0"/>
              <a:t>і всіма командами системи</a:t>
            </a:r>
          </a:p>
          <a:p>
            <a:r>
              <a:rPr lang="en-US" b="1" dirty="0"/>
              <a:t>gradlew.bat </a:t>
            </a:r>
            <a:r>
              <a:rPr lang="en-US" dirty="0"/>
              <a:t>– </a:t>
            </a:r>
            <a:r>
              <a:rPr lang="ru-RU" dirty="0"/>
              <a:t>скрипт для створення проекту з </a:t>
            </a:r>
            <a:r>
              <a:rPr lang="en-US" dirty="0" err="1"/>
              <a:t>gradle</a:t>
            </a:r>
            <a:r>
              <a:rPr lang="en-US" dirty="0"/>
              <a:t> </a:t>
            </a:r>
            <a:r>
              <a:rPr lang="ru-RU" dirty="0"/>
              <a:t>та загрузка файл</a:t>
            </a:r>
            <a:r>
              <a:rPr lang="uk-UA" dirty="0"/>
              <a:t>ів</a:t>
            </a:r>
          </a:p>
          <a:p>
            <a:r>
              <a:rPr lang="en-US" b="1" dirty="0" err="1"/>
              <a:t>settings.gradle</a:t>
            </a:r>
            <a:r>
              <a:rPr lang="en-US" b="1" dirty="0"/>
              <a:t> </a:t>
            </a:r>
            <a:r>
              <a:rPr lang="en-US" dirty="0"/>
              <a:t>– </a:t>
            </a:r>
            <a:r>
              <a:rPr lang="ru-RU" dirty="0"/>
              <a:t>додатковий файл для налаштувань, код</a:t>
            </a:r>
            <a:r>
              <a:rPr lang="uk-UA" dirty="0"/>
              <a:t>ів, версій та іншого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D769B7-AEE6-919B-4B12-D94F176DC8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8432" y="1690688"/>
            <a:ext cx="6485367" cy="4842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510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9B120-5C00-F81F-0D1D-04CBB8DC0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3372"/>
            <a:ext cx="10515600" cy="1325563"/>
          </a:xfrm>
        </p:spPr>
        <p:txBody>
          <a:bodyPr/>
          <a:lstStyle/>
          <a:p>
            <a:pPr algn="ctr"/>
            <a:r>
              <a:rPr lang="uk-UA" b="1" dirty="0"/>
              <a:t>Огляд </a:t>
            </a:r>
            <a:r>
              <a:rPr lang="ru-RU" b="1" dirty="0"/>
              <a:t>структури </a:t>
            </a:r>
            <a:r>
              <a:rPr lang="en-US" b="1" dirty="0"/>
              <a:t>Gradle</a:t>
            </a:r>
            <a:endParaRPr lang="uk-UA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F0686A4-D29A-4B26-5740-E798F2C96C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7442" y="1548935"/>
            <a:ext cx="6049143" cy="4945650"/>
          </a:xfrm>
          <a:prstGeom prst="rect">
            <a:avLst/>
          </a:prstGeom>
        </p:spPr>
      </p:pic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D01DA80-3C8E-4DDC-05B9-599EC023CC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215" y="1863259"/>
            <a:ext cx="3937000" cy="4410075"/>
          </a:xfrm>
        </p:spPr>
        <p:txBody>
          <a:bodyPr>
            <a:normAutofit fontScale="77500" lnSpcReduction="20000"/>
          </a:bodyPr>
          <a:lstStyle/>
          <a:p>
            <a:r>
              <a:rPr lang="uk-UA" sz="2800" dirty="0">
                <a:latin typeface="Arial Nova" panose="020B0504020202020204" pitchFamily="34" charset="0"/>
              </a:rPr>
              <a:t>Головний файл з налаштуваннями має досить просту структуру, явно меншу за систему з тегів в </a:t>
            </a:r>
            <a:r>
              <a:rPr lang="en-US" sz="2800" dirty="0">
                <a:latin typeface="Arial Nova" panose="020B0504020202020204" pitchFamily="34" charset="0"/>
              </a:rPr>
              <a:t>Maven. </a:t>
            </a:r>
            <a:r>
              <a:rPr lang="ru-RU" sz="2800" dirty="0">
                <a:latin typeface="Arial Nova" panose="020B0504020202020204" pitchFamily="34" charset="0"/>
              </a:rPr>
              <a:t>Та на жаль за нею хова</a:t>
            </a:r>
            <a:r>
              <a:rPr lang="uk-UA" sz="2800" dirty="0">
                <a:latin typeface="Arial Nova" panose="020B0504020202020204" pitchFamily="34" charset="0"/>
              </a:rPr>
              <a:t>ється дуже багато налаштувань для серйозних проектів.</a:t>
            </a:r>
          </a:p>
          <a:p>
            <a:r>
              <a:rPr lang="uk-UA" sz="2800" dirty="0">
                <a:latin typeface="Arial Nova" panose="020B0504020202020204" pitchFamily="34" charset="0"/>
              </a:rPr>
              <a:t>Наша задача зараз – додати пару бібліотек.</a:t>
            </a:r>
          </a:p>
          <a:p>
            <a:r>
              <a:rPr lang="uk-UA" sz="2800" dirty="0">
                <a:latin typeface="Arial Nova" panose="020B0504020202020204" pitchFamily="34" charset="0"/>
              </a:rPr>
              <a:t>Це </a:t>
            </a:r>
            <a:r>
              <a:rPr lang="en-US" sz="2800" dirty="0">
                <a:latin typeface="Arial Nova" panose="020B0504020202020204" pitchFamily="34" charset="0"/>
              </a:rPr>
              <a:t>JavaFX, SLF4J</a:t>
            </a:r>
            <a:r>
              <a:rPr lang="ru-RU" sz="2800" dirty="0">
                <a:latin typeface="Arial Nova" panose="020B0504020202020204" pitchFamily="34" charset="0"/>
              </a:rPr>
              <a:t> та</a:t>
            </a:r>
            <a:r>
              <a:rPr lang="en-US" sz="2800" dirty="0">
                <a:latin typeface="Arial Nova" panose="020B0504020202020204" pitchFamily="34" charset="0"/>
              </a:rPr>
              <a:t> WebSocket.</a:t>
            </a:r>
            <a:r>
              <a:rPr lang="uk-UA" sz="2800" dirty="0">
                <a:latin typeface="Arial Nova" panose="020B0504020202020204" pitchFamily="34" charset="0"/>
              </a:rPr>
              <a:t>  </a:t>
            </a:r>
          </a:p>
          <a:p>
            <a:r>
              <a:rPr lang="uk-UA" dirty="0">
                <a:latin typeface="Arial Nova" panose="020B0504020202020204" pitchFamily="34" charset="0"/>
              </a:rPr>
              <a:t>Та проте спочатку глянемо, що це за </a:t>
            </a:r>
            <a:r>
              <a:rPr lang="en-US" dirty="0">
                <a:latin typeface="Arial Nova" panose="020B0504020202020204" pitchFamily="34" charset="0"/>
              </a:rPr>
              <a:t>plugins{}, repositories {} </a:t>
            </a:r>
            <a:r>
              <a:rPr lang="uk-UA" dirty="0">
                <a:latin typeface="Arial Nova" panose="020B0504020202020204" pitchFamily="34" charset="0"/>
              </a:rPr>
              <a:t>і тд.</a:t>
            </a:r>
            <a:endParaRPr lang="uk-UA" sz="2800" dirty="0">
              <a:latin typeface="Arial Nova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9083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3829E7A-5595-622A-0E4A-22A7D20CD5E8}"/>
              </a:ext>
            </a:extLst>
          </p:cNvPr>
          <p:cNvSpPr txBox="1">
            <a:spLocks/>
          </p:cNvSpPr>
          <p:nvPr/>
        </p:nvSpPr>
        <p:spPr>
          <a:xfrm>
            <a:off x="838200" y="22337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b="1"/>
              <a:t>Огляд </a:t>
            </a:r>
            <a:r>
              <a:rPr lang="ru-RU" b="1"/>
              <a:t>структури </a:t>
            </a:r>
            <a:r>
              <a:rPr lang="en-US" b="1"/>
              <a:t>Gradle</a:t>
            </a:r>
            <a:endParaRPr lang="uk-U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22D4F8-7D1F-A5B9-6F6A-D4DDD1B8F4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5907" y="1886022"/>
            <a:ext cx="4973734" cy="4066419"/>
          </a:xfrm>
          <a:prstGeom prst="rect">
            <a:avLst/>
          </a:prstGeom>
        </p:spPr>
      </p:pic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1FA56D0D-B17C-79B6-3806-B68924E0C1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214" y="1548935"/>
            <a:ext cx="6363677" cy="4724399"/>
          </a:xfrm>
        </p:spPr>
        <p:txBody>
          <a:bodyPr>
            <a:normAutofit fontScale="92500" lnSpcReduction="10000"/>
          </a:bodyPr>
          <a:lstStyle/>
          <a:p>
            <a:r>
              <a:rPr lang="uk-UA" sz="1800" dirty="0">
                <a:effectLst/>
              </a:rPr>
              <a:t>Секція </a:t>
            </a:r>
            <a:r>
              <a:rPr lang="en-US" sz="1800" b="1" dirty="0">
                <a:effectLst/>
              </a:rPr>
              <a:t>plugins { id 'java' } </a:t>
            </a:r>
            <a:r>
              <a:rPr lang="uk-UA" sz="1800" dirty="0">
                <a:effectLst/>
              </a:rPr>
              <a:t>підключає підтримку </a:t>
            </a:r>
            <a:r>
              <a:rPr lang="en-US" sz="1800" dirty="0">
                <a:effectLst/>
              </a:rPr>
              <a:t>Java, </a:t>
            </a:r>
            <a:r>
              <a:rPr lang="uk-UA" sz="1800" dirty="0">
                <a:effectLst/>
              </a:rPr>
              <a:t>щоб </a:t>
            </a:r>
            <a:r>
              <a:rPr lang="en-US" sz="1800" dirty="0">
                <a:effectLst/>
              </a:rPr>
              <a:t>Gradle </a:t>
            </a:r>
            <a:r>
              <a:rPr lang="uk-UA" sz="1800" dirty="0">
                <a:effectLst/>
              </a:rPr>
              <a:t>міг компілювати код, запускати програму та виконувати тести. </a:t>
            </a:r>
          </a:p>
          <a:p>
            <a:r>
              <a:rPr lang="uk-UA" sz="1800" dirty="0">
                <a:effectLst/>
              </a:rPr>
              <a:t>Далі</a:t>
            </a:r>
            <a:r>
              <a:rPr lang="uk-UA" sz="1800" b="1" dirty="0">
                <a:effectLst/>
              </a:rPr>
              <a:t>, </a:t>
            </a:r>
            <a:r>
              <a:rPr lang="en-US" sz="1800" b="1" dirty="0">
                <a:effectLst/>
              </a:rPr>
              <a:t>group = '</a:t>
            </a:r>
            <a:r>
              <a:rPr lang="en-US" sz="1800" b="1" dirty="0" err="1">
                <a:effectLst/>
              </a:rPr>
              <a:t>net.user.client</a:t>
            </a:r>
            <a:r>
              <a:rPr lang="en-US" sz="1800" b="1" dirty="0">
                <a:effectLst/>
              </a:rPr>
              <a:t>' </a:t>
            </a:r>
            <a:r>
              <a:rPr lang="uk-UA" sz="1800" dirty="0">
                <a:effectLst/>
              </a:rPr>
              <a:t>задає унікальний ідентифікатор проєкту, а </a:t>
            </a:r>
            <a:r>
              <a:rPr lang="en-US" sz="1800" dirty="0">
                <a:effectLst/>
              </a:rPr>
              <a:t>version = '1.0-SNAPSHOT' </a:t>
            </a:r>
            <a:r>
              <a:rPr lang="uk-UA" sz="1800" dirty="0">
                <a:effectLst/>
              </a:rPr>
              <a:t>позначає його версію, де "</a:t>
            </a:r>
            <a:r>
              <a:rPr lang="en-US" sz="1800" dirty="0">
                <a:effectLst/>
              </a:rPr>
              <a:t>SNAPSHOT" </a:t>
            </a:r>
            <a:r>
              <a:rPr lang="uk-UA" sz="1800" dirty="0">
                <a:effectLst/>
              </a:rPr>
              <a:t>вказує на те, що це розробна версія (можна писати яку хочеться, але є стандарти).</a:t>
            </a:r>
          </a:p>
          <a:p>
            <a:r>
              <a:rPr lang="uk-UA" sz="1800" dirty="0">
                <a:effectLst/>
              </a:rPr>
              <a:t>У блоці </a:t>
            </a:r>
            <a:r>
              <a:rPr lang="en-US" sz="1800" b="1" dirty="0">
                <a:effectLst/>
              </a:rPr>
              <a:t>repositories { </a:t>
            </a:r>
            <a:r>
              <a:rPr lang="en-US" sz="1800" b="1" dirty="0" err="1">
                <a:effectLst/>
              </a:rPr>
              <a:t>mavenCentral</a:t>
            </a:r>
            <a:r>
              <a:rPr lang="en-US" sz="1800" b="1" dirty="0">
                <a:effectLst/>
              </a:rPr>
              <a:t>() } </a:t>
            </a:r>
            <a:r>
              <a:rPr lang="uk-UA" sz="1800" dirty="0">
                <a:effectLst/>
              </a:rPr>
              <a:t>визначається, що залежності братимуться з </a:t>
            </a:r>
            <a:r>
              <a:rPr lang="en-US" sz="1800" dirty="0">
                <a:effectLst/>
              </a:rPr>
              <a:t>Maven Central — </a:t>
            </a:r>
            <a:r>
              <a:rPr lang="uk-UA" sz="1800" dirty="0">
                <a:effectLst/>
              </a:rPr>
              <a:t>великого онлайн-сховища бібліотек. </a:t>
            </a:r>
          </a:p>
          <a:p>
            <a:r>
              <a:rPr lang="uk-UA" sz="1800" dirty="0">
                <a:effectLst/>
              </a:rPr>
              <a:t>Секція </a:t>
            </a:r>
            <a:r>
              <a:rPr lang="en-US" sz="1800" b="1" dirty="0">
                <a:effectLst/>
              </a:rPr>
              <a:t>dependencies</a:t>
            </a:r>
            <a:r>
              <a:rPr lang="en-US" sz="1800" dirty="0">
                <a:effectLst/>
              </a:rPr>
              <a:t> </a:t>
            </a:r>
            <a:r>
              <a:rPr lang="uk-UA" sz="1800" dirty="0">
                <a:effectLst/>
              </a:rPr>
              <a:t>описує, які бібліотеки потрібні: </a:t>
            </a:r>
            <a:r>
              <a:rPr lang="en-US" sz="1800" b="1" u="sng" dirty="0" err="1">
                <a:effectLst/>
              </a:rPr>
              <a:t>testImplementation</a:t>
            </a:r>
            <a:r>
              <a:rPr lang="en-US" sz="1800" b="1" u="sng" dirty="0">
                <a:effectLst/>
              </a:rPr>
              <a:t> platform('org.junit:junit-bom:5.10.0') </a:t>
            </a:r>
            <a:r>
              <a:rPr lang="uk-UA" sz="1800" dirty="0">
                <a:effectLst/>
              </a:rPr>
              <a:t>фіксує версію </a:t>
            </a:r>
            <a:r>
              <a:rPr lang="en-US" sz="1800" dirty="0">
                <a:effectLst/>
              </a:rPr>
              <a:t>JUnit </a:t>
            </a:r>
            <a:r>
              <a:rPr lang="uk-UA" sz="1800" dirty="0">
                <a:effectLst/>
              </a:rPr>
              <a:t>за допомогою </a:t>
            </a:r>
            <a:r>
              <a:rPr lang="en-US" sz="1800" dirty="0">
                <a:effectLst/>
              </a:rPr>
              <a:t>BOM (Bill of Materials), </a:t>
            </a:r>
            <a:r>
              <a:rPr lang="uk-UA" sz="1800" dirty="0">
                <a:effectLst/>
              </a:rPr>
              <a:t>а </a:t>
            </a:r>
            <a:r>
              <a:rPr lang="en-US" sz="1800" b="1" u="sng" dirty="0" err="1">
                <a:effectLst/>
              </a:rPr>
              <a:t>testImplementation</a:t>
            </a:r>
            <a:r>
              <a:rPr lang="en-US" sz="1800" b="1" u="sng" dirty="0">
                <a:effectLst/>
              </a:rPr>
              <a:t> '</a:t>
            </a:r>
            <a:r>
              <a:rPr lang="en-US" sz="1800" b="1" u="sng" dirty="0" err="1">
                <a:effectLst/>
              </a:rPr>
              <a:t>org.junit.jupiter:junit-jupiter</a:t>
            </a:r>
            <a:r>
              <a:rPr lang="en-US" sz="1800" b="1" u="sng" dirty="0">
                <a:effectLst/>
              </a:rPr>
              <a:t>' </a:t>
            </a:r>
            <a:r>
              <a:rPr lang="uk-UA" sz="1800" dirty="0">
                <a:effectLst/>
              </a:rPr>
              <a:t>додає саму бібліотеку </a:t>
            </a:r>
            <a:r>
              <a:rPr lang="en-US" sz="1800" dirty="0">
                <a:effectLst/>
              </a:rPr>
              <a:t>JUnit Jupiter </a:t>
            </a:r>
            <a:r>
              <a:rPr lang="uk-UA" sz="1800" dirty="0">
                <a:effectLst/>
              </a:rPr>
              <a:t>для написання та запуску тестів.</a:t>
            </a:r>
          </a:p>
          <a:p>
            <a:r>
              <a:rPr lang="uk-UA" sz="1800" dirty="0">
                <a:effectLst/>
              </a:rPr>
              <a:t>Нарешті, </a:t>
            </a:r>
            <a:r>
              <a:rPr lang="en-US" sz="1800" b="1" dirty="0">
                <a:effectLst/>
              </a:rPr>
              <a:t>test { </a:t>
            </a:r>
            <a:r>
              <a:rPr lang="en-US" sz="1800" b="1" dirty="0" err="1">
                <a:effectLst/>
              </a:rPr>
              <a:t>useJUnitPlatform</a:t>
            </a:r>
            <a:r>
              <a:rPr lang="en-US" sz="1800" b="1" dirty="0">
                <a:effectLst/>
              </a:rPr>
              <a:t>() } </a:t>
            </a:r>
            <a:r>
              <a:rPr lang="uk-UA" sz="1800" dirty="0">
                <a:effectLst/>
              </a:rPr>
              <a:t>налаштовує тести так, щоб вони працювали через </a:t>
            </a:r>
            <a:r>
              <a:rPr lang="en-US" sz="1800" dirty="0">
                <a:effectLst/>
              </a:rPr>
              <a:t>JUnit Platform — </a:t>
            </a:r>
            <a:r>
              <a:rPr lang="uk-UA" sz="1800" dirty="0">
                <a:effectLst/>
              </a:rPr>
              <a:t>сучасний механізм для тестування. Загалом, цей файл створює базовий </a:t>
            </a:r>
            <a:r>
              <a:rPr lang="en-US" sz="1800" dirty="0">
                <a:effectLst/>
              </a:rPr>
              <a:t>Java-</a:t>
            </a:r>
            <a:r>
              <a:rPr lang="uk-UA" sz="1800" dirty="0">
                <a:effectLst/>
              </a:rPr>
              <a:t>проєкт із підтримкою тестування.</a:t>
            </a:r>
          </a:p>
        </p:txBody>
      </p:sp>
    </p:spTree>
    <p:extLst>
      <p:ext uri="{BB962C8B-B14F-4D97-AF65-F5344CB8AC3E}">
        <p14:creationId xmlns:p14="http://schemas.microsoft.com/office/powerpoint/2010/main" val="477134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155FA4-EA18-90A0-7DAE-D3D313E5CD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72FF28C-0ACE-C16F-7134-CBC5BB25072D}"/>
              </a:ext>
            </a:extLst>
          </p:cNvPr>
          <p:cNvSpPr txBox="1">
            <a:spLocks/>
          </p:cNvSpPr>
          <p:nvPr/>
        </p:nvSpPr>
        <p:spPr>
          <a:xfrm>
            <a:off x="838200" y="-12895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dirty="0"/>
              <a:t>Файл </a:t>
            </a:r>
            <a:r>
              <a:rPr lang="en-US" b="1" dirty="0" err="1"/>
              <a:t>build.gradle</a:t>
            </a:r>
            <a:endParaRPr lang="uk-UA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60A85A8C-3DB6-354B-4B07-D1A774BEB1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406" y="1027122"/>
            <a:ext cx="5905502" cy="5509200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plugins </a:t>
            </a:r>
            <a:r>
              <a:rPr kumimoji="0" lang="uk-UA" altLang="uk-UA" sz="11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{</a:t>
            </a:r>
            <a:br>
              <a:rPr kumimoji="0" lang="uk-UA" altLang="uk-UA" sz="11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uk-UA" altLang="uk-UA" sz="11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id 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'java'</a:t>
            </a:r>
            <a:b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</a:b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    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id 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'application' 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// Для роботи як системна програма</a:t>
            </a:r>
            <a:b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   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id 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'org.openjfx.javafxplugin' 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version 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'0.1.0' 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// JavaFX плагін</a:t>
            </a:r>
            <a:b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uk-UA" altLang="uk-UA" sz="11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</a:t>
            </a:r>
            <a:br>
              <a:rPr kumimoji="0" lang="uk-UA" altLang="uk-UA" sz="11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uk-UA" altLang="uk-UA" sz="11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group 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 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'net.user.client'</a:t>
            </a:r>
            <a:b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</a:b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version 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 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'1.0-SNAPSHOT'</a:t>
            </a:r>
            <a:b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</a:br>
            <a:b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</a:b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repositories </a:t>
            </a:r>
            <a:r>
              <a:rPr kumimoji="0" lang="uk-UA" altLang="uk-UA" sz="11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{</a:t>
            </a:r>
            <a:br>
              <a:rPr kumimoji="0" lang="uk-UA" altLang="uk-UA" sz="11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uk-UA" altLang="uk-UA" sz="11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mavenCentral()</a:t>
            </a:r>
            <a:b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uk-UA" altLang="uk-UA" sz="11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</a:t>
            </a:r>
            <a:br>
              <a:rPr kumimoji="0" lang="uk-UA" altLang="uk-UA" sz="11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uk-UA" altLang="uk-UA" sz="11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javafx </a:t>
            </a:r>
            <a:r>
              <a:rPr kumimoji="0" lang="uk-UA" altLang="uk-UA" sz="11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{</a:t>
            </a:r>
            <a:br>
              <a:rPr kumimoji="0" lang="uk-UA" altLang="uk-UA" sz="11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uk-UA" altLang="uk-UA" sz="11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version 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 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"21" 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// Версія, щоб плагін встановив</a:t>
            </a:r>
            <a:r>
              <a:rPr kumimoji="0" lang="en-US" altLang="uk-UA" sz="11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JavaFX</a:t>
            </a:r>
            <a:b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   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modules 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 [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'javafx.controls'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'javafx.fxml'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] 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// Модулі, які треба</a:t>
            </a:r>
            <a:b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uk-UA" altLang="uk-UA" sz="11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</a:t>
            </a:r>
            <a:br>
              <a:rPr kumimoji="0" lang="uk-UA" altLang="uk-UA" sz="11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uk-UA" altLang="uk-UA" sz="11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dependencies </a:t>
            </a:r>
            <a:r>
              <a:rPr kumimoji="0" lang="uk-UA" altLang="uk-UA" sz="11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{</a:t>
            </a:r>
            <a:b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   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implementation 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group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'org.slf4j'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name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'slf4j-api'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version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'2.0.16'</a:t>
            </a:r>
            <a:b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</a:b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    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implementation 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'org.java-websocket:Java-WebSocket:1.5.3' 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// WebSocket бібліотека</a:t>
            </a:r>
            <a:b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   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testImplementation platform(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'org.junit:junit-bom:5.10.0'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testImplementation 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'org.junit.jupiter:junit-jupiter'</a:t>
            </a:r>
            <a:b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</a:br>
            <a:r>
              <a:rPr kumimoji="0" lang="uk-UA" altLang="uk-UA" sz="11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</a:t>
            </a:r>
            <a:br>
              <a:rPr kumimoji="0" lang="uk-UA" altLang="uk-UA" sz="11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uk-UA" altLang="uk-UA" sz="11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application </a:t>
            </a:r>
            <a:r>
              <a:rPr kumimoji="0" lang="uk-UA" altLang="uk-UA" sz="11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{</a:t>
            </a:r>
            <a:br>
              <a:rPr kumimoji="0" lang="uk-UA" altLang="uk-UA" sz="11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uk-UA" altLang="uk-UA" sz="11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mainClass 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 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'net.user.client.Main' 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// Клас, який запустить програму</a:t>
            </a:r>
            <a:b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uk-UA" altLang="uk-UA" sz="11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</a:t>
            </a:r>
            <a:br>
              <a:rPr kumimoji="0" lang="uk-UA" altLang="uk-UA" sz="11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uk-UA" altLang="uk-UA" sz="11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test </a:t>
            </a:r>
            <a:r>
              <a:rPr kumimoji="0" lang="uk-UA" altLang="uk-UA" sz="11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{</a:t>
            </a:r>
            <a:br>
              <a:rPr kumimoji="0" lang="uk-UA" altLang="uk-UA" sz="11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uk-UA" altLang="uk-UA" sz="11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useJUnitPlatform()</a:t>
            </a:r>
            <a:b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uk-UA" altLang="uk-UA" sz="1100" b="1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</a:t>
            </a:r>
            <a:endParaRPr kumimoji="0" lang="uk-UA" altLang="uk-U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410429A-E7A5-CB85-36CA-2BEC0E5208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3702" y="1059073"/>
            <a:ext cx="2831456" cy="280739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C0C1675-491C-85CA-3C19-D8F04023F7E1}"/>
              </a:ext>
            </a:extLst>
          </p:cNvPr>
          <p:cNvSpPr txBox="1"/>
          <p:nvPr/>
        </p:nvSpPr>
        <p:spPr>
          <a:xfrm>
            <a:off x="6718188" y="3973040"/>
            <a:ext cx="463561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Тепер запуск програми треба робити не через просто класс, а через спеціальну задачу зборщика </a:t>
            </a:r>
            <a:r>
              <a:rPr lang="en-US" dirty="0"/>
              <a:t>Gradle</a:t>
            </a:r>
            <a:r>
              <a:rPr lang="uk-UA" dirty="0"/>
              <a:t> </a:t>
            </a:r>
            <a:r>
              <a:rPr lang="en-US" b="1" dirty="0"/>
              <a:t>‘run’</a:t>
            </a:r>
            <a:r>
              <a:rPr lang="en-US" dirty="0"/>
              <a:t>, </a:t>
            </a:r>
            <a:r>
              <a:rPr lang="ru-RU" dirty="0"/>
              <a:t>бо тод</a:t>
            </a:r>
            <a:r>
              <a:rPr lang="uk-UA" dirty="0"/>
              <a:t>і будемо постійно бачити помилку, шо немає </a:t>
            </a:r>
            <a:r>
              <a:rPr lang="en-US" dirty="0" err="1"/>
              <a:t>javafx</a:t>
            </a:r>
            <a:r>
              <a:rPr lang="en-US" dirty="0"/>
              <a:t>.</a:t>
            </a:r>
            <a:endParaRPr lang="uk-UA" dirty="0"/>
          </a:p>
          <a:p>
            <a:endParaRPr lang="uk-UA" dirty="0"/>
          </a:p>
          <a:p>
            <a:r>
              <a:rPr lang="uk-UA" dirty="0"/>
              <a:t>Проект зберігає настройку кнопкою слона зі стрілками, або можна натиснути в панелі на ці самі стрілки.</a:t>
            </a: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996AA3E-6D79-E28C-DE5B-3EDFB22405C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3306" r="2237"/>
          <a:stretch/>
        </p:blipFill>
        <p:spPr>
          <a:xfrm>
            <a:off x="9730154" y="2866200"/>
            <a:ext cx="2212547" cy="1000265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A662E81B-1D3B-B169-45D9-323A540C70CB}"/>
              </a:ext>
            </a:extLst>
          </p:cNvPr>
          <p:cNvSpPr/>
          <p:nvPr/>
        </p:nvSpPr>
        <p:spPr>
          <a:xfrm>
            <a:off x="7062787" y="1933510"/>
            <a:ext cx="1224916" cy="195788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3975BD7-0147-1514-7550-668DAF233E82}"/>
              </a:ext>
            </a:extLst>
          </p:cNvPr>
          <p:cNvSpPr/>
          <p:nvPr/>
        </p:nvSpPr>
        <p:spPr>
          <a:xfrm>
            <a:off x="7339965" y="2307891"/>
            <a:ext cx="1224916" cy="195788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9A5266F-3A1E-5646-3D3A-3533E8AF41C2}"/>
              </a:ext>
            </a:extLst>
          </p:cNvPr>
          <p:cNvSpPr/>
          <p:nvPr/>
        </p:nvSpPr>
        <p:spPr>
          <a:xfrm>
            <a:off x="9220200" y="1743154"/>
            <a:ext cx="354958" cy="386143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B15280C-BBCB-4064-A5EF-FE525363E67D}"/>
              </a:ext>
            </a:extLst>
          </p:cNvPr>
          <p:cNvSpPr/>
          <p:nvPr/>
        </p:nvSpPr>
        <p:spPr>
          <a:xfrm>
            <a:off x="9787473" y="3173260"/>
            <a:ext cx="354958" cy="386143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CAECF95-9ECF-801C-AA4D-4A9F8ED69269}"/>
              </a:ext>
            </a:extLst>
          </p:cNvPr>
          <p:cNvSpPr/>
          <p:nvPr/>
        </p:nvSpPr>
        <p:spPr>
          <a:xfrm>
            <a:off x="10934700" y="2809008"/>
            <a:ext cx="354958" cy="386143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9836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</TotalTime>
  <Words>1334</Words>
  <Application>Microsoft Office PowerPoint</Application>
  <PresentationFormat>Widescreen</PresentationFormat>
  <Paragraphs>84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Aptos</vt:lpstr>
      <vt:lpstr>Aptos Display</vt:lpstr>
      <vt:lpstr>Arial</vt:lpstr>
      <vt:lpstr>Arial Nova</vt:lpstr>
      <vt:lpstr>Arial Unicode MS</vt:lpstr>
      <vt:lpstr>JetBrains Mono</vt:lpstr>
      <vt:lpstr>Office Theme</vt:lpstr>
      <vt:lpstr>Мій Telegram </vt:lpstr>
      <vt:lpstr>Ціль проекту</vt:lpstr>
      <vt:lpstr>Створення проекту</vt:lpstr>
      <vt:lpstr>Додаткові налаштування</vt:lpstr>
      <vt:lpstr>Системи збірки</vt:lpstr>
      <vt:lpstr>Огляд структури Gradle</vt:lpstr>
      <vt:lpstr>Огляд структури Gradle</vt:lpstr>
      <vt:lpstr>PowerPoint Presentation</vt:lpstr>
      <vt:lpstr>PowerPoint Presentation</vt:lpstr>
      <vt:lpstr>Тестова програма</vt:lpstr>
      <vt:lpstr>Початок роботи з інтерфейсом</vt:lpstr>
      <vt:lpstr>PowerPoint Presentation</vt:lpstr>
      <vt:lpstr>Початок роботи з інтерфейсом</vt:lpstr>
      <vt:lpstr>Початок роботи з інтерфейсом</vt:lpstr>
      <vt:lpstr>Результат вікна</vt:lpstr>
      <vt:lpstr>ЗАВДАННЯ - Робота з SceneBuilder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Serhii Remez</dc:creator>
  <cp:lastModifiedBy>Serhii Remez</cp:lastModifiedBy>
  <cp:revision>3</cp:revision>
  <dcterms:created xsi:type="dcterms:W3CDTF">2025-03-17T16:37:51Z</dcterms:created>
  <dcterms:modified xsi:type="dcterms:W3CDTF">2025-04-03T19:33:12Z</dcterms:modified>
</cp:coreProperties>
</file>