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 user" initials="Lu" lastIdx="1" clrIdx="0">
    <p:extLst>
      <p:ext uri="{19B8F6BF-5375-455C-9EA6-DF929625EA0E}">
        <p15:presenceInfo xmlns:p15="http://schemas.microsoft.com/office/powerpoint/2012/main" userId="b389b2297e32f7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1:30:01.40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32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07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8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377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67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39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4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65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1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1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1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AD0A-DBDB-48F1-94E6-FD2A257EEC50}" type="datetimeFigureOut">
              <a:rPr lang="en-SG" smtClean="0"/>
              <a:t>20/10/2021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02C5-FD48-468F-B33B-3C63526AB0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7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comments" Target="../comments/comment5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8.xml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comments" Target="../comments/comment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comments" Target="../comments/comment3.xm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83000"/>
                    </a14:imgEffect>
                  </a14:imgLayer>
                </a14:imgProps>
              </a:ext>
            </a:extLst>
          </a:blip>
          <a:srcRect b="18788"/>
          <a:stretch/>
        </p:blipFill>
        <p:spPr>
          <a:xfrm>
            <a:off x="0" y="0"/>
            <a:ext cx="12192000" cy="68462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err="1" smtClean="0"/>
              <a:t>ArcheGEO</a:t>
            </a:r>
            <a:r>
              <a:rPr lang="en-SG" b="1" dirty="0" smtClean="0"/>
              <a:t>: Improving Relevance of Gene Expression Omnibus Database Search Results</a:t>
            </a:r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122"/>
            <a:ext cx="9144000" cy="521677"/>
          </a:xfrm>
        </p:spPr>
        <p:txBody>
          <a:bodyPr>
            <a:normAutofit/>
          </a:bodyPr>
          <a:lstStyle/>
          <a:p>
            <a:r>
              <a:rPr lang="en-SG" sz="2800" b="1" dirty="0" smtClean="0"/>
              <a:t>Chua Huey Eng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6157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Online Pipeline</a:t>
            </a:r>
            <a:endParaRPr lang="en-SG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64" y="2902707"/>
            <a:ext cx="6927850" cy="3225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7906" y="2684283"/>
            <a:ext cx="3873461" cy="2580522"/>
            <a:chOff x="522419" y="3024250"/>
            <a:chExt cx="3873461" cy="25805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3673" y="4816441"/>
              <a:ext cx="842326" cy="7883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22419" y="3024250"/>
              <a:ext cx="387346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u="sng" dirty="0" smtClean="0"/>
                <a:t>Disease Concept:</a:t>
              </a:r>
            </a:p>
            <a:p>
              <a:r>
                <a:rPr lang="en-SG" b="1" dirty="0" smtClean="0"/>
                <a:t>Relates to an organism where disease-related RNA comes from cells and cells belong to an organism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586689" y="4123178"/>
            <a:ext cx="1608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solidFill>
                  <a:srgbClr val="C00000"/>
                </a:solidFill>
              </a:rPr>
              <a:t>Organism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983" y="4560654"/>
            <a:ext cx="1197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solidFill>
                  <a:srgbClr val="00B050"/>
                </a:solidFill>
              </a:rPr>
              <a:t>Disease synonyms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34945" y="4539200"/>
            <a:ext cx="1560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solidFill>
                  <a:srgbClr val="0070C0"/>
                </a:solidFill>
              </a:rPr>
              <a:t>Anatomy (body system)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85908" y="5339233"/>
            <a:ext cx="1197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solidFill>
                  <a:srgbClr val="7030A0"/>
                </a:solidFill>
              </a:rPr>
              <a:t>Cell line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12926" y="1248322"/>
            <a:ext cx="4720862" cy="3753044"/>
            <a:chOff x="654703" y="1299246"/>
            <a:chExt cx="4720862" cy="3753044"/>
          </a:xfrm>
        </p:grpSpPr>
        <p:sp>
          <p:nvSpPr>
            <p:cNvPr id="16" name="Line Callout 2 15"/>
            <p:cNvSpPr/>
            <p:nvPr/>
          </p:nvSpPr>
          <p:spPr>
            <a:xfrm>
              <a:off x="654703" y="1299246"/>
              <a:ext cx="4720862" cy="1300074"/>
            </a:xfrm>
            <a:prstGeom prst="borderCallout2">
              <a:avLst>
                <a:gd name="adj1" fmla="val 107341"/>
                <a:gd name="adj2" fmla="val 35420"/>
                <a:gd name="adj3" fmla="val 128179"/>
                <a:gd name="adj4" fmla="val 35594"/>
                <a:gd name="adj5" fmla="val 242584"/>
                <a:gd name="adj6" fmla="val 79047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b="1" dirty="0" smtClean="0">
                  <a:solidFill>
                    <a:schemeClr val="tx1"/>
                  </a:solidFill>
                </a:rPr>
                <a:t>Extract features related to the </a:t>
              </a:r>
              <a:r>
                <a:rPr lang="en-SG" b="1" u="sng" dirty="0" smtClean="0">
                  <a:solidFill>
                    <a:srgbClr val="C00000"/>
                  </a:solidFill>
                </a:rPr>
                <a:t>disease concept</a:t>
              </a:r>
              <a:r>
                <a:rPr lang="en-SG" b="1" dirty="0" smtClean="0">
                  <a:solidFill>
                    <a:schemeClr val="tx1"/>
                  </a:solidFill>
                </a:rPr>
                <a:t> from the user input keywords.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b="1" dirty="0" smtClean="0">
                  <a:solidFill>
                    <a:schemeClr val="tx1"/>
                  </a:solidFill>
                </a:rPr>
                <a:t>Annotates keywords with corresponding </a:t>
              </a:r>
              <a:r>
                <a:rPr lang="en-SG" b="1" dirty="0" err="1" smtClean="0">
                  <a:solidFill>
                    <a:schemeClr val="tx1"/>
                  </a:solidFill>
                </a:rPr>
                <a:t>NCIt</a:t>
              </a:r>
              <a:r>
                <a:rPr lang="en-SG" b="1" dirty="0" smtClean="0">
                  <a:solidFill>
                    <a:schemeClr val="tx1"/>
                  </a:solidFill>
                </a:rPr>
                <a:t> ID where appropriate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9419" y="4501578"/>
              <a:ext cx="975819" cy="55071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41869" y="1285762"/>
            <a:ext cx="4161421" cy="3140760"/>
            <a:chOff x="7641869" y="1285762"/>
            <a:chExt cx="4161421" cy="3140760"/>
          </a:xfrm>
        </p:grpSpPr>
        <p:sp>
          <p:nvSpPr>
            <p:cNvPr id="29" name="Rectangle 28"/>
            <p:cNvSpPr/>
            <p:nvPr/>
          </p:nvSpPr>
          <p:spPr>
            <a:xfrm>
              <a:off x="8196202" y="3822689"/>
              <a:ext cx="919017" cy="60383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Line Callout 2 29"/>
            <p:cNvSpPr/>
            <p:nvPr/>
          </p:nvSpPr>
          <p:spPr>
            <a:xfrm>
              <a:off x="7641869" y="1285762"/>
              <a:ext cx="4161421" cy="1293039"/>
            </a:xfrm>
            <a:prstGeom prst="borderCallout2">
              <a:avLst>
                <a:gd name="adj1" fmla="val 106012"/>
                <a:gd name="adj2" fmla="val 8420"/>
                <a:gd name="adj3" fmla="val 131113"/>
                <a:gd name="adj4" fmla="val 8594"/>
                <a:gd name="adj5" fmla="val 206503"/>
                <a:gd name="adj6" fmla="val 16375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Send a </a:t>
              </a:r>
              <a:r>
                <a:rPr lang="en-SG" b="1" u="sng" dirty="0" smtClean="0">
                  <a:solidFill>
                    <a:srgbClr val="C00000"/>
                  </a:solidFill>
                </a:rPr>
                <a:t>batch of queries</a:t>
              </a:r>
              <a:r>
                <a:rPr lang="en-SG" b="1" dirty="0" smtClean="0">
                  <a:solidFill>
                    <a:schemeClr val="tx1"/>
                  </a:solidFill>
                </a:rPr>
                <a:t> (all possible disease-organism pair-wise) to GEO using </a:t>
              </a:r>
              <a:r>
                <a:rPr lang="en-SG" b="1" i="1" u="sng" dirty="0" err="1" smtClean="0">
                  <a:solidFill>
                    <a:srgbClr val="C00000"/>
                  </a:solidFill>
                </a:rPr>
                <a:t>eSearch</a:t>
              </a:r>
              <a:r>
                <a:rPr lang="en-SG" b="1" u="sng" dirty="0" smtClean="0">
                  <a:solidFill>
                    <a:srgbClr val="C00000"/>
                  </a:solidFill>
                </a:rPr>
                <a:t> program</a:t>
              </a:r>
              <a:r>
                <a:rPr lang="en-SG" b="1" dirty="0" smtClean="0">
                  <a:solidFill>
                    <a:schemeClr val="tx1"/>
                  </a:solidFill>
                </a:rPr>
                <a:t> of the programmatic access utility.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22736" y="5802243"/>
            <a:ext cx="4254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O(D), S(D), A(D) and C(D) rep. organism, disease synonym, anatomy and cell line features of disease D,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5203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Online Pipeline: Relevance Checker</a:t>
            </a:r>
            <a:endParaRPr lang="en-SG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4" y="1340973"/>
            <a:ext cx="6927850" cy="3225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24657" y="3290075"/>
            <a:ext cx="4522290" cy="1921213"/>
            <a:chOff x="524657" y="3290075"/>
            <a:chExt cx="4522290" cy="1921213"/>
          </a:xfrm>
        </p:grpSpPr>
        <p:sp>
          <p:nvSpPr>
            <p:cNvPr id="29" name="Rectangle 28"/>
            <p:cNvSpPr/>
            <p:nvPr/>
          </p:nvSpPr>
          <p:spPr>
            <a:xfrm>
              <a:off x="3610691" y="3290075"/>
              <a:ext cx="1436256" cy="60383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Line Callout 2 29"/>
            <p:cNvSpPr/>
            <p:nvPr/>
          </p:nvSpPr>
          <p:spPr>
            <a:xfrm>
              <a:off x="524657" y="4728312"/>
              <a:ext cx="4161421" cy="482976"/>
            </a:xfrm>
            <a:prstGeom prst="borderCallout2">
              <a:avLst>
                <a:gd name="adj1" fmla="val -11711"/>
                <a:gd name="adj2" fmla="val 55109"/>
                <a:gd name="adj3" fmla="val -85208"/>
                <a:gd name="adj4" fmla="val 55150"/>
                <a:gd name="adj5" fmla="val -207016"/>
                <a:gd name="adj6" fmla="val 79978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Performs </a:t>
              </a:r>
              <a:r>
                <a:rPr lang="en-SG" b="1" u="sng" dirty="0" smtClean="0">
                  <a:solidFill>
                    <a:srgbClr val="C00000"/>
                  </a:solidFill>
                </a:rPr>
                <a:t>semantic relevance</a:t>
              </a:r>
              <a:r>
                <a:rPr lang="en-SG" b="1" dirty="0" smtClean="0">
                  <a:solidFill>
                    <a:schemeClr val="tx1"/>
                  </a:solidFill>
                </a:rPr>
                <a:t> checks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2984" y="5255924"/>
            <a:ext cx="6010184" cy="1137718"/>
            <a:chOff x="322984" y="5255924"/>
            <a:chExt cx="6010184" cy="11377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38" y="5702008"/>
              <a:ext cx="1497850" cy="69163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22984" y="5255924"/>
              <a:ext cx="54068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u="sng" dirty="0" smtClean="0"/>
                <a:t>Semantic Similarity: </a:t>
              </a:r>
              <a:r>
                <a:rPr lang="en-SG" b="1" dirty="0" smtClean="0"/>
                <a:t>Concepts share the same meaning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187865" y="5714529"/>
                  <a:ext cx="2952795" cy="6665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)∩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)|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)|</m:t>
                            </m:r>
                          </m:den>
                        </m:f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65" y="5714529"/>
                  <a:ext cx="2952795" cy="666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Callout 2 9"/>
            <p:cNvSpPr/>
            <p:nvPr/>
          </p:nvSpPr>
          <p:spPr>
            <a:xfrm>
              <a:off x="5234041" y="5622726"/>
              <a:ext cx="1099127" cy="5725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9906"/>
                <a:gd name="adj6" fmla="val -349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rgbClr val="C00000"/>
                  </a:solidFill>
                </a:rPr>
                <a:t>Features of B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987948" y="1482825"/>
            <a:ext cx="50692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/>
              <a:t>Concept A is equivalent to Concept B if sim(A,B)=1.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/>
              <a:t>Feature-based semantic similarity is more flexible and often used to determine semantic similarity of concepts from different ontologies.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681905" y="3075234"/>
            <a:ext cx="5324658" cy="1693669"/>
            <a:chOff x="6732584" y="2953873"/>
            <a:chExt cx="5324658" cy="1693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987947" y="3447213"/>
                  <a:ext cx="5069295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SG" b="1" dirty="0" smtClean="0">
                      <a:solidFill>
                        <a:srgbClr val="0070C0"/>
                      </a:solidFill>
                    </a:rPr>
                    <a:t>D</a:t>
                  </a:r>
                  <a14:m>
                    <m:oMath xmlns:m="http://schemas.openxmlformats.org/officeDocument/2006/math">
                      <m:r>
                        <a:rPr lang="en-SG" b="1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SG" b="1" dirty="0" smtClean="0">
                      <a:solidFill>
                        <a:srgbClr val="0070C0"/>
                      </a:solidFill>
                    </a:rPr>
                    <a:t> </a:t>
                  </a:r>
                  <a:r>
                    <a:rPr lang="en-SG" b="1" dirty="0" smtClean="0">
                      <a:solidFill>
                        <a:srgbClr val="C00000"/>
                      </a:solidFill>
                    </a:rPr>
                    <a:t>semantically relevant </a:t>
                  </a:r>
                  <a:r>
                    <a:rPr lang="en-SG" b="1" dirty="0" smtClean="0">
                      <a:solidFill>
                        <a:srgbClr val="0070C0"/>
                      </a:solidFill>
                    </a:rPr>
                    <a:t>to D</a:t>
                  </a:r>
                  <a:r>
                    <a:rPr lang="en-SG" b="1" baseline="-25000" dirty="0" smtClean="0">
                      <a:solidFill>
                        <a:srgbClr val="0070C0"/>
                      </a:solidFill>
                    </a:rPr>
                    <a:t>2</a:t>
                  </a:r>
                  <a:r>
                    <a:rPr lang="en-SG" b="1" dirty="0" smtClean="0">
                      <a:solidFill>
                        <a:srgbClr val="0070C0"/>
                      </a:solidFill>
                    </a:rPr>
                    <a:t> if </a:t>
                  </a:r>
                  <a:r>
                    <a:rPr lang="en-SG" b="1" u="sng" dirty="0" smtClean="0">
                      <a:solidFill>
                        <a:srgbClr val="C00000"/>
                      </a:solidFill>
                    </a:rPr>
                    <a:t>any</a:t>
                  </a:r>
                  <a:r>
                    <a:rPr lang="en-SG" b="1" dirty="0" smtClean="0">
                      <a:solidFill>
                        <a:srgbClr val="0070C0"/>
                      </a:solidFill>
                    </a:rPr>
                    <a:t> is satisfied: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b="1" dirty="0" smtClean="0"/>
                    <a:t>O(D</a:t>
                  </a:r>
                  <a:r>
                    <a:rPr lang="en-SG" b="1" baseline="-25000" dirty="0" smtClean="0"/>
                    <a:t>1</a:t>
                  </a:r>
                  <a:r>
                    <a:rPr lang="en-SG" b="1" dirty="0" smtClean="0"/>
                    <a:t>) 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 O(D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2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) and S(D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1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) </a:t>
                  </a:r>
                  <a:r>
                    <a:rPr lang="en-SG" b="1" dirty="0">
                      <a:sym typeface="Symbol" panose="05050102010706020507" pitchFamily="18" charset="2"/>
                    </a:rPr>
                    <a:t> 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S(D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2</a:t>
                  </a:r>
                  <a:r>
                    <a:rPr lang="en-SG" b="1" dirty="0">
                      <a:sym typeface="Symbol" panose="05050102010706020507" pitchFamily="18" charset="2"/>
                    </a:rPr>
                    <a:t>) </a:t>
                  </a:r>
                  <a:endParaRPr lang="en-SG" b="1" dirty="0" smtClean="0">
                    <a:sym typeface="Symbol" panose="05050102010706020507" pitchFamily="18" charset="2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b="1" dirty="0" smtClean="0">
                      <a:sym typeface="Symbol" panose="05050102010706020507" pitchFamily="18" charset="2"/>
                    </a:rPr>
                    <a:t>O(D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1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) </a:t>
                  </a:r>
                  <a:r>
                    <a:rPr lang="en-SG" b="1" dirty="0">
                      <a:sym typeface="Symbol" panose="05050102010706020507" pitchFamily="18" charset="2"/>
                    </a:rPr>
                    <a:t> O(D</a:t>
                  </a:r>
                  <a:r>
                    <a:rPr lang="en-SG" b="1" baseline="-25000" dirty="0">
                      <a:sym typeface="Symbol" panose="05050102010706020507" pitchFamily="18" charset="2"/>
                    </a:rPr>
                    <a:t>2</a:t>
                  </a:r>
                  <a:r>
                    <a:rPr lang="en-SG" b="1" dirty="0">
                      <a:sym typeface="Symbol" panose="05050102010706020507" pitchFamily="18" charset="2"/>
                    </a:rPr>
                    <a:t>) and S(D</a:t>
                  </a:r>
                  <a:r>
                    <a:rPr lang="en-SG" b="1" baseline="-25000" dirty="0">
                      <a:sym typeface="Symbol" panose="05050102010706020507" pitchFamily="18" charset="2"/>
                    </a:rPr>
                    <a:t>1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)</a:t>
                  </a:r>
                  <a:r>
                    <a:rPr lang="en-SG" dirty="0" smtClean="0"/>
                    <a:t>↭ 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S(D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2</a:t>
                  </a:r>
                  <a:r>
                    <a:rPr lang="en-SG" b="1" dirty="0">
                      <a:sym typeface="Symbol" panose="05050102010706020507" pitchFamily="18" charset="2"/>
                    </a:rPr>
                    <a:t>) 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and (A(D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1</a:t>
                  </a:r>
                  <a:r>
                    <a:rPr lang="en-SG" b="1" dirty="0">
                      <a:sym typeface="Symbol" panose="05050102010706020507" pitchFamily="18" charset="2"/>
                    </a:rPr>
                    <a:t>)  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A(D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2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) or C(D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1</a:t>
                  </a:r>
                  <a:r>
                    <a:rPr lang="en-SG" b="1" dirty="0">
                      <a:sym typeface="Symbol" panose="05050102010706020507" pitchFamily="18" charset="2"/>
                    </a:rPr>
                    <a:t>)  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C(D</a:t>
                  </a:r>
                  <a:r>
                    <a:rPr lang="en-SG" b="1" baseline="-25000" dirty="0" smtClean="0">
                      <a:sym typeface="Symbol" panose="05050102010706020507" pitchFamily="18" charset="2"/>
                    </a:rPr>
                    <a:t>2</a:t>
                  </a:r>
                  <a:r>
                    <a:rPr lang="en-SG" b="1" dirty="0" smtClean="0">
                      <a:sym typeface="Symbol" panose="05050102010706020507" pitchFamily="18" charset="2"/>
                    </a:rPr>
                    <a:t>))</a:t>
                  </a:r>
                  <a:endParaRPr lang="en-SG" b="1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947" y="3447213"/>
                  <a:ext cx="5069295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962" t="-2538" b="-710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Callout 2 33"/>
            <p:cNvSpPr/>
            <p:nvPr/>
          </p:nvSpPr>
          <p:spPr>
            <a:xfrm>
              <a:off x="6732584" y="2953873"/>
              <a:ext cx="5076459" cy="359339"/>
            </a:xfrm>
            <a:prstGeom prst="borderCallout2">
              <a:avLst>
                <a:gd name="adj1" fmla="val 152849"/>
                <a:gd name="adj2" fmla="val 12781"/>
                <a:gd name="adj3" fmla="val 145267"/>
                <a:gd name="adj4" fmla="val 8060"/>
                <a:gd name="adj5" fmla="val 104086"/>
                <a:gd name="adj6" fmla="val 80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Symbol" panose="05050102010706020507" pitchFamily="18" charset="2"/>
                <a:buChar char="Û"/>
              </a:pPr>
              <a:r>
                <a:rPr lang="en-SG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: equivalent, </a:t>
              </a:r>
              <a:r>
                <a:rPr lang="en-SG" dirty="0" smtClean="0">
                  <a:solidFill>
                    <a:srgbClr val="C00000"/>
                  </a:solidFill>
                </a:rPr>
                <a:t>↭ : ambiguous, ⇎: not equivalent 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937268" y="4826014"/>
                <a:ext cx="506929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b="1" dirty="0" smtClean="0">
                    <a:solidFill>
                      <a:srgbClr val="0070C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en-SG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SG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SG" b="1" dirty="0" smtClean="0">
                    <a:solidFill>
                      <a:srgbClr val="C00000"/>
                    </a:solidFill>
                  </a:rPr>
                  <a:t>semantically irrelevant</a:t>
                </a:r>
                <a:r>
                  <a:rPr lang="en-SG" b="1" dirty="0" smtClean="0">
                    <a:solidFill>
                      <a:srgbClr val="0070C0"/>
                    </a:solidFill>
                  </a:rPr>
                  <a:t> to D</a:t>
                </a:r>
                <a:r>
                  <a:rPr lang="en-SG" b="1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SG" b="1" dirty="0" smtClean="0">
                    <a:solidFill>
                      <a:srgbClr val="0070C0"/>
                    </a:solidFill>
                  </a:rPr>
                  <a:t> if </a:t>
                </a:r>
                <a:r>
                  <a:rPr lang="en-SG" b="1" u="sng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SG" b="1" dirty="0" smtClean="0">
                    <a:solidFill>
                      <a:srgbClr val="0070C0"/>
                    </a:solidFill>
                  </a:rPr>
                  <a:t> is satisfied: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b="1" dirty="0" smtClean="0"/>
                  <a:t>O(D</a:t>
                </a:r>
                <a:r>
                  <a:rPr lang="en-SG" b="1" baseline="-25000" dirty="0" smtClean="0"/>
                  <a:t>1</a:t>
                </a:r>
                <a:r>
                  <a:rPr lang="en-SG" b="1" dirty="0" smtClean="0"/>
                  <a:t>) </a:t>
                </a:r>
                <a:r>
                  <a:rPr lang="en-SG" dirty="0"/>
                  <a:t>⇎</a:t>
                </a:r>
                <a:r>
                  <a:rPr lang="en-SG" b="1" dirty="0" smtClean="0">
                    <a:sym typeface="Symbol" panose="05050102010706020507" pitchFamily="18" charset="2"/>
                  </a:rPr>
                  <a:t> O(D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SG" b="1" dirty="0" smtClean="0">
                    <a:sym typeface="Symbol" panose="05050102010706020507" pitchFamily="18" charset="2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b="1" dirty="0" smtClean="0">
                    <a:sym typeface="Symbol" panose="05050102010706020507" pitchFamily="18" charset="2"/>
                  </a:rPr>
                  <a:t>S(D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SG" b="1" dirty="0" smtClean="0">
                    <a:sym typeface="Symbol" panose="05050102010706020507" pitchFamily="18" charset="2"/>
                  </a:rPr>
                  <a:t>) </a:t>
                </a:r>
                <a:r>
                  <a:rPr lang="en-SG" dirty="0"/>
                  <a:t>⇎</a:t>
                </a:r>
                <a:r>
                  <a:rPr lang="en-SG" b="1" dirty="0" smtClean="0">
                    <a:sym typeface="Symbol" panose="05050102010706020507" pitchFamily="18" charset="2"/>
                  </a:rPr>
                  <a:t> S(D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SG" b="1" dirty="0">
                    <a:sym typeface="Symbol" panose="05050102010706020507" pitchFamily="18" charset="2"/>
                  </a:rPr>
                  <a:t>) </a:t>
                </a:r>
                <a:endParaRPr lang="en-SG" b="1" dirty="0" smtClean="0"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b="1" dirty="0" smtClean="0">
                    <a:sym typeface="Symbol" panose="05050102010706020507" pitchFamily="18" charset="2"/>
                  </a:rPr>
                  <a:t>S(D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SG" b="1" dirty="0" smtClean="0">
                    <a:sym typeface="Symbol" panose="05050102010706020507" pitchFamily="18" charset="2"/>
                  </a:rPr>
                  <a:t>)</a:t>
                </a:r>
                <a:r>
                  <a:rPr lang="en-SG" dirty="0" smtClean="0"/>
                  <a:t>↭ </a:t>
                </a:r>
                <a:r>
                  <a:rPr lang="en-SG" b="1" dirty="0" smtClean="0">
                    <a:sym typeface="Symbol" panose="05050102010706020507" pitchFamily="18" charset="2"/>
                  </a:rPr>
                  <a:t>S(D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SG" b="1" dirty="0">
                    <a:sym typeface="Symbol" panose="05050102010706020507" pitchFamily="18" charset="2"/>
                  </a:rPr>
                  <a:t>) </a:t>
                </a:r>
                <a:r>
                  <a:rPr lang="en-SG" b="1" dirty="0" smtClean="0">
                    <a:sym typeface="Symbol" panose="05050102010706020507" pitchFamily="18" charset="2"/>
                  </a:rPr>
                  <a:t>and (A(D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SG" b="1" dirty="0">
                    <a:sym typeface="Symbol" panose="05050102010706020507" pitchFamily="18" charset="2"/>
                  </a:rPr>
                  <a:t>) </a:t>
                </a:r>
                <a:r>
                  <a:rPr lang="en-SG" dirty="0"/>
                  <a:t>⇎</a:t>
                </a:r>
                <a:r>
                  <a:rPr lang="en-SG" b="1" dirty="0" smtClean="0">
                    <a:sym typeface="Symbol" panose="05050102010706020507" pitchFamily="18" charset="2"/>
                  </a:rPr>
                  <a:t> A(D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SG" b="1" dirty="0" smtClean="0">
                    <a:sym typeface="Symbol" panose="05050102010706020507" pitchFamily="18" charset="2"/>
                  </a:rPr>
                  <a:t>) or C(D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SG" b="1" dirty="0">
                    <a:sym typeface="Symbol" panose="05050102010706020507" pitchFamily="18" charset="2"/>
                  </a:rPr>
                  <a:t>) </a:t>
                </a:r>
                <a:r>
                  <a:rPr lang="en-SG" dirty="0"/>
                  <a:t>⇎</a:t>
                </a:r>
                <a:r>
                  <a:rPr lang="en-SG" b="1" dirty="0" smtClean="0">
                    <a:sym typeface="Symbol" panose="05050102010706020507" pitchFamily="18" charset="2"/>
                  </a:rPr>
                  <a:t> C(D</a:t>
                </a:r>
                <a:r>
                  <a:rPr lang="en-SG" b="1" baseline="-25000" dirty="0" smtClean="0">
                    <a:sym typeface="Symbol" panose="05050102010706020507" pitchFamily="18" charset="2"/>
                  </a:rPr>
                  <a:t>2</a:t>
                </a:r>
                <a:r>
                  <a:rPr lang="en-SG" b="1" dirty="0" smtClean="0">
                    <a:sym typeface="Symbol" panose="05050102010706020507" pitchFamily="18" charset="2"/>
                  </a:rPr>
                  <a:t>))</a:t>
                </a:r>
                <a:endParaRPr lang="en-SG" b="1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268" y="4826014"/>
                <a:ext cx="5069295" cy="1477328"/>
              </a:xfrm>
              <a:prstGeom prst="rect">
                <a:avLst/>
              </a:prstGeom>
              <a:blipFill>
                <a:blip r:embed="rId6"/>
                <a:stretch>
                  <a:fillRect l="-962" t="-2479" b="-57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937268" y="4826014"/>
            <a:ext cx="4940307" cy="1998297"/>
            <a:chOff x="6937268" y="4623884"/>
            <a:chExt cx="4940307" cy="1998297"/>
          </a:xfrm>
        </p:grpSpPr>
        <p:sp>
          <p:nvSpPr>
            <p:cNvPr id="20" name="Rectangle 19"/>
            <p:cNvSpPr/>
            <p:nvPr/>
          </p:nvSpPr>
          <p:spPr>
            <a:xfrm>
              <a:off x="6937268" y="4623884"/>
              <a:ext cx="4940307" cy="157139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Explosion 1 20"/>
            <p:cNvSpPr/>
            <p:nvPr/>
          </p:nvSpPr>
          <p:spPr>
            <a:xfrm>
              <a:off x="9220134" y="5816170"/>
              <a:ext cx="2657441" cy="806011"/>
            </a:xfrm>
            <a:prstGeom prst="irregularSeal1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Invalid results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24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215" y="1906092"/>
            <a:ext cx="7463622" cy="4627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Graphical User Interface</a:t>
            </a:r>
            <a:endParaRPr lang="en-SG" sz="48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99225" y="2021321"/>
            <a:ext cx="5862661" cy="1128278"/>
            <a:chOff x="-396709" y="1647085"/>
            <a:chExt cx="5862661" cy="1128278"/>
          </a:xfrm>
        </p:grpSpPr>
        <p:sp>
          <p:nvSpPr>
            <p:cNvPr id="22" name="Rectangle 21"/>
            <p:cNvSpPr/>
            <p:nvPr/>
          </p:nvSpPr>
          <p:spPr>
            <a:xfrm>
              <a:off x="3033607" y="1971800"/>
              <a:ext cx="2432345" cy="80356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Line Callout 2 20"/>
            <p:cNvSpPr/>
            <p:nvPr/>
          </p:nvSpPr>
          <p:spPr>
            <a:xfrm>
              <a:off x="-396709" y="1647085"/>
              <a:ext cx="3142872" cy="1049138"/>
            </a:xfrm>
            <a:prstGeom prst="borderCallout2">
              <a:avLst>
                <a:gd name="adj1" fmla="val 70427"/>
                <a:gd name="adj2" fmla="val 101840"/>
                <a:gd name="adj3" fmla="val 69922"/>
                <a:gd name="adj4" fmla="val 107439"/>
                <a:gd name="adj5" fmla="val 44324"/>
                <a:gd name="adj6" fmla="val 113273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Takes in input of user keywords to send to </a:t>
              </a:r>
              <a:r>
                <a:rPr lang="en-SG" b="1" i="1" dirty="0" smtClean="0">
                  <a:solidFill>
                    <a:srgbClr val="0070C0"/>
                  </a:solidFill>
                </a:rPr>
                <a:t>Keyword Feature Extractor</a:t>
              </a:r>
              <a:endParaRPr lang="en-SG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10464" y="1351750"/>
            <a:ext cx="6351122" cy="1976806"/>
            <a:chOff x="-6810297" y="1785999"/>
            <a:chExt cx="6351122" cy="1976806"/>
          </a:xfrm>
        </p:grpSpPr>
        <p:sp>
          <p:nvSpPr>
            <p:cNvPr id="32" name="Rectangle 31"/>
            <p:cNvSpPr/>
            <p:nvPr/>
          </p:nvSpPr>
          <p:spPr>
            <a:xfrm>
              <a:off x="-2858875" y="2599320"/>
              <a:ext cx="2399700" cy="116348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Line Callout 2 30"/>
            <p:cNvSpPr/>
            <p:nvPr/>
          </p:nvSpPr>
          <p:spPr>
            <a:xfrm>
              <a:off x="-6810297" y="1785999"/>
              <a:ext cx="3070193" cy="443409"/>
            </a:xfrm>
            <a:prstGeom prst="borderCallout2">
              <a:avLst>
                <a:gd name="adj1" fmla="val 65762"/>
                <a:gd name="adj2" fmla="val 102407"/>
                <a:gd name="adj3" fmla="val 66150"/>
                <a:gd name="adj4" fmla="val 109497"/>
                <a:gd name="adj5" fmla="val 219551"/>
                <a:gd name="adj6" fmla="val 131227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Displays </a:t>
              </a:r>
              <a:r>
                <a:rPr lang="en-SG" b="1" dirty="0" smtClean="0">
                  <a:solidFill>
                    <a:schemeClr val="tx1"/>
                  </a:solidFill>
                </a:rPr>
                <a:t>summarized features </a:t>
              </a:r>
              <a:endParaRPr lang="en-SG" b="1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82064" y="827815"/>
            <a:ext cx="4880008" cy="2608112"/>
            <a:chOff x="-725312" y="1815271"/>
            <a:chExt cx="4880008" cy="2608112"/>
          </a:xfrm>
        </p:grpSpPr>
        <p:sp>
          <p:nvSpPr>
            <p:cNvPr id="11" name="Line Callout 2 10"/>
            <p:cNvSpPr/>
            <p:nvPr/>
          </p:nvSpPr>
          <p:spPr>
            <a:xfrm>
              <a:off x="-725312" y="1815271"/>
              <a:ext cx="4880008" cy="940884"/>
            </a:xfrm>
            <a:prstGeom prst="borderCallout2">
              <a:avLst>
                <a:gd name="adj1" fmla="val 103789"/>
                <a:gd name="adj2" fmla="val 71892"/>
                <a:gd name="adj3" fmla="val 117522"/>
                <a:gd name="adj4" fmla="val 72100"/>
                <a:gd name="adj5" fmla="val 162644"/>
                <a:gd name="adj6" fmla="val 64903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i="1" dirty="0" smtClean="0">
                  <a:solidFill>
                    <a:srgbClr val="0070C0"/>
                  </a:solidFill>
                </a:rPr>
                <a:t>GDS Retrieval </a:t>
              </a:r>
              <a:r>
                <a:rPr lang="en-SG" b="1" dirty="0" smtClean="0">
                  <a:solidFill>
                    <a:schemeClr val="tx1"/>
                  </a:solidFill>
                </a:rPr>
                <a:t>retrieves GDS records and </a:t>
              </a:r>
              <a:r>
                <a:rPr lang="en-SG" b="1" i="1" dirty="0" smtClean="0">
                  <a:solidFill>
                    <a:srgbClr val="0070C0"/>
                  </a:solidFill>
                </a:rPr>
                <a:t>Relevance Checker </a:t>
              </a:r>
              <a:r>
                <a:rPr lang="en-SG" b="1" dirty="0" smtClean="0">
                  <a:solidFill>
                    <a:schemeClr val="tx1"/>
                  </a:solidFill>
                </a:rPr>
                <a:t>performs semantic similarity checks. Result is summarized and displayed.  </a:t>
              </a:r>
              <a:endParaRPr lang="en-SG" b="1" i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1259" y="3387903"/>
              <a:ext cx="2321624" cy="103548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1011" y="3507963"/>
            <a:ext cx="10836539" cy="2940874"/>
            <a:chOff x="3194956" y="1712312"/>
            <a:chExt cx="10836539" cy="2940874"/>
          </a:xfrm>
        </p:grpSpPr>
        <p:sp>
          <p:nvSpPr>
            <p:cNvPr id="15" name="Rectangle 14"/>
            <p:cNvSpPr/>
            <p:nvPr/>
          </p:nvSpPr>
          <p:spPr>
            <a:xfrm>
              <a:off x="6687159" y="1712312"/>
              <a:ext cx="7344336" cy="294087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Line Callout 2 13"/>
            <p:cNvSpPr/>
            <p:nvPr/>
          </p:nvSpPr>
          <p:spPr>
            <a:xfrm>
              <a:off x="3194956" y="2397658"/>
              <a:ext cx="3021789" cy="1100293"/>
            </a:xfrm>
            <a:prstGeom prst="borderCallout2">
              <a:avLst>
                <a:gd name="adj1" fmla="val 50064"/>
                <a:gd name="adj2" fmla="val 103013"/>
                <a:gd name="adj3" fmla="val 50045"/>
                <a:gd name="adj4" fmla="val 108656"/>
                <a:gd name="adj5" fmla="val -8209"/>
                <a:gd name="adj6" fmla="val 122451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Results are categorized according to relevance and displayed as a </a:t>
              </a:r>
              <a:r>
                <a:rPr lang="en-SG" b="1" dirty="0" err="1" smtClean="0">
                  <a:solidFill>
                    <a:schemeClr val="tx1"/>
                  </a:solidFill>
                </a:rPr>
                <a:t>browsable</a:t>
              </a:r>
              <a:r>
                <a:rPr lang="en-SG" b="1" dirty="0" smtClean="0">
                  <a:solidFill>
                    <a:schemeClr val="tx1"/>
                  </a:solidFill>
                </a:rPr>
                <a:t> list.</a:t>
              </a:r>
              <a:endParaRPr lang="en-SG" b="1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 fontScale="90000"/>
          </a:bodyPr>
          <a:lstStyle/>
          <a:p>
            <a:r>
              <a:rPr lang="en-SG" sz="4800" b="1" dirty="0" smtClean="0"/>
              <a:t>An Example: Human, Prostate and Ovarian Carcinoma</a:t>
            </a:r>
            <a:endParaRPr lang="en-SG" sz="48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524656" y="1340973"/>
            <a:ext cx="10374253" cy="4070848"/>
            <a:chOff x="524656" y="1340973"/>
            <a:chExt cx="10374253" cy="4070848"/>
          </a:xfrm>
        </p:grpSpPr>
        <p:sp>
          <p:nvSpPr>
            <p:cNvPr id="6" name="Rectangle 5"/>
            <p:cNvSpPr/>
            <p:nvPr/>
          </p:nvSpPr>
          <p:spPr>
            <a:xfrm>
              <a:off x="524656" y="3482796"/>
              <a:ext cx="2599495" cy="192902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u="sng" dirty="0">
                  <a:solidFill>
                    <a:schemeClr val="bg1"/>
                  </a:solidFill>
                </a:rPr>
                <a:t>Record A:</a:t>
              </a:r>
              <a:r>
                <a:rPr lang="en-SG" b="1" dirty="0">
                  <a:solidFill>
                    <a:schemeClr val="bg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b="1" dirty="0" smtClean="0">
                  <a:solidFill>
                    <a:schemeClr val="bg1"/>
                  </a:solidFill>
                </a:rPr>
                <a:t>GDS2842</a:t>
              </a:r>
              <a:endParaRPr lang="en-SG" b="1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b="1" dirty="0" smtClean="0">
                  <a:solidFill>
                    <a:schemeClr val="bg1"/>
                  </a:solidFill>
                </a:rPr>
                <a:t>Valid organism, mismatched disease (</a:t>
              </a:r>
              <a:r>
                <a:rPr lang="en-SG" b="1" dirty="0" err="1" smtClean="0">
                  <a:solidFill>
                    <a:schemeClr val="bg1"/>
                  </a:solidFill>
                </a:rPr>
                <a:t>wrt</a:t>
              </a:r>
              <a:r>
                <a:rPr lang="en-SG" b="1" dirty="0" smtClean="0">
                  <a:solidFill>
                    <a:schemeClr val="bg1"/>
                  </a:solidFill>
                </a:rPr>
                <a:t> prostate carcinoma)</a:t>
              </a:r>
              <a:endParaRPr lang="en-SG" b="1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214257" y="4589346"/>
              <a:ext cx="337939" cy="21243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5738" y="1340973"/>
              <a:ext cx="7183171" cy="1696995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01" y="3198623"/>
            <a:ext cx="8078643" cy="317861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24657" y="1597891"/>
            <a:ext cx="6337961" cy="1209964"/>
            <a:chOff x="524657" y="1597891"/>
            <a:chExt cx="6337961" cy="120996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5504873" y="1838036"/>
              <a:ext cx="135774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Line Callout 1 34"/>
            <p:cNvSpPr/>
            <p:nvPr/>
          </p:nvSpPr>
          <p:spPr>
            <a:xfrm>
              <a:off x="524657" y="1597891"/>
              <a:ext cx="2181598" cy="1209964"/>
            </a:xfrm>
            <a:prstGeom prst="borderCallout1">
              <a:avLst>
                <a:gd name="adj1" fmla="val 43503"/>
                <a:gd name="adj2" fmla="val 103015"/>
                <a:gd name="adj3" fmla="val 17450"/>
                <a:gd name="adj4" fmla="val 222890"/>
              </a:avLst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GDS2842 tagged as “testicular seminoma” by </a:t>
              </a:r>
              <a:r>
                <a:rPr lang="en-SG" dirty="0" err="1" smtClean="0"/>
                <a:t>ScispaCy</a:t>
              </a:r>
              <a:endParaRPr lang="en-SG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2762" y="1270535"/>
            <a:ext cx="10616665" cy="4656323"/>
            <a:chOff x="442762" y="1270535"/>
            <a:chExt cx="10616665" cy="4656323"/>
          </a:xfrm>
        </p:grpSpPr>
        <p:grpSp>
          <p:nvGrpSpPr>
            <p:cNvPr id="53" name="Group 52"/>
            <p:cNvGrpSpPr/>
            <p:nvPr/>
          </p:nvGrpSpPr>
          <p:grpSpPr>
            <a:xfrm>
              <a:off x="442762" y="1270535"/>
              <a:ext cx="10616665" cy="4656323"/>
              <a:chOff x="442762" y="1270535"/>
              <a:chExt cx="10616665" cy="465632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24656" y="3464270"/>
                <a:ext cx="3235370" cy="2462588"/>
                <a:chOff x="524656" y="3482796"/>
                <a:chExt cx="3235370" cy="246258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524656" y="3482796"/>
                  <a:ext cx="2599495" cy="1929025"/>
                </a:xfrm>
                <a:prstGeom prst="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 u="sng" dirty="0">
                      <a:solidFill>
                        <a:schemeClr val="bg1"/>
                      </a:solidFill>
                    </a:rPr>
                    <a:t>Record B</a:t>
                  </a:r>
                  <a:r>
                    <a:rPr lang="en-SG" b="1" u="sng" dirty="0" smtClean="0">
                      <a:solidFill>
                        <a:schemeClr val="bg1"/>
                      </a:solidFill>
                    </a:rPr>
                    <a:t>:</a:t>
                  </a:r>
                  <a:r>
                    <a:rPr lang="en-SG" b="1" dirty="0" smtClean="0">
                      <a:solidFill>
                        <a:schemeClr val="bg1"/>
                      </a:solidFill>
                    </a:rPr>
                    <a:t> </a:t>
                  </a:r>
                  <a:endParaRPr lang="en-SG" b="1" dirty="0">
                    <a:solidFill>
                      <a:schemeClr val="bg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b="1" dirty="0" smtClean="0">
                      <a:solidFill>
                        <a:schemeClr val="bg1"/>
                      </a:solidFill>
                    </a:rPr>
                    <a:t>GDS3604</a:t>
                  </a:r>
                  <a:endParaRPr lang="en-SG" b="1" dirty="0">
                    <a:solidFill>
                      <a:schemeClr val="bg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b="1" dirty="0" smtClean="0">
                      <a:solidFill>
                        <a:schemeClr val="bg1"/>
                      </a:solidFill>
                    </a:rPr>
                    <a:t>Valid organism, mismatched disease (</a:t>
                  </a:r>
                  <a:r>
                    <a:rPr lang="en-SG" b="1" dirty="0" err="1" smtClean="0">
                      <a:solidFill>
                        <a:schemeClr val="bg1"/>
                      </a:solidFill>
                    </a:rPr>
                    <a:t>wrt</a:t>
                  </a:r>
                  <a:r>
                    <a:rPr lang="en-SG" b="1" dirty="0" smtClean="0">
                      <a:solidFill>
                        <a:schemeClr val="bg1"/>
                      </a:solidFill>
                    </a:rPr>
                    <a:t> ovarian carcinoma)</a:t>
                  </a:r>
                  <a:endParaRPr lang="en-SG" b="1" i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195785" y="4405745"/>
                  <a:ext cx="428044" cy="5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Right Arrow 42"/>
                <p:cNvSpPr/>
                <p:nvPr/>
              </p:nvSpPr>
              <p:spPr>
                <a:xfrm rot="2497828">
                  <a:off x="3088142" y="5687138"/>
                  <a:ext cx="671884" cy="258246"/>
                </a:xfrm>
                <a:prstGeom prst="rightArrow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2" name="Rectangle 51"/>
              <p:cNvSpPr/>
              <p:nvPr/>
            </p:nvSpPr>
            <p:spPr>
              <a:xfrm>
                <a:off x="442762" y="1270535"/>
                <a:ext cx="10616665" cy="17942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0962" y="1272859"/>
              <a:ext cx="7183170" cy="1791914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19063" y="1526541"/>
            <a:ext cx="8020564" cy="1281314"/>
            <a:chOff x="524657" y="1508481"/>
            <a:chExt cx="8020564" cy="1281314"/>
          </a:xfrm>
        </p:grpSpPr>
        <p:sp>
          <p:nvSpPr>
            <p:cNvPr id="47" name="Line Callout 1 46"/>
            <p:cNvSpPr/>
            <p:nvPr/>
          </p:nvSpPr>
          <p:spPr>
            <a:xfrm>
              <a:off x="524657" y="1508481"/>
              <a:ext cx="2181598" cy="1281314"/>
            </a:xfrm>
            <a:prstGeom prst="borderCallout1">
              <a:avLst>
                <a:gd name="adj1" fmla="val 43503"/>
                <a:gd name="adj2" fmla="val 103015"/>
                <a:gd name="adj3" fmla="val 20504"/>
                <a:gd name="adj4" fmla="val 284703"/>
              </a:avLst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GDS3604 tagged as “</a:t>
              </a:r>
              <a:r>
                <a:rPr lang="en-SG" dirty="0" err="1" smtClean="0"/>
                <a:t>endometrioid</a:t>
              </a:r>
              <a:r>
                <a:rPr lang="en-SG" dirty="0" smtClean="0"/>
                <a:t> carcinomas” by </a:t>
              </a:r>
              <a:r>
                <a:rPr lang="en-SG" dirty="0" err="1" smtClean="0"/>
                <a:t>ScispaCy</a:t>
              </a:r>
              <a:endParaRPr lang="en-SG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36494" y="1796434"/>
              <a:ext cx="170872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1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Performance Study</a:t>
            </a:r>
            <a:endParaRPr lang="en-SG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0" y="1514680"/>
            <a:ext cx="1009650" cy="1028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1352" y="1590546"/>
            <a:ext cx="355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64-bit Windows desktop with Intel® Core™i7-4790K CPU (4GHz), 32GB main memory</a:t>
            </a:r>
            <a:endParaRPr lang="en-SG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4" y="3053749"/>
            <a:ext cx="944700" cy="98843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86800" y="2886247"/>
            <a:ext cx="7831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GDS record retrieval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/>
              <a:t>GEO Browser (https://www.ncbi.nlm.nih.gov/sites/GDSbrowser)</a:t>
            </a:r>
            <a:endParaRPr lang="en-SG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 err="1" smtClean="0"/>
              <a:t>ScanGEO</a:t>
            </a:r>
            <a:r>
              <a:rPr lang="en-SG" sz="2000" b="1" dirty="0"/>
              <a:t> (http://scangeo.dartmouth.edu/ScanGEO/)</a:t>
            </a:r>
            <a:endParaRPr lang="en-SG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 err="1" smtClean="0"/>
              <a:t>DataMed</a:t>
            </a:r>
            <a:r>
              <a:rPr lang="en-SG" sz="2000" b="1" dirty="0"/>
              <a:t> (https://datamed.org/)</a:t>
            </a:r>
            <a:endParaRPr lang="en-SG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" y="5105319"/>
            <a:ext cx="1104900" cy="1047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862" y="1615609"/>
            <a:ext cx="1123950" cy="9906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916109" y="4104477"/>
            <a:ext cx="9490801" cy="2619515"/>
            <a:chOff x="1916109" y="4104477"/>
            <a:chExt cx="9490801" cy="261951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6109" y="4368142"/>
              <a:ext cx="4013200" cy="2355850"/>
            </a:xfrm>
            <a:prstGeom prst="rect">
              <a:avLst/>
            </a:prstGeom>
          </p:spPr>
        </p:pic>
        <p:sp>
          <p:nvSpPr>
            <p:cNvPr id="33" name="Line Callout 2 32"/>
            <p:cNvSpPr/>
            <p:nvPr/>
          </p:nvSpPr>
          <p:spPr>
            <a:xfrm>
              <a:off x="6244857" y="4104477"/>
              <a:ext cx="5162053" cy="1855988"/>
            </a:xfrm>
            <a:prstGeom prst="borderCallout2">
              <a:avLst>
                <a:gd name="adj1" fmla="val 49321"/>
                <a:gd name="adj2" fmla="val -2234"/>
                <a:gd name="adj3" fmla="val 50648"/>
                <a:gd name="adj4" fmla="val -6498"/>
                <a:gd name="adj5" fmla="val 64362"/>
                <a:gd name="adj6" fmla="val -9049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b="1" dirty="0" smtClean="0">
                  <a:solidFill>
                    <a:schemeClr val="tx1"/>
                  </a:solidFill>
                </a:rPr>
                <a:t>Domain experts (5 postgrad students) provide judgement regarding relevance of topical similarity on test collections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b="1" dirty="0" smtClean="0">
                  <a:solidFill>
                    <a:schemeClr val="tx1"/>
                  </a:solidFill>
                </a:rPr>
                <a:t>Relevance of record determined by majority voting.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b="1" dirty="0" smtClean="0">
                  <a:solidFill>
                    <a:schemeClr val="tx1"/>
                  </a:solidFill>
                </a:rPr>
                <a:t>Kappa value of record judgement: [0.68-1]</a:t>
              </a:r>
              <a:endParaRPr lang="en-SG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6712" y="5869289"/>
            <a:ext cx="5270327" cy="678392"/>
            <a:chOff x="6351660" y="6068292"/>
            <a:chExt cx="5270327" cy="678392"/>
          </a:xfrm>
        </p:grpSpPr>
        <p:sp>
          <p:nvSpPr>
            <p:cNvPr id="31" name="TextBox 30"/>
            <p:cNvSpPr txBox="1"/>
            <p:nvPr/>
          </p:nvSpPr>
          <p:spPr>
            <a:xfrm>
              <a:off x="8151462" y="6161909"/>
              <a:ext cx="3470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 err="1" smtClean="0"/>
                <a:t>Pr</a:t>
              </a:r>
              <a:r>
                <a:rPr lang="en-SG" sz="1600" dirty="0" smtClean="0"/>
                <a:t>(a) = actual observed agreement, </a:t>
              </a:r>
              <a:r>
                <a:rPr lang="en-SG" sz="1600" dirty="0" err="1" smtClean="0"/>
                <a:t>Pr</a:t>
              </a:r>
              <a:r>
                <a:rPr lang="en-SG" sz="1600" dirty="0" smtClean="0"/>
                <a:t>(e) = chanced agreement</a:t>
              </a:r>
              <a:endParaRPr lang="en-SG" sz="16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1660" y="6185354"/>
              <a:ext cx="1742353" cy="555191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 flipV="1">
              <a:off x="6567055" y="6068292"/>
              <a:ext cx="1217757" cy="923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919234" y="1661194"/>
            <a:ext cx="355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 smtClean="0"/>
              <a:t>Cranfield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 smtClean="0"/>
              <a:t>Assessed based on precision and recall on test collections</a:t>
            </a:r>
            <a:endParaRPr lang="en-SG" sz="2000" b="1" dirty="0"/>
          </a:p>
        </p:txBody>
      </p:sp>
      <p:sp>
        <p:nvSpPr>
          <p:cNvPr id="35" name="Line Callout 2 34"/>
          <p:cNvSpPr/>
          <p:nvPr/>
        </p:nvSpPr>
        <p:spPr>
          <a:xfrm>
            <a:off x="6714839" y="465946"/>
            <a:ext cx="5157284" cy="1062845"/>
          </a:xfrm>
          <a:prstGeom prst="borderCallout2">
            <a:avLst>
              <a:gd name="adj1" fmla="val 105699"/>
              <a:gd name="adj2" fmla="val 89901"/>
              <a:gd name="adj3" fmla="val 126762"/>
              <a:gd name="adj4" fmla="val 90222"/>
              <a:gd name="adj5" fmla="val 131766"/>
              <a:gd name="adj6" fmla="val 73648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chemeClr val="tx1"/>
                </a:solidFill>
              </a:rPr>
              <a:t>Fixed set of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chemeClr val="tx1"/>
                </a:solidFill>
              </a:rPr>
              <a:t>S: set of search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chemeClr val="tx1"/>
                </a:solidFill>
              </a:rPr>
              <a:t>R: relevant documents (known set </a:t>
            </a:r>
            <a:r>
              <a:rPr lang="en-SG" b="1" dirty="0" err="1" smtClean="0">
                <a:solidFill>
                  <a:schemeClr val="tx1"/>
                </a:solidFill>
              </a:rPr>
              <a:t>indpt</a:t>
            </a:r>
            <a:r>
              <a:rPr lang="en-SG" b="1" dirty="0" smtClean="0">
                <a:solidFill>
                  <a:schemeClr val="tx1"/>
                </a:solidFill>
              </a:rPr>
              <a:t> of user)</a:t>
            </a:r>
            <a:endParaRPr lang="en-SG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chemeClr val="tx1"/>
                </a:solidFill>
              </a:rPr>
              <a:t>Evaluate S vs R using precision and recall</a:t>
            </a:r>
            <a:endParaRPr lang="en-SG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34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602" y="442685"/>
            <a:ext cx="11077730" cy="1193852"/>
          </a:xfrm>
        </p:spPr>
        <p:txBody>
          <a:bodyPr>
            <a:normAutofit fontScale="90000"/>
          </a:bodyPr>
          <a:lstStyle/>
          <a:p>
            <a:r>
              <a:rPr lang="en-SG" sz="4800" b="1" dirty="0" err="1" smtClean="0"/>
              <a:t>Exp</a:t>
            </a:r>
            <a:r>
              <a:rPr lang="en-SG" sz="4800" b="1" dirty="0" smtClean="0"/>
              <a:t> </a:t>
            </a:r>
            <a:r>
              <a:rPr lang="en-SG" sz="4800" b="1" dirty="0" smtClean="0"/>
              <a:t>1: Metadata Structure-based Relevance Validation</a:t>
            </a:r>
            <a:endParaRPr lang="en-SG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91" y="3187632"/>
            <a:ext cx="5911271" cy="2779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602" y="1876873"/>
            <a:ext cx="10796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solidFill>
                  <a:srgbClr val="0070C0"/>
                </a:solidFill>
              </a:rPr>
              <a:t>Evaluate effect of performing relevance validation based on location (i.e., title vs summary field of GDS) of features in the metadata using TC1.</a:t>
            </a:r>
            <a:endParaRPr lang="en-SG" sz="2800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39826" y="6037812"/>
            <a:ext cx="3075560" cy="655567"/>
            <a:chOff x="3996843" y="6037812"/>
            <a:chExt cx="3075560" cy="655567"/>
          </a:xfrm>
        </p:grpSpPr>
        <p:sp>
          <p:nvSpPr>
            <p:cNvPr id="9" name="Rectangle 8"/>
            <p:cNvSpPr/>
            <p:nvPr/>
          </p:nvSpPr>
          <p:spPr>
            <a:xfrm>
              <a:off x="3996843" y="6037812"/>
              <a:ext cx="9240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u="sng" dirty="0" smtClean="0">
                  <a:solidFill>
                    <a:srgbClr val="0070C0"/>
                  </a:solidFill>
                </a:rPr>
                <a:t>T</a:t>
              </a:r>
              <a:r>
                <a:rPr lang="en-SG" dirty="0" smtClean="0">
                  <a:solidFill>
                    <a:srgbClr val="0070C0"/>
                  </a:solidFill>
                </a:rPr>
                <a:t>itle alone</a:t>
              </a:r>
              <a:endParaRPr lang="en-SG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9086" y="6043590"/>
              <a:ext cx="11289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u="sng" dirty="0" smtClean="0">
                  <a:solidFill>
                    <a:srgbClr val="0070C0"/>
                  </a:solidFill>
                </a:rPr>
                <a:t>S</a:t>
              </a:r>
              <a:r>
                <a:rPr lang="en-SG" dirty="0" smtClean="0">
                  <a:solidFill>
                    <a:srgbClr val="0070C0"/>
                  </a:solidFill>
                </a:rPr>
                <a:t>ummary alone</a:t>
              </a:r>
              <a:endParaRPr lang="en-SG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3455" y="6047048"/>
              <a:ext cx="11289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dirty="0" smtClean="0">
                  <a:solidFill>
                    <a:srgbClr val="0070C0"/>
                  </a:solidFill>
                </a:rPr>
                <a:t>Title </a:t>
              </a:r>
              <a:r>
                <a:rPr lang="en-SG" dirty="0" smtClean="0">
                  <a:solidFill>
                    <a:srgbClr val="0070C0"/>
                  </a:solidFill>
                  <a:sym typeface="Symbol" panose="05050102010706020507" pitchFamily="18" charset="2"/>
                </a:rPr>
                <a:t></a:t>
              </a:r>
              <a:r>
                <a:rPr lang="en-SG" dirty="0" smtClean="0">
                  <a:solidFill>
                    <a:srgbClr val="0070C0"/>
                  </a:solidFill>
                </a:rPr>
                <a:t> Summary</a:t>
              </a:r>
              <a:endParaRPr lang="en-SG" dirty="0"/>
            </a:p>
          </p:txBody>
        </p:sp>
      </p:grpSp>
      <p:sp>
        <p:nvSpPr>
          <p:cNvPr id="33" name="Line Callout 2 32"/>
          <p:cNvSpPr/>
          <p:nvPr/>
        </p:nvSpPr>
        <p:spPr>
          <a:xfrm>
            <a:off x="9005458" y="5024582"/>
            <a:ext cx="2817089" cy="1514764"/>
          </a:xfrm>
          <a:prstGeom prst="borderCallout2">
            <a:avLst>
              <a:gd name="adj1" fmla="val 92284"/>
              <a:gd name="adj2" fmla="val -5509"/>
              <a:gd name="adj3" fmla="val 93225"/>
              <a:gd name="adj4" fmla="val -15024"/>
              <a:gd name="adj5" fmla="val 65302"/>
              <a:gd name="adj6" fmla="val -60451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Validation using features from Title field. If record is deemed ambiguous, validate using features from Summary field.</a:t>
            </a:r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34" name="Line Callout 2 33"/>
          <p:cNvSpPr/>
          <p:nvPr/>
        </p:nvSpPr>
        <p:spPr>
          <a:xfrm>
            <a:off x="9005457" y="3830139"/>
            <a:ext cx="2817089" cy="968152"/>
          </a:xfrm>
          <a:prstGeom prst="borderCallout2">
            <a:avLst>
              <a:gd name="adj1" fmla="val 80089"/>
              <a:gd name="adj2" fmla="val -3214"/>
              <a:gd name="adj3" fmla="val 80420"/>
              <a:gd name="adj4" fmla="val -10762"/>
              <a:gd name="adj5" fmla="val 65066"/>
              <a:gd name="adj6" fmla="val -15205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tx1"/>
                </a:solidFill>
              </a:rPr>
              <a:t>Similar to TS but order of validation is swapped for Title and Summary fields.</a:t>
            </a:r>
            <a:endParaRPr lang="en-SG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4585" y="3071315"/>
            <a:ext cx="5199601" cy="2082575"/>
            <a:chOff x="561602" y="3071315"/>
            <a:chExt cx="5199601" cy="2082575"/>
          </a:xfrm>
        </p:grpSpPr>
        <p:sp>
          <p:nvSpPr>
            <p:cNvPr id="13" name="Rectangle 12"/>
            <p:cNvSpPr/>
            <p:nvPr/>
          </p:nvSpPr>
          <p:spPr>
            <a:xfrm>
              <a:off x="4276436" y="3472873"/>
              <a:ext cx="267855" cy="1016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80183" y="3472873"/>
              <a:ext cx="381020" cy="1016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Line Callout 2 35"/>
            <p:cNvSpPr/>
            <p:nvPr/>
          </p:nvSpPr>
          <p:spPr>
            <a:xfrm>
              <a:off x="561602" y="3071315"/>
              <a:ext cx="2195410" cy="2082575"/>
            </a:xfrm>
            <a:prstGeom prst="borderCallout2">
              <a:avLst>
                <a:gd name="adj1" fmla="val 53922"/>
                <a:gd name="adj2" fmla="val 102385"/>
                <a:gd name="adj3" fmla="val 53810"/>
                <a:gd name="adj4" fmla="val 109982"/>
                <a:gd name="adj5" fmla="val 66397"/>
                <a:gd name="adj6" fmla="val 164019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Poorer recall than T and TS. Agrees with expectation that summary field tend to be more noisy and affect relevance validation.</a:t>
              </a:r>
              <a:endParaRPr lang="en-SG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78113" y="2992582"/>
            <a:ext cx="5835196" cy="3026757"/>
            <a:chOff x="6135130" y="2992582"/>
            <a:chExt cx="5835196" cy="3026757"/>
          </a:xfrm>
        </p:grpSpPr>
        <p:sp>
          <p:nvSpPr>
            <p:cNvPr id="37" name="Rectangle 36"/>
            <p:cNvSpPr/>
            <p:nvPr/>
          </p:nvSpPr>
          <p:spPr>
            <a:xfrm>
              <a:off x="6135130" y="4850942"/>
              <a:ext cx="364839" cy="11683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47708" y="3325110"/>
              <a:ext cx="364839" cy="11683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Line Callout 2 38"/>
            <p:cNvSpPr/>
            <p:nvPr/>
          </p:nvSpPr>
          <p:spPr>
            <a:xfrm>
              <a:off x="9153237" y="2992582"/>
              <a:ext cx="2817089" cy="672369"/>
            </a:xfrm>
            <a:prstGeom prst="borderCallout2">
              <a:avLst>
                <a:gd name="adj1" fmla="val 5842"/>
                <a:gd name="adj2" fmla="val -3189"/>
                <a:gd name="adj3" fmla="val -5259"/>
                <a:gd name="adj4" fmla="val -17232"/>
                <a:gd name="adj5" fmla="val 43044"/>
                <a:gd name="adj6" fmla="val -43522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All has best F1-score (0.92) but poorest precision (0.85)</a:t>
              </a:r>
              <a:endParaRPr lang="en-SG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4585" y="3332616"/>
            <a:ext cx="7852728" cy="3296928"/>
            <a:chOff x="404585" y="3332616"/>
            <a:chExt cx="7852728" cy="3296928"/>
          </a:xfrm>
        </p:grpSpPr>
        <p:sp>
          <p:nvSpPr>
            <p:cNvPr id="40" name="Rectangle 39"/>
            <p:cNvSpPr/>
            <p:nvPr/>
          </p:nvSpPr>
          <p:spPr>
            <a:xfrm>
              <a:off x="7892474" y="3332616"/>
              <a:ext cx="364839" cy="116839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52330" y="4852672"/>
              <a:ext cx="364839" cy="116839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Line Callout 2 41"/>
            <p:cNvSpPr/>
            <p:nvPr/>
          </p:nvSpPr>
          <p:spPr>
            <a:xfrm>
              <a:off x="404585" y="5423473"/>
              <a:ext cx="2195410" cy="1087818"/>
            </a:xfrm>
            <a:prstGeom prst="borderCallout2">
              <a:avLst>
                <a:gd name="adj1" fmla="val 53922"/>
                <a:gd name="adj2" fmla="val 102385"/>
                <a:gd name="adj3" fmla="val 53810"/>
                <a:gd name="adj4" fmla="val 109982"/>
                <a:gd name="adj5" fmla="val -9170"/>
                <a:gd name="adj6" fmla="val 298226"/>
              </a:avLst>
            </a:prstGeom>
            <a:solidFill>
              <a:srgbClr val="0070C0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TS has best precision (0.93) and comparable recall and F1-score as T. 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586" y="5781964"/>
              <a:ext cx="636098" cy="847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4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err="1" smtClean="0"/>
              <a:t>Exp</a:t>
            </a:r>
            <a:r>
              <a:rPr lang="en-SG" sz="4800" b="1" dirty="0" smtClean="0"/>
              <a:t> </a:t>
            </a:r>
            <a:r>
              <a:rPr lang="en-SG" sz="4800" b="1" dirty="0" smtClean="0"/>
              <a:t>2: Effect of Disease-related Features</a:t>
            </a:r>
            <a:endParaRPr lang="en-SG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7" y="2517897"/>
            <a:ext cx="6700350" cy="31528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4657" y="1415055"/>
            <a:ext cx="1079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solidFill>
                  <a:srgbClr val="0070C0"/>
                </a:solidFill>
              </a:rPr>
              <a:t>Examine effect of features on relevance validation using TC1.</a:t>
            </a:r>
            <a:endParaRPr lang="en-SG" sz="2800" dirty="0">
              <a:solidFill>
                <a:srgbClr val="0070C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383030" y="2081583"/>
            <a:ext cx="6328679" cy="2389787"/>
            <a:chOff x="-1552255" y="3032929"/>
            <a:chExt cx="6328679" cy="2389787"/>
          </a:xfrm>
        </p:grpSpPr>
        <p:sp>
          <p:nvSpPr>
            <p:cNvPr id="34" name="Rectangle 33"/>
            <p:cNvSpPr/>
            <p:nvPr/>
          </p:nvSpPr>
          <p:spPr>
            <a:xfrm>
              <a:off x="-1552255" y="3761630"/>
              <a:ext cx="703278" cy="117379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Line Callout 2 35"/>
            <p:cNvSpPr/>
            <p:nvPr/>
          </p:nvSpPr>
          <p:spPr>
            <a:xfrm>
              <a:off x="678297" y="3032929"/>
              <a:ext cx="4098127" cy="2389787"/>
            </a:xfrm>
            <a:prstGeom prst="borderCallout2">
              <a:avLst>
                <a:gd name="adj1" fmla="val 29353"/>
                <a:gd name="adj2" fmla="val -3574"/>
                <a:gd name="adj3" fmla="val 29644"/>
                <a:gd name="adj4" fmla="val -7906"/>
                <a:gd name="adj5" fmla="val 35990"/>
                <a:gd name="adj6" fmla="val -36879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 smtClean="0">
                  <a:solidFill>
                    <a:schemeClr val="bg1"/>
                  </a:solidFill>
                </a:rPr>
                <a:t>Exclusion of O (0.84) and S (0.85) resulted in poor precision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 smtClean="0">
                  <a:solidFill>
                    <a:schemeClr val="bg1"/>
                  </a:solidFill>
                </a:rPr>
                <a:t>Increased in number of ambiguous records in valid record set.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 smtClean="0">
                  <a:solidFill>
                    <a:schemeClr val="bg1"/>
                  </a:solidFill>
                </a:rPr>
                <a:t>Highlights importance of features O and S compared to A and C as dominant discriminating features between 2 diseases.</a:t>
              </a:r>
              <a:endParaRPr lang="en-SG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6468" y="5578418"/>
            <a:ext cx="5823414" cy="923330"/>
            <a:chOff x="1356468" y="5578418"/>
            <a:chExt cx="5823414" cy="923330"/>
          </a:xfrm>
        </p:grpSpPr>
        <p:grpSp>
          <p:nvGrpSpPr>
            <p:cNvPr id="14" name="Group 13"/>
            <p:cNvGrpSpPr/>
            <p:nvPr/>
          </p:nvGrpSpPr>
          <p:grpSpPr>
            <a:xfrm>
              <a:off x="1356468" y="5578418"/>
              <a:ext cx="5823414" cy="923330"/>
              <a:chOff x="3330881" y="5790850"/>
              <a:chExt cx="5823414" cy="92333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330881" y="5790850"/>
                <a:ext cx="152689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dirty="0" err="1" smtClean="0">
                    <a:solidFill>
                      <a:srgbClr val="0070C0"/>
                    </a:solidFill>
                  </a:rPr>
                  <a:t>ArcheGEO</a:t>
                </a:r>
                <a:endParaRPr lang="en-SG" dirty="0" smtClean="0">
                  <a:solidFill>
                    <a:srgbClr val="0070C0"/>
                  </a:solidFill>
                </a:endParaRPr>
              </a:p>
              <a:p>
                <a:r>
                  <a:rPr lang="en-SG" dirty="0" smtClean="0">
                    <a:solidFill>
                      <a:srgbClr val="0070C0"/>
                    </a:solidFill>
                  </a:rPr>
                  <a:t>(all features considered)</a:t>
                </a:r>
                <a:endParaRPr lang="en-SG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92314" y="5873401"/>
                <a:ext cx="4561981" cy="656115"/>
                <a:chOff x="4592314" y="5873401"/>
                <a:chExt cx="4561981" cy="65611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592314" y="5883183"/>
                  <a:ext cx="4561981" cy="646333"/>
                  <a:chOff x="4592314" y="5883183"/>
                  <a:chExt cx="4561981" cy="646333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4592314" y="5883185"/>
                    <a:ext cx="11386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SG" b="1" u="sng" dirty="0" smtClean="0">
                        <a:solidFill>
                          <a:srgbClr val="0070C0"/>
                        </a:solidFill>
                      </a:rPr>
                      <a:t>O</a:t>
                    </a:r>
                    <a:r>
                      <a:rPr lang="en-SG" dirty="0" smtClean="0">
                        <a:solidFill>
                          <a:srgbClr val="0070C0"/>
                        </a:solidFill>
                      </a:rPr>
                      <a:t>rganism</a:t>
                    </a:r>
                    <a:endParaRPr lang="en-SG" dirty="0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757168" y="5883185"/>
                    <a:ext cx="113869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SG" dirty="0" smtClean="0">
                        <a:solidFill>
                          <a:srgbClr val="0070C0"/>
                        </a:solidFill>
                      </a:rPr>
                      <a:t>Disease </a:t>
                    </a:r>
                    <a:r>
                      <a:rPr lang="en-SG" b="1" u="sng" dirty="0" smtClean="0">
                        <a:solidFill>
                          <a:srgbClr val="0070C0"/>
                        </a:solidFill>
                      </a:rPr>
                      <a:t>S</a:t>
                    </a:r>
                    <a:r>
                      <a:rPr lang="en-SG" dirty="0" smtClean="0">
                        <a:solidFill>
                          <a:srgbClr val="0070C0"/>
                        </a:solidFill>
                      </a:rPr>
                      <a:t>ynonym</a:t>
                    </a:r>
                    <a:endParaRPr lang="en-SG" dirty="0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6922022" y="5883184"/>
                    <a:ext cx="11386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SG" b="1" u="sng" dirty="0">
                        <a:solidFill>
                          <a:srgbClr val="0070C0"/>
                        </a:solidFill>
                      </a:rPr>
                      <a:t>A</a:t>
                    </a:r>
                    <a:r>
                      <a:rPr lang="en-SG" dirty="0" smtClean="0">
                        <a:solidFill>
                          <a:srgbClr val="0070C0"/>
                        </a:solidFill>
                      </a:rPr>
                      <a:t>natomy</a:t>
                    </a:r>
                    <a:endParaRPr lang="en-SG" dirty="0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8015596" y="5883183"/>
                    <a:ext cx="11386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SG" b="1" u="sng" dirty="0" smtClean="0">
                        <a:solidFill>
                          <a:srgbClr val="0070C0"/>
                        </a:solidFill>
                      </a:rPr>
                      <a:t>C</a:t>
                    </a:r>
                    <a:r>
                      <a:rPr lang="en-SG" dirty="0" smtClean="0">
                        <a:solidFill>
                          <a:srgbClr val="0070C0"/>
                        </a:solidFill>
                      </a:rPr>
                      <a:t>ell line</a:t>
                    </a:r>
                    <a:endParaRPr lang="en-SG" dirty="0"/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4592314" y="5873401"/>
                  <a:ext cx="4390444" cy="656115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5368650" y="6019542"/>
              <a:ext cx="1788760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b="1" dirty="0" smtClean="0">
                  <a:solidFill>
                    <a:schemeClr val="tx1"/>
                  </a:solidFill>
                </a:rPr>
                <a:t>Excluded feature</a:t>
              </a:r>
              <a:endParaRPr lang="en-SG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542830" y="4691473"/>
            <a:ext cx="4199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Features A and C are still useful for relevance validation, especially in the absence of feature S from the metadata. </a:t>
            </a:r>
          </a:p>
          <a:p>
            <a:r>
              <a:rPr lang="en-SG" sz="2000" dirty="0" smtClean="0">
                <a:solidFill>
                  <a:srgbClr val="0070C0"/>
                </a:solidFill>
              </a:rPr>
              <a:t>77.4% of valid records can still be correctly labelled as “Disease Valid”</a:t>
            </a:r>
            <a:endParaRPr lang="en-SG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4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err="1" smtClean="0"/>
              <a:t>Exp</a:t>
            </a:r>
            <a:r>
              <a:rPr lang="en-SG" sz="4800" b="1" dirty="0" smtClean="0"/>
              <a:t> </a:t>
            </a:r>
            <a:r>
              <a:rPr lang="en-SG" sz="4800" b="1" dirty="0" smtClean="0"/>
              <a:t>3: Comparison with Benchmark Systems</a:t>
            </a:r>
            <a:endParaRPr lang="en-SG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87" y="2048859"/>
            <a:ext cx="9609514" cy="27959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4657" y="1340973"/>
            <a:ext cx="6615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 smtClean="0">
                <a:solidFill>
                  <a:srgbClr val="0070C0"/>
                </a:solidFill>
              </a:rPr>
              <a:t>Datamed</a:t>
            </a:r>
            <a:r>
              <a:rPr lang="en-SG" sz="2000" dirty="0" smtClean="0">
                <a:solidFill>
                  <a:srgbClr val="0070C0"/>
                </a:solidFill>
              </a:rPr>
              <a:t>: retrieve no results for TC2 to TC7</a:t>
            </a:r>
          </a:p>
          <a:p>
            <a:r>
              <a:rPr lang="en-SG" sz="2000" dirty="0" err="1" smtClean="0">
                <a:solidFill>
                  <a:srgbClr val="0070C0"/>
                </a:solidFill>
              </a:rPr>
              <a:t>ScanGEO</a:t>
            </a:r>
            <a:r>
              <a:rPr lang="en-SG" sz="2000" dirty="0" smtClean="0">
                <a:solidFill>
                  <a:srgbClr val="0070C0"/>
                </a:solidFill>
              </a:rPr>
              <a:t>: retrieve no results for TC6</a:t>
            </a:r>
            <a:endParaRPr lang="en-SG" sz="2000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4657" y="5036442"/>
            <a:ext cx="10863781" cy="1475194"/>
            <a:chOff x="524657" y="5036442"/>
            <a:chExt cx="10863781" cy="1475194"/>
          </a:xfrm>
        </p:grpSpPr>
        <p:sp>
          <p:nvSpPr>
            <p:cNvPr id="22" name="TextBox 21"/>
            <p:cNvSpPr txBox="1"/>
            <p:nvPr/>
          </p:nvSpPr>
          <p:spPr>
            <a:xfrm>
              <a:off x="524657" y="5036442"/>
              <a:ext cx="67905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000" b="1" dirty="0" smtClean="0">
                  <a:solidFill>
                    <a:srgbClr val="C00000"/>
                  </a:solidFill>
                </a:rPr>
                <a:t>F1-score</a:t>
              </a:r>
              <a:r>
                <a:rPr lang="en-SG" sz="2000" dirty="0" smtClean="0"/>
                <a:t> of </a:t>
              </a:r>
              <a:r>
                <a:rPr lang="en-SG" sz="2000" b="1" dirty="0" err="1" smtClean="0">
                  <a:solidFill>
                    <a:srgbClr val="C00000"/>
                  </a:solidFill>
                </a:rPr>
                <a:t>ArcheGEO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 is 6.9X better</a:t>
              </a:r>
              <a:r>
                <a:rPr lang="en-SG" sz="2000" dirty="0" smtClean="0"/>
                <a:t> than </a:t>
              </a:r>
              <a:r>
                <a:rPr lang="en-SG" sz="2000" dirty="0" err="1" smtClean="0"/>
                <a:t>ScanGEO</a:t>
              </a:r>
              <a:endParaRPr lang="en-SG" sz="20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000" dirty="0" smtClean="0"/>
                <a:t>Range of recall and precision of </a:t>
              </a:r>
              <a:r>
                <a:rPr lang="en-SG" sz="2000" dirty="0" err="1" smtClean="0"/>
                <a:t>ArcheGEO</a:t>
              </a:r>
              <a:r>
                <a:rPr lang="en-SG" sz="2000" dirty="0" smtClean="0"/>
                <a:t> is tighter than </a:t>
              </a:r>
              <a:r>
                <a:rPr lang="en-SG" sz="2000" dirty="0" err="1" smtClean="0"/>
                <a:t>ScanGEO</a:t>
              </a:r>
              <a:r>
                <a:rPr lang="en-SG" sz="2000" dirty="0" smtClean="0"/>
                <a:t> (i.e., </a:t>
              </a:r>
              <a:r>
                <a:rPr lang="en-SG" sz="2000" b="1" dirty="0" err="1" smtClean="0">
                  <a:solidFill>
                    <a:srgbClr val="C00000"/>
                  </a:solidFill>
                </a:rPr>
                <a:t>ArcheGEO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 has more consistent performance</a:t>
              </a:r>
              <a:r>
                <a:rPr lang="en-SG" sz="2000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000" b="1" dirty="0" err="1" smtClean="0">
                  <a:solidFill>
                    <a:srgbClr val="C00000"/>
                  </a:solidFill>
                </a:rPr>
                <a:t>DataMed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 is the slowest</a:t>
              </a:r>
              <a:r>
                <a:rPr lang="en-SG" sz="2000" dirty="0" smtClean="0"/>
                <a:t> in terms of search timing</a:t>
              </a:r>
              <a:endParaRPr lang="en-SG" sz="2000" dirty="0"/>
            </a:p>
          </p:txBody>
        </p:sp>
        <p:sp>
          <p:nvSpPr>
            <p:cNvPr id="23" name="Line Callout 2 22"/>
            <p:cNvSpPr/>
            <p:nvPr/>
          </p:nvSpPr>
          <p:spPr>
            <a:xfrm>
              <a:off x="7647710" y="5036442"/>
              <a:ext cx="3740728" cy="1475194"/>
            </a:xfrm>
            <a:prstGeom prst="borderCallout2">
              <a:avLst>
                <a:gd name="adj1" fmla="val 54469"/>
                <a:gd name="adj2" fmla="val -1635"/>
                <a:gd name="adj3" fmla="val 81001"/>
                <a:gd name="adj4" fmla="val -9932"/>
                <a:gd name="adj5" fmla="val 79170"/>
                <a:gd name="adj6" fmla="val -39873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err="1" smtClean="0">
                  <a:solidFill>
                    <a:schemeClr val="tx1"/>
                  </a:solidFill>
                </a:rPr>
                <a:t>DataMed</a:t>
              </a:r>
              <a:r>
                <a:rPr lang="en-SG" dirty="0" smtClean="0">
                  <a:solidFill>
                    <a:schemeClr val="tx1"/>
                  </a:solidFill>
                </a:rPr>
                <a:t> is an open source discovery index which references multiple sources. User has to take additional step to configure results to display only GEO-specific results.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3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Related Work</a:t>
            </a:r>
            <a:endParaRPr lang="en-SG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14" y="1643927"/>
            <a:ext cx="1466850" cy="142891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4657" y="2994157"/>
            <a:ext cx="2759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GEO-related Software</a:t>
            </a:r>
          </a:p>
          <a:p>
            <a:r>
              <a:rPr lang="en-SG" sz="2000" b="1" dirty="0" smtClean="0">
                <a:solidFill>
                  <a:srgbClr val="0070C0"/>
                </a:solidFill>
              </a:rPr>
              <a:t>(Record Retrieval)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0837" y="1455274"/>
            <a:ext cx="8491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 err="1" smtClean="0">
                <a:solidFill>
                  <a:srgbClr val="C00000"/>
                </a:solidFill>
              </a:rPr>
              <a:t>ScanGEO</a:t>
            </a:r>
            <a:r>
              <a:rPr lang="en-SG" sz="2000" dirty="0" smtClean="0"/>
              <a:t> performs both differential expression analysis and keyword-based record retrieval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 err="1" smtClean="0">
                <a:solidFill>
                  <a:srgbClr val="C00000"/>
                </a:solidFill>
              </a:rPr>
              <a:t>DataMed</a:t>
            </a:r>
            <a:r>
              <a:rPr lang="en-SG" sz="2000" dirty="0" smtClean="0"/>
              <a:t> is an open source discovery index for finding biomedical datasets (including GEO)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b="1" dirty="0" err="1" smtClean="0">
                <a:solidFill>
                  <a:srgbClr val="C00000"/>
                </a:solidFill>
              </a:rPr>
              <a:t>ArcheGEO</a:t>
            </a:r>
            <a:r>
              <a:rPr lang="en-SG" sz="2000" dirty="0" smtClean="0"/>
              <a:t> designed to work as </a:t>
            </a:r>
            <a:r>
              <a:rPr lang="en-SG" sz="2000" b="1" dirty="0" smtClean="0">
                <a:solidFill>
                  <a:srgbClr val="C00000"/>
                </a:solidFill>
              </a:rPr>
              <a:t>companion of GEO query interface to </a:t>
            </a:r>
            <a:r>
              <a:rPr lang="en-SG" sz="2000" b="1" i="1" dirty="0" smtClean="0">
                <a:solidFill>
                  <a:srgbClr val="C00000"/>
                </a:solidFill>
              </a:rPr>
              <a:t>improve</a:t>
            </a:r>
            <a:r>
              <a:rPr lang="en-SG" sz="2000" b="1" dirty="0" smtClean="0">
                <a:solidFill>
                  <a:srgbClr val="C00000"/>
                </a:solidFill>
              </a:rPr>
              <a:t> quality of search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Unlike </a:t>
            </a:r>
            <a:r>
              <a:rPr lang="en-SG" sz="2000" dirty="0" err="1" smtClean="0"/>
              <a:t>ScanGEO</a:t>
            </a:r>
            <a:r>
              <a:rPr lang="en-SG" sz="2000" dirty="0" smtClean="0"/>
              <a:t> and </a:t>
            </a:r>
            <a:r>
              <a:rPr lang="en-SG" sz="2000" dirty="0" err="1" smtClean="0"/>
              <a:t>DataMed</a:t>
            </a:r>
            <a:r>
              <a:rPr lang="en-SG" sz="2000" dirty="0" smtClean="0"/>
              <a:t>, </a:t>
            </a:r>
            <a:r>
              <a:rPr lang="en-SG" sz="2000" dirty="0" err="1" smtClean="0"/>
              <a:t>ArcheGEO</a:t>
            </a:r>
            <a:r>
              <a:rPr lang="en-SG" sz="2000" dirty="0" smtClean="0"/>
              <a:t> </a:t>
            </a:r>
            <a:r>
              <a:rPr lang="en-SG" sz="2000" b="1" dirty="0" smtClean="0">
                <a:solidFill>
                  <a:srgbClr val="C00000"/>
                </a:solidFill>
              </a:rPr>
              <a:t>reports on irrelevant records and why they are irrelevant</a:t>
            </a:r>
            <a:endParaRPr lang="en-SG" sz="2000" b="1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1134" y="4423070"/>
            <a:ext cx="10821253" cy="1780910"/>
            <a:chOff x="781134" y="4423070"/>
            <a:chExt cx="10821253" cy="17809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2314" y="4423070"/>
              <a:ext cx="1437265" cy="150319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81134" y="5803870"/>
              <a:ext cx="2329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>
                  <a:solidFill>
                    <a:srgbClr val="0070C0"/>
                  </a:solidFill>
                </a:rPr>
                <a:t>Keyword Search</a:t>
              </a:r>
              <a:endParaRPr lang="en-SG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837" y="4562278"/>
              <a:ext cx="84915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000" dirty="0" smtClean="0"/>
                <a:t>Existing research in database community focusses on 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structured and semi-structured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000" dirty="0" smtClean="0"/>
                <a:t>The data processed by </a:t>
              </a:r>
              <a:r>
                <a:rPr lang="en-SG" sz="2000" dirty="0" err="1" smtClean="0"/>
                <a:t>ArcheGEO</a:t>
              </a:r>
              <a:r>
                <a:rPr lang="en-SG" sz="2000" dirty="0" smtClean="0"/>
                <a:t> includes 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unstructured data </a:t>
              </a:r>
              <a:r>
                <a:rPr lang="en-SG" sz="2000" dirty="0" smtClean="0"/>
                <a:t>(i.e., GEO metadata)</a:t>
              </a:r>
              <a:endParaRPr lang="en-SG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87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Related Work</a:t>
            </a:r>
            <a:endParaRPr lang="en-SG" sz="4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4657" y="2994157"/>
            <a:ext cx="275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Relevance Feedback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0837" y="1455274"/>
            <a:ext cx="8286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smtClean="0"/>
              <a:t>Process of obtaining feedback from users regarding relevance of documents. Based on feedback, search engine modifies the query to retrieve a new set of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 err="1" smtClean="0"/>
              <a:t>ArcheGEO</a:t>
            </a:r>
            <a:r>
              <a:rPr lang="en-SG" sz="2000" dirty="0" smtClean="0"/>
              <a:t> differs from such systems as the main goal is to </a:t>
            </a:r>
            <a:r>
              <a:rPr lang="en-SG" sz="2000" b="1" dirty="0" smtClean="0">
                <a:solidFill>
                  <a:srgbClr val="C00000"/>
                </a:solidFill>
              </a:rPr>
              <a:t>predict and categorize relevance of the search results for presentation to users</a:t>
            </a:r>
            <a:r>
              <a:rPr lang="en-SG" sz="2000" dirty="0" smtClean="0"/>
              <a:t>. It </a:t>
            </a:r>
            <a:r>
              <a:rPr lang="en-SG" sz="2000" b="1" dirty="0" smtClean="0">
                <a:solidFill>
                  <a:srgbClr val="C00000"/>
                </a:solidFill>
              </a:rPr>
              <a:t>does not seek user’s feedback on search relevance</a:t>
            </a:r>
            <a:r>
              <a:rPr lang="en-SG" sz="2000" dirty="0" smtClean="0"/>
              <a:t>.</a:t>
            </a:r>
            <a:endParaRPr lang="en-SG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34" y="1623886"/>
            <a:ext cx="1537193" cy="146977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84333" y="3969357"/>
            <a:ext cx="10618054" cy="2554545"/>
            <a:chOff x="984333" y="3969357"/>
            <a:chExt cx="10618054" cy="2554545"/>
          </a:xfrm>
        </p:grpSpPr>
        <p:sp>
          <p:nvSpPr>
            <p:cNvPr id="22" name="TextBox 21"/>
            <p:cNvSpPr txBox="1"/>
            <p:nvPr/>
          </p:nvSpPr>
          <p:spPr>
            <a:xfrm>
              <a:off x="984333" y="5673284"/>
              <a:ext cx="23297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>
                  <a:solidFill>
                    <a:srgbClr val="0070C0"/>
                  </a:solidFill>
                </a:rPr>
                <a:t>Search Result Organization</a:t>
              </a:r>
              <a:endParaRPr lang="en-SG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837" y="3969357"/>
              <a:ext cx="849155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000" dirty="0" smtClean="0"/>
                <a:t>Most common approach is the use of ranked list (i.e., 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relevance ranking</a:t>
              </a:r>
              <a:r>
                <a:rPr lang="en-SG" sz="2000" dirty="0" smtClean="0"/>
                <a:t>). 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Effectiveness of such list depend on whether user can input appropriate query for desired document.</a:t>
              </a:r>
              <a:r>
                <a:rPr lang="en-SG" sz="2000" dirty="0" smtClean="0"/>
                <a:t> Less relevant keywords can result in low ranking of relevant results. More amendable regression-type problems.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000" dirty="0" smtClean="0"/>
                <a:t>Alternative approach is 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document clustering </a:t>
              </a:r>
              <a:r>
                <a:rPr lang="en-SG" sz="2000" dirty="0" smtClean="0"/>
                <a:t>which allows users with no clear search targets to easily interpret search results through cluster labels.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sz="2000" b="1" dirty="0" err="1" smtClean="0">
                  <a:solidFill>
                    <a:srgbClr val="C00000"/>
                  </a:solidFill>
                </a:rPr>
                <a:t>ArcheGEO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 deals with relevance classification </a:t>
              </a:r>
              <a:r>
                <a:rPr lang="en-SG" sz="2000" dirty="0" smtClean="0"/>
                <a:t>(relevant vs irrelevant) and 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clustering approach is more appropriate</a:t>
              </a:r>
              <a:r>
                <a:rPr lang="en-SG" sz="2000" dirty="0" smtClean="0"/>
                <a:t>.</a:t>
              </a:r>
              <a:endParaRPr lang="en-SG" sz="20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333" y="4080193"/>
              <a:ext cx="1537193" cy="1593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5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6" y="5363"/>
            <a:ext cx="10515600" cy="1325563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Introduction</a:t>
            </a:r>
            <a:endParaRPr lang="en-SG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46" y="1465863"/>
            <a:ext cx="5562600" cy="3360970"/>
          </a:xfrm>
        </p:spPr>
        <p:txBody>
          <a:bodyPr/>
          <a:lstStyle/>
          <a:p>
            <a:r>
              <a:rPr lang="en-SG" b="1" dirty="0" smtClean="0">
                <a:solidFill>
                  <a:srgbClr val="C00000"/>
                </a:solidFill>
              </a:rPr>
              <a:t>Transcriptome</a:t>
            </a:r>
            <a:r>
              <a:rPr lang="en-SG" dirty="0" smtClean="0"/>
              <a:t> is the set of RNA transcripts present in a cell or sets of cells.</a:t>
            </a:r>
          </a:p>
          <a:p>
            <a:r>
              <a:rPr lang="en-SG" dirty="0" smtClean="0"/>
              <a:t>Measuring RNA abundance in different tissue-types, time-points or contexts is a </a:t>
            </a:r>
            <a:r>
              <a:rPr lang="en-SG" b="1" dirty="0" smtClean="0">
                <a:solidFill>
                  <a:srgbClr val="C00000"/>
                </a:solidFill>
              </a:rPr>
              <a:t>popular method to pursue biological and medical questions</a:t>
            </a:r>
            <a:r>
              <a:rPr lang="en-SG" dirty="0" smtClean="0"/>
              <a:t>.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76" y="1417958"/>
            <a:ext cx="5786204" cy="32889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58524" y="927898"/>
            <a:ext cx="59311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Supplitt</a:t>
            </a:r>
            <a:r>
              <a:rPr lang="en-SG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S.; </a:t>
            </a:r>
            <a:r>
              <a:rPr lang="en-SG" sz="10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Karpinski</a:t>
            </a:r>
            <a:r>
              <a:rPr lang="en-SG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P.; </a:t>
            </a:r>
            <a:r>
              <a:rPr lang="en-SG" sz="10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Sasiadek</a:t>
            </a:r>
            <a:r>
              <a:rPr lang="en-SG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M.; </a:t>
            </a:r>
            <a:r>
              <a:rPr lang="en-SG" sz="10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Laczmanska</a:t>
            </a:r>
            <a:r>
              <a:rPr lang="en-SG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 Current Achievements and Applications of </a:t>
            </a:r>
            <a:r>
              <a:rPr lang="en-SG" sz="10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Transcriptomics</a:t>
            </a:r>
            <a:r>
              <a:rPr lang="en-SG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Personalized Cancer Medicine. </a:t>
            </a:r>
            <a:r>
              <a:rPr lang="en-SG" sz="10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Int. J. Mol. Sci.</a:t>
            </a:r>
            <a:r>
              <a:rPr lang="en-SG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SG" sz="10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</a:t>
            </a:r>
            <a:r>
              <a:rPr lang="en-SG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SG" sz="10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SG" sz="10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1422. https://doi.org/10.3390/ijms22031422</a:t>
            </a:r>
            <a:endParaRPr lang="en-SG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3446" y="4961770"/>
            <a:ext cx="11161581" cy="1603047"/>
            <a:chOff x="463446" y="4961770"/>
            <a:chExt cx="11161581" cy="160304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63446" y="4961770"/>
              <a:ext cx="5562600" cy="14090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dirty="0" smtClean="0"/>
                <a:t>Gene Expression Omnibus (GEO) is the </a:t>
              </a:r>
              <a:r>
                <a:rPr lang="en-SG" b="1" dirty="0" smtClean="0">
                  <a:solidFill>
                    <a:srgbClr val="C00000"/>
                  </a:solidFill>
                </a:rPr>
                <a:t>dominant repository </a:t>
              </a:r>
              <a:r>
                <a:rPr lang="en-SG" dirty="0" smtClean="0"/>
                <a:t>and is rapidly growing.</a:t>
              </a:r>
              <a:endParaRPr lang="en-SG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2511" y="5018223"/>
              <a:ext cx="3072516" cy="6845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6229" y="6178902"/>
              <a:ext cx="856315" cy="32645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869050" y="5856931"/>
              <a:ext cx="1938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Gene Expression Archive (GEA)</a:t>
              </a:r>
              <a:endParaRPr lang="en-SG" sz="20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2585" y="5238482"/>
              <a:ext cx="2209926" cy="123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23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Open Challenges</a:t>
            </a:r>
            <a:endParaRPr lang="en-SG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961733" y="1738132"/>
            <a:ext cx="2332760" cy="2005036"/>
            <a:chOff x="961734" y="1382805"/>
            <a:chExt cx="2332760" cy="20050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640" y="1671577"/>
              <a:ext cx="828675" cy="10668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6451" y="1382805"/>
              <a:ext cx="498043" cy="51993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576" y="2124553"/>
              <a:ext cx="598918" cy="5586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1734" y="2030322"/>
              <a:ext cx="537875" cy="50395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4813" y="2965547"/>
              <a:ext cx="490249" cy="4222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505" y="2683208"/>
              <a:ext cx="456334" cy="7046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95576" y="2902713"/>
              <a:ext cx="571356" cy="43950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1499609" y="2738377"/>
              <a:ext cx="204031" cy="164336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085720" y="2687579"/>
              <a:ext cx="1228" cy="285917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479492" y="2682965"/>
              <a:ext cx="216084" cy="290531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533217" y="2230385"/>
              <a:ext cx="313132" cy="243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528601" y="1715911"/>
              <a:ext cx="317748" cy="18682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1440367" y="2225962"/>
              <a:ext cx="244801" cy="119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941656" y="1948435"/>
            <a:ext cx="2592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Improved NER </a:t>
            </a:r>
            <a:r>
              <a:rPr lang="en-SG" sz="2000" dirty="0" smtClean="0"/>
              <a:t>can improve overall quality of relevance validation</a:t>
            </a:r>
            <a:endParaRPr lang="en-SG" sz="2000" dirty="0">
              <a:solidFill>
                <a:srgbClr val="0070C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00147" y="3594384"/>
            <a:ext cx="5953745" cy="2372944"/>
            <a:chOff x="524657" y="3197225"/>
            <a:chExt cx="5953745" cy="237294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4657" y="3512060"/>
              <a:ext cx="857250" cy="10287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95159" y="3482178"/>
              <a:ext cx="942975" cy="1057275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7938" y="4166835"/>
              <a:ext cx="1038225" cy="1114425"/>
            </a:xfrm>
            <a:prstGeom prst="rect">
              <a:avLst/>
            </a:prstGeom>
          </p:spPr>
        </p:pic>
        <p:sp>
          <p:nvSpPr>
            <p:cNvPr id="54" name="Quad Arrow 53"/>
            <p:cNvSpPr/>
            <p:nvPr/>
          </p:nvSpPr>
          <p:spPr>
            <a:xfrm>
              <a:off x="1426133" y="3463822"/>
              <a:ext cx="1124800" cy="709492"/>
            </a:xfrm>
            <a:prstGeom prst="quad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3624" y="4463477"/>
              <a:ext cx="629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 smtClean="0">
                  <a:solidFill>
                    <a:srgbClr val="0070C0"/>
                  </a:solidFill>
                </a:rPr>
                <a:t>KB1</a:t>
              </a:r>
              <a:endParaRPr lang="en-SG" sz="2000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07030" y="5170059"/>
              <a:ext cx="629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 smtClean="0">
                  <a:solidFill>
                    <a:srgbClr val="0070C0"/>
                  </a:solidFill>
                </a:rPr>
                <a:t>KB2</a:t>
              </a:r>
              <a:endParaRPr lang="en-SG" sz="2000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51784" y="4443064"/>
              <a:ext cx="629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 smtClean="0">
                  <a:solidFill>
                    <a:srgbClr val="0070C0"/>
                  </a:solidFill>
                </a:rPr>
                <a:t>KB3</a:t>
              </a:r>
              <a:endParaRPr lang="en-SG" sz="2000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66166" y="3197225"/>
              <a:ext cx="2712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>
                  <a:solidFill>
                    <a:srgbClr val="C00000"/>
                  </a:solidFill>
                </a:rPr>
                <a:t>Proper entity linking with knowledge base </a:t>
              </a:r>
              <a:r>
                <a:rPr lang="en-SG" sz="2000" dirty="0" smtClean="0"/>
                <a:t>(KB) critical for supporting systems</a:t>
              </a:r>
              <a:endParaRPr lang="en-SG" sz="2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149312" y="4419807"/>
            <a:ext cx="5430691" cy="1836189"/>
            <a:chOff x="973822" y="4022648"/>
            <a:chExt cx="5430691" cy="183618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673" y="4776255"/>
              <a:ext cx="609295" cy="60929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464" y="4022648"/>
              <a:ext cx="609295" cy="609295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22" y="4054237"/>
              <a:ext cx="609295" cy="609295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766166" y="4843174"/>
              <a:ext cx="26383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>
                  <a:solidFill>
                    <a:srgbClr val="C00000"/>
                  </a:solidFill>
                </a:rPr>
                <a:t>Index optimization </a:t>
              </a:r>
              <a:r>
                <a:rPr lang="en-SG" sz="2000" dirty="0" smtClean="0"/>
                <a:t>supports efficient knowledge base search</a:t>
              </a:r>
              <a:endParaRPr lang="en-SG" sz="2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80108" y="1684749"/>
            <a:ext cx="4822279" cy="1755955"/>
            <a:chOff x="6780108" y="1684749"/>
            <a:chExt cx="4822279" cy="1755955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30" t="12127" r="11723" b="15130"/>
            <a:stretch/>
          </p:blipFill>
          <p:spPr>
            <a:xfrm>
              <a:off x="6780108" y="1684749"/>
              <a:ext cx="1699492" cy="1644074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8547307" y="1809488"/>
              <a:ext cx="30550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>
                  <a:solidFill>
                    <a:srgbClr val="C00000"/>
                  </a:solidFill>
                </a:rPr>
                <a:t>Conceptualizing concepts for other GEO data types </a:t>
              </a:r>
              <a:r>
                <a:rPr lang="en-SG" sz="2000" dirty="0" smtClean="0"/>
                <a:t>facilitates expansion of existing framework to support them</a:t>
              </a:r>
              <a:endParaRPr lang="en-SG" sz="2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791897" y="3796538"/>
            <a:ext cx="4822770" cy="1938992"/>
            <a:chOff x="6791897" y="3796538"/>
            <a:chExt cx="4822770" cy="1938992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1897" y="3817056"/>
              <a:ext cx="1629685" cy="1684586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798" y="4806746"/>
              <a:ext cx="652311" cy="656413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8559587" y="3796538"/>
              <a:ext cx="30550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 smtClean="0"/>
                <a:t>Approaches required to address issues related to </a:t>
              </a:r>
              <a:r>
                <a:rPr lang="en-SG" sz="2000" b="1" dirty="0" smtClean="0">
                  <a:solidFill>
                    <a:srgbClr val="C00000"/>
                  </a:solidFill>
                </a:rPr>
                <a:t>inconsistent, ambiguous and uncertain information </a:t>
              </a:r>
              <a:r>
                <a:rPr lang="en-SG" sz="2000" dirty="0" smtClean="0"/>
                <a:t>when performing relevance validation</a:t>
              </a:r>
              <a:endParaRPr lang="en-SG" sz="2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4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50"/>
            <a:ext cx="1051560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Gene Expression Omnibus (GEO)</a:t>
            </a:r>
            <a:endParaRPr lang="en-SG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802"/>
            <a:ext cx="10515600" cy="4908161"/>
          </a:xfrm>
        </p:spPr>
        <p:txBody>
          <a:bodyPr/>
          <a:lstStyle/>
          <a:p>
            <a:r>
              <a:rPr lang="en-SG" dirty="0" smtClean="0"/>
              <a:t>Usage of GEO:</a:t>
            </a:r>
          </a:p>
          <a:p>
            <a:pPr lvl="1"/>
            <a:r>
              <a:rPr lang="en-SG" b="1" dirty="0" smtClean="0">
                <a:solidFill>
                  <a:srgbClr val="C00000"/>
                </a:solidFill>
              </a:rPr>
              <a:t>Discovering function </a:t>
            </a:r>
            <a:r>
              <a:rPr lang="en-SG" dirty="0" smtClean="0"/>
              <a:t>of uncharacterized genes and genetic networks</a:t>
            </a:r>
          </a:p>
          <a:p>
            <a:pPr lvl="1"/>
            <a:r>
              <a:rPr lang="en-SG" b="1" dirty="0" smtClean="0">
                <a:solidFill>
                  <a:srgbClr val="C00000"/>
                </a:solidFill>
              </a:rPr>
              <a:t>Validating</a:t>
            </a:r>
            <a:r>
              <a:rPr lang="en-SG" dirty="0" smtClean="0"/>
              <a:t> interesting gene expression </a:t>
            </a:r>
            <a:r>
              <a:rPr lang="en-SG" b="1" dirty="0" smtClean="0">
                <a:solidFill>
                  <a:srgbClr val="C00000"/>
                </a:solidFill>
              </a:rPr>
              <a:t>trends</a:t>
            </a:r>
          </a:p>
          <a:p>
            <a:pPr lvl="1"/>
            <a:r>
              <a:rPr lang="en-SG" b="1" dirty="0" smtClean="0">
                <a:solidFill>
                  <a:srgbClr val="C00000"/>
                </a:solidFill>
              </a:rPr>
              <a:t>Substantiating</a:t>
            </a:r>
            <a:r>
              <a:rPr lang="en-SG" dirty="0" smtClean="0"/>
              <a:t> experimental </a:t>
            </a:r>
            <a:r>
              <a:rPr lang="en-SG" b="1" dirty="0" smtClean="0">
                <a:solidFill>
                  <a:srgbClr val="C00000"/>
                </a:solidFill>
              </a:rPr>
              <a:t>discussion</a:t>
            </a:r>
            <a:r>
              <a:rPr lang="en-SG" dirty="0" smtClean="0"/>
              <a:t> and </a:t>
            </a:r>
            <a:r>
              <a:rPr lang="en-SG" b="1" dirty="0" smtClean="0">
                <a:solidFill>
                  <a:srgbClr val="C00000"/>
                </a:solidFill>
              </a:rPr>
              <a:t>findings</a:t>
            </a:r>
          </a:p>
          <a:p>
            <a:pPr lvl="1"/>
            <a:r>
              <a:rPr lang="en-SG" b="1" dirty="0" smtClean="0">
                <a:solidFill>
                  <a:srgbClr val="C00000"/>
                </a:solidFill>
              </a:rPr>
              <a:t>Providing insights </a:t>
            </a:r>
            <a:r>
              <a:rPr lang="en-SG" dirty="0" smtClean="0"/>
              <a:t>to related fields (e.g. gene set analysis, cell-type composition analysis) through re-analysis and re-interpretation of GEO data</a:t>
            </a:r>
          </a:p>
          <a:p>
            <a:r>
              <a:rPr lang="en-SG" dirty="0" smtClean="0"/>
              <a:t>2 Interfaces for data retrieval: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5" y="4398561"/>
            <a:ext cx="5502639" cy="2046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20" y="4382763"/>
            <a:ext cx="5941180" cy="21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60" y="1259052"/>
            <a:ext cx="1621830" cy="1496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50"/>
            <a:ext cx="1051560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Challenges of GEO entries retrieval</a:t>
            </a:r>
            <a:endParaRPr lang="en-SG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957" y="2204102"/>
            <a:ext cx="1072873" cy="6004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430" y="1827098"/>
            <a:ext cx="988287" cy="10320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36297" y="2804591"/>
            <a:ext cx="136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Document</a:t>
            </a:r>
            <a:endParaRPr lang="en-SG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13034" y="2841107"/>
            <a:ext cx="96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User</a:t>
            </a:r>
            <a:endParaRPr lang="en-SG" sz="20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6917270" y="1556341"/>
            <a:ext cx="3284155" cy="1908489"/>
            <a:chOff x="6917270" y="2215907"/>
            <a:chExt cx="3284155" cy="190848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7270" y="2372714"/>
              <a:ext cx="1177419" cy="115964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078715" y="3516455"/>
              <a:ext cx="1369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Query</a:t>
              </a:r>
              <a:endParaRPr lang="en-SG" sz="20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6632" y="2215907"/>
              <a:ext cx="1707776" cy="1584758"/>
            </a:xfrm>
            <a:prstGeom prst="rect">
              <a:avLst/>
            </a:prstGeom>
          </p:spPr>
        </p:pic>
        <p:sp>
          <p:nvSpPr>
            <p:cNvPr id="19" name="Right Arrow 18"/>
            <p:cNvSpPr/>
            <p:nvPr/>
          </p:nvSpPr>
          <p:spPr>
            <a:xfrm rot="10800000">
              <a:off x="8125657" y="2774428"/>
              <a:ext cx="2075768" cy="4347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64057" y="3724286"/>
              <a:ext cx="1369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Interface</a:t>
              </a:r>
              <a:endParaRPr lang="en-SG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25876" y="1523638"/>
            <a:ext cx="3176791" cy="4376044"/>
            <a:chOff x="3425876" y="2183204"/>
            <a:chExt cx="3176791" cy="4376044"/>
          </a:xfrm>
        </p:grpSpPr>
        <p:sp>
          <p:nvSpPr>
            <p:cNvPr id="11" name="TextBox 10"/>
            <p:cNvSpPr txBox="1"/>
            <p:nvPr/>
          </p:nvSpPr>
          <p:spPr>
            <a:xfrm>
              <a:off x="4410985" y="3469518"/>
              <a:ext cx="1369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Matching</a:t>
              </a:r>
              <a:endParaRPr lang="en-SG" sz="2000" b="1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425876" y="2183204"/>
              <a:ext cx="3176791" cy="4376044"/>
              <a:chOff x="3425876" y="2183204"/>
              <a:chExt cx="3176791" cy="4376044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3425876" y="2773805"/>
                <a:ext cx="644577" cy="43471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ight Arrow 8"/>
              <p:cNvSpPr/>
              <p:nvPr/>
            </p:nvSpPr>
            <p:spPr>
              <a:xfrm rot="10800000">
                <a:off x="5958090" y="2790929"/>
                <a:ext cx="644577" cy="43471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1158" y="2183204"/>
                <a:ext cx="1381125" cy="1400175"/>
              </a:xfrm>
              <a:prstGeom prst="rect">
                <a:avLst/>
              </a:prstGeom>
            </p:spPr>
          </p:pic>
          <p:sp>
            <p:nvSpPr>
              <p:cNvPr id="21" name="Right Arrow 20"/>
              <p:cNvSpPr/>
              <p:nvPr/>
            </p:nvSpPr>
            <p:spPr>
              <a:xfrm rot="5400000">
                <a:off x="4555955" y="4138015"/>
                <a:ext cx="644577" cy="43471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5775" y="4751177"/>
                <a:ext cx="1621830" cy="1496593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501454" y="6159138"/>
                <a:ext cx="13692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b="1" dirty="0" smtClean="0"/>
                  <a:t>Results</a:t>
                </a:r>
                <a:endParaRPr lang="en-SG" sz="2000" b="1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59248" y="3548528"/>
            <a:ext cx="11273287" cy="3024171"/>
            <a:chOff x="459248" y="3548528"/>
            <a:chExt cx="11273287" cy="302417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64810" y="3548528"/>
              <a:ext cx="4967725" cy="302417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59248" y="3548528"/>
              <a:ext cx="360326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 smtClean="0"/>
                <a:t>Ambiguous nature of natural language used to describe query and document can result in </a:t>
              </a:r>
              <a:r>
                <a:rPr lang="en-SG" sz="2400" b="1" dirty="0" smtClean="0">
                  <a:solidFill>
                    <a:srgbClr val="C00000"/>
                  </a:solidFill>
                </a:rPr>
                <a:t>irrelevant results </a:t>
              </a:r>
              <a:r>
                <a:rPr lang="en-SG" sz="2400" dirty="0" smtClean="0"/>
                <a:t>during matching.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09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74950"/>
            <a:ext cx="11077730" cy="1193852"/>
          </a:xfrm>
        </p:spPr>
        <p:txBody>
          <a:bodyPr>
            <a:normAutofit fontScale="90000"/>
          </a:bodyPr>
          <a:lstStyle/>
          <a:p>
            <a:r>
              <a:rPr lang="en-SG" sz="4800" b="1" dirty="0" smtClean="0"/>
              <a:t>Technical Challenges Affecting Result Relevance</a:t>
            </a:r>
            <a:endParaRPr lang="en-SG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57" y="1379094"/>
            <a:ext cx="10374444" cy="2803161"/>
          </a:xfrm>
        </p:spPr>
        <p:txBody>
          <a:bodyPr/>
          <a:lstStyle/>
          <a:p>
            <a:r>
              <a:rPr lang="en-SG" dirty="0" smtClean="0">
                <a:solidFill>
                  <a:srgbClr val="0070C0"/>
                </a:solidFill>
              </a:rPr>
              <a:t>Generic English parsers perform poorly for named entity recognition on biomedical-related queries and documents</a:t>
            </a:r>
          </a:p>
          <a:p>
            <a:pPr lvl="1"/>
            <a:r>
              <a:rPr lang="en-SG" dirty="0" smtClean="0"/>
              <a:t>Biomedical terms contain </a:t>
            </a:r>
            <a:r>
              <a:rPr lang="en-SG" b="1" dirty="0" smtClean="0">
                <a:solidFill>
                  <a:srgbClr val="C00000"/>
                </a:solidFill>
              </a:rPr>
              <a:t>technical terminology </a:t>
            </a:r>
            <a:r>
              <a:rPr lang="en-SG" dirty="0" smtClean="0"/>
              <a:t>and </a:t>
            </a:r>
            <a:r>
              <a:rPr lang="en-SG" b="1" dirty="0" smtClean="0">
                <a:solidFill>
                  <a:srgbClr val="C00000"/>
                </a:solidFill>
              </a:rPr>
              <a:t>long complex noun phrases</a:t>
            </a:r>
          </a:p>
          <a:p>
            <a:pPr lvl="1"/>
            <a:r>
              <a:rPr lang="en-SG" dirty="0" smtClean="0"/>
              <a:t>Biomedical terms can be </a:t>
            </a:r>
            <a:r>
              <a:rPr lang="en-SG" b="1" dirty="0" smtClean="0">
                <a:solidFill>
                  <a:srgbClr val="C00000"/>
                </a:solidFill>
              </a:rPr>
              <a:t>abbreviated</a:t>
            </a:r>
            <a:r>
              <a:rPr lang="en-SG" dirty="0" smtClean="0"/>
              <a:t>, </a:t>
            </a:r>
            <a:r>
              <a:rPr lang="en-SG" b="1" dirty="0" smtClean="0">
                <a:solidFill>
                  <a:srgbClr val="C00000"/>
                </a:solidFill>
              </a:rPr>
              <a:t>contain common English words </a:t>
            </a:r>
            <a:r>
              <a:rPr lang="en-SG" dirty="0" smtClean="0"/>
              <a:t>and may even be </a:t>
            </a:r>
            <a:r>
              <a:rPr lang="en-SG" b="1" dirty="0" smtClean="0">
                <a:solidFill>
                  <a:srgbClr val="C00000"/>
                </a:solidFill>
              </a:rPr>
              <a:t>context dependent</a:t>
            </a:r>
          </a:p>
          <a:p>
            <a:pPr lvl="1"/>
            <a:r>
              <a:rPr lang="en-SG" dirty="0" smtClean="0"/>
              <a:t>Some biomedical terms may need to be </a:t>
            </a:r>
            <a:r>
              <a:rPr lang="en-SG" b="1" dirty="0" smtClean="0">
                <a:solidFill>
                  <a:srgbClr val="C00000"/>
                </a:solidFill>
              </a:rPr>
              <a:t>inferred from the metadata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557" y="4182256"/>
            <a:ext cx="10374444" cy="2178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rgbClr val="0070C0"/>
                </a:solidFill>
              </a:rPr>
              <a:t>Semantic similarity validation</a:t>
            </a:r>
          </a:p>
          <a:p>
            <a:pPr lvl="1"/>
            <a:r>
              <a:rPr lang="en-SG" b="1" dirty="0" smtClean="0">
                <a:solidFill>
                  <a:srgbClr val="C00000"/>
                </a:solidFill>
              </a:rPr>
              <a:t>Imperfect match </a:t>
            </a:r>
            <a:r>
              <a:rPr lang="en-SG" dirty="0" smtClean="0"/>
              <a:t>between parsed biomedical entities of query and document</a:t>
            </a:r>
          </a:p>
          <a:p>
            <a:pPr lvl="1"/>
            <a:r>
              <a:rPr lang="en-SG" dirty="0" smtClean="0"/>
              <a:t>Some existing biological ontologies and vocabularies </a:t>
            </a:r>
            <a:r>
              <a:rPr lang="en-SG" b="1" dirty="0" smtClean="0">
                <a:solidFill>
                  <a:srgbClr val="C00000"/>
                </a:solidFill>
              </a:rPr>
              <a:t>lack sufficient cross-links and content</a:t>
            </a:r>
            <a:r>
              <a:rPr lang="en-SG" dirty="0" smtClean="0"/>
              <a:t> to support semantic similarity evaluation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87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48040" y="1162752"/>
            <a:ext cx="3431233" cy="5528202"/>
            <a:chOff x="3048040" y="1162752"/>
            <a:chExt cx="3431233" cy="5528202"/>
          </a:xfrm>
        </p:grpSpPr>
        <p:grpSp>
          <p:nvGrpSpPr>
            <p:cNvPr id="28" name="Group 27"/>
            <p:cNvGrpSpPr/>
            <p:nvPr/>
          </p:nvGrpSpPr>
          <p:grpSpPr>
            <a:xfrm>
              <a:off x="3048040" y="1162752"/>
              <a:ext cx="3431233" cy="5528202"/>
              <a:chOff x="3048040" y="1162752"/>
              <a:chExt cx="3431233" cy="5528202"/>
            </a:xfrm>
          </p:grpSpPr>
          <p:sp>
            <p:nvSpPr>
              <p:cNvPr id="24" name="Explosion 1 23"/>
              <p:cNvSpPr/>
              <p:nvPr/>
            </p:nvSpPr>
            <p:spPr>
              <a:xfrm>
                <a:off x="3048040" y="1162752"/>
                <a:ext cx="2808664" cy="2049103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Explosion 1 24"/>
              <p:cNvSpPr/>
              <p:nvPr/>
            </p:nvSpPr>
            <p:spPr>
              <a:xfrm rot="5400000">
                <a:off x="3681791" y="3893473"/>
                <a:ext cx="2731555" cy="2863408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04477" y="3151004"/>
                <a:ext cx="2557047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Relevance</a:t>
                </a:r>
                <a:endParaRPr lang="en-US" sz="4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endParaRPr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8895" y="3214780"/>
              <a:ext cx="602017" cy="61032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74950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The Result Relevance Problem</a:t>
            </a:r>
            <a:endParaRPr lang="en-SG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302" y="5222699"/>
            <a:ext cx="5046825" cy="1373296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The goal of the search engine is to </a:t>
            </a:r>
            <a:r>
              <a:rPr lang="en-SG" b="1" dirty="0" smtClean="0">
                <a:solidFill>
                  <a:srgbClr val="C00000"/>
                </a:solidFill>
              </a:rPr>
              <a:t>return documents that are relevant to the query</a:t>
            </a:r>
            <a:r>
              <a:rPr lang="en-SG" dirty="0" smtClean="0"/>
              <a:t>.</a:t>
            </a:r>
            <a:endParaRPr lang="en-SG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7" y="1348317"/>
            <a:ext cx="1621830" cy="1496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278" y="2844910"/>
            <a:ext cx="162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Documents</a:t>
            </a:r>
            <a:endParaRPr lang="en-SG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62" y="2378081"/>
            <a:ext cx="891146" cy="49877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590406" y="1494269"/>
            <a:ext cx="8605672" cy="1332888"/>
            <a:chOff x="2590406" y="1494269"/>
            <a:chExt cx="8605672" cy="13328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1517" y="1533092"/>
              <a:ext cx="5594561" cy="129406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2590406" y="1747179"/>
              <a:ext cx="588489" cy="62285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46253" y="1494269"/>
              <a:ext cx="22935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Surrogates</a:t>
              </a:r>
            </a:p>
            <a:p>
              <a:r>
                <a:rPr lang="en-SG" sz="2000" b="1" dirty="0" smtClean="0"/>
                <a:t>(E.g., metadata of returned GEO dataset records)</a:t>
              </a:r>
              <a:endParaRPr lang="en-SG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0607" y="4457919"/>
            <a:ext cx="2235332" cy="1774840"/>
            <a:chOff x="340607" y="4457919"/>
            <a:chExt cx="2235332" cy="17748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2607" y="4457919"/>
              <a:ext cx="988287" cy="103201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0607" y="5524873"/>
              <a:ext cx="22353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User (Perceived information need)</a:t>
              </a:r>
              <a:endParaRPr lang="en-SG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16974" y="3924479"/>
            <a:ext cx="4035342" cy="2589194"/>
            <a:chOff x="2216974" y="3924479"/>
            <a:chExt cx="4035342" cy="258919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9861" y="4338363"/>
              <a:ext cx="1177419" cy="115964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281622" y="5498010"/>
              <a:ext cx="19706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Query (contains topic or subject of interest)</a:t>
              </a:r>
              <a:endParaRPr lang="en-SG" sz="2000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32817" y="4324589"/>
              <a:ext cx="1707776" cy="1584758"/>
            </a:xfrm>
            <a:prstGeom prst="rect">
              <a:avLst/>
            </a:prstGeom>
          </p:spPr>
        </p:pic>
        <p:sp>
          <p:nvSpPr>
            <p:cNvPr id="21" name="Right Arrow 20"/>
            <p:cNvSpPr/>
            <p:nvPr/>
          </p:nvSpPr>
          <p:spPr>
            <a:xfrm>
              <a:off x="2216974" y="4725174"/>
              <a:ext cx="2075768" cy="4347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71361" y="3924479"/>
              <a:ext cx="1369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Interface</a:t>
              </a:r>
              <a:endParaRPr lang="en-SG" sz="2000" b="1" dirty="0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6707512" y="2914613"/>
            <a:ext cx="5269530" cy="208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 smtClean="0"/>
              <a:t>Given a query and a set of documents, a search result is considered </a:t>
            </a:r>
            <a:r>
              <a:rPr lang="en-SG" b="1" dirty="0" smtClean="0">
                <a:solidFill>
                  <a:srgbClr val="FF0000"/>
                </a:solidFill>
              </a:rPr>
              <a:t>relevant</a:t>
            </a:r>
            <a:r>
              <a:rPr lang="en-SG" dirty="0" smtClean="0"/>
              <a:t> if its </a:t>
            </a:r>
            <a:r>
              <a:rPr lang="en-SG" b="1" dirty="0" smtClean="0">
                <a:solidFill>
                  <a:srgbClr val="0070C0"/>
                </a:solidFill>
              </a:rPr>
              <a:t>surrogate has topic(s) that is semantically similar to that of the query</a:t>
            </a:r>
            <a:r>
              <a:rPr lang="en-SG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70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6" y="1096997"/>
            <a:ext cx="8839200" cy="5286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74950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err="1" smtClean="0"/>
              <a:t>ArcheGEO</a:t>
            </a:r>
            <a:r>
              <a:rPr lang="en-SG" sz="4800" b="1" dirty="0" smtClean="0"/>
              <a:t> Architecture</a:t>
            </a:r>
            <a:endParaRPr lang="en-SG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947" y="4807100"/>
            <a:ext cx="635834" cy="216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218" y="4788627"/>
            <a:ext cx="635834" cy="2167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200" y="3500993"/>
            <a:ext cx="635834" cy="21672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07270" y="3619005"/>
            <a:ext cx="2737388" cy="2294648"/>
            <a:chOff x="207270" y="3619005"/>
            <a:chExt cx="2737388" cy="2294648"/>
          </a:xfrm>
        </p:grpSpPr>
        <p:sp>
          <p:nvSpPr>
            <p:cNvPr id="7" name="Line Callout 2 6"/>
            <p:cNvSpPr/>
            <p:nvPr/>
          </p:nvSpPr>
          <p:spPr>
            <a:xfrm>
              <a:off x="207270" y="3619005"/>
              <a:ext cx="2737388" cy="1504363"/>
            </a:xfrm>
            <a:prstGeom prst="borderCallout2">
              <a:avLst>
                <a:gd name="adj1" fmla="val 73240"/>
                <a:gd name="adj2" fmla="val 103437"/>
                <a:gd name="adj3" fmla="val 73963"/>
                <a:gd name="adj4" fmla="val 111125"/>
                <a:gd name="adj5" fmla="val 104010"/>
                <a:gd name="adj6" fmla="val 127659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u="sng" dirty="0" smtClean="0">
                  <a:solidFill>
                    <a:schemeClr val="tx1"/>
                  </a:solidFill>
                </a:rPr>
                <a:t>Offline</a:t>
              </a:r>
              <a:r>
                <a:rPr lang="en-SG" b="1" dirty="0" smtClean="0">
                  <a:solidFill>
                    <a:schemeClr val="tx1"/>
                  </a:solidFill>
                </a:rPr>
                <a:t>: </a:t>
              </a:r>
              <a:r>
                <a:rPr lang="en-SG" b="1" dirty="0" smtClean="0">
                  <a:solidFill>
                    <a:schemeClr val="tx1"/>
                  </a:solidFill>
                </a:rPr>
                <a:t>Pre-processing </a:t>
              </a:r>
              <a:r>
                <a:rPr lang="en-SG" b="1" dirty="0" smtClean="0">
                  <a:solidFill>
                    <a:schemeClr val="tx1"/>
                  </a:solidFill>
                </a:rPr>
                <a:t>of controlled vocabularies and GEO dataset (GDS) </a:t>
              </a:r>
              <a:r>
                <a:rPr lang="en-SG" b="1" dirty="0" smtClean="0">
                  <a:solidFill>
                    <a:schemeClr val="tx1"/>
                  </a:solidFill>
                </a:rPr>
                <a:t>metadata. PostgreSQL</a:t>
              </a:r>
              <a:r>
                <a:rPr lang="en-SG" b="1" dirty="0">
                  <a:solidFill>
                    <a:schemeClr val="tx1"/>
                  </a:solidFill>
                </a:rPr>
                <a:t> </a:t>
              </a:r>
              <a:r>
                <a:rPr lang="en-SG" b="1" dirty="0" smtClean="0">
                  <a:solidFill>
                    <a:schemeClr val="tx1"/>
                  </a:solidFill>
                </a:rPr>
                <a:t>is used to store the data.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86" y="5215394"/>
              <a:ext cx="728099" cy="6982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76321" y="5373826"/>
              <a:ext cx="1621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Python 3.8</a:t>
              </a:r>
              <a:endParaRPr lang="en-SG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28566" y="638250"/>
            <a:ext cx="2581711" cy="1304379"/>
            <a:chOff x="9528566" y="638250"/>
            <a:chExt cx="2581711" cy="1304379"/>
          </a:xfrm>
        </p:grpSpPr>
        <p:sp>
          <p:nvSpPr>
            <p:cNvPr id="9" name="Line Callout 2 8"/>
            <p:cNvSpPr/>
            <p:nvPr/>
          </p:nvSpPr>
          <p:spPr>
            <a:xfrm>
              <a:off x="9550400" y="1268802"/>
              <a:ext cx="2312213" cy="673827"/>
            </a:xfrm>
            <a:prstGeom prst="borderCallout2">
              <a:avLst>
                <a:gd name="adj1" fmla="val 104316"/>
                <a:gd name="adj2" fmla="val 20770"/>
                <a:gd name="adj3" fmla="val 123889"/>
                <a:gd name="adj4" fmla="val 20698"/>
                <a:gd name="adj5" fmla="val 171255"/>
                <a:gd name="adj6" fmla="val -14637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u="sng" dirty="0" smtClean="0">
                  <a:solidFill>
                    <a:schemeClr val="tx1"/>
                  </a:solidFill>
                </a:rPr>
                <a:t>Online</a:t>
              </a:r>
              <a:r>
                <a:rPr lang="en-SG" b="1" dirty="0" smtClean="0">
                  <a:solidFill>
                    <a:schemeClr val="tx1"/>
                  </a:solidFill>
                </a:rPr>
                <a:t>: Performs relevance validation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8566" y="663554"/>
              <a:ext cx="580602" cy="51934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21669" y="638250"/>
              <a:ext cx="1988608" cy="544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502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Offline Pipeline: Vocabulary </a:t>
            </a:r>
            <a:r>
              <a:rPr lang="en-SG" sz="4800" b="1" dirty="0" err="1" smtClean="0"/>
              <a:t>Preprocessor</a:t>
            </a:r>
            <a:endParaRPr lang="en-SG" sz="4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79" y="3192946"/>
            <a:ext cx="6286500" cy="1733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81" y="1652813"/>
            <a:ext cx="9404350" cy="276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17" y="4553403"/>
            <a:ext cx="7689850" cy="20764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292436" y="4202545"/>
            <a:ext cx="1320800" cy="544946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47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57" y="147121"/>
            <a:ext cx="11077730" cy="1193852"/>
          </a:xfrm>
        </p:spPr>
        <p:txBody>
          <a:bodyPr>
            <a:normAutofit/>
          </a:bodyPr>
          <a:lstStyle/>
          <a:p>
            <a:r>
              <a:rPr lang="en-SG" sz="4800" b="1" dirty="0" smtClean="0"/>
              <a:t>Offline Pipeline: Metadata Processor</a:t>
            </a:r>
            <a:endParaRPr lang="en-SG" sz="4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7597" y="3262892"/>
            <a:ext cx="35865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b="1" u="sng" dirty="0" smtClean="0"/>
              <a:t>Disease synonym features: </a:t>
            </a:r>
            <a:r>
              <a:rPr lang="en-SG" b="1" dirty="0" smtClean="0">
                <a:solidFill>
                  <a:srgbClr val="0070C0"/>
                </a:solidFill>
              </a:rPr>
              <a:t>UMLS IDs (</a:t>
            </a:r>
            <a:r>
              <a:rPr lang="en-SG" b="1" dirty="0" err="1" smtClean="0">
                <a:solidFill>
                  <a:srgbClr val="0070C0"/>
                </a:solidFill>
              </a:rPr>
              <a:t>ScispaCy</a:t>
            </a:r>
            <a:r>
              <a:rPr lang="en-SG" b="1" dirty="0" smtClean="0">
                <a:solidFill>
                  <a:srgbClr val="0070C0"/>
                </a:solidFill>
              </a:rPr>
              <a:t>) links to </a:t>
            </a:r>
            <a:r>
              <a:rPr lang="en-SG" b="1" dirty="0" err="1" smtClean="0">
                <a:solidFill>
                  <a:srgbClr val="0070C0"/>
                </a:solidFill>
              </a:rPr>
              <a:t>NCIt</a:t>
            </a:r>
            <a:r>
              <a:rPr lang="en-SG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b="1" u="sng" dirty="0" smtClean="0"/>
              <a:t>Organism &amp; anatomy features: </a:t>
            </a:r>
            <a:r>
              <a:rPr lang="en-SG" b="1" dirty="0" smtClean="0">
                <a:solidFill>
                  <a:srgbClr val="0070C0"/>
                </a:solidFill>
              </a:rPr>
              <a:t>link to </a:t>
            </a:r>
            <a:r>
              <a:rPr lang="en-SG" b="1" dirty="0" err="1" smtClean="0">
                <a:solidFill>
                  <a:srgbClr val="0070C0"/>
                </a:solidFill>
              </a:rPr>
              <a:t>NCIt</a:t>
            </a:r>
            <a:r>
              <a:rPr lang="en-SG" b="1" dirty="0" smtClean="0">
                <a:solidFill>
                  <a:srgbClr val="0070C0"/>
                </a:solidFill>
              </a:rPr>
              <a:t> by looking for exact matches between features and synonyms of entries.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b="1" u="sng" dirty="0" smtClean="0"/>
              <a:t>Cell line feature:</a:t>
            </a:r>
            <a:r>
              <a:rPr lang="en-SG" b="1" dirty="0" smtClean="0"/>
              <a:t> </a:t>
            </a:r>
            <a:r>
              <a:rPr lang="en-SG" b="1" dirty="0" smtClean="0">
                <a:solidFill>
                  <a:srgbClr val="0070C0"/>
                </a:solidFill>
              </a:rPr>
              <a:t>link to </a:t>
            </a:r>
            <a:r>
              <a:rPr lang="en-SG" b="1" dirty="0" err="1" smtClean="0">
                <a:solidFill>
                  <a:srgbClr val="0070C0"/>
                </a:solidFill>
              </a:rPr>
              <a:t>Cellosaurus</a:t>
            </a:r>
            <a:r>
              <a:rPr lang="en-SG" b="1" dirty="0" smtClean="0">
                <a:solidFill>
                  <a:srgbClr val="0070C0"/>
                </a:solidFill>
              </a:rPr>
              <a:t> entry if at least one token matches at least one cell line synonym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63" y="2889538"/>
            <a:ext cx="4826000" cy="227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14" y="4339359"/>
            <a:ext cx="2044700" cy="6731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56302" y="1474857"/>
            <a:ext cx="8003812" cy="3466583"/>
            <a:chOff x="756302" y="1474857"/>
            <a:chExt cx="8003812" cy="346658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214" y="3493640"/>
              <a:ext cx="4406900" cy="1447800"/>
            </a:xfrm>
            <a:prstGeom prst="rect">
              <a:avLst/>
            </a:prstGeom>
          </p:spPr>
        </p:pic>
        <p:sp>
          <p:nvSpPr>
            <p:cNvPr id="15" name="Line Callout 2 14"/>
            <p:cNvSpPr/>
            <p:nvPr/>
          </p:nvSpPr>
          <p:spPr>
            <a:xfrm>
              <a:off x="756302" y="1474857"/>
              <a:ext cx="4805040" cy="1063949"/>
            </a:xfrm>
            <a:prstGeom prst="borderCallout2">
              <a:avLst>
                <a:gd name="adj1" fmla="val 56759"/>
                <a:gd name="adj2" fmla="val 102221"/>
                <a:gd name="adj3" fmla="val 56117"/>
                <a:gd name="adj4" fmla="val 106513"/>
                <a:gd name="adj5" fmla="val 202265"/>
                <a:gd name="adj6" fmla="val 115777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 smtClean="0">
                  <a:solidFill>
                    <a:schemeClr val="tx1"/>
                  </a:solidFill>
                </a:rPr>
                <a:t>Utilizes BC5CDR model to extract features of disease synonyms and JNLPBA model to extract features of cell lines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951" y="3243919"/>
            <a:ext cx="3937000" cy="239395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88507" y="3947665"/>
            <a:ext cx="6243980" cy="2607829"/>
            <a:chOff x="3888507" y="3947665"/>
            <a:chExt cx="6243980" cy="260782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8939" y="3947665"/>
              <a:ext cx="4394200" cy="1987550"/>
            </a:xfrm>
            <a:prstGeom prst="rect">
              <a:avLst/>
            </a:prstGeom>
          </p:spPr>
        </p:pic>
        <p:sp>
          <p:nvSpPr>
            <p:cNvPr id="17" name="Line Callout 2 16"/>
            <p:cNvSpPr/>
            <p:nvPr/>
          </p:nvSpPr>
          <p:spPr>
            <a:xfrm>
              <a:off x="3888507" y="6222985"/>
              <a:ext cx="6243980" cy="332509"/>
            </a:xfrm>
            <a:prstGeom prst="borderCallout2">
              <a:avLst>
                <a:gd name="adj1" fmla="val -30738"/>
                <a:gd name="adj2" fmla="val 54790"/>
                <a:gd name="adj3" fmla="val -130361"/>
                <a:gd name="adj4" fmla="val 54830"/>
                <a:gd name="adj5" fmla="val -389145"/>
                <a:gd name="adj6" fmla="val 44987"/>
              </a:avLst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 smtClean="0">
                  <a:solidFill>
                    <a:schemeClr val="tx1"/>
                  </a:solidFill>
                </a:rPr>
                <a:t>Features annotated with </a:t>
              </a:r>
              <a:r>
                <a:rPr lang="en-SG" b="1" dirty="0" err="1" smtClean="0">
                  <a:solidFill>
                    <a:schemeClr val="tx1"/>
                  </a:solidFill>
                </a:rPr>
                <a:t>NCIt</a:t>
              </a:r>
              <a:r>
                <a:rPr lang="en-SG" b="1" dirty="0" smtClean="0">
                  <a:solidFill>
                    <a:schemeClr val="tx1"/>
                  </a:solidFill>
                </a:rPr>
                <a:t> and </a:t>
              </a:r>
              <a:r>
                <a:rPr lang="en-SG" b="1" dirty="0" err="1" smtClean="0">
                  <a:solidFill>
                    <a:schemeClr val="tx1"/>
                  </a:solidFill>
                </a:rPr>
                <a:t>Cellosaurus</a:t>
              </a:r>
              <a:r>
                <a:rPr lang="en-SG" b="1" dirty="0" smtClean="0">
                  <a:solidFill>
                    <a:schemeClr val="tx1"/>
                  </a:solidFill>
                </a:rPr>
                <a:t> identifiers. 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2 13"/>
          <p:cNvSpPr/>
          <p:nvPr/>
        </p:nvSpPr>
        <p:spPr>
          <a:xfrm>
            <a:off x="6636039" y="1147548"/>
            <a:ext cx="4721296" cy="1407696"/>
          </a:xfrm>
          <a:prstGeom prst="borderCallout2">
            <a:avLst>
              <a:gd name="adj1" fmla="val 105094"/>
              <a:gd name="adj2" fmla="val 54023"/>
              <a:gd name="adj3" fmla="val 128154"/>
              <a:gd name="adj4" fmla="val 53855"/>
              <a:gd name="adj5" fmla="val 197644"/>
              <a:gd name="adj6" fmla="val 44801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u="sng" dirty="0" smtClean="0">
                <a:solidFill>
                  <a:schemeClr val="tx1"/>
                </a:solidFill>
              </a:rPr>
              <a:t>Different information </a:t>
            </a:r>
            <a:r>
              <a:rPr lang="en-SG" b="1" u="sng" dirty="0" err="1" smtClean="0">
                <a:solidFill>
                  <a:schemeClr val="tx1"/>
                </a:solidFill>
              </a:rPr>
              <a:t>granuality</a:t>
            </a:r>
            <a:r>
              <a:rPr lang="en-SG" b="1" dirty="0" smtClean="0">
                <a:solidFill>
                  <a:schemeClr val="tx1"/>
                </a:solidFill>
              </a:rPr>
              <a:t>: Title-derived features stored separately from summary-derived </a:t>
            </a:r>
            <a:r>
              <a:rPr lang="en-SG" b="1" dirty="0" smtClean="0">
                <a:solidFill>
                  <a:schemeClr val="tx1"/>
                </a:solidFill>
              </a:rPr>
              <a:t>feature. </a:t>
            </a:r>
            <a:r>
              <a:rPr lang="en-SG" b="1" dirty="0" smtClean="0">
                <a:solidFill>
                  <a:srgbClr val="0070C0"/>
                </a:solidFill>
              </a:rPr>
              <a:t>Summary deemed less important as additional description that enrich topics adds additional noise.</a:t>
            </a:r>
            <a:endParaRPr lang="en-SG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1673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Symbol</vt:lpstr>
      <vt:lpstr>Office Theme</vt:lpstr>
      <vt:lpstr>ArcheGEO: Improving Relevance of Gene Expression Omnibus Database Search Results</vt:lpstr>
      <vt:lpstr>Introduction</vt:lpstr>
      <vt:lpstr>Gene Expression Omnibus (GEO)</vt:lpstr>
      <vt:lpstr>Challenges of GEO entries retrieval</vt:lpstr>
      <vt:lpstr>Technical Challenges Affecting Result Relevance</vt:lpstr>
      <vt:lpstr>The Result Relevance Problem</vt:lpstr>
      <vt:lpstr>ArcheGEO Architecture</vt:lpstr>
      <vt:lpstr>Offline Pipeline: Vocabulary Preprocessor</vt:lpstr>
      <vt:lpstr>Offline Pipeline: Metadata Processor</vt:lpstr>
      <vt:lpstr>Online Pipeline</vt:lpstr>
      <vt:lpstr>Online Pipeline: Relevance Checker</vt:lpstr>
      <vt:lpstr>Graphical User Interface</vt:lpstr>
      <vt:lpstr>An Example: Human, Prostate and Ovarian Carcinoma</vt:lpstr>
      <vt:lpstr>Performance Study</vt:lpstr>
      <vt:lpstr>Exp 1: Metadata Structure-based Relevance Validation</vt:lpstr>
      <vt:lpstr>Exp 2: Effect of Disease-related Features</vt:lpstr>
      <vt:lpstr>Exp 3: Comparison with Benchmark Systems</vt:lpstr>
      <vt:lpstr>Related Work</vt:lpstr>
      <vt:lpstr>Related Work</vt:lpstr>
      <vt:lpstr>Open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ArcheGEO: Improving Relevance of Gene Expression Omnibus Database Search Results</dc:title>
  <dc:creator>Chua Huey Eng (Dr)</dc:creator>
  <cp:lastModifiedBy>Lab user</cp:lastModifiedBy>
  <cp:revision>138</cp:revision>
  <dcterms:created xsi:type="dcterms:W3CDTF">2021-10-18T06:55:44Z</dcterms:created>
  <dcterms:modified xsi:type="dcterms:W3CDTF">2021-10-20T09:41:34Z</dcterms:modified>
</cp:coreProperties>
</file>