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321" r:id="rId8"/>
    <p:sldId id="262" r:id="rId9"/>
    <p:sldId id="263" r:id="rId10"/>
    <p:sldId id="264" r:id="rId11"/>
    <p:sldId id="266" r:id="rId12"/>
    <p:sldId id="265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6" r:id="rId33"/>
    <p:sldId id="269" r:id="rId34"/>
    <p:sldId id="342" r:id="rId35"/>
    <p:sldId id="343" r:id="rId36"/>
    <p:sldId id="344" r:id="rId37"/>
    <p:sldId id="345" r:id="rId38"/>
    <p:sldId id="353" r:id="rId39"/>
    <p:sldId id="270" r:id="rId40"/>
    <p:sldId id="347" r:id="rId41"/>
    <p:sldId id="348" r:id="rId42"/>
    <p:sldId id="349" r:id="rId43"/>
    <p:sldId id="350" r:id="rId44"/>
    <p:sldId id="351" r:id="rId45"/>
    <p:sldId id="352" r:id="rId46"/>
    <p:sldId id="354" r:id="rId47"/>
    <p:sldId id="341" r:id="rId48"/>
    <p:sldId id="379" r:id="rId49"/>
    <p:sldId id="374" r:id="rId50"/>
    <p:sldId id="375" r:id="rId51"/>
    <p:sldId id="376" r:id="rId52"/>
    <p:sldId id="377" r:id="rId53"/>
    <p:sldId id="292" r:id="rId54"/>
    <p:sldId id="293" r:id="rId55"/>
    <p:sldId id="373" r:id="rId56"/>
    <p:sldId id="294" r:id="rId57"/>
    <p:sldId id="295" r:id="rId58"/>
    <p:sldId id="296" r:id="rId59"/>
    <p:sldId id="297" r:id="rId60"/>
    <p:sldId id="298" r:id="rId61"/>
    <p:sldId id="382" r:id="rId62"/>
    <p:sldId id="381" r:id="rId63"/>
    <p:sldId id="383" r:id="rId64"/>
    <p:sldId id="384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380" r:id="rId76"/>
    <p:sldId id="396" r:id="rId77"/>
    <p:sldId id="397" r:id="rId78"/>
    <p:sldId id="398" r:id="rId79"/>
    <p:sldId id="400" r:id="rId80"/>
    <p:sldId id="401" r:id="rId81"/>
    <p:sldId id="402" r:id="rId82"/>
    <p:sldId id="403" r:id="rId83"/>
    <p:sldId id="404" r:id="rId84"/>
    <p:sldId id="406" r:id="rId85"/>
    <p:sldId id="405" r:id="rId86"/>
    <p:sldId id="407" r:id="rId87"/>
    <p:sldId id="408" r:id="rId88"/>
    <p:sldId id="409" r:id="rId89"/>
    <p:sldId id="410" r:id="rId90"/>
    <p:sldId id="411" r:id="rId91"/>
    <p:sldId id="412" r:id="rId92"/>
    <p:sldId id="413" r:id="rId93"/>
    <p:sldId id="414" r:id="rId94"/>
    <p:sldId id="415" r:id="rId95"/>
    <p:sldId id="416" r:id="rId96"/>
    <p:sldId id="417" r:id="rId97"/>
    <p:sldId id="418" r:id="rId98"/>
    <p:sldId id="419" r:id="rId99"/>
    <p:sldId id="420" r:id="rId100"/>
    <p:sldId id="378" r:id="rId101"/>
    <p:sldId id="272" r:id="rId102"/>
    <p:sldId id="274" r:id="rId103"/>
    <p:sldId id="275" r:id="rId104"/>
    <p:sldId id="277" r:id="rId105"/>
    <p:sldId id="273" r:id="rId106"/>
    <p:sldId id="356" r:id="rId107"/>
    <p:sldId id="357" r:id="rId108"/>
    <p:sldId id="358" r:id="rId109"/>
    <p:sldId id="359" r:id="rId110"/>
    <p:sldId id="360" r:id="rId111"/>
    <p:sldId id="361" r:id="rId112"/>
    <p:sldId id="363" r:id="rId113"/>
    <p:sldId id="364" r:id="rId114"/>
    <p:sldId id="355" r:id="rId115"/>
    <p:sldId id="276" r:id="rId116"/>
    <p:sldId id="280" r:id="rId117"/>
    <p:sldId id="281" r:id="rId118"/>
    <p:sldId id="283" r:id="rId119"/>
    <p:sldId id="365" r:id="rId120"/>
    <p:sldId id="288" r:id="rId121"/>
    <p:sldId id="289" r:id="rId122"/>
    <p:sldId id="290" r:id="rId123"/>
    <p:sldId id="366" r:id="rId124"/>
    <p:sldId id="369" r:id="rId125"/>
    <p:sldId id="370" r:id="rId126"/>
    <p:sldId id="371" r:id="rId127"/>
    <p:sldId id="367" r:id="rId128"/>
    <p:sldId id="368" r:id="rId129"/>
    <p:sldId id="372" r:id="rId130"/>
    <p:sldId id="291" r:id="rId131"/>
    <p:sldId id="299" r:id="rId132"/>
    <p:sldId id="300" r:id="rId133"/>
    <p:sldId id="302" r:id="rId134"/>
    <p:sldId id="303" r:id="rId135"/>
    <p:sldId id="301" r:id="rId136"/>
    <p:sldId id="304" r:id="rId137"/>
    <p:sldId id="305" r:id="rId138"/>
    <p:sldId id="306" r:id="rId139"/>
    <p:sldId id="307" r:id="rId140"/>
    <p:sldId id="308" r:id="rId141"/>
    <p:sldId id="309" r:id="rId142"/>
    <p:sldId id="310" r:id="rId143"/>
    <p:sldId id="311" r:id="rId144"/>
    <p:sldId id="312" r:id="rId145"/>
    <p:sldId id="313" r:id="rId146"/>
    <p:sldId id="314" r:id="rId147"/>
    <p:sldId id="315" r:id="rId148"/>
    <p:sldId id="316" r:id="rId1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3" d="100"/>
          <a:sy n="173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150" Type="http://schemas.openxmlformats.org/officeDocument/2006/relationships/printerSettings" Target="printerSettings/printerSettings1.bin"/><Relationship Id="rId151" Type="http://schemas.openxmlformats.org/officeDocument/2006/relationships/presProps" Target="presProps.xml"/><Relationship Id="rId152" Type="http://schemas.openxmlformats.org/officeDocument/2006/relationships/viewProps" Target="viewProps.xml"/><Relationship Id="rId153" Type="http://schemas.openxmlformats.org/officeDocument/2006/relationships/theme" Target="theme/theme1.xml"/><Relationship Id="rId15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boolean.gitbooks.io/mostly-adequate-guide/content/ch3.html" TargetMode="Externa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5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Lesh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benlesh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8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Guaranteed future</a:t>
            </a:r>
          </a:p>
          <a:p>
            <a:r>
              <a:rPr lang="en-US" dirty="0" smtClean="0"/>
              <a:t>Single value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Multicast (caching)</a:t>
            </a:r>
          </a:p>
          <a:p>
            <a:r>
              <a:rPr lang="en-US" dirty="0" smtClean="0"/>
              <a:t>Eager (not lazy)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4129315" y="1690914"/>
            <a:ext cx="986971" cy="4934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3091544" y="2249714"/>
            <a:ext cx="986971" cy="4934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2666" y="5541387"/>
            <a:ext cx="63786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These two features can be a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544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… but this is an async type???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Beware: Sync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‘before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‘after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452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“before subscribe”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“next” “hello world”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“done”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“after subscribe”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83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allow synchronous 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events can be registered and triggered in the same job.</a:t>
            </a:r>
          </a:p>
          <a:p>
            <a:r>
              <a:rPr lang="en-US" dirty="0" smtClean="0"/>
              <a:t>Observables are just functions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behavior </a:t>
            </a:r>
            <a:br>
              <a:rPr lang="en-US" dirty="0" smtClean="0"/>
            </a:br>
            <a:r>
              <a:rPr lang="en-US" dirty="0" smtClean="0"/>
              <a:t>is determined by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myObservable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Rx.Observable</a:t>
            </a:r>
            <a:r>
              <a:rPr lang="en-US" sz="2000" dirty="0">
                <a:latin typeface="Consolas"/>
                <a:cs typeface="Consolas"/>
              </a:rPr>
              <a:t>((observer)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=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(id);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‘before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‘after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3064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examples/node/sync-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dirty="0" err="1" smtClean="0"/>
              <a:t>async.js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little vocabulary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6478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“side effect”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Code that updates state outside of it’s scope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state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fn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()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200" dirty="0" smtClean="0">
                <a:latin typeface="Consolas"/>
                <a:cs typeface="Consolas"/>
              </a:rPr>
              <a:t>state++;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// or even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fn2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()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‘wee’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672529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Rx, side effects can be added anywhere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Observable.of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).map(x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‘I am a side effect!’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200" dirty="0" smtClean="0">
                <a:latin typeface="Consolas"/>
                <a:cs typeface="Consolas"/>
              </a:rPr>
              <a:t> 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.subscribe(x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‘side effect’</a:t>
            </a:r>
            <a:r>
              <a:rPr lang="en-US" sz="2200" dirty="0">
                <a:latin typeface="Consolas"/>
                <a:cs typeface="Consolas"/>
              </a:rPr>
              <a:t>,</a:t>
            </a:r>
            <a:r>
              <a:rPr lang="en-US" sz="2200" dirty="0" smtClean="0">
                <a:latin typeface="Consolas"/>
                <a:cs typeface="Consolas"/>
              </a:rPr>
              <a:t> x))</a:t>
            </a:r>
          </a:p>
        </p:txBody>
      </p:sp>
    </p:spTree>
    <p:extLst>
      <p:ext uri="{BB962C8B-B14F-4D97-AF65-F5344CB8AC3E}">
        <p14:creationId xmlns:p14="http://schemas.microsoft.com/office/powerpoint/2010/main" val="290673149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generally, we use `do` or `subscribe` for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Observable.of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.do(() </a:t>
            </a:r>
            <a:r>
              <a:rPr lang="en-US" sz="22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console.log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en-US" sz="2200" dirty="0">
                <a:solidFill>
                  <a:srgbClr val="F79646"/>
                </a:solidFill>
                <a:latin typeface="Consolas"/>
                <a:cs typeface="Consolas"/>
              </a:rPr>
              <a:t>‘I am a side effect!’</a:t>
            </a:r>
            <a:r>
              <a:rPr lang="en-US" sz="22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.map(x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.subscribe(x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‘side effect’</a:t>
            </a:r>
            <a:r>
              <a:rPr lang="en-US" sz="2200" dirty="0">
                <a:latin typeface="Consolas"/>
                <a:cs typeface="Consolas"/>
              </a:rPr>
              <a:t>,</a:t>
            </a:r>
            <a:r>
              <a:rPr lang="en-US" sz="2200" dirty="0" smtClean="0">
                <a:latin typeface="Consolas"/>
                <a:cs typeface="Consolas"/>
              </a:rPr>
              <a:t> x))</a:t>
            </a:r>
          </a:p>
        </p:txBody>
      </p:sp>
    </p:spTree>
    <p:extLst>
      <p:ext uri="{BB962C8B-B14F-4D97-AF65-F5344CB8AC3E}">
        <p14:creationId xmlns:p14="http://schemas.microsoft.com/office/powerpoint/2010/main" val="95541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“Promise” to a future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Promises can’t be cancelled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5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Observable subscriber functions are also a valid place for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4BACC6"/>
                </a:solidFill>
                <a:latin typeface="Consolas"/>
                <a:cs typeface="Consolas"/>
              </a:rPr>
              <a:t>new</a:t>
            </a:r>
            <a:r>
              <a:rPr lang="en-US" sz="2200" dirty="0" smtClean="0">
                <a:latin typeface="Consolas"/>
                <a:cs typeface="Consolas"/>
              </a:rPr>
              <a:t> Observable((observer)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‘side effect!’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observer.next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‘hi’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observer.complete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2346739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a variable in an outer scope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Persisting data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DOM updates</a:t>
            </a:r>
          </a:p>
          <a:p>
            <a:r>
              <a:rPr lang="is-IS" dirty="0" smtClean="0"/>
              <a:t>… and many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0014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side effects</a:t>
            </a:r>
          </a:p>
          <a:p>
            <a:r>
              <a:rPr lang="en-US" dirty="0" smtClean="0"/>
              <a:t>Does not mutate input</a:t>
            </a:r>
          </a:p>
          <a:p>
            <a:r>
              <a:rPr lang="en-US" dirty="0" smtClean="0"/>
              <a:t>input determines output 100% of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751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“purity”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Caching results for performance gains later</a:t>
            </a:r>
            <a:r>
              <a:rPr lang="is-IS" dirty="0" smtClean="0"/>
              <a:t>… and many other reasons.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Recommended Reading: </a:t>
            </a:r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drboolean.gitbooks.io</a:t>
            </a:r>
            <a:r>
              <a:rPr lang="en-US" dirty="0">
                <a:hlinkClick r:id="rId2"/>
              </a:rPr>
              <a:t>/mostly-adequate-guide/content/ch3.html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6834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Cold </a:t>
            </a:r>
            <a:r>
              <a:rPr lang="en-US" dirty="0" err="1" smtClean="0"/>
              <a:t>vs</a:t>
            </a:r>
            <a:r>
              <a:rPr lang="en-US" dirty="0" smtClean="0"/>
              <a:t> Hot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… warm?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2310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are “cold” and “lazy”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000" dirty="0">
                <a:latin typeface="Consolas"/>
                <a:cs typeface="Consolas"/>
              </a:rPr>
              <a:t>starts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cold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Observable(observer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starts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>
                <a:solidFill>
                  <a:srgbClr val="9BBB59"/>
                </a:solidFill>
                <a:latin typeface="Consolas"/>
                <a:cs typeface="Consolas"/>
              </a:rPr>
              <a:t>// side effect to count starts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'hi'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500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cold.subscribe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cold.subscribe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</p:txBody>
      </p:sp>
    </p:spTree>
    <p:extLst>
      <p:ext uri="{BB962C8B-B14F-4D97-AF65-F5344CB8AC3E}">
        <p14:creationId xmlns:p14="http://schemas.microsoft.com/office/powerpoint/2010/main" val="93822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000" dirty="0" smtClean="0">
                <a:latin typeface="Consolas"/>
                <a:cs typeface="Consolas"/>
              </a:rPr>
              <a:t>starts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cold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Observable(observer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starts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// side effect to count starts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'hi'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500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5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= </a:t>
            </a:r>
            <a:r>
              <a:rPr lang="en-US" sz="2000" dirty="0" err="1" smtClean="0">
                <a:latin typeface="Consolas"/>
                <a:cs typeface="Consolas"/>
              </a:rPr>
              <a:t>cold.share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hot.subscribe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hot.subscribe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2562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exercises/node/cold-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dirty="0" err="1" smtClean="0"/>
              <a:t>hot.js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happened with the cold/sync observable???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(It synchronously completed the hot observable before the next subscription to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1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I’ll tell you the workaround,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 but first you need to know about Subjects....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code from being called unnecessarily</a:t>
            </a:r>
          </a:p>
          <a:p>
            <a:r>
              <a:rPr lang="en-US" dirty="0" smtClean="0"/>
              <a:t>Calls tear down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2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</a:p>
          <a:p>
            <a:r>
              <a:rPr lang="en-US" dirty="0" smtClean="0"/>
              <a:t>Register multiple observers</a:t>
            </a:r>
          </a:p>
          <a:p>
            <a:r>
              <a:rPr lang="en-US" dirty="0" smtClean="0"/>
              <a:t>Observer on one side</a:t>
            </a:r>
          </a:p>
          <a:p>
            <a:r>
              <a:rPr lang="en-US" dirty="0" smtClean="0"/>
              <a:t>Observable on the other</a:t>
            </a:r>
          </a:p>
          <a:p>
            <a:r>
              <a:rPr lang="en-US" dirty="0" smtClean="0"/>
              <a:t>No longer usable once closed</a:t>
            </a:r>
          </a:p>
        </p:txBody>
      </p:sp>
    </p:spTree>
    <p:extLst>
      <p:ext uri="{BB962C8B-B14F-4D97-AF65-F5344CB8AC3E}">
        <p14:creationId xmlns:p14="http://schemas.microsoft.com/office/powerpoint/2010/main" val="290830674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subject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subject.subscribe</a:t>
            </a:r>
            <a:r>
              <a:rPr lang="en-US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err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console.error</a:t>
            </a:r>
            <a:r>
              <a:rPr lang="en-US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()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console.info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‘done’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subject.complete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6392324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exercises/node/my-first-</a:t>
            </a:r>
            <a:r>
              <a:rPr lang="en-US" dirty="0" err="1" smtClean="0"/>
              <a:t>subject.js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0541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pass values through as an Observable</a:t>
            </a:r>
          </a:p>
          <a:p>
            <a:r>
              <a:rPr lang="en-US" dirty="0" smtClean="0"/>
              <a:t>Subjects multicast</a:t>
            </a:r>
          </a:p>
          <a:p>
            <a:r>
              <a:rPr lang="en-US" dirty="0" smtClean="0"/>
              <a:t>Once a Subject completes or errors, it’s silently unusable. (</a:t>
            </a:r>
            <a:r>
              <a:rPr lang="en-US" dirty="0" err="1" smtClean="0"/>
              <a:t>nexting</a:t>
            </a:r>
            <a:r>
              <a:rPr lang="en-US" dirty="0" smtClean="0"/>
              <a:t> ceases to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5691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Subjects can be used as Observers!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5560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 as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source </a:t>
            </a:r>
            <a:r>
              <a:rPr lang="en-US" sz="24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Observable.timer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.</a:t>
            </a:r>
            <a:r>
              <a:rPr lang="en-US" sz="2400" dirty="0" err="1" smtClean="0">
                <a:latin typeface="Consolas"/>
                <a:cs typeface="Consolas"/>
              </a:rPr>
              <a:t>mapTo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rgbClr val="F79646"/>
                </a:solidFill>
                <a:latin typeface="Consolas"/>
                <a:cs typeface="Consolas"/>
              </a:rPr>
              <a:t>‘hello there’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4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subject </a:t>
            </a:r>
            <a:r>
              <a:rPr lang="en-US" sz="24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4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4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subject.subscribe</a:t>
            </a:r>
            <a:r>
              <a:rPr lang="en-US" sz="2400" dirty="0" smtClean="0">
                <a:latin typeface="Consolas"/>
                <a:cs typeface="Consolas"/>
              </a:rPr>
              <a:t>(x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console.log</a:t>
            </a:r>
            <a:r>
              <a:rPr lang="en-US" sz="2400" dirty="0" smtClean="0">
                <a:latin typeface="Consolas"/>
                <a:cs typeface="Consolas"/>
              </a:rPr>
              <a:t>(x));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source.subscribe</a:t>
            </a:r>
            <a:r>
              <a:rPr lang="en-US" sz="2400" dirty="0" smtClean="0">
                <a:latin typeface="Consolas"/>
                <a:cs typeface="Consolas"/>
              </a:rPr>
              <a:t>(subject);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259808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exercises/node/subject-</a:t>
            </a:r>
            <a:r>
              <a:rPr lang="en-US" dirty="0" err="1" smtClean="0"/>
              <a:t>observer.js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32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Subjects: Two ways to unsubscribe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subscription.unsubscribe</a:t>
            </a:r>
            <a:r>
              <a:rPr lang="en-US" dirty="0" smtClean="0"/>
              <a:t>(): removes an individual observer from a subject, but the subject stays “alive”</a:t>
            </a:r>
          </a:p>
          <a:p>
            <a:r>
              <a:rPr lang="en-US" dirty="0" err="1" smtClean="0"/>
              <a:t>subject.unsubscribe</a:t>
            </a:r>
            <a:r>
              <a:rPr lang="en-US" dirty="0" smtClean="0"/>
              <a:t>(): removes all observers from subject, “killing” it. Subsequent subscriptions will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4651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exercises/node/subject-</a:t>
            </a:r>
            <a:r>
              <a:rPr lang="en-US" dirty="0" err="1" smtClean="0"/>
              <a:t>unsubscribe.js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625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Takeaway: Killing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are immutable</a:t>
            </a:r>
          </a:p>
          <a:p>
            <a:r>
              <a:rPr lang="en-US" dirty="0" smtClean="0"/>
              <a:t>Once they’re done, they’re done</a:t>
            </a:r>
            <a:endParaRPr lang="en-US" dirty="0"/>
          </a:p>
          <a:p>
            <a:r>
              <a:rPr lang="en-US" dirty="0" smtClean="0"/>
              <a:t>`complete` and `error` will kill a subject without causing future interactions to error</a:t>
            </a:r>
          </a:p>
          <a:p>
            <a:r>
              <a:rPr lang="en-US" dirty="0" smtClean="0"/>
              <a:t>`</a:t>
            </a:r>
            <a:r>
              <a:rPr lang="en-US" dirty="0" err="1" smtClean="0"/>
              <a:t>subject.unsubscribe</a:t>
            </a:r>
            <a:r>
              <a:rPr lang="en-US" dirty="0" smtClean="0"/>
              <a:t>()` will kill a subject and cause future interactions to error</a:t>
            </a:r>
          </a:p>
          <a:p>
            <a:r>
              <a:rPr lang="en-US" dirty="0" smtClean="0"/>
              <a:t>unsubscribing from subscriptions that consume the subject will not kill the subject</a:t>
            </a:r>
          </a:p>
        </p:txBody>
      </p:sp>
    </p:spTree>
    <p:extLst>
      <p:ext uri="{BB962C8B-B14F-4D97-AF65-F5344CB8AC3E}">
        <p14:creationId xmlns:p14="http://schemas.microsoft.com/office/powerpoint/2010/main" val="375483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032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RxJS</a:t>
            </a:r>
            <a:r>
              <a:rPr lang="en-US" dirty="0" smtClean="0"/>
              <a:t> 5, operators on Subjects return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subject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mapped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subject.map</a:t>
            </a:r>
            <a:r>
              <a:rPr lang="en-US" dirty="0" smtClean="0">
                <a:latin typeface="Consolas"/>
                <a:cs typeface="Consolas"/>
              </a:rPr>
              <a:t>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 x);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mapped.subscribe</a:t>
            </a:r>
            <a:r>
              <a:rPr lang="en-US" dirty="0" smtClean="0">
                <a:latin typeface="Consolas"/>
                <a:cs typeface="Consolas"/>
              </a:rPr>
              <a:t>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mapped.subscribe</a:t>
            </a:r>
            <a:r>
              <a:rPr lang="en-US" dirty="0">
                <a:latin typeface="Consolas"/>
                <a:cs typeface="Consolas"/>
              </a:rPr>
              <a:t>(x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console.log</a:t>
            </a:r>
            <a:r>
              <a:rPr lang="en-US" dirty="0">
                <a:latin typeface="Consolas"/>
                <a:cs typeface="Consolas"/>
              </a:rPr>
              <a:t>(x));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subject.complete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736306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Subjects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EVERYTHING!</a:t>
            </a:r>
          </a:p>
        </p:txBody>
      </p:sp>
    </p:spTree>
    <p:extLst>
      <p:ext uri="{BB962C8B-B14F-4D97-AF65-F5344CB8AC3E}">
        <p14:creationId xmlns:p14="http://schemas.microsoft.com/office/powerpoint/2010/main" val="311180570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Subjects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EVERYTHING!</a:t>
            </a:r>
          </a:p>
          <a:p>
            <a:r>
              <a:rPr lang="en-US" dirty="0" smtClean="0"/>
              <a:t>Multicasting</a:t>
            </a:r>
          </a:p>
          <a:p>
            <a:r>
              <a:rPr lang="en-US" dirty="0" smtClean="0"/>
              <a:t>As an adapter</a:t>
            </a:r>
          </a:p>
        </p:txBody>
      </p:sp>
    </p:spTree>
    <p:extLst>
      <p:ext uri="{BB962C8B-B14F-4D97-AF65-F5344CB8AC3E}">
        <p14:creationId xmlns:p14="http://schemas.microsoft.com/office/powerpoint/2010/main" val="91318128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(verb) to send data to multiple users across a computer network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4662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 subscription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Adds an observer to a list of observers to 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3368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`multicast` operator or some derivative</a:t>
            </a:r>
          </a:p>
          <a:p>
            <a:r>
              <a:rPr lang="en-US" dirty="0" smtClean="0"/>
              <a:t>`publish()`</a:t>
            </a:r>
          </a:p>
          <a:p>
            <a:r>
              <a:rPr lang="en-US" dirty="0" smtClean="0"/>
              <a:t>`</a:t>
            </a:r>
            <a:r>
              <a:rPr lang="en-US" dirty="0" err="1" smtClean="0"/>
              <a:t>publishReplay</a:t>
            </a:r>
            <a:r>
              <a:rPr lang="en-US" dirty="0" smtClean="0"/>
              <a:t>()`</a:t>
            </a:r>
          </a:p>
          <a:p>
            <a:r>
              <a:rPr lang="en-US" dirty="0" smtClean="0"/>
              <a:t>`share()`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2287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Tie source observable into `subject` and have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all subscribers to the returned observable register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on that subject.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sourceObservable.multicast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subscribe a few times</a:t>
            </a:r>
            <a:endParaRPr lang="en-US" sz="2000" dirty="0">
              <a:solidFill>
                <a:srgbClr val="9BBB59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calling `connect()` subscribes `subject` to the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`</a:t>
            </a:r>
            <a:r>
              <a:rPr lang="en-US" sz="2000" dirty="0" err="1" smtClean="0">
                <a:solidFill>
                  <a:srgbClr val="9BBB59"/>
                </a:solidFill>
                <a:latin typeface="Consolas"/>
                <a:cs typeface="Consolas"/>
              </a:rPr>
              <a:t>sourceObservable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` and makes it “live”</a:t>
            </a:r>
            <a:endParaRPr lang="en-US" sz="2000" dirty="0">
              <a:solidFill>
                <a:srgbClr val="9BBB59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28320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this really doing?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[LIVE CODE EXAMPLE]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725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“Cold”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subscription</a:t>
            </a:r>
          </a:p>
          <a:p>
            <a:pPr lvl="1"/>
            <a:r>
              <a:rPr lang="en-US" dirty="0" smtClean="0"/>
              <a:t>Create data producer</a:t>
            </a:r>
          </a:p>
          <a:p>
            <a:pPr lvl="1"/>
            <a:r>
              <a:rPr lang="en-US" dirty="0" smtClean="0"/>
              <a:t>Connect data producer to observer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unsubscription</a:t>
            </a:r>
            <a:endParaRPr lang="en-US" dirty="0" smtClean="0"/>
          </a:p>
          <a:p>
            <a:pPr lvl="1"/>
            <a:r>
              <a:rPr lang="en-US" dirty="0" smtClean="0"/>
              <a:t>Tear down data producer</a:t>
            </a:r>
          </a:p>
          <a:p>
            <a:r>
              <a:rPr lang="en-US" dirty="0" smtClean="0"/>
              <a:t>Don’t share data producer with other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673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Subscription closes over previously created data producer.</a:t>
            </a:r>
          </a:p>
          <a:p>
            <a:r>
              <a:rPr lang="en-US" dirty="0" err="1" smtClean="0"/>
              <a:t>unsubscription</a:t>
            </a:r>
            <a:r>
              <a:rPr lang="en-US" dirty="0" smtClean="0"/>
              <a:t> does not tear down data producer.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3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  <p:pic>
        <p:nvPicPr>
          <p:cNvPr id="4" name="react-rally-netflix-screen-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6790"/>
            <a:ext cx="3482442" cy="39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1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“Cold”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id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 smtClean="0">
                <a:latin typeface="Consolas"/>
                <a:cs typeface="Consolas"/>
              </a:rPr>
              <a:t>(()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latin typeface="Consolas"/>
                <a:cs typeface="Consolas"/>
              </a:rPr>
              <a:t>),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clearInterval</a:t>
            </a:r>
            <a:r>
              <a:rPr lang="en-US" sz="2000" dirty="0" smtClean="0">
                <a:latin typeface="Consolas"/>
                <a:cs typeface="Consolas"/>
              </a:rPr>
              <a:t>(id);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309619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handlers= [];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&gt;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handlers.forEach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fn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fn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</a:br>
            <a:endParaRPr lang="en-US" sz="2000" dirty="0" smtClean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handler = </a:t>
            </a:r>
            <a:r>
              <a:rPr lang="en-US" sz="2000" dirty="0">
                <a:latin typeface="Consolas"/>
                <a:cs typeface="Consolas"/>
              </a:rPr>
              <a:t>(x)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(x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handlers.push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index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handlers.indexOf</a:t>
            </a:r>
            <a:r>
              <a:rPr lang="en-US" sz="2000" dirty="0" smtClean="0">
                <a:latin typeface="Consolas"/>
                <a:cs typeface="Consolas"/>
              </a:rPr>
              <a:t>(handler);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if</a:t>
            </a:r>
            <a:r>
              <a:rPr lang="en-US" sz="2000" dirty="0" smtClean="0">
                <a:latin typeface="Consolas"/>
                <a:cs typeface="Consolas"/>
              </a:rPr>
              <a:t> (index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!==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-1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handlers.splice</a:t>
            </a:r>
            <a:r>
              <a:rPr lang="en-US" sz="2000" dirty="0" smtClean="0">
                <a:latin typeface="Consolas"/>
                <a:cs typeface="Consolas"/>
              </a:rPr>
              <a:t>(index,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945112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subject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&gt; </a:t>
            </a:r>
            <a:r>
              <a:rPr lang="en-US" sz="2000" dirty="0" err="1" smtClean="0">
                <a:latin typeface="Consolas"/>
                <a:cs typeface="Consolas"/>
              </a:rPr>
              <a:t>subject.next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</a:br>
            <a:endParaRPr lang="en-US" sz="2000" dirty="0" smtClean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(observer)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0002854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 now we don’t have teardown for the source!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275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id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 smtClean="0">
                <a:latin typeface="Consolas"/>
                <a:cs typeface="Consolas"/>
              </a:rPr>
              <a:t>(()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),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clearInterval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latin typeface="Consolas"/>
                <a:cs typeface="Consolas"/>
              </a:rPr>
              <a:t>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cold.subscribe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connectable;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615451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latin typeface="Consolas"/>
                <a:cs typeface="Consolas"/>
              </a:rPr>
              <a:t>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cold.subscribe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connectable;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537881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</a:t>
            </a:r>
            <a:r>
              <a:rPr lang="en-US" sz="2000" dirty="0" smtClean="0">
                <a:latin typeface="Consolas"/>
                <a:cs typeface="Consolas"/>
              </a:rPr>
              <a:t>).multicast(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2421155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</a:t>
            </a:r>
            <a:r>
              <a:rPr lang="en-US" sz="2000" dirty="0" smtClean="0">
                <a:latin typeface="Consolas"/>
                <a:cs typeface="Consolas"/>
              </a:rPr>
              <a:t>).publish();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9780484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Cold</a:t>
            </a:r>
          </a:p>
          <a:p>
            <a:pPr>
              <a:buFontTx/>
              <a:buChar char="-"/>
            </a:pPr>
            <a:r>
              <a:rPr lang="en-US" dirty="0" smtClean="0"/>
              <a:t>subscription creates producer</a:t>
            </a:r>
          </a:p>
          <a:p>
            <a:pPr>
              <a:buFontTx/>
              <a:buChar char="-"/>
            </a:pPr>
            <a:r>
              <a:rPr lang="en-US" dirty="0" smtClean="0"/>
              <a:t>unicast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Hot</a:t>
            </a:r>
          </a:p>
          <a:p>
            <a:pPr>
              <a:buFontTx/>
              <a:buChar char="-"/>
            </a:pPr>
            <a:r>
              <a:rPr lang="en-US" dirty="0" smtClean="0"/>
              <a:t>subscription wraps producer</a:t>
            </a:r>
          </a:p>
          <a:p>
            <a:pPr>
              <a:buFontTx/>
              <a:buChar char="-"/>
            </a:pPr>
            <a:r>
              <a:rPr lang="en-US" dirty="0" smtClean="0"/>
              <a:t>multicast</a:t>
            </a:r>
          </a:p>
        </p:txBody>
      </p:sp>
    </p:spTree>
    <p:extLst>
      <p:ext uri="{BB962C8B-B14F-4D97-AF65-F5344CB8AC3E}">
        <p14:creationId xmlns:p14="http://schemas.microsoft.com/office/powerpoint/2010/main" val="197642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act-rally-netflix-screen-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8672"/>
            <a:ext cx="3482442" cy="390858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70659" y="2837542"/>
            <a:ext cx="3675747" cy="11484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Get Down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4673" y="4972062"/>
            <a:ext cx="6650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Since you can’t cancel the previous promise,</a:t>
            </a:r>
          </a:p>
          <a:p>
            <a:pPr algn="ctr"/>
            <a:r>
              <a:rPr lang="en-US" sz="2800" dirty="0" smtClean="0"/>
              <a:t>you’re stuck processing the response</a:t>
            </a:r>
          </a:p>
          <a:p>
            <a:pPr algn="ctr"/>
            <a:r>
              <a:rPr lang="en-US" sz="2800" dirty="0" smtClean="0"/>
              <a:t>and somehow signaling “disinterest”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  <p:sp>
        <p:nvSpPr>
          <p:cNvPr id="5" name="Left Arrow 4"/>
          <p:cNvSpPr/>
          <p:nvPr/>
        </p:nvSpPr>
        <p:spPr>
          <a:xfrm>
            <a:off x="4756898" y="1511904"/>
            <a:ext cx="3689507" cy="113807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Here’s Daredevil!</a:t>
            </a:r>
            <a:endParaRPr lang="en-US" dirty="0"/>
          </a:p>
        </p:txBody>
      </p:sp>
      <p:pic>
        <p:nvPicPr>
          <p:cNvPr id="9" name="Picture 8" descr="Sad_panda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094" y="3684002"/>
            <a:ext cx="1394560" cy="139456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0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5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 better scenario</a:t>
            </a:r>
            <a:endParaRPr lang="en-US" sz="4000" dirty="0"/>
          </a:p>
        </p:txBody>
      </p:sp>
      <p:pic>
        <p:nvPicPr>
          <p:cNvPr id="8" name="react-rally-netflix-screen-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6790"/>
            <a:ext cx="3482442" cy="39085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0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0309" y="5187671"/>
            <a:ext cx="830566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Ideally, when we make a new request</a:t>
            </a:r>
          </a:p>
          <a:p>
            <a:pPr algn="ctr"/>
            <a:r>
              <a:rPr lang="en-US" sz="2400" dirty="0" smtClean="0"/>
              <a:t>we can abort the the old one</a:t>
            </a:r>
          </a:p>
          <a:p>
            <a:pPr algn="ctr"/>
            <a:r>
              <a:rPr lang="en-US" sz="2400" dirty="0" smtClean="0"/>
              <a:t>so it’s never handled and processed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 better scenario</a:t>
            </a:r>
            <a:endParaRPr lang="en-US" sz="4000" dirty="0"/>
          </a:p>
        </p:txBody>
      </p:sp>
      <p:pic>
        <p:nvPicPr>
          <p:cNvPr id="10" name="react-rally-netflix-screen-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8672"/>
            <a:ext cx="3482442" cy="390858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770659" y="2837542"/>
            <a:ext cx="3675747" cy="11484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Get Down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443396" y="1120338"/>
            <a:ext cx="1887358" cy="188735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2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  <p:bldLst>
      <p:bldP spid="8" grpId="0"/>
      <p:bldP spid="13" grpId="0" animBg="1"/>
      <p:bldP spid="14" grpId="0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want an </a:t>
            </a:r>
            <a:r>
              <a:rPr lang="en-US" dirty="0" err="1" smtClean="0"/>
              <a:t>async</a:t>
            </a:r>
            <a:r>
              <a:rPr lang="en-US" dirty="0" smtClean="0"/>
              <a:t> type with cancellation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are a </a:t>
            </a:r>
            <a:r>
              <a:rPr lang="en-US" u="sng" dirty="0" smtClean="0"/>
              <a:t>single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User Events (clicks, </a:t>
            </a:r>
            <a:r>
              <a:rPr lang="en-US" dirty="0" err="1" smtClean="0"/>
              <a:t>mousemoves</a:t>
            </a:r>
            <a:r>
              <a:rPr lang="en-US" dirty="0" smtClean="0"/>
              <a:t>, </a:t>
            </a:r>
            <a:r>
              <a:rPr lang="en-US" dirty="0" err="1" smtClean="0"/>
              <a:t>keyups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Sockets</a:t>
            </a:r>
          </a:p>
          <a:p>
            <a:r>
              <a:rPr lang="en-US" dirty="0" smtClean="0"/>
              <a:t>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RxJS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lodash</a:t>
            </a:r>
            <a:r>
              <a:rPr lang="en-US" dirty="0" smtClean="0"/>
              <a:t> for events”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0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want a type that can handle more than one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0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has a type for more than one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Iterable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419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iterable.iterator</a:t>
            </a:r>
            <a:r>
              <a:rPr lang="en-US" dirty="0" smtClean="0">
                <a:solidFill>
                  <a:srgbClr val="FFFFFF"/>
                </a:solidFill>
              </a:rPr>
              <a:t>() to get an iterator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iterator.next</a:t>
            </a:r>
            <a:r>
              <a:rPr lang="en-US" dirty="0" smtClean="0">
                <a:solidFill>
                  <a:srgbClr val="FFFFFF"/>
                </a:solidFill>
              </a:rPr>
              <a:t>() to get a result</a:t>
            </a: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result.value</a:t>
            </a:r>
            <a:r>
              <a:rPr lang="en-US" dirty="0" smtClean="0">
                <a:solidFill>
                  <a:srgbClr val="FFFFFF"/>
                </a:solidFill>
              </a:rPr>
              <a:t>: the value </a:t>
            </a:r>
            <a:r>
              <a:rPr lang="en-US" dirty="0" err="1" smtClean="0">
                <a:solidFill>
                  <a:srgbClr val="FFFFFF"/>
                </a:solidFill>
              </a:rPr>
              <a:t>yeilded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result.done</a:t>
            </a:r>
            <a:r>
              <a:rPr lang="en-US" dirty="0" smtClean="0">
                <a:solidFill>
                  <a:srgbClr val="FFFFFF"/>
                </a:solidFill>
              </a:rPr>
              <a:t>: whether or not it’s complete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errors are thrown during </a:t>
            </a:r>
            <a:r>
              <a:rPr lang="en-US" dirty="0" err="1" smtClean="0">
                <a:solidFill>
                  <a:srgbClr val="FFFFFF"/>
                </a:solidFill>
              </a:rPr>
              <a:t>iterator.next</a:t>
            </a:r>
            <a:r>
              <a:rPr lang="en-US" dirty="0" smtClean="0">
                <a:solidFill>
                  <a:srgbClr val="FFFFFF"/>
                </a:solidFill>
              </a:rPr>
              <a:t>() call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iterator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iterable.iterator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while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true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try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result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iterator.next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}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catch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(err)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handleError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(err);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if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result.done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break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doSomething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result.value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714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Iterables</a:t>
            </a:r>
            <a:r>
              <a:rPr lang="en-US" dirty="0" smtClean="0"/>
              <a:t> alone aren’t great for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Poll it?</a:t>
            </a:r>
          </a:p>
          <a:p>
            <a:pPr lvl="1"/>
            <a:r>
              <a:rPr lang="en-US" dirty="0" smtClean="0"/>
              <a:t>All sorts of problems </a:t>
            </a:r>
          </a:p>
          <a:p>
            <a:r>
              <a:rPr lang="en-US" dirty="0" smtClean="0"/>
              <a:t>Iterator of Promise: Have each value in your result be a promise.</a:t>
            </a:r>
          </a:p>
          <a:p>
            <a:pPr lvl="1"/>
            <a:r>
              <a:rPr lang="en-US" dirty="0" smtClean="0"/>
              <a:t>Good for backpressure</a:t>
            </a:r>
          </a:p>
          <a:p>
            <a:pPr lvl="1"/>
            <a:r>
              <a:rPr lang="en-US" dirty="0" smtClean="0"/>
              <a:t>But it allocates a promise for each value</a:t>
            </a:r>
            <a:br>
              <a:rPr lang="en-US" dirty="0" smtClean="0"/>
            </a:br>
            <a:r>
              <a:rPr lang="en-US" dirty="0" smtClean="0"/>
              <a:t>(imagine mouse move events)</a:t>
            </a:r>
          </a:p>
          <a:p>
            <a:pPr lvl="1"/>
            <a:r>
              <a:rPr lang="en-US" dirty="0" smtClean="0"/>
              <a:t>Not great for events where you don’t always need push/pull (e.g. </a:t>
            </a:r>
            <a:r>
              <a:rPr lang="en-US" dirty="0" err="1" smtClean="0"/>
              <a:t>WebSockets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2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turned inside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Instead a method to get a value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200" dirty="0" smtClean="0">
                <a:latin typeface="Consolas"/>
                <a:cs typeface="Consolas"/>
              </a:rPr>
              <a:t> result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iterator.next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200" dirty="0" smtClean="0">
                <a:latin typeface="Consolas"/>
                <a:cs typeface="Consolas"/>
              </a:rPr>
              <a:t>value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result.value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// do stuff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have a method that accepts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observer.next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(value)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do stuff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029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Instead of throwing errors when we call next()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5"/>
                </a:solidFill>
                <a:latin typeface="Consolas"/>
                <a:cs typeface="Consolas"/>
              </a:rPr>
              <a:t>try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let</a:t>
            </a:r>
            <a:r>
              <a:rPr lang="en-US" sz="2200" dirty="0" smtClean="0">
                <a:latin typeface="Consolas"/>
                <a:cs typeface="Consolas"/>
              </a:rPr>
              <a:t> result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iterator.next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 </a:t>
            </a:r>
            <a:r>
              <a:rPr lang="en-US" sz="2200" dirty="0" smtClean="0">
                <a:solidFill>
                  <a:srgbClr val="4BACC6"/>
                </a:solidFill>
                <a:latin typeface="Consolas"/>
                <a:cs typeface="Consolas"/>
              </a:rPr>
              <a:t>catch</a:t>
            </a:r>
            <a:r>
              <a:rPr lang="en-US" sz="2200" dirty="0" smtClean="0">
                <a:latin typeface="Consolas"/>
                <a:cs typeface="Consolas"/>
              </a:rPr>
              <a:t> (err) {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  // handle error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push errors to a method as they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observer.error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(err)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error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008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Instead of needing to check `done` on the result for completion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100" dirty="0" smtClean="0">
                <a:latin typeface="Consolas"/>
                <a:cs typeface="Consolas"/>
              </a:rPr>
              <a:t> result </a:t>
            </a:r>
            <a:r>
              <a:rPr lang="en-US" sz="21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100" dirty="0" smtClean="0">
                <a:latin typeface="Consolas"/>
                <a:cs typeface="Consolas"/>
              </a:rPr>
              <a:t> </a:t>
            </a:r>
            <a:r>
              <a:rPr lang="en-US" sz="2100" dirty="0" err="1" smtClean="0">
                <a:latin typeface="Consolas"/>
                <a:cs typeface="Consolas"/>
              </a:rPr>
              <a:t>iterator.next</a:t>
            </a:r>
            <a:r>
              <a:rPr lang="en-US" sz="21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5"/>
                </a:solidFill>
                <a:latin typeface="Consolas"/>
                <a:cs typeface="Consolas"/>
              </a:rPr>
              <a:t>if</a:t>
            </a:r>
            <a:r>
              <a:rPr lang="en-US" sz="2100" dirty="0" smtClean="0">
                <a:latin typeface="Consolas"/>
                <a:cs typeface="Consolas"/>
              </a:rPr>
              <a:t> (</a:t>
            </a:r>
            <a:r>
              <a:rPr lang="en-US" sz="2100" dirty="0" err="1" smtClean="0">
                <a:latin typeface="Consolas"/>
                <a:cs typeface="Consolas"/>
              </a:rPr>
              <a:t>result.done</a:t>
            </a:r>
            <a:r>
              <a:rPr lang="en-US" sz="21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100" dirty="0" smtClean="0">
                <a:latin typeface="Consolas"/>
                <a:cs typeface="Consolas"/>
              </a:rPr>
              <a:t>  </a:t>
            </a:r>
            <a:r>
              <a:rPr lang="en-US" sz="2100" dirty="0" smtClean="0">
                <a:solidFill>
                  <a:schemeClr val="accent3"/>
                </a:solidFill>
                <a:latin typeface="Consolas"/>
                <a:cs typeface="Consolas"/>
              </a:rPr>
              <a:t>// handle completion</a:t>
            </a:r>
            <a:endParaRPr lang="en-US" sz="2100" dirty="0">
              <a:solidFill>
                <a:schemeClr val="accent3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push completions to a method as they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observer.complete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error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635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observer 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8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next(value) { </a:t>
            </a:r>
            <a:r>
              <a:rPr lang="en-US" sz="2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value */</a:t>
            </a:r>
            <a:r>
              <a:rPr lang="en-US" sz="2800" dirty="0" smtClean="0">
                <a:latin typeface="Consolas"/>
                <a:cs typeface="Consolas"/>
              </a:rPr>
              <a:t> },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error(err) { </a:t>
            </a:r>
            <a:r>
              <a:rPr lang="en-US" sz="2800" dirty="0" smtClean="0">
                <a:solidFill>
                  <a:srgbClr val="9BBB59"/>
                </a:solidFill>
                <a:latin typeface="Consolas"/>
                <a:cs typeface="Consolas"/>
              </a:rPr>
              <a:t>/* handle error */</a:t>
            </a:r>
            <a:r>
              <a:rPr lang="en-US" sz="2800" dirty="0" smtClean="0">
                <a:latin typeface="Consolas"/>
                <a:cs typeface="Consolas"/>
              </a:rPr>
              <a:t> },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complete() { </a:t>
            </a:r>
            <a:r>
              <a:rPr lang="en-US" sz="2800" dirty="0" smtClean="0">
                <a:solidFill>
                  <a:srgbClr val="9BBB59"/>
                </a:solidFill>
                <a:latin typeface="Consolas"/>
                <a:cs typeface="Consolas"/>
              </a:rPr>
              <a:t>/* handle complete */</a:t>
            </a:r>
            <a:r>
              <a:rPr lang="en-US" sz="2800" dirty="0" smtClean="0">
                <a:latin typeface="Consolas"/>
                <a:cs typeface="Consolas"/>
              </a:rPr>
              <a:t> }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};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798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RxJS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lodash</a:t>
            </a:r>
            <a:r>
              <a:rPr lang="en-US" dirty="0" smtClean="0"/>
              <a:t> for </a:t>
            </a:r>
            <a:r>
              <a:rPr lang="en-US" dirty="0" err="1" smtClean="0"/>
              <a:t>async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3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-&gt;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a method that returns an iterator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iterator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iterable.iterator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have a method that accepts an observer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observable.observer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261" y="4852330"/>
            <a:ext cx="4556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observable.subscribe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302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 is the </a:t>
            </a:r>
            <a:br>
              <a:rPr lang="en-US" dirty="0" smtClean="0"/>
            </a:br>
            <a:r>
              <a:rPr lang="en-US" dirty="0" smtClean="0"/>
              <a:t>“dual” of </a:t>
            </a:r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allows us to push values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1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about cancellation?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That’s easier to show you if we look at how Observables are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7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Observable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3655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 it a subscriber function that gives you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{});</a:t>
            </a:r>
          </a:p>
        </p:txBody>
      </p:sp>
    </p:spTree>
    <p:extLst>
      <p:ext uri="{BB962C8B-B14F-4D97-AF65-F5344CB8AC3E}">
        <p14:creationId xmlns:p14="http://schemas.microsoft.com/office/powerpoint/2010/main" val="162035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`next` on the observer to emit values from your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5342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 `complete` to signal the observable is done successfully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9085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use `error` to signal a problem caused the observable to 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observer.error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 </a:t>
            </a:r>
            <a:r>
              <a:rPr lang="en-US" sz="2000" dirty="0" smtClean="0">
                <a:latin typeface="Consolas"/>
                <a:cs typeface="Consolas"/>
              </a:rPr>
              <a:t>Error(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‘sad things’</a:t>
            </a:r>
            <a:r>
              <a:rPr lang="en-US" sz="2000" dirty="0" smtClean="0"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988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lazy!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Remember: They won’t do anything until you subscribe!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99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Subscribe using the `subscribe`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5216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Async</a:t>
            </a:r>
            <a:r>
              <a:rPr lang="en-US" dirty="0" smtClean="0"/>
              <a:t> in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/>
              <a:t>U</a:t>
            </a:r>
            <a:r>
              <a:rPr lang="en-US" dirty="0" smtClean="0"/>
              <a:t>ser events (mouse, keyboard, touch,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Web sockets</a:t>
            </a:r>
          </a:p>
          <a:p>
            <a:r>
              <a:rPr lang="en-US" dirty="0" smtClean="0"/>
              <a:t>Workers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9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Provide `subscribe` with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next: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error: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complete: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0852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Subscribe using the `subscribe`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4821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1087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next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 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error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complete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examples/node/easy-as-123.js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34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number of values</a:t>
            </a:r>
          </a:p>
          <a:p>
            <a:r>
              <a:rPr lang="en-US" dirty="0" smtClean="0"/>
              <a:t>any amount of time</a:t>
            </a:r>
          </a:p>
          <a:p>
            <a:r>
              <a:rPr lang="en-US" dirty="0" smtClean="0"/>
              <a:t>lazy</a:t>
            </a:r>
          </a:p>
          <a:p>
            <a:r>
              <a:rPr lang="en-US" dirty="0" smtClean="0"/>
              <a:t>cancellable</a:t>
            </a:r>
          </a:p>
          <a:p>
            <a:r>
              <a:rPr lang="en-US" dirty="0" smtClean="0"/>
              <a:t>“sets” like </a:t>
            </a:r>
            <a:r>
              <a:rPr lang="en-US" dirty="0" err="1" smtClean="0"/>
              <a:t>iterables</a:t>
            </a:r>
            <a:endParaRPr lang="en-US" dirty="0" smtClean="0"/>
          </a:p>
          <a:p>
            <a:r>
              <a:rPr lang="en-US" dirty="0" smtClean="0"/>
              <a:t>push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5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2 -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44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(Just like </a:t>
            </a:r>
            <a:r>
              <a:rPr lang="en-US" dirty="0" err="1" smtClean="0"/>
              <a:t>Iterables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1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dealing with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</a:p>
          <a:p>
            <a:r>
              <a:rPr lang="en-US" dirty="0" smtClean="0"/>
              <a:t>promises</a:t>
            </a:r>
          </a:p>
          <a:p>
            <a:r>
              <a:rPr lang="en-US" dirty="0" smtClean="0"/>
              <a:t>observables</a:t>
            </a:r>
          </a:p>
          <a:p>
            <a:r>
              <a:rPr lang="en-US" dirty="0" smtClean="0"/>
              <a:t>generators, CSP and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78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Sets have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 that </a:t>
            </a:r>
            <a:r>
              <a:rPr lang="en-US" dirty="0" err="1" smtClean="0"/>
              <a:t>tranform</a:t>
            </a:r>
            <a:r>
              <a:rPr lang="en-US" dirty="0" smtClean="0"/>
              <a:t>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93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filter, map,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source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[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4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5</a:t>
            </a:r>
            <a:r>
              <a:rPr lang="en-US" sz="2000" dirty="0" smtClean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result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source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.filter(x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x %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.map(x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x +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‘!’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.reduce((state, x)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state +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‘&gt;’</a:t>
            </a:r>
            <a:r>
              <a:rPr lang="en-US" sz="2000" dirty="0" smtClean="0">
                <a:latin typeface="Consolas"/>
                <a:cs typeface="Consolas"/>
              </a:rPr>
              <a:t> + x,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(result);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“&gt;2!&gt;4!”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8974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exercises/node/array-</a:t>
            </a:r>
            <a:r>
              <a:rPr lang="en-US" dirty="0" err="1" smtClean="0"/>
              <a:t>methods.js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04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have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 on observable that return new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8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basic example</a:t>
            </a:r>
            <a:r>
              <a:rPr lang="is-IS" dirty="0" smtClean="0"/>
              <a:t>…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Observable.of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‘Ben’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.map(name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`Hello, ${name}`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.subscribe(x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455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exercises/node/operators-</a:t>
            </a:r>
            <a:r>
              <a:rPr lang="en-US" dirty="0" err="1" smtClean="0"/>
              <a:t>basic.js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6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anatomy of an operator (basically)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Observable.prototype.map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(project)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5"/>
                </a:solidFill>
                <a:latin typeface="Consolas"/>
                <a:cs typeface="Consolas"/>
              </a:rPr>
              <a:t>this</a:t>
            </a:r>
            <a:r>
              <a:rPr lang="en-US" sz="2000" dirty="0" err="1" smtClean="0">
                <a:latin typeface="Consolas"/>
                <a:cs typeface="Consolas"/>
              </a:rPr>
              <a:t>.subscribe</a:t>
            </a:r>
            <a:r>
              <a:rPr lang="en-US" sz="2000" dirty="0" smtClean="0">
                <a:latin typeface="Consolas"/>
                <a:cs typeface="Consolas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next(value) {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(project(value)); },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error(err) { </a:t>
            </a:r>
            <a:r>
              <a:rPr lang="en-US" sz="2000" dirty="0" err="1" smtClean="0">
                <a:latin typeface="Consolas"/>
                <a:cs typeface="Consolas"/>
              </a:rPr>
              <a:t>observer.error</a:t>
            </a:r>
            <a:r>
              <a:rPr lang="en-US" sz="2000" dirty="0" smtClean="0">
                <a:latin typeface="Consolas"/>
                <a:cs typeface="Consolas"/>
              </a:rPr>
              <a:t>(err); },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complete() {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})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3700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 new observable</a:t>
            </a:r>
          </a:p>
          <a:p>
            <a:r>
              <a:rPr lang="en-US" dirty="0" smtClean="0"/>
              <a:t>new observable creates an observer that does the “work” of the operator</a:t>
            </a:r>
          </a:p>
          <a:p>
            <a:r>
              <a:rPr lang="en-US" dirty="0" smtClean="0"/>
              <a:t>observer is linked to a destination observer “down stream”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dirty="0" smtClean="0">
                <a:latin typeface="Consolas"/>
                <a:cs typeface="Consolas"/>
              </a:rPr>
              <a:t> source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Observable.of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.filter(x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%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.map(x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 smtClean="0">
                <a:latin typeface="Consolas"/>
                <a:cs typeface="Consolas"/>
              </a:rPr>
              <a:t>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‘!!!’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0901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 new observable at each step</a:t>
            </a:r>
          </a:p>
          <a:p>
            <a:r>
              <a:rPr lang="en-US" dirty="0" smtClean="0"/>
              <a:t>Observables are lazy</a:t>
            </a:r>
          </a:p>
          <a:p>
            <a:r>
              <a:rPr lang="en-US" dirty="0" smtClean="0"/>
              <a:t>At subscription time, Observables tie an observer to a provider</a:t>
            </a:r>
          </a:p>
          <a:p>
            <a:r>
              <a:rPr lang="en-US" dirty="0" smtClean="0"/>
              <a:t>In an operator chain, the “provider” is the previous observable (subscription)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9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doSomething</a:t>
            </a:r>
            <a:r>
              <a:rPr lang="en-US" dirty="0" smtClean="0">
                <a:latin typeface="Consolas"/>
                <a:cs typeface="Consolas"/>
              </a:rPr>
              <a:t>(data);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8148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subscribe</a:t>
            </a:r>
          </a:p>
          <a:p>
            <a:pPr lvl="1"/>
            <a:r>
              <a:rPr lang="en-US" dirty="0" smtClean="0"/>
              <a:t>Sets up many observers and chains them together</a:t>
            </a:r>
          </a:p>
          <a:p>
            <a:pPr lvl="1"/>
            <a:r>
              <a:rPr lang="en-US" dirty="0" smtClean="0"/>
              <a:t>All the way up to the original source provider</a:t>
            </a:r>
          </a:p>
          <a:p>
            <a:pPr lvl="1"/>
            <a:r>
              <a:rPr lang="en-US" dirty="0" smtClean="0"/>
              <a:t>Ties it all to a single subscription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3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really just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set up chains of observers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087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408468" y="330328"/>
            <a:ext cx="4327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Chain of Observers</a:t>
            </a:r>
            <a:endParaRPr lang="en-US" sz="4200" dirty="0"/>
          </a:p>
        </p:txBody>
      </p:sp>
      <p:sp>
        <p:nvSpPr>
          <p:cNvPr id="70" name="TextBox 69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Observable.interval</a:t>
            </a:r>
            <a:r>
              <a:rPr lang="en-US" dirty="0" smtClean="0"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.subscribe(</a:t>
            </a:r>
            <a:r>
              <a:rPr lang="en-US" dirty="0" err="1" smtClean="0">
                <a:latin typeface="Consolas"/>
                <a:cs typeface="Consolas"/>
              </a:rPr>
              <a:t>nextFn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errorFn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completeFn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774954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283419" y="330328"/>
            <a:ext cx="4577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These are observers</a:t>
            </a:r>
            <a:endParaRPr lang="en-US" sz="4200" dirty="0"/>
          </a:p>
        </p:txBody>
      </p:sp>
      <p:sp>
        <p:nvSpPr>
          <p:cNvPr id="2" name="Down Arrow 1"/>
          <p:cNvSpPr/>
          <p:nvPr/>
        </p:nvSpPr>
        <p:spPr>
          <a:xfrm>
            <a:off x="1473760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3425851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5456348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7506215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Observable.interval</a:t>
            </a:r>
            <a:r>
              <a:rPr lang="en-US" dirty="0" smtClean="0"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.subscribe(</a:t>
            </a:r>
            <a:r>
              <a:rPr lang="en-US" dirty="0" err="1" smtClean="0">
                <a:latin typeface="Consolas"/>
                <a:cs typeface="Consolas"/>
              </a:rPr>
              <a:t>nextFn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errorFn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completeFn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51311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43802" y="330328"/>
            <a:ext cx="74564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One for the producer at the head</a:t>
            </a:r>
            <a:endParaRPr lang="en-US" sz="4200" dirty="0"/>
          </a:p>
        </p:txBody>
      </p:sp>
      <p:sp>
        <p:nvSpPr>
          <p:cNvPr id="2" name="Down Arrow 1"/>
          <p:cNvSpPr/>
          <p:nvPr/>
        </p:nvSpPr>
        <p:spPr>
          <a:xfrm>
            <a:off x="1473760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Observable.interval</a:t>
            </a:r>
            <a:r>
              <a:rPr lang="en-US" dirty="0" smtClean="0"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31608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476034" y="330328"/>
            <a:ext cx="61919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One for your filter operator </a:t>
            </a:r>
            <a:endParaRPr lang="en-US" sz="4200" dirty="0"/>
          </a:p>
        </p:txBody>
      </p:sp>
      <p:sp>
        <p:nvSpPr>
          <p:cNvPr id="41" name="Down Arrow 40"/>
          <p:cNvSpPr/>
          <p:nvPr/>
        </p:nvSpPr>
        <p:spPr>
          <a:xfrm>
            <a:off x="3425851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40614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12854" y="330328"/>
            <a:ext cx="61183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One for your map operator</a:t>
            </a:r>
            <a:endParaRPr lang="en-US" sz="4200" dirty="0"/>
          </a:p>
        </p:txBody>
      </p:sp>
      <p:sp>
        <p:nvSpPr>
          <p:cNvPr id="42" name="Down Arrow 41"/>
          <p:cNvSpPr/>
          <p:nvPr/>
        </p:nvSpPr>
        <p:spPr>
          <a:xfrm>
            <a:off x="5456348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155355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11106" y="330328"/>
            <a:ext cx="89218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One at the tail that wraps your handlers</a:t>
            </a:r>
            <a:endParaRPr lang="en-US" sz="4200" dirty="0"/>
          </a:p>
        </p:txBody>
      </p:sp>
      <p:sp>
        <p:nvSpPr>
          <p:cNvPr id="43" name="Down Arrow 42"/>
          <p:cNvSpPr/>
          <p:nvPr/>
        </p:nvSpPr>
        <p:spPr>
          <a:xfrm>
            <a:off x="7506215" y="2587714"/>
            <a:ext cx="367045" cy="5027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46375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4290" y="330328"/>
            <a:ext cx="77354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 producer </a:t>
            </a:r>
            <a:r>
              <a:rPr lang="en-US" sz="4200" dirty="0" err="1" smtClean="0"/>
              <a:t>nexts</a:t>
            </a:r>
            <a:r>
              <a:rPr lang="en-US" sz="4200" dirty="0" smtClean="0"/>
              <a:t> </a:t>
            </a:r>
            <a:r>
              <a:rPr lang="en-US" sz="4200" dirty="0" smtClean="0">
                <a:latin typeface="Consolas"/>
                <a:cs typeface="Consolas"/>
              </a:rPr>
              <a:t>0</a:t>
            </a:r>
            <a:r>
              <a:rPr lang="en-US" sz="4200" dirty="0" smtClean="0"/>
              <a:t> to the filter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038556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2185" y="330328"/>
            <a:ext cx="89996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 filter passes for </a:t>
            </a:r>
            <a:r>
              <a:rPr lang="en-US" sz="4200" dirty="0" smtClean="0">
                <a:latin typeface="Consolas"/>
                <a:cs typeface="Consolas"/>
              </a:rPr>
              <a:t>0</a:t>
            </a:r>
            <a:r>
              <a:rPr lang="en-US" sz="4200" dirty="0" smtClean="0">
                <a:latin typeface="Calibri"/>
                <a:cs typeface="Calibri"/>
              </a:rPr>
              <a:t> </a:t>
            </a:r>
            <a:r>
              <a:rPr lang="en-US" sz="4200" dirty="0" smtClean="0"/>
              <a:t>and </a:t>
            </a:r>
            <a:r>
              <a:rPr lang="en-US" sz="4200" dirty="0" err="1" smtClean="0"/>
              <a:t>nexts</a:t>
            </a:r>
            <a:r>
              <a:rPr lang="en-US" sz="4200" dirty="0" smtClean="0"/>
              <a:t> to map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036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((err, 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(err)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handleError</a:t>
            </a:r>
            <a:r>
              <a:rPr lang="en-US" dirty="0" smtClean="0">
                <a:latin typeface="Consolas"/>
                <a:cs typeface="Consolas"/>
              </a:rPr>
              <a:t>(err);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 </a:t>
            </a: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else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doSomething</a:t>
            </a:r>
            <a:r>
              <a:rPr lang="en-US" dirty="0" smtClean="0">
                <a:latin typeface="Consolas"/>
                <a:cs typeface="Consolas"/>
              </a:rPr>
              <a:t>(data);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366669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65951" y="330328"/>
            <a:ext cx="80121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 value is mapped and sent along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62309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22560" y="330328"/>
            <a:ext cx="8098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The value then hits the next handler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554332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320082" y="330328"/>
            <a:ext cx="65038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Next we’re sending along a 1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83239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94218" y="330328"/>
            <a:ext cx="83555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But the value 1 doesn’t pass the filter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90031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443973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5599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43930" y="3285327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00352" y="328455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69192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0111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178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1752714" y="3505162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0" idx="2"/>
          </p:cNvCxnSpPr>
          <p:nvPr/>
        </p:nvCxnSpPr>
        <p:spPr>
          <a:xfrm>
            <a:off x="3703633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98130" y="3413401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2642" y="3505162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76533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27452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5912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1760055" y="4120026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3710974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05471" y="4028265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9983" y="4120026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76533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27452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5912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8" idx="2"/>
          </p:cNvCxnSpPr>
          <p:nvPr/>
        </p:nvCxnSpPr>
        <p:spPr>
          <a:xfrm>
            <a:off x="1760055" y="474397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6"/>
            <a:endCxn id="29" idx="2"/>
          </p:cNvCxnSpPr>
          <p:nvPr/>
        </p:nvCxnSpPr>
        <p:spPr>
          <a:xfrm>
            <a:off x="3710974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05471" y="465221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49983" y="474397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506" y="3283791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2922" y="3895587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922" y="4510453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64058" y="330328"/>
            <a:ext cx="70159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s-IS" sz="4200" dirty="0" smtClean="0"/>
              <a:t>… so it’s not sent along to map.</a:t>
            </a:r>
            <a:endParaRPr lang="en-US" sz="4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05596" y="1372703"/>
            <a:ext cx="6057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.filter(x =&gt; x % 2 === 0)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.map(x =&gt; x + x)</a:t>
            </a:r>
          </a:p>
          <a:p>
            <a:r>
              <a:rPr lang="en-US" dirty="0">
                <a:solidFill>
                  <a:srgbClr val="595959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.subscribe(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dirty="0" smtClean="0">
                <a:solidFill>
                  <a:srgbClr val="595959"/>
                </a:solidFill>
                <a:latin typeface="Consolas"/>
                <a:cs typeface="Consolas"/>
              </a:rPr>
              <a:t>) </a:t>
            </a:r>
            <a:endParaRPr lang="en-US" dirty="0">
              <a:solidFill>
                <a:srgbClr val="59595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41321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3 – Error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64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Observers will no longer pass along values after: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hey receive an error</a:t>
            </a:r>
          </a:p>
          <a:p>
            <a:r>
              <a:rPr lang="en-US" dirty="0" smtClean="0"/>
              <a:t>they receive a completion</a:t>
            </a:r>
          </a:p>
          <a:p>
            <a:r>
              <a:rPr lang="en-US" dirty="0" smtClean="0"/>
              <a:t>the accompanying subscription is unsubscribed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633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that mean for error handling?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.map(x =&gt; {</a:t>
            </a:r>
          </a:p>
          <a:p>
            <a:r>
              <a:rPr lang="en-US" sz="2200" dirty="0" smtClean="0"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latin typeface="Consolas"/>
                <a:cs typeface="Consolas"/>
              </a:rPr>
              <a:t>haha</a:t>
            </a:r>
            <a:r>
              <a:rPr lang="en-US" sz="2200" dirty="0" smtClean="0"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return x;</a:t>
            </a:r>
            <a:endParaRPr lang="en-US" sz="2200" dirty="0">
              <a:latin typeface="Consolas"/>
              <a:cs typeface="Consolas"/>
            </a:endParaRPr>
          </a:p>
          <a:p>
            <a:r>
              <a:rPr lang="en-US" sz="2200" dirty="0" smtClean="0"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latin typeface="Consolas"/>
                <a:cs typeface="Consolas"/>
              </a:rPr>
              <a:t>nextFn</a:t>
            </a:r>
            <a:r>
              <a:rPr lang="en-US" sz="2200" dirty="0" smtClean="0">
                <a:latin typeface="Consolas"/>
                <a:cs typeface="Consolas"/>
              </a:rPr>
              <a:t>, </a:t>
            </a:r>
            <a:r>
              <a:rPr lang="en-US" sz="2200" dirty="0" err="1" smtClean="0">
                <a:latin typeface="Consolas"/>
                <a:cs typeface="Consolas"/>
              </a:rPr>
              <a:t>errorFn</a:t>
            </a:r>
            <a:r>
              <a:rPr lang="en-US" sz="2200" dirty="0" smtClean="0">
                <a:latin typeface="Consolas"/>
                <a:cs typeface="Consolas"/>
              </a:rPr>
              <a:t>, </a:t>
            </a:r>
            <a:r>
              <a:rPr lang="en-US" sz="2200" dirty="0" err="1" smtClean="0">
                <a:latin typeface="Consolas"/>
                <a:cs typeface="Consolas"/>
              </a:rPr>
              <a:t>completeFn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162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</a:t>
            </a:r>
            <a:r>
              <a:rPr lang="en-US" dirty="0" smtClean="0">
                <a:latin typeface="Consolas"/>
                <a:cs typeface="Consolas"/>
              </a:rPr>
              <a:t>0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.map(x =&gt; {</a:t>
            </a: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533128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</a:t>
            </a:r>
            <a:r>
              <a:rPr lang="en-US" dirty="0" smtClean="0">
                <a:latin typeface="Consolas"/>
                <a:cs typeface="Consolas"/>
              </a:rPr>
              <a:t>0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.map(x =&gt; {</a:t>
            </a:r>
          </a:p>
          <a:p>
            <a:r>
              <a:rPr lang="en-US" sz="2200" dirty="0" smtClean="0"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latin typeface="Consolas"/>
                <a:cs typeface="Consolas"/>
              </a:rPr>
              <a:t>haha</a:t>
            </a:r>
            <a:r>
              <a:rPr lang="en-US" sz="2200" dirty="0" smtClean="0"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return x;</a:t>
            </a:r>
            <a:endParaRPr lang="en-US" sz="2200" dirty="0">
              <a:latin typeface="Consolas"/>
              <a:cs typeface="Consolas"/>
            </a:endParaRPr>
          </a:p>
          <a:p>
            <a:r>
              <a:rPr lang="en-US" sz="2200" dirty="0" smtClean="0"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160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foo(data);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((data)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bar(</a:t>
            </a:r>
            <a:r>
              <a:rPr lang="en-US" dirty="0">
                <a:latin typeface="Consolas"/>
                <a:cs typeface="Consolas"/>
              </a:rPr>
              <a:t>data)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((data)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    </a:t>
            </a:r>
            <a:r>
              <a:rPr lang="en-US" dirty="0" err="1" smtClean="0">
                <a:latin typeface="Consolas"/>
                <a:cs typeface="Consolas"/>
              </a:rPr>
              <a:t>baz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77840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</a:t>
            </a:r>
            <a:r>
              <a:rPr lang="en-US" dirty="0" smtClean="0">
                <a:latin typeface="Consolas"/>
                <a:cs typeface="Consolas"/>
              </a:rPr>
              <a:t>0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.map(x =&gt; {</a:t>
            </a: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.subscribe(</a:t>
            </a:r>
            <a:r>
              <a:rPr lang="en-US" sz="2200" dirty="0" err="1" smtClean="0">
                <a:latin typeface="Consolas"/>
                <a:cs typeface="Consolas"/>
              </a:rPr>
              <a:t>nextFn</a:t>
            </a:r>
            <a:r>
              <a:rPr lang="en-US" sz="2200" dirty="0" smtClean="0">
                <a:latin typeface="Consolas"/>
                <a:cs typeface="Consolas"/>
              </a:rPr>
              <a:t>,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15796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</a:t>
            </a:r>
            <a:r>
              <a:rPr lang="en-US" dirty="0">
                <a:latin typeface="Consolas"/>
                <a:cs typeface="Consolas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.map(x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1496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throws in our map!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if (x === 1) throw new Error (‘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1496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… so the observer is rendered inert.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if (x === 1) throw new Error (‘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364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(that means nothing else can pass through it)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513136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71654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4733739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4555176" y="4733739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157653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348603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157653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78995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5972555"/>
            <a:ext cx="2618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4562517" y="5972555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51236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124164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573903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if (x === 1) throw new Error (‘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86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  <p:bldP spid="22" grpId="0" animBg="1"/>
      <p:bldP spid="23" grpId="0" animBg="1"/>
      <p:bldP spid="29" grpId="0"/>
      <p:bldP spid="30" grpId="0"/>
      <p:bldP spid="3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… and an error is signaled down the chain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5473" y="4513904"/>
            <a:ext cx="535885" cy="16703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8995" y="5256842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4562517" y="5348603"/>
            <a:ext cx="274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.map(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x =&gt; {</a:t>
            </a: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if (x === 1) throw new Error (‘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rgbClr val="595959"/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 }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1622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… and an error is signaled down the chain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2731" y="4513904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98912" y="4641978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06253" y="5256842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06253" y="5880794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0" y="1658987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Observable.interval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(1000)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.map(x =&gt; {</a:t>
            </a: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if (x === 1) throw new Error (‘</a:t>
            </a:r>
            <a:r>
              <a:rPr lang="en-US" sz="22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haha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’);</a:t>
            </a:r>
          </a:p>
          <a:p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return x;</a:t>
            </a:r>
            <a:endParaRPr lang="en-US" sz="22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})</a:t>
            </a:r>
          </a:p>
          <a:p>
            <a:r>
              <a:rPr lang="en-US" sz="2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 .subscribe(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nextFn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FFFFFF"/>
                </a:solidFill>
                <a:latin typeface="Consolas"/>
                <a:cs typeface="Consolas"/>
              </a:rPr>
              <a:t>errorFn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, </a:t>
            </a:r>
            <a:r>
              <a:rPr lang="en-US" sz="2200" dirty="0" err="1" smtClean="0">
                <a:solidFill>
                  <a:srgbClr val="595959"/>
                </a:solidFill>
                <a:latin typeface="Consolas"/>
                <a:cs typeface="Consolas"/>
              </a:rPr>
              <a:t>completeFn</a:t>
            </a:r>
            <a:r>
              <a:rPr lang="en-US" sz="2200" dirty="0" smtClean="0">
                <a:solidFill>
                  <a:srgbClr val="595959"/>
                </a:solidFill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8345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`catch`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 function that gives you and error and expects you to return an observable</a:t>
            </a:r>
          </a:p>
          <a:p>
            <a:r>
              <a:rPr lang="en-US" dirty="0" smtClean="0"/>
              <a:t>Very similar to promise `catch`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.map(</a:t>
            </a:r>
            <a:r>
              <a:rPr lang="en-US" sz="2000" dirty="0" err="1" smtClean="0">
                <a:latin typeface="Consolas"/>
                <a:cs typeface="Consolas"/>
              </a:rPr>
              <a:t>someFn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.catch(err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‘this is fine’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.subscribe(</a:t>
            </a:r>
            <a:r>
              <a:rPr lang="en-US" sz="2000" dirty="0" err="1" smtClean="0">
                <a:latin typeface="Consolas"/>
                <a:cs typeface="Consolas"/>
              </a:rPr>
              <a:t>nextFn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errorFn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completeFn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3273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catch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3930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834971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20111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5055574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3703633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27452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67043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3710974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27452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6294390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3710974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834203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445999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6060865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throw new Error(‘I hate ones!’);</a:t>
            </a:r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 smtClean="0"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latin typeface="Consolas"/>
                <a:cs typeface="Consolas"/>
              </a:rPr>
              <a:t>nextFn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errorFn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completeFn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040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the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3930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834971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963813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20111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5055574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3703633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27452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67043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3710974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27452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6294390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3710974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834203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445999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6060865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805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.then((data)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foo(data);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})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.then((data)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bar(data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>
                <a:solidFill>
                  <a:srgbClr val="4F81BD"/>
                </a:solidFill>
                <a:latin typeface="Consolas"/>
                <a:cs typeface="Consolas"/>
              </a:rPr>
              <a:t>return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.then((data)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baz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data)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38264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Uh oh</a:t>
            </a:r>
            <a:r>
              <a:rPr lang="is-IS" dirty="0" smtClean="0"/>
              <a:t>… error!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3930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0352" y="4834971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69192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20111" y="4963813"/>
            <a:ext cx="183522" cy="1835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752714" y="5055574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3703633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76533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27452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760055" y="5670438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3710974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76533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27452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1760055" y="6294390"/>
            <a:ext cx="1767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3710974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06" y="4834203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2922" y="5445999"/>
            <a:ext cx="66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922" y="6060865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.map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throw new Error(‘I hate ones!’);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712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 the error to `catch`,</a:t>
            </a:r>
            <a:br>
              <a:rPr lang="en-US" dirty="0" smtClean="0"/>
            </a:br>
            <a:r>
              <a:rPr lang="en-US" dirty="0" smtClean="0"/>
              <a:t>observers from this point and </a:t>
            </a:r>
            <a:br>
              <a:rPr lang="en-US" dirty="0" smtClean="0"/>
            </a:br>
            <a:r>
              <a:rPr lang="en-US" dirty="0" smtClean="0"/>
              <a:t>up are “dead”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27452" y="5578677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3710974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.catch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712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`catch` observer got an error, so it’s actually “dead” too.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.catch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8168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2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the error path in `catch` will map to a new Observable!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59120" y="5578677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.catch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err =&gt;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(2)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466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is subscribed to with an observer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.catch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err =&gt;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(2)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22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1" grpId="0" animBg="1"/>
      <p:bldP spid="1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Signaling a 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(2)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4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the next handler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subscribe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0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5599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9983" y="5670438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5559121" y="5578677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then completing (because `of`)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latin typeface="Consolas"/>
                <a:cs typeface="Consolas"/>
              </a:rPr>
              <a:t>Observable.of</a:t>
            </a:r>
            <a:r>
              <a:rPr lang="en-US" sz="2000" dirty="0" smtClean="0">
                <a:latin typeface="Consolas"/>
                <a:cs typeface="Consolas"/>
              </a:rPr>
              <a:t>(2)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5551780" y="4963813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42642" y="5055574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6870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973" y="4835739"/>
            <a:ext cx="535885" cy="16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we’re all done.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598130" y="4963813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05471" y="5578677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5471" y="6202629"/>
            <a:ext cx="183522" cy="1835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1" y="176909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(1)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.map(x =&gt; {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throw new Error(‘I hate ones!’);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 })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.catch(err =&gt;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Observable.of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(2))</a:t>
            </a:r>
          </a:p>
          <a:p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  .subscribe(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nextFn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errorFn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completeFn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7" name="Oval 16"/>
          <p:cNvSpPr/>
          <p:nvPr/>
        </p:nvSpPr>
        <p:spPr>
          <a:xfrm>
            <a:off x="5559121" y="6202629"/>
            <a:ext cx="183522" cy="183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49983" y="6294390"/>
            <a:ext cx="18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828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exercises/node/first-</a:t>
            </a:r>
            <a:r>
              <a:rPr lang="en-US" smtClean="0"/>
              <a:t>catch.js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65836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12282</TotalTime>
  <Words>4875</Words>
  <Application>Microsoft Macintosh PowerPoint</Application>
  <PresentationFormat>On-screen Show (4:3)</PresentationFormat>
  <Paragraphs>898</Paragraphs>
  <Slides>148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148</vt:i4>
      </vt:variant>
    </vt:vector>
  </HeadingPairs>
  <TitlesOfParts>
    <vt:vector size="149" baseType="lpstr">
      <vt:lpstr> Black </vt:lpstr>
      <vt:lpstr>RxJS 5 Workshop</vt:lpstr>
      <vt:lpstr>What is RxJS?</vt:lpstr>
      <vt:lpstr>What is RxJS?</vt:lpstr>
      <vt:lpstr>Types of Async in Web Apps</vt:lpstr>
      <vt:lpstr>Methods for dealing with async</vt:lpstr>
      <vt:lpstr>Callbacks</vt:lpstr>
      <vt:lpstr>Callbacks</vt:lpstr>
      <vt:lpstr>Callback Hell</vt:lpstr>
      <vt:lpstr>Promises</vt:lpstr>
      <vt:lpstr>Promises</vt:lpstr>
      <vt:lpstr>A “Promise” to a future value</vt:lpstr>
      <vt:lpstr>Cancellation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want an async type with cancellation</vt:lpstr>
      <vt:lpstr>Promises are a single value</vt:lpstr>
      <vt:lpstr>We want a type that can handle more than one value</vt:lpstr>
      <vt:lpstr>JavaScript has a type for more than one value</vt:lpstr>
      <vt:lpstr>Iterable</vt:lpstr>
      <vt:lpstr>Iterable</vt:lpstr>
      <vt:lpstr>Iterables alone aren’t great for async</vt:lpstr>
      <vt:lpstr>Observable</vt:lpstr>
      <vt:lpstr>Iterator -&gt; Observer</vt:lpstr>
      <vt:lpstr>Iterator -&gt; Observer</vt:lpstr>
      <vt:lpstr>Iterator -&gt; Observer</vt:lpstr>
      <vt:lpstr>Observer</vt:lpstr>
      <vt:lpstr>Iterable -&gt; Observable</vt:lpstr>
      <vt:lpstr>Observable is the  “dual” of Iterable</vt:lpstr>
      <vt:lpstr>What about cancellation?</vt:lpstr>
      <vt:lpstr>Use the Observable constructor</vt:lpstr>
      <vt:lpstr>Pass it a subscriber function that gives you an observer</vt:lpstr>
      <vt:lpstr>Use `next` on the observer to emit values from your observable</vt:lpstr>
      <vt:lpstr>Call `complete` to signal the observable is done successfully</vt:lpstr>
      <vt:lpstr>or use `error` to signal a problem caused the observable to stop</vt:lpstr>
      <vt:lpstr>Observables are lazy!</vt:lpstr>
      <vt:lpstr>Subscribe using the `subscribe` function</vt:lpstr>
      <vt:lpstr>Provide `subscribe` with an observer</vt:lpstr>
      <vt:lpstr>Subscribe using the `subscribe` function</vt:lpstr>
      <vt:lpstr>As shorthand, RxJS `subscribe` can also take up to 3 handlers</vt:lpstr>
      <vt:lpstr>As shorthand, RxJS `subscribe` can also take up to 3 handlers</vt:lpstr>
      <vt:lpstr>As shorthand, RxJS `subscribe` can also take up to 3 handlers</vt:lpstr>
      <vt:lpstr>As shorthand, RxJS `subscribe` can also take up to 3 handlers</vt:lpstr>
      <vt:lpstr>Try it out</vt:lpstr>
      <vt:lpstr>Recap: Observables</vt:lpstr>
      <vt:lpstr>Part 2 - Operators</vt:lpstr>
      <vt:lpstr>Observables are sets</vt:lpstr>
      <vt:lpstr>Sets have operators</vt:lpstr>
      <vt:lpstr>Array filter, map, reduce</vt:lpstr>
      <vt:lpstr>Try it</vt:lpstr>
      <vt:lpstr>Observables have operators</vt:lpstr>
      <vt:lpstr>Most basic example… map</vt:lpstr>
      <vt:lpstr>Try it</vt:lpstr>
      <vt:lpstr>The anatomy of an operator (basically)</vt:lpstr>
      <vt:lpstr>Operators</vt:lpstr>
      <vt:lpstr>Observable Chains</vt:lpstr>
      <vt:lpstr>Observable Chains</vt:lpstr>
      <vt:lpstr>Observable Chains</vt:lpstr>
      <vt:lpstr>Observables are really just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3 – Error Handling</vt:lpstr>
      <vt:lpstr>Observers will no longer pass along values after:</vt:lpstr>
      <vt:lpstr>What does that mean for error handling?</vt:lpstr>
      <vt:lpstr>sending 0</vt:lpstr>
      <vt:lpstr>sending 0</vt:lpstr>
      <vt:lpstr>sending 0</vt:lpstr>
      <vt:lpstr>sending 1</vt:lpstr>
      <vt:lpstr>1 throws in our map!</vt:lpstr>
      <vt:lpstr>… so the observer is rendered inert.</vt:lpstr>
      <vt:lpstr>(that means nothing else can pass through it)</vt:lpstr>
      <vt:lpstr>… and an error is signaled down the chain</vt:lpstr>
      <vt:lpstr>… and an error is signaled down the chain</vt:lpstr>
      <vt:lpstr>The `catch` operator</vt:lpstr>
      <vt:lpstr>Using catch</vt:lpstr>
      <vt:lpstr>Send the 1</vt:lpstr>
      <vt:lpstr>Uh oh… error!</vt:lpstr>
      <vt:lpstr>Send the error to `catch`, observers from this point and  up are “dead”</vt:lpstr>
      <vt:lpstr>The `catch` observer got an error, so it’s actually “dead” too.</vt:lpstr>
      <vt:lpstr>But the error path in `catch` will map to a new Observable!</vt:lpstr>
      <vt:lpstr>Which is subscribed to with an observer</vt:lpstr>
      <vt:lpstr>Signaling a 2</vt:lpstr>
      <vt:lpstr>to the next handler</vt:lpstr>
      <vt:lpstr>then completing (because `of`)</vt:lpstr>
      <vt:lpstr>and we’re all done.</vt:lpstr>
      <vt:lpstr>Try it </vt:lpstr>
      <vt:lpstr>Sync vs Async</vt:lpstr>
      <vt:lpstr>Beware: Sync vs Async</vt:lpstr>
      <vt:lpstr>Synchronous??</vt:lpstr>
      <vt:lpstr>Why allow synchronous behavior?</vt:lpstr>
      <vt:lpstr>Async behavior  is determined by producer</vt:lpstr>
      <vt:lpstr>TRY IT</vt:lpstr>
      <vt:lpstr>A little vocabulary</vt:lpstr>
      <vt:lpstr>“side effect”</vt:lpstr>
      <vt:lpstr>In Rx, side effects can be added anywhere</vt:lpstr>
      <vt:lpstr>But generally, we use `do` or `subscribe` for side effects</vt:lpstr>
      <vt:lpstr>Observable subscriber functions are also a valid place for side effects</vt:lpstr>
      <vt:lpstr>Common side effects</vt:lpstr>
      <vt:lpstr>Pure functions</vt:lpstr>
      <vt:lpstr>Why is “purity” good?</vt:lpstr>
      <vt:lpstr>Cold vs Hot</vt:lpstr>
      <vt:lpstr>Observables are “cold” and “lazy”</vt:lpstr>
      <vt:lpstr>Making a “hot” observable</vt:lpstr>
      <vt:lpstr>TRY IT</vt:lpstr>
      <vt:lpstr>What happened with the cold/sync observable???</vt:lpstr>
      <vt:lpstr>I’ll tell you the workaround,</vt:lpstr>
      <vt:lpstr>Subjects</vt:lpstr>
      <vt:lpstr>Basics</vt:lpstr>
      <vt:lpstr>TRY IT</vt:lpstr>
      <vt:lpstr>Take aways</vt:lpstr>
      <vt:lpstr>Subjects can be used as Observers!</vt:lpstr>
      <vt:lpstr>Subjects as an Observer</vt:lpstr>
      <vt:lpstr>Try it</vt:lpstr>
      <vt:lpstr>Subjects: Two ways to unsubscribe</vt:lpstr>
      <vt:lpstr>Try it</vt:lpstr>
      <vt:lpstr>Takeaway: Killing Subjects</vt:lpstr>
      <vt:lpstr>In RxJS 5, operators on Subjects return Subjects</vt:lpstr>
      <vt:lpstr>What are Subjects used for?</vt:lpstr>
      <vt:lpstr>What are Subjects used for?</vt:lpstr>
      <vt:lpstr>Multicast</vt:lpstr>
      <vt:lpstr>Subject subscription</vt:lpstr>
      <vt:lpstr>Multicasting</vt:lpstr>
      <vt:lpstr>Multicast</vt:lpstr>
      <vt:lpstr>What is this really doing?</vt:lpstr>
      <vt:lpstr>“Cold” Observable</vt:lpstr>
      <vt:lpstr>“Hot” Observable</vt:lpstr>
      <vt:lpstr>“Cold” Observable</vt:lpstr>
      <vt:lpstr>“Hot” Observable</vt:lpstr>
      <vt:lpstr>“Hot” Observable</vt:lpstr>
      <vt:lpstr>But now we don’t have teardown for the source!</vt:lpstr>
      <vt:lpstr>“Hot” from “cold”</vt:lpstr>
      <vt:lpstr>“Hot” from “cold”</vt:lpstr>
      <vt:lpstr>“Hot” from “cold”</vt:lpstr>
      <vt:lpstr>“Hot” from “cold”</vt:lpstr>
      <vt:lpstr>Recap</vt:lpstr>
    </vt:vector>
  </TitlesOfParts>
  <Company>Netflix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5 Workshop</dc:title>
  <dc:creator>Ben Lesh</dc:creator>
  <cp:lastModifiedBy>Ben Lesh</cp:lastModifiedBy>
  <cp:revision>214</cp:revision>
  <dcterms:created xsi:type="dcterms:W3CDTF">2016-09-12T04:37:35Z</dcterms:created>
  <dcterms:modified xsi:type="dcterms:W3CDTF">2016-09-20T17:20:01Z</dcterms:modified>
</cp:coreProperties>
</file>